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81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  <p:sldId id="294" r:id="rId15"/>
    <p:sldId id="295" r:id="rId16"/>
    <p:sldId id="296" r:id="rId17"/>
    <p:sldId id="297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66" d="100"/>
          <a:sy n="66" d="100"/>
        </p:scale>
        <p:origin x="1312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21.05.2020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8968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333662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524066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453790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104445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306464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28671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17760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23514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8387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20998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72638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91530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5720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0207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3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4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5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6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7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COM120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 smtClean="0"/>
              <a:t>24: Object-Oriented Programming: Polymorphism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C How to Program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Deitel &amp; Deitel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Abstract Classes and Pure virtual Functions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6002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Pure virtual functions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A class is made abstract vy defining one or more of its virtual functions as pure.</a:t>
            </a:r>
            <a:endParaRPr lang="tr-TR" b="1" dirty="0">
              <a:solidFill>
                <a:srgbClr val="3E3D2D"/>
              </a:solidFill>
            </a:endParaRPr>
          </a:p>
          <a:p>
            <a:pPr lvl="1"/>
            <a:r>
              <a:rPr lang="tr-TR" altLang="tr-TR" b="1" dirty="0" smtClean="0">
                <a:solidFill>
                  <a:srgbClr val="3E3D2D"/>
                </a:solidFill>
              </a:rPr>
              <a:t>Example: </a:t>
            </a:r>
            <a:r>
              <a:rPr lang="en-US" altLang="tr-TR" b="1" dirty="0" smtClean="0">
                <a:solidFill>
                  <a:srgbClr val="3E3D2D"/>
                </a:solidFill>
              </a:rPr>
              <a:t>virtual </a:t>
            </a:r>
            <a:r>
              <a:rPr lang="en-US" altLang="tr-TR" b="1" dirty="0">
                <a:solidFill>
                  <a:srgbClr val="3E3D2D"/>
                </a:solidFill>
              </a:rPr>
              <a:t>void </a:t>
            </a:r>
            <a:r>
              <a:rPr lang="tr-TR" altLang="tr-TR" b="1" dirty="0" smtClean="0">
                <a:solidFill>
                  <a:srgbClr val="3E3D2D"/>
                </a:solidFill>
              </a:rPr>
              <a:t>print</a:t>
            </a:r>
            <a:r>
              <a:rPr lang="en-US" altLang="tr-TR" b="1" dirty="0" smtClean="0">
                <a:solidFill>
                  <a:srgbClr val="3E3D2D"/>
                </a:solidFill>
              </a:rPr>
              <a:t>() </a:t>
            </a:r>
            <a:r>
              <a:rPr lang="en-US" altLang="tr-TR" b="1" dirty="0" err="1">
                <a:solidFill>
                  <a:srgbClr val="3E3D2D"/>
                </a:solidFill>
              </a:rPr>
              <a:t>const</a:t>
            </a:r>
            <a:r>
              <a:rPr lang="en-US" altLang="tr-TR" b="1" dirty="0">
                <a:solidFill>
                  <a:srgbClr val="3E3D2D"/>
                </a:solidFill>
              </a:rPr>
              <a:t> = 0;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= 0 is called as pure specifier.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Pure virtual functions do not have any implementations.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If the derived class do not overwrite the pure virtual function, it will also be abstract.</a:t>
            </a:r>
          </a:p>
        </p:txBody>
      </p:sp>
    </p:spTree>
    <p:extLst>
      <p:ext uri="{BB962C8B-B14F-4D97-AF65-F5344CB8AC3E}">
        <p14:creationId xmlns:p14="http://schemas.microsoft.com/office/powerpoint/2010/main" val="1067930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Abstract Classes and Pure virtual Functions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2941670"/>
              </p:ext>
            </p:extLst>
          </p:nvPr>
        </p:nvGraphicFramePr>
        <p:xfrm>
          <a:off x="1600200" y="1752600"/>
          <a:ext cx="5640503" cy="396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Document" r:id="rId4" imgW="7078494" imgH="4979104" progId="Word.Document.8">
                  <p:embed/>
                </p:oleObj>
              </mc:Choice>
              <mc:Fallback>
                <p:oleObj name="Document" r:id="rId4" imgW="7078494" imgH="4979104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1752600"/>
                        <a:ext cx="5640503" cy="3962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5544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Abstract Classes and Pure virtual Functions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0243991"/>
              </p:ext>
            </p:extLst>
          </p:nvPr>
        </p:nvGraphicFramePr>
        <p:xfrm>
          <a:off x="1111352" y="2011362"/>
          <a:ext cx="7075488" cy="2484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Document" r:id="rId4" imgW="7074123" imgH="2484245" progId="Word.Document.8">
                  <p:embed/>
                </p:oleObj>
              </mc:Choice>
              <mc:Fallback>
                <p:oleObj name="Document" r:id="rId4" imgW="7074123" imgH="2484245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1352" y="2011362"/>
                        <a:ext cx="7075488" cy="2484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25826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Abstract Classes and Pure virtual Functions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5778673"/>
              </p:ext>
            </p:extLst>
          </p:nvPr>
        </p:nvGraphicFramePr>
        <p:xfrm>
          <a:off x="1600200" y="1224118"/>
          <a:ext cx="5981252" cy="51375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Document" r:id="rId4" imgW="7078494" imgH="6068160" progId="Word.Document.8">
                  <p:embed/>
                </p:oleObj>
              </mc:Choice>
              <mc:Fallback>
                <p:oleObj name="Document" r:id="rId4" imgW="7078494" imgH="606816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1224118"/>
                        <a:ext cx="5981252" cy="513755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52672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Abstract Classes and Pure virtual Functions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52580619"/>
              </p:ext>
            </p:extLst>
          </p:nvPr>
        </p:nvGraphicFramePr>
        <p:xfrm>
          <a:off x="1905000" y="1524000"/>
          <a:ext cx="5181600" cy="441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Document" r:id="rId4" imgW="7056048" imgH="6484287" progId="Word.Document.8">
                  <p:embed/>
                </p:oleObj>
              </mc:Choice>
              <mc:Fallback>
                <p:oleObj name="Document" r:id="rId4" imgW="7056048" imgH="6484287" progId="Word.Documen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1524000"/>
                        <a:ext cx="5181600" cy="441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72310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Abstract Classes and Pure virtual Functions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3938009"/>
              </p:ext>
            </p:extLst>
          </p:nvPr>
        </p:nvGraphicFramePr>
        <p:xfrm>
          <a:off x="1784050" y="1412779"/>
          <a:ext cx="5730092" cy="45807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Document" r:id="rId4" imgW="7078494" imgH="5665393" progId="Word.Document.8">
                  <p:embed/>
                </p:oleObj>
              </mc:Choice>
              <mc:Fallback>
                <p:oleObj name="Document" r:id="rId4" imgW="7078494" imgH="5665393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4050" y="1412779"/>
                        <a:ext cx="5730092" cy="458073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85694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Abstract Classes and Pure virtual Functions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0117517"/>
              </p:ext>
            </p:extLst>
          </p:nvPr>
        </p:nvGraphicFramePr>
        <p:xfrm>
          <a:off x="1782889" y="1242884"/>
          <a:ext cx="5732413" cy="495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Document" r:id="rId4" imgW="7078494" imgH="6122918" progId="Word.Document.8">
                  <p:embed/>
                </p:oleObj>
              </mc:Choice>
              <mc:Fallback>
                <p:oleObj name="Document" r:id="rId4" imgW="7078494" imgH="6122918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2889" y="1242884"/>
                        <a:ext cx="5732413" cy="4953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14243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Abstract Classes and Pure virtual Functions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4436817"/>
              </p:ext>
            </p:extLst>
          </p:nvPr>
        </p:nvGraphicFramePr>
        <p:xfrm>
          <a:off x="1111352" y="1676400"/>
          <a:ext cx="7075488" cy="3600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Document" r:id="rId4" imgW="7078146" imgH="3601706" progId="Word.Document.8">
                  <p:embed/>
                </p:oleObj>
              </mc:Choice>
              <mc:Fallback>
                <p:oleObj name="Document" r:id="rId4" imgW="7078146" imgH="3601706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1352" y="1676400"/>
                        <a:ext cx="7075488" cy="3600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83954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77196" y="1111886"/>
            <a:ext cx="7543800" cy="5105399"/>
          </a:xfrm>
        </p:spPr>
        <p:txBody>
          <a:bodyPr/>
          <a:lstStyle/>
          <a:p>
            <a:r>
              <a:rPr lang="tr-TR" altLang="tr-TR" sz="1900" b="1" dirty="0" smtClean="0">
                <a:solidFill>
                  <a:srgbClr val="3E3D2D"/>
                </a:solidFill>
              </a:rPr>
              <a:t>Introduction</a:t>
            </a:r>
          </a:p>
          <a:p>
            <a:r>
              <a:rPr lang="tr-TR" sz="1900" b="1" dirty="0">
                <a:solidFill>
                  <a:srgbClr val="3E3D2D"/>
                </a:solidFill>
              </a:rPr>
              <a:t>Relationships Among Objects in an Inheritance Hierarchy</a:t>
            </a:r>
          </a:p>
          <a:p>
            <a:r>
              <a:rPr lang="tr-TR" sz="1900" b="1" dirty="0">
                <a:solidFill>
                  <a:srgbClr val="3E3D2D"/>
                </a:solidFill>
              </a:rPr>
              <a:t>Invoking Base-Class Functions from Derived-Class Objects</a:t>
            </a:r>
          </a:p>
          <a:p>
            <a:r>
              <a:rPr lang="tr-TR" altLang="tr-TR" sz="1900" b="1" dirty="0">
                <a:solidFill>
                  <a:srgbClr val="3E3D2D"/>
                </a:solidFill>
              </a:rPr>
              <a:t>Virtual Functions</a:t>
            </a:r>
          </a:p>
          <a:p>
            <a:r>
              <a:rPr lang="tr-TR" altLang="tr-TR" sz="1900" b="1" dirty="0">
                <a:solidFill>
                  <a:srgbClr val="3E3D2D"/>
                </a:solidFill>
              </a:rPr>
              <a:t>Abstract Classes and Pure virtual Functions</a:t>
            </a:r>
          </a:p>
          <a:p>
            <a:endParaRPr lang="tr-TR" sz="1900" b="1" dirty="0">
              <a:solidFill>
                <a:srgbClr val="3E3D2D"/>
              </a:solidFill>
            </a:endParaRPr>
          </a:p>
          <a:p>
            <a:endParaRPr lang="tr-TR" altLang="tr-TR" sz="1900" b="1" dirty="0" smtClean="0">
              <a:solidFill>
                <a:srgbClr val="3E3D2D"/>
              </a:solidFill>
            </a:endParaRPr>
          </a:p>
          <a:p>
            <a:endParaRPr lang="tr-TR" altLang="tr-TR" sz="1900" b="1" dirty="0" smtClean="0">
              <a:solidFill>
                <a:srgbClr val="3E3D2D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Outline</a:t>
            </a:r>
            <a:endParaRPr lang="en-US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Introduction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Polymorphism process objects of classes that are part of the same hierarchy as if they are all objects of the base class.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Different actions for different objects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New classes can be embedded without important changes</a:t>
            </a:r>
            <a:endParaRPr lang="tr-TR" b="1" dirty="0">
              <a:solidFill>
                <a:srgbClr val="3E3D2D"/>
              </a:solidFill>
            </a:endParaRPr>
          </a:p>
          <a:p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05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Introduction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Example: Animal Hierarchy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Base class is Animal class.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Each drived class has its move function.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Different animal objects can be accessed using base class Animal pointers.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When move function is called, each animal object gets its own move generically.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Polymorphism takes place when a program calls  avirtual function using base class pointers or references.</a:t>
            </a:r>
            <a:endParaRPr lang="tr-TR" b="1" dirty="0">
              <a:solidFill>
                <a:srgbClr val="3E3D2D"/>
              </a:solidFill>
            </a:endParaRPr>
          </a:p>
          <a:p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5378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Relationships Among Objects in an Inheritance Hierarchy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600200"/>
            <a:ext cx="7477825" cy="4495800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Polymorphism key issue: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An object of derived class con be considered as an object of its base class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Invoke base-class functions using derived class objects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Using derived-class pointers on base-class objects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Using base-class pointers to claa derived-class member functions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Polymorphism using virtual functions: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Base-class pointers aimed at derived-class objects</a:t>
            </a:r>
          </a:p>
          <a:p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8154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Invoking Base-Class Functions from Derived-Class Objects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6002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Use base-class pointer on base-class object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Base-class functionality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Use derived-class pointer on derived-class object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Derived-class functionality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Use base-class pointer on derived-class object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Invokes base-class functionality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However using virtual functions makes it possible to invoke derived-class functionality (Polymorphism)</a:t>
            </a:r>
          </a:p>
        </p:txBody>
      </p:sp>
    </p:spTree>
    <p:extLst>
      <p:ext uri="{BB962C8B-B14F-4D97-AF65-F5344CB8AC3E}">
        <p14:creationId xmlns:p14="http://schemas.microsoft.com/office/powerpoint/2010/main" val="1537527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Virtual Functions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6002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Handle (pointer or reference) determines which class’s (base or derived) functions to call.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With virtual functions, not handle, type of the object determines which class’s function to be called.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Dynamic binding</a:t>
            </a:r>
          </a:p>
        </p:txBody>
      </p:sp>
    </p:spTree>
    <p:extLst>
      <p:ext uri="{BB962C8B-B14F-4D97-AF65-F5344CB8AC3E}">
        <p14:creationId xmlns:p14="http://schemas.microsoft.com/office/powerpoint/2010/main" val="677846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Virtual Functions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6002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Keyword virtual is used to declare a function in base class as virtual.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Derived classes can overwrite virtual functions.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Once a function is declared as virtual, it remains virtual in hierarchy.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Static binding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Dynamic binding</a:t>
            </a:r>
          </a:p>
        </p:txBody>
      </p:sp>
    </p:spTree>
    <p:extLst>
      <p:ext uri="{BB962C8B-B14F-4D97-AF65-F5344CB8AC3E}">
        <p14:creationId xmlns:p14="http://schemas.microsoft.com/office/powerpoint/2010/main" val="3137139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Abstract Classes and Pure virtual Functions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6002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Abstract classes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You cannot create an object from abstract class.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They are incomplete and too generic to define objects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They are usually base classes and therefore are called abstract base classes.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Classes esed to create objects are considered as concrete classes.</a:t>
            </a:r>
          </a:p>
        </p:txBody>
      </p:sp>
    </p:spTree>
    <p:extLst>
      <p:ext uri="{BB962C8B-B14F-4D97-AF65-F5344CB8AC3E}">
        <p14:creationId xmlns:p14="http://schemas.microsoft.com/office/powerpoint/2010/main" val="886776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11791</TotalTime>
  <Words>517</Words>
  <Application>Microsoft Office PowerPoint</Application>
  <PresentationFormat>On-screen Show (4:3)</PresentationFormat>
  <Paragraphs>100</Paragraphs>
  <Slides>17</Slides>
  <Notes>15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Calibri</vt:lpstr>
      <vt:lpstr>Century Gothic</vt:lpstr>
      <vt:lpstr>Wingdings 2</vt:lpstr>
      <vt:lpstr>Austin</vt:lpstr>
      <vt:lpstr>Document</vt:lpstr>
      <vt:lpstr>COM120</vt:lpstr>
      <vt:lpstr>Outline</vt:lpstr>
      <vt:lpstr>Introduction</vt:lpstr>
      <vt:lpstr>Introduction</vt:lpstr>
      <vt:lpstr>Relationships Among Objects in an Inheritance Hierarchy</vt:lpstr>
      <vt:lpstr>Invoking Base-Class Functions from Derived-Class Objects</vt:lpstr>
      <vt:lpstr>Virtual Functions</vt:lpstr>
      <vt:lpstr>Virtual Functions</vt:lpstr>
      <vt:lpstr>Abstract Classes and Pure virtual Functions</vt:lpstr>
      <vt:lpstr>Abstract Classes and Pure virtual Functions</vt:lpstr>
      <vt:lpstr>Abstract Classes and Pure virtual Functions</vt:lpstr>
      <vt:lpstr>Abstract Classes and Pure virtual Functions</vt:lpstr>
      <vt:lpstr>Abstract Classes and Pure virtual Functions</vt:lpstr>
      <vt:lpstr>Abstract Classes and Pure virtual Functions</vt:lpstr>
      <vt:lpstr>Abstract Classes and Pure virtual Functions</vt:lpstr>
      <vt:lpstr>Abstract Classes and Pure virtual Functions</vt:lpstr>
      <vt:lpstr>Abstract Classes and Pure virtual Functions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Microsoft account</cp:lastModifiedBy>
  <cp:revision>639</cp:revision>
  <dcterms:created xsi:type="dcterms:W3CDTF">2006-08-16T00:00:00Z</dcterms:created>
  <dcterms:modified xsi:type="dcterms:W3CDTF">2020-05-21T19:21:01Z</dcterms:modified>
</cp:coreProperties>
</file>