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66" r:id="rId8"/>
    <p:sldId id="267"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5" autoAdjust="0"/>
    <p:restoredTop sz="96433" autoAdjust="0"/>
  </p:normalViewPr>
  <p:slideViewPr>
    <p:cSldViewPr snapToGrid="0">
      <p:cViewPr>
        <p:scale>
          <a:sx n="78" d="100"/>
          <a:sy n="78" d="100"/>
        </p:scale>
        <p:origin x="-366" y="198"/>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27.11.2017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isgdosya.com/elektrik-islerinde-isg-konu-ozeti/"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Elektrik İç Tesisleri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221 ELEKTRONİK MESLEK BİLGİSİ VE GÜVENLİK</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ELEKTRİK İÇ TESİSLERİ</a:t>
            </a:r>
            <a:endParaRPr lang="tr-TR" dirty="0"/>
          </a:p>
        </p:txBody>
      </p:sp>
      <p:sp>
        <p:nvSpPr>
          <p:cNvPr id="3" name="İçerik Yer Tutucusu 2"/>
          <p:cNvSpPr>
            <a:spLocks noGrp="1"/>
          </p:cNvSpPr>
          <p:nvPr>
            <p:ph idx="1"/>
          </p:nvPr>
        </p:nvSpPr>
        <p:spPr/>
        <p:txBody>
          <a:bodyPr/>
          <a:lstStyle/>
          <a:p>
            <a:pPr algn="just"/>
            <a:r>
              <a:rPr lang="tr-TR" sz="2400" dirty="0"/>
              <a:t> Gerilim altındaki bölmeler: Alternatif akımda 50 V , doğru akımda 120 V üzerinde olan akımların devreleri yalıtılmış </a:t>
            </a:r>
            <a:r>
              <a:rPr lang="tr-TR" sz="2400" dirty="0" err="1"/>
              <a:t>olmalıya</a:t>
            </a:r>
            <a:r>
              <a:rPr lang="tr-TR" sz="2400" dirty="0"/>
              <a:t> da doğrudan dokunmaya karşı korunmalı. Kullanılan tüm ekipman araç ve gereçler KKD </a:t>
            </a:r>
            <a:r>
              <a:rPr lang="tr-TR" sz="2400" dirty="0" err="1"/>
              <a:t>ler</a:t>
            </a:r>
            <a:r>
              <a:rPr lang="tr-TR" sz="2400" dirty="0"/>
              <a:t> yalıtkan olmalı ve uygun yerlere uyarı levhaları konmalı. Bakım onarımı yapılacak makine ya da elektrik devrenin elektriği kesilmeli , akımı kesen şalter anahtar açık vaziyete kilitlenmeli üzerine uyarı levhası konmalı, gerilim yokluğu tespit edildikten sonra çalışma </a:t>
            </a:r>
            <a:r>
              <a:rPr lang="tr-TR" sz="2400" dirty="0" smtClean="0"/>
              <a:t>yapılmalı[1].</a:t>
            </a:r>
            <a:endParaRPr lang="tr-TR" sz="2400" dirty="0"/>
          </a:p>
        </p:txBody>
      </p:sp>
    </p:spTree>
    <p:extLst>
      <p:ext uri="{BB962C8B-B14F-4D97-AF65-F5344CB8AC3E}">
        <p14:creationId xmlns:p14="http://schemas.microsoft.com/office/powerpoint/2010/main" val="3765827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ELEKTRİK İÇ TESİSLERİ</a:t>
            </a:r>
            <a:endParaRPr lang="tr-TR" dirty="0"/>
          </a:p>
        </p:txBody>
      </p:sp>
      <p:sp>
        <p:nvSpPr>
          <p:cNvPr id="3" name="İçerik Yer Tutucusu 2"/>
          <p:cNvSpPr>
            <a:spLocks noGrp="1"/>
          </p:cNvSpPr>
          <p:nvPr>
            <p:ph idx="1"/>
          </p:nvPr>
        </p:nvSpPr>
        <p:spPr/>
        <p:txBody>
          <a:bodyPr/>
          <a:lstStyle/>
          <a:p>
            <a:pPr algn="just"/>
            <a:r>
              <a:rPr lang="tr-TR" sz="2400" dirty="0"/>
              <a:t> · Tevzi Tabloları: İşyerlerinde çalışanların ulaşabileceği yerde olan tevzi tabloları saçtan yapılmış kapalı bir kutu </a:t>
            </a:r>
            <a:r>
              <a:rPr lang="tr-TR" sz="2400" dirty="0" err="1"/>
              <a:t>içersinde</a:t>
            </a:r>
            <a:r>
              <a:rPr lang="tr-TR" sz="2400" dirty="0"/>
              <a:t> olmalı ve kilitli tutulmalıdır. Tevzi tabloları Elektrik iç tesisi yönetmeliğine görev hazırlanır. Altında istifleme yapılmaz. Ön ve arka kısımları izole bir malzeme ile kaplı olmalı. Tevzi panolarının metal gövde ve gerilim altında olamayan tüm aksanlarının mutlaka topraklanması gerek.</a:t>
            </a:r>
            <a:r>
              <a:rPr lang="tr-TR" sz="2400" dirty="0"/>
              <a:t/>
            </a:r>
            <a:br>
              <a:rPr lang="tr-TR" sz="2400" dirty="0"/>
            </a:br>
            <a:r>
              <a:rPr lang="tr-TR" sz="2400" dirty="0"/>
              <a:t>Gerilimi 1000 V. Geçmeyen tablolarda şalter, anahtar, sigorta kablolar kolay ulaşılabilir ve hemen müdahale yapılacak şekilde olmalı.</a:t>
            </a:r>
            <a:r>
              <a:rPr lang="tr-TR" sz="2400" dirty="0"/>
              <a:t/>
            </a:r>
            <a:br>
              <a:rPr lang="tr-TR" sz="2400" dirty="0"/>
            </a:br>
            <a:r>
              <a:rPr lang="tr-TR" sz="2400" dirty="0"/>
              <a:t>Gerilimi 1000 V. Üzerinde olan tevzi tabloların yüksek gerilimle çalışan aletlerin metal aksanları mutlaka </a:t>
            </a:r>
            <a:r>
              <a:rPr lang="tr-TR" sz="2400" dirty="0" smtClean="0"/>
              <a:t>topraklanmalı[1].</a:t>
            </a:r>
            <a:endParaRPr lang="tr-TR" sz="2400" dirty="0"/>
          </a:p>
        </p:txBody>
      </p:sp>
    </p:spTree>
    <p:extLst>
      <p:ext uri="{BB962C8B-B14F-4D97-AF65-F5344CB8AC3E}">
        <p14:creationId xmlns:p14="http://schemas.microsoft.com/office/powerpoint/2010/main" val="221313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ELEKTRİK İÇ TESİSLERİ</a:t>
            </a:r>
            <a:endParaRPr lang="tr-TR" dirty="0"/>
          </a:p>
        </p:txBody>
      </p:sp>
      <p:sp>
        <p:nvSpPr>
          <p:cNvPr id="3" name="İçerik Yer Tutucusu 2"/>
          <p:cNvSpPr>
            <a:spLocks noGrp="1"/>
          </p:cNvSpPr>
          <p:nvPr>
            <p:ph idx="1"/>
          </p:nvPr>
        </p:nvSpPr>
        <p:spPr/>
        <p:txBody>
          <a:bodyPr/>
          <a:lstStyle/>
          <a:p>
            <a:pPr algn="just"/>
            <a:r>
              <a:rPr lang="tr-TR" sz="2400" dirty="0"/>
              <a:t> ·</a:t>
            </a:r>
            <a:r>
              <a:rPr lang="tr-TR" sz="2600" dirty="0"/>
              <a:t> Kondansatör ve </a:t>
            </a:r>
            <a:r>
              <a:rPr lang="tr-TR" sz="2600" dirty="0" err="1"/>
              <a:t>transformotör</a:t>
            </a:r>
            <a:r>
              <a:rPr lang="tr-TR" sz="2600" dirty="0"/>
              <a:t>: Bunların bulunduğu bölmeler gerek suni gerek doğal olarak iyi havalandırılması gerek . Kondansatörler şarj kalıntısı kalmayacak şekilde bağlanması ve kontrol edilmesi üzerine uyarı levhalar </a:t>
            </a:r>
            <a:r>
              <a:rPr lang="tr-TR" sz="2600" dirty="0" smtClean="0"/>
              <a:t>olmalı[1].</a:t>
            </a:r>
            <a:endParaRPr lang="tr-TR" sz="2600" dirty="0"/>
          </a:p>
        </p:txBody>
      </p:sp>
    </p:spTree>
    <p:extLst>
      <p:ext uri="{BB962C8B-B14F-4D97-AF65-F5344CB8AC3E}">
        <p14:creationId xmlns:p14="http://schemas.microsoft.com/office/powerpoint/2010/main" val="296413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ELEKTRİK İÇ TESİSLERİ</a:t>
            </a:r>
            <a:endParaRPr lang="tr-TR" dirty="0"/>
          </a:p>
        </p:txBody>
      </p:sp>
      <p:sp>
        <p:nvSpPr>
          <p:cNvPr id="3" name="İçerik Yer Tutucusu 2"/>
          <p:cNvSpPr>
            <a:spLocks noGrp="1"/>
          </p:cNvSpPr>
          <p:nvPr>
            <p:ph idx="1"/>
          </p:nvPr>
        </p:nvSpPr>
        <p:spPr/>
        <p:txBody>
          <a:bodyPr>
            <a:normAutofit lnSpcReduction="10000"/>
          </a:bodyPr>
          <a:lstStyle/>
          <a:p>
            <a:pPr algn="just"/>
            <a:r>
              <a:rPr lang="tr-TR" sz="2400" dirty="0"/>
              <a:t> </a:t>
            </a:r>
            <a:r>
              <a:rPr lang="tr-TR" sz="2800" dirty="0"/>
              <a:t>· </a:t>
            </a:r>
            <a:r>
              <a:rPr lang="tr-TR" sz="2800" dirty="0" err="1"/>
              <a:t>Akümültör</a:t>
            </a:r>
            <a:r>
              <a:rPr lang="tr-TR" sz="2800" dirty="0"/>
              <a:t> tesisi :İyi havalandırılan bölmelerde olmalı ve kıvılcım yapmayan suni havalandırma sistemleri kullanılmalı.</a:t>
            </a:r>
            <a:r>
              <a:rPr lang="tr-TR" sz="2800" dirty="0"/>
              <a:t/>
            </a:r>
            <a:br>
              <a:rPr lang="tr-TR" sz="2800" dirty="0"/>
            </a:br>
            <a:r>
              <a:rPr lang="tr-TR" sz="2800" dirty="0"/>
              <a:t>· Seyyar iletkenler: İşyerlerinde mümkün oldukça kullanılmamalı. Kullanılması durumunda gerekli önlemler alınmalı. Kullanılacakları yerlerde yeteri sayıda topraklanmış priz olmalıdır. Taşınabilir iletkenlerin dış koruyucu kısmı iyi yalıtılmış malzeme ile kaplanmış olmalı bükülmeyle içindeki metal kıvrılmamalı. Elektrik kaynak makinelerinin üzerinde mutlaka şalter olmalı. Kaynak makine teçhizatı topraklamış ya da iyi yalıtılmış olmalı, kablolar iyi tespit edilmiş olmalı. Makinenin temizliği bakımı ya da yer değiştirmesi durumunda elektriği </a:t>
            </a:r>
            <a:r>
              <a:rPr lang="tr-TR" sz="2800" dirty="0" smtClean="0"/>
              <a:t>kesilmelidir[1].</a:t>
            </a:r>
            <a:endParaRPr lang="tr-TR" sz="2600" dirty="0"/>
          </a:p>
        </p:txBody>
      </p:sp>
    </p:spTree>
    <p:extLst>
      <p:ext uri="{BB962C8B-B14F-4D97-AF65-F5344CB8AC3E}">
        <p14:creationId xmlns:p14="http://schemas.microsoft.com/office/powerpoint/2010/main" val="2298312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ELEKTRİK İÇ TESİSLERİ</a:t>
            </a:r>
            <a:endParaRPr lang="tr-TR" dirty="0"/>
          </a:p>
        </p:txBody>
      </p:sp>
      <p:sp>
        <p:nvSpPr>
          <p:cNvPr id="3" name="İçerik Yer Tutucusu 2"/>
          <p:cNvSpPr>
            <a:spLocks noGrp="1"/>
          </p:cNvSpPr>
          <p:nvPr>
            <p:ph idx="1"/>
          </p:nvPr>
        </p:nvSpPr>
        <p:spPr/>
        <p:txBody>
          <a:bodyPr>
            <a:normAutofit/>
          </a:bodyPr>
          <a:lstStyle/>
          <a:p>
            <a:pPr algn="just"/>
            <a:r>
              <a:rPr lang="tr-TR" sz="2400" dirty="0"/>
              <a:t> </a:t>
            </a:r>
            <a:r>
              <a:rPr lang="tr-TR" sz="2800" dirty="0"/>
              <a:t>İnşaat işlerinde kullanılan araçlar düşük gerilimli olmalı, ya da güvenlik transformatörleri olmalı ve çift yalıtkan olmalı. Şantiyelerde kullanılan seyyar iletkenler ezilmeye, suya, mekanik zorlamalara dayanıklı olmalı. </a:t>
            </a:r>
            <a:r>
              <a:rPr lang="tr-TR" sz="2800"/>
              <a:t>İnşaat çalışmasının altında ya da hava hattı olması durumunda çalışma esnasında gerekli </a:t>
            </a:r>
            <a:r>
              <a:rPr lang="tr-TR" sz="2800"/>
              <a:t>önlemler </a:t>
            </a:r>
            <a:r>
              <a:rPr lang="tr-TR" sz="2800" smtClean="0"/>
              <a:t>alınmalı[1].</a:t>
            </a:r>
            <a:endParaRPr lang="tr-TR" sz="2600" dirty="0"/>
          </a:p>
        </p:txBody>
      </p:sp>
    </p:spTree>
    <p:extLst>
      <p:ext uri="{BB962C8B-B14F-4D97-AF65-F5344CB8AC3E}">
        <p14:creationId xmlns:p14="http://schemas.microsoft.com/office/powerpoint/2010/main" val="4036525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t>
            </a:r>
            <a:r>
              <a:rPr lang="tr-TR" dirty="0" smtClean="0"/>
              <a:t>1]</a:t>
            </a:r>
            <a:r>
              <a:rPr lang="tr-TR" dirty="0"/>
              <a:t> </a:t>
            </a:r>
            <a:r>
              <a:rPr lang="tr-TR" dirty="0">
                <a:hlinkClick r:id="rId2"/>
              </a:rPr>
              <a:t>https://www.isgdosya.com/elektrik-islerinde-isg-konu-ozeti</a:t>
            </a:r>
            <a:r>
              <a:rPr lang="tr-TR" dirty="0" smtClean="0">
                <a:hlinkClick r:id="rId2"/>
              </a:rPr>
              <a:t>/</a:t>
            </a:r>
            <a:r>
              <a:rPr lang="tr-TR" dirty="0" smtClean="0"/>
              <a:t> (Erişim tarihi:27.11.2017)</a:t>
            </a:r>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1405</TotalTime>
  <Words>52</Words>
  <Application>Microsoft Office PowerPoint</Application>
  <PresentationFormat>Özel</PresentationFormat>
  <Paragraphs>18</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Geçmişe bakış</vt:lpstr>
      <vt:lpstr>Elektrik İç Tesisleri</vt:lpstr>
      <vt:lpstr>ELEKTRİK İÇ TESİSLERİ</vt:lpstr>
      <vt:lpstr>ELEKTRİK İÇ TESİSLERİ</vt:lpstr>
      <vt:lpstr>ELEKTRİK İÇ TESİSLERİ</vt:lpstr>
      <vt:lpstr>ELEKTRİK İÇ TESİSLERİ</vt:lpstr>
      <vt:lpstr>ELEKTRİK İÇ TESİSLERİ</vt:lpstr>
      <vt:lpstr>KAYNAKLAR</vt:lpstr>
      <vt:lpstr>DİNLEDİĞİNİZ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80</cp:revision>
  <dcterms:created xsi:type="dcterms:W3CDTF">2017-11-14T11:12:27Z</dcterms:created>
  <dcterms:modified xsi:type="dcterms:W3CDTF">2017-11-27T19:24:37Z</dcterms:modified>
</cp:coreProperties>
</file>