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BBD1-4CA2-4C22-83FD-7F9FAE38C4EC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29313-7362-42F9-94AE-01811A02BC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BBD1-4CA2-4C22-83FD-7F9FAE38C4EC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29313-7362-42F9-94AE-01811A02BC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BBD1-4CA2-4C22-83FD-7F9FAE38C4EC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29313-7362-42F9-94AE-01811A02BC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BBD1-4CA2-4C22-83FD-7F9FAE38C4EC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29313-7362-42F9-94AE-01811A02BC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BBD1-4CA2-4C22-83FD-7F9FAE38C4EC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29313-7362-42F9-94AE-01811A02BC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BBD1-4CA2-4C22-83FD-7F9FAE38C4EC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29313-7362-42F9-94AE-01811A02BC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BBD1-4CA2-4C22-83FD-7F9FAE38C4EC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29313-7362-42F9-94AE-01811A02BC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BBD1-4CA2-4C22-83FD-7F9FAE38C4EC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29313-7362-42F9-94AE-01811A02BC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BBD1-4CA2-4C22-83FD-7F9FAE38C4EC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29313-7362-42F9-94AE-01811A02BC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BBD1-4CA2-4C22-83FD-7F9FAE38C4EC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29313-7362-42F9-94AE-01811A02BC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BBD1-4CA2-4C22-83FD-7F9FAE38C4EC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29313-7362-42F9-94AE-01811A02BC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2BBD1-4CA2-4C22-83FD-7F9FAE38C4EC}" type="datetimeFigureOut">
              <a:rPr lang="tr-TR" smtClean="0"/>
              <a:t>27.12.2017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29313-7362-42F9-94AE-01811A02BCD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260648"/>
            <a:ext cx="864096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dirty="0" smtClean="0"/>
              <a:t>Very weak </a:t>
            </a:r>
            <a:r>
              <a:rPr lang="en-US" sz="2000" b="1" dirty="0" err="1" smtClean="0"/>
              <a:t>monohydroxide</a:t>
            </a:r>
            <a:r>
              <a:rPr lang="en-US" sz="2000" b="1" dirty="0" smtClean="0"/>
              <a:t> bases: 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These bases Ka values are lower than 10</a:t>
            </a:r>
            <a:r>
              <a:rPr lang="en-US" sz="2000" baseline="30000" dirty="0" smtClean="0"/>
              <a:t>-8 </a:t>
            </a:r>
            <a:r>
              <a:rPr lang="en-US" sz="2000" dirty="0" smtClean="0"/>
              <a:t> M. For this reason, it hasn’t any strong 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 that </a:t>
            </a:r>
            <a:r>
              <a:rPr lang="en-US" sz="2000" dirty="0" err="1" smtClean="0"/>
              <a:t>titratable</a:t>
            </a:r>
            <a:r>
              <a:rPr lang="en-US" sz="2000" dirty="0" smtClean="0"/>
              <a:t> in water media. But, it will be </a:t>
            </a:r>
            <a:r>
              <a:rPr lang="en-US" sz="2000" dirty="0" err="1" smtClean="0"/>
              <a:t>titratable</a:t>
            </a:r>
            <a:r>
              <a:rPr lang="en-US" sz="2000" dirty="0" smtClean="0"/>
              <a:t> with some strengthening compound. </a:t>
            </a:r>
            <a:r>
              <a:rPr lang="en-US" sz="2000" dirty="0" err="1" smtClean="0"/>
              <a:t>Anilin</a:t>
            </a:r>
            <a:r>
              <a:rPr lang="en-US" sz="2000" dirty="0" smtClean="0"/>
              <a:t> and pyridine are examples to these bases. This kind of bases should be </a:t>
            </a:r>
            <a:r>
              <a:rPr lang="en-US" sz="2000" dirty="0" err="1" smtClean="0"/>
              <a:t>titratable</a:t>
            </a:r>
            <a:r>
              <a:rPr lang="en-US" sz="2000" dirty="0" smtClean="0"/>
              <a:t> in non-water media. For calculation of </a:t>
            </a:r>
            <a:r>
              <a:rPr lang="en-US" sz="2000" dirty="0" err="1" smtClean="0"/>
              <a:t>pOH</a:t>
            </a:r>
            <a:r>
              <a:rPr lang="en-US" sz="2000" dirty="0" smtClean="0"/>
              <a:t>, OH</a:t>
            </a:r>
            <a:r>
              <a:rPr lang="en-US" sz="2000" baseline="30000" dirty="0" smtClean="0"/>
              <a:t>-  </a:t>
            </a:r>
            <a:r>
              <a:rPr lang="en-US" sz="2000" dirty="0" smtClean="0"/>
              <a:t>from water has not omitted.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ctr"/>
            <a:r>
              <a:rPr lang="en-US" sz="2000" b="1" dirty="0" smtClean="0"/>
              <a:t>Relations between K</a:t>
            </a:r>
            <a:r>
              <a:rPr lang="en-US" sz="2000" b="1" baseline="-25000" dirty="0" smtClean="0"/>
              <a:t>a</a:t>
            </a:r>
            <a:r>
              <a:rPr lang="en-US" sz="2000" b="1" dirty="0" smtClean="0"/>
              <a:t> and K</a:t>
            </a:r>
            <a:r>
              <a:rPr lang="en-US" sz="2000" b="1" baseline="-25000" dirty="0" smtClean="0"/>
              <a:t>b</a:t>
            </a:r>
            <a:endParaRPr lang="tr-TR" sz="2000" b="1" dirty="0" smtClean="0"/>
          </a:p>
          <a:p>
            <a:r>
              <a:rPr lang="en-US" sz="2000" dirty="0" smtClean="0"/>
              <a:t> </a:t>
            </a:r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pPr algn="ctr"/>
            <a:r>
              <a:rPr lang="tr-TR" sz="2000" b="1" dirty="0" smtClean="0"/>
              <a:t>   </a:t>
            </a:r>
            <a:r>
              <a:rPr lang="en-US" sz="2000" dirty="0" smtClean="0"/>
              <a:t>K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x K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 = </a:t>
            </a:r>
            <a:r>
              <a:rPr lang="en-US" sz="2000" dirty="0" err="1" smtClean="0"/>
              <a:t>K</a:t>
            </a:r>
            <a:r>
              <a:rPr lang="en-US" sz="2000" baseline="-25000" dirty="0" err="1" smtClean="0"/>
              <a:t>w</a:t>
            </a:r>
            <a:r>
              <a:rPr lang="en-US" sz="2000" dirty="0" smtClean="0"/>
              <a:t>      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endParaRPr lang="tr-TR" dirty="0"/>
          </a:p>
        </p:txBody>
      </p:sp>
      <p:sp>
        <p:nvSpPr>
          <p:cNvPr id="1689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689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3212976"/>
            <a:ext cx="2959713" cy="504056"/>
          </a:xfrm>
          <a:prstGeom prst="rect">
            <a:avLst/>
          </a:prstGeom>
          <a:noFill/>
        </p:spPr>
      </p:pic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896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4365103"/>
            <a:ext cx="4824535" cy="634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896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5157192"/>
            <a:ext cx="4896544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8966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5877272"/>
            <a:ext cx="4968552" cy="611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188640"/>
            <a:ext cx="8496944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/>
              <a:t>A</a:t>
            </a:r>
            <a:r>
              <a:rPr lang="en-US" sz="2000" dirty="0" err="1" smtClean="0"/>
              <a:t>fter</a:t>
            </a:r>
            <a:r>
              <a:rPr lang="en-US" sz="2000" dirty="0" smtClean="0"/>
              <a:t> necessary </a:t>
            </a:r>
            <a:r>
              <a:rPr lang="en-US" sz="2000" dirty="0" err="1" smtClean="0"/>
              <a:t>shortinings</a:t>
            </a:r>
            <a:r>
              <a:rPr lang="en-US" sz="2000" dirty="0" smtClean="0"/>
              <a:t>, </a:t>
            </a:r>
            <a:endParaRPr lang="tr-TR" sz="2000" b="1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For Na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HA     </a:t>
            </a:r>
            <a:r>
              <a:rPr lang="en-US" sz="2000" baseline="-25000" dirty="0" smtClean="0"/>
              <a:t>       </a:t>
            </a:r>
            <a:r>
              <a:rPr lang="tr-TR" sz="2000" baseline="-25000" dirty="0" smtClean="0"/>
              <a:t>                                   </a:t>
            </a:r>
            <a:r>
              <a:rPr lang="en-US" sz="2000" dirty="0" smtClean="0"/>
              <a:t>(Because;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HA</a:t>
            </a:r>
            <a:r>
              <a:rPr lang="en-US" sz="2000" baseline="30000" dirty="0" smtClean="0"/>
              <a:t>2–</a:t>
            </a:r>
            <a:r>
              <a:rPr lang="en-US" sz="2000" dirty="0" smtClean="0"/>
              <a:t> was existed in balances of </a:t>
            </a:r>
            <a:r>
              <a:rPr lang="tr-TR" sz="2000" dirty="0" smtClean="0"/>
              <a:t>2nd </a:t>
            </a:r>
            <a:r>
              <a:rPr lang="en-US" sz="2000" dirty="0" smtClean="0"/>
              <a:t>and</a:t>
            </a:r>
            <a:r>
              <a:rPr lang="tr-TR" sz="2000" dirty="0" smtClean="0"/>
              <a:t> 3rd)</a:t>
            </a:r>
            <a:r>
              <a:rPr lang="en-US" sz="2000" dirty="0" smtClean="0"/>
              <a:t> </a:t>
            </a:r>
            <a:r>
              <a:rPr lang="en-US" sz="2000" baseline="-25000" dirty="0" smtClean="0"/>
              <a:t>    </a:t>
            </a:r>
            <a:endParaRPr lang="tr-TR" sz="2000" b="1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For NaH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A       </a:t>
            </a:r>
            <a:r>
              <a:rPr lang="en-US" sz="2000" baseline="-25000" dirty="0" smtClean="0"/>
              <a:t>       </a:t>
            </a:r>
            <a:r>
              <a:rPr lang="tr-TR" sz="2000" baseline="-25000" dirty="0" smtClean="0"/>
              <a:t>                 </a:t>
            </a:r>
            <a:r>
              <a:rPr lang="en-US" sz="2000" baseline="-25000" dirty="0" smtClean="0"/>
              <a:t> </a:t>
            </a:r>
            <a:r>
              <a:rPr lang="tr-TR" sz="2000" baseline="-25000" dirty="0" smtClean="0"/>
              <a:t>                </a:t>
            </a:r>
            <a:r>
              <a:rPr lang="en-US" sz="2000" dirty="0" smtClean="0"/>
              <a:t>(Because;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A</a:t>
            </a:r>
            <a:r>
              <a:rPr lang="en-US" sz="2000" baseline="30000" dirty="0" smtClean="0"/>
              <a:t>–</a:t>
            </a:r>
            <a:r>
              <a:rPr lang="en-US" sz="2000" dirty="0" smtClean="0"/>
              <a:t> was existed in balances of </a:t>
            </a:r>
            <a:r>
              <a:rPr lang="tr-TR" sz="2000" dirty="0" smtClean="0"/>
              <a:t>1st </a:t>
            </a:r>
            <a:r>
              <a:rPr lang="en-US" sz="2000" dirty="0" smtClean="0"/>
              <a:t>and</a:t>
            </a:r>
            <a:r>
              <a:rPr lang="tr-TR" sz="2000" dirty="0" smtClean="0"/>
              <a:t> 2nd)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If there is not omitting, starting concentration should be add to calculations and for Na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HA (for example; Na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HPO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)</a:t>
            </a: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b="1" dirty="0" smtClean="0"/>
          </a:p>
          <a:p>
            <a:pPr>
              <a:lnSpc>
                <a:spcPct val="150000"/>
              </a:lnSpc>
            </a:pPr>
            <a:endParaRPr lang="tr-TR" sz="2000" b="1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For NaH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A (for example: NaH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PO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;</a:t>
            </a:r>
            <a:endParaRPr lang="tr-TR" sz="2000" b="1" dirty="0" smtClean="0"/>
          </a:p>
          <a:p>
            <a:pPr>
              <a:lnSpc>
                <a:spcPct val="150000"/>
              </a:lnSpc>
            </a:pPr>
            <a:endParaRPr lang="tr-TR" sz="2000" b="1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 </a:t>
            </a:r>
            <a:r>
              <a:rPr lang="en-US" sz="2000" baseline="-25000" dirty="0" smtClean="0"/>
              <a:t>   </a:t>
            </a:r>
            <a:endParaRPr lang="tr-TR" sz="2000" b="1" dirty="0" smtClean="0"/>
          </a:p>
          <a:p>
            <a:endParaRPr lang="tr-TR" dirty="0"/>
          </a:p>
        </p:txBody>
      </p:sp>
      <p:sp>
        <p:nvSpPr>
          <p:cNvPr id="178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817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806709"/>
            <a:ext cx="1526570" cy="318035"/>
          </a:xfrm>
          <a:prstGeom prst="rect">
            <a:avLst/>
          </a:prstGeom>
          <a:noFill/>
        </p:spPr>
      </p:pic>
      <p:sp>
        <p:nvSpPr>
          <p:cNvPr id="1781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781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8181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1685806"/>
            <a:ext cx="1454562" cy="303034"/>
          </a:xfrm>
          <a:prstGeom prst="rect">
            <a:avLst/>
          </a:prstGeom>
          <a:noFill/>
        </p:spPr>
      </p:pic>
      <p:sp>
        <p:nvSpPr>
          <p:cNvPr id="1781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818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3573016"/>
            <a:ext cx="3247809" cy="864096"/>
          </a:xfrm>
          <a:prstGeom prst="rect">
            <a:avLst/>
          </a:prstGeom>
          <a:noFill/>
        </p:spPr>
      </p:pic>
      <p:sp>
        <p:nvSpPr>
          <p:cNvPr id="17818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8185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4941168"/>
            <a:ext cx="3421622" cy="9361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260648"/>
            <a:ext cx="864096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In </a:t>
            </a:r>
            <a:r>
              <a:rPr lang="en-US" sz="2000" b="1" dirty="0" err="1" smtClean="0"/>
              <a:t>Diprotic</a:t>
            </a:r>
            <a:r>
              <a:rPr lang="en-US" sz="2000" b="1" dirty="0" smtClean="0"/>
              <a:t> acids:</a:t>
            </a:r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endParaRPr lang="tr-TR" sz="2000" b="1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K</a:t>
            </a:r>
            <a:r>
              <a:rPr lang="tr-TR" sz="2000" baseline="-25000" dirty="0" smtClean="0"/>
              <a:t>a1</a:t>
            </a:r>
            <a:r>
              <a:rPr lang="tr-TR" sz="2000" dirty="0" smtClean="0"/>
              <a:t> x K</a:t>
            </a:r>
            <a:r>
              <a:rPr lang="tr-TR" sz="2000" baseline="-25000" dirty="0" smtClean="0"/>
              <a:t>b2</a:t>
            </a:r>
            <a:r>
              <a:rPr lang="tr-TR" sz="2000" dirty="0" smtClean="0"/>
              <a:t> = 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w</a:t>
            </a:r>
            <a:r>
              <a:rPr lang="tr-TR" sz="2000" dirty="0" smtClean="0"/>
              <a:t>  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K</a:t>
            </a:r>
            <a:r>
              <a:rPr lang="tr-TR" sz="2000" baseline="-25000" dirty="0" smtClean="0"/>
              <a:t>a2</a:t>
            </a:r>
            <a:r>
              <a:rPr lang="tr-TR" sz="2000" dirty="0" smtClean="0"/>
              <a:t> x K</a:t>
            </a:r>
            <a:r>
              <a:rPr lang="tr-TR" sz="2000" baseline="-25000" dirty="0" smtClean="0"/>
              <a:t>b1</a:t>
            </a:r>
            <a:r>
              <a:rPr lang="tr-TR" sz="2000" dirty="0" smtClean="0"/>
              <a:t> = 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w</a:t>
            </a:r>
            <a:endParaRPr lang="tr-TR" sz="2000" baseline="-25000" dirty="0" smtClean="0"/>
          </a:p>
          <a:p>
            <a:pPr>
              <a:lnSpc>
                <a:spcPct val="150000"/>
              </a:lnSpc>
            </a:pPr>
            <a:endParaRPr lang="tr-TR" sz="2000" baseline="-25000" dirty="0" smtClean="0"/>
          </a:p>
          <a:p>
            <a:pPr algn="ctr">
              <a:lnSpc>
                <a:spcPct val="150000"/>
              </a:lnSpc>
            </a:pPr>
            <a:r>
              <a:rPr lang="en-US" sz="2000" b="1" dirty="0" smtClean="0"/>
              <a:t>pH Calculations in Salt Solutions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pH of salts are calculated related to form of salts. </a:t>
            </a:r>
            <a:r>
              <a:rPr lang="en-US" sz="2000" dirty="0" err="1" smtClean="0"/>
              <a:t>Hyrolysis</a:t>
            </a:r>
            <a:r>
              <a:rPr lang="en-US" sz="2000" dirty="0" smtClean="0"/>
              <a:t> is significant in calculations.</a:t>
            </a:r>
            <a:r>
              <a:rPr lang="tr-TR" sz="2000" b="1" dirty="0" smtClean="0"/>
              <a:t> </a:t>
            </a:r>
            <a:r>
              <a:rPr lang="en-US" sz="2000" dirty="0" smtClean="0"/>
              <a:t>Generally salts are divided to 4 group.</a:t>
            </a:r>
            <a:endParaRPr lang="tr-TR" sz="2000" dirty="0" smtClean="0"/>
          </a:p>
          <a:p>
            <a:pPr marL="457200" lvl="0" indent="-457200">
              <a:lnSpc>
                <a:spcPct val="150000"/>
              </a:lnSpc>
              <a:buFont typeface="+mj-lt"/>
              <a:buAutoNum type="alphaLcParenR"/>
            </a:pPr>
            <a:r>
              <a:rPr lang="en-US" sz="2000" dirty="0" smtClean="0"/>
              <a:t>Established from strong acids + strong bases (For example; </a:t>
            </a:r>
            <a:r>
              <a:rPr lang="en-US" sz="2000" dirty="0" err="1" smtClean="0"/>
              <a:t>NaCl</a:t>
            </a:r>
            <a:r>
              <a:rPr lang="en-US" sz="2000" dirty="0" smtClean="0"/>
              <a:t>: </a:t>
            </a:r>
            <a:r>
              <a:rPr lang="en-US" sz="2000" dirty="0" err="1" smtClean="0"/>
              <a:t>HCl</a:t>
            </a:r>
            <a:r>
              <a:rPr lang="en-US" sz="2000" dirty="0" smtClean="0"/>
              <a:t> + </a:t>
            </a:r>
            <a:r>
              <a:rPr lang="en-US" sz="2000" dirty="0" err="1" smtClean="0"/>
              <a:t>NaOH</a:t>
            </a:r>
            <a:r>
              <a:rPr lang="en-US" sz="2000" dirty="0" smtClean="0"/>
              <a:t>)</a:t>
            </a:r>
            <a:endParaRPr lang="tr-TR" sz="2000" b="1" dirty="0" smtClean="0"/>
          </a:p>
          <a:p>
            <a:pPr marL="457200" lvl="0" indent="-457200">
              <a:lnSpc>
                <a:spcPct val="150000"/>
              </a:lnSpc>
              <a:buFont typeface="+mj-lt"/>
              <a:buAutoNum type="alphaLcParenR"/>
            </a:pPr>
            <a:r>
              <a:rPr lang="en-US" sz="2000" dirty="0" smtClean="0"/>
              <a:t>Established from strong acids + weak bases (For example; NH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Cl: </a:t>
            </a:r>
            <a:r>
              <a:rPr lang="en-US" sz="2000" dirty="0" err="1" smtClean="0"/>
              <a:t>HCl</a:t>
            </a:r>
            <a:r>
              <a:rPr lang="en-US" sz="2000" dirty="0" smtClean="0"/>
              <a:t> + NH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OH)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endParaRPr lang="tr-TR" sz="2000" dirty="0"/>
          </a:p>
        </p:txBody>
      </p:sp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124744" y="764704"/>
            <a:ext cx="6588224" cy="354379"/>
          </a:xfrm>
          <a:prstGeom prst="rect">
            <a:avLst/>
          </a:prstGeom>
          <a:noFill/>
        </p:spPr>
      </p:pic>
      <p:pic>
        <p:nvPicPr>
          <p:cNvPr id="6" name="Picture 2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39952" y="764704"/>
            <a:ext cx="1815202" cy="360040"/>
          </a:xfrm>
          <a:prstGeom prst="rect">
            <a:avLst/>
          </a:prstGeom>
          <a:noFill/>
        </p:spPr>
      </p:pic>
      <p:pic>
        <p:nvPicPr>
          <p:cNvPr id="7" name="Picture 1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0192" y="836712"/>
            <a:ext cx="651862" cy="288032"/>
          </a:xfrm>
          <a:prstGeom prst="rect">
            <a:avLst/>
          </a:prstGeom>
          <a:noFill/>
        </p:spPr>
      </p:pic>
      <p:pic>
        <p:nvPicPr>
          <p:cNvPr id="8" name="Picture 2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1325733"/>
            <a:ext cx="7257648" cy="303067"/>
          </a:xfrm>
          <a:prstGeom prst="rect">
            <a:avLst/>
          </a:prstGeom>
          <a:noFill/>
        </p:spPr>
      </p:pic>
      <p:pic>
        <p:nvPicPr>
          <p:cNvPr id="9" name="Picture 3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324544" y="1916832"/>
            <a:ext cx="7248805" cy="288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260648"/>
            <a:ext cx="8568952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50000"/>
              </a:lnSpc>
            </a:pPr>
            <a:r>
              <a:rPr lang="tr-TR" dirty="0" smtClean="0"/>
              <a:t>c) </a:t>
            </a:r>
            <a:r>
              <a:rPr lang="en-US" sz="2000" dirty="0" smtClean="0"/>
              <a:t>Established from weak acids + strong bases (For example; 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COONa: </a:t>
            </a:r>
            <a:r>
              <a:rPr lang="en-US" sz="2000" dirty="0" err="1" smtClean="0"/>
              <a:t>NaOH</a:t>
            </a:r>
            <a:r>
              <a:rPr lang="en-US" sz="2000" dirty="0" smtClean="0"/>
              <a:t> + 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COOH)</a:t>
            </a:r>
            <a:endParaRPr lang="tr-TR" sz="2000" b="1" dirty="0" smtClean="0"/>
          </a:p>
          <a:p>
            <a:pPr marL="342900" lvl="0" indent="-342900" algn="just">
              <a:lnSpc>
                <a:spcPct val="150000"/>
              </a:lnSpc>
            </a:pPr>
            <a:r>
              <a:rPr lang="tr-TR" sz="2000" dirty="0" smtClean="0"/>
              <a:t>d) E</a:t>
            </a:r>
            <a:r>
              <a:rPr lang="en-US" sz="2000" dirty="0" err="1" smtClean="0"/>
              <a:t>stablished</a:t>
            </a:r>
            <a:r>
              <a:rPr lang="en-US" sz="2000" dirty="0" smtClean="0"/>
              <a:t> from weak acids + weak bases (For example; 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COONH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: NH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OH + 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COOH)</a:t>
            </a:r>
            <a:endParaRPr lang="tr-TR" sz="2000" dirty="0" smtClean="0"/>
          </a:p>
          <a:p>
            <a:pPr marL="342900" lvl="0" indent="-342900" algn="just">
              <a:lnSpc>
                <a:spcPct val="150000"/>
              </a:lnSpc>
            </a:pPr>
            <a:endParaRPr lang="tr-TR" sz="2000" b="1" dirty="0" smtClean="0"/>
          </a:p>
          <a:p>
            <a:pPr lvl="0" algn="just">
              <a:lnSpc>
                <a:spcPct val="150000"/>
              </a:lnSpc>
            </a:pPr>
            <a:r>
              <a:rPr lang="en-US" sz="2000" b="1" dirty="0" smtClean="0"/>
              <a:t>Established from strong acids + strong bases (For example; </a:t>
            </a:r>
            <a:r>
              <a:rPr lang="en-US" sz="2000" b="1" dirty="0" err="1" smtClean="0"/>
              <a:t>NaCl</a:t>
            </a:r>
            <a:r>
              <a:rPr lang="en-US" sz="2000" b="1" dirty="0" smtClean="0"/>
              <a:t>: </a:t>
            </a:r>
            <a:r>
              <a:rPr lang="en-US" sz="2000" b="1" dirty="0" err="1" smtClean="0"/>
              <a:t>HCl</a:t>
            </a:r>
            <a:r>
              <a:rPr lang="en-US" sz="2000" b="1" dirty="0" smtClean="0"/>
              <a:t> + </a:t>
            </a:r>
            <a:r>
              <a:rPr lang="en-US" sz="2000" b="1" dirty="0" err="1" smtClean="0"/>
              <a:t>NaOH</a:t>
            </a:r>
            <a:r>
              <a:rPr lang="en-US" sz="2000" b="1" dirty="0" smtClean="0"/>
              <a:t>)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 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When these types of salts are hydrolysis, equal amount and equal strength of [OH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] and [H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] are occurred. 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NaCl + H</a:t>
            </a:r>
            <a:r>
              <a:rPr lang="pt-BR" sz="2000" baseline="-25000" dirty="0" smtClean="0"/>
              <a:t>2</a:t>
            </a:r>
            <a:r>
              <a:rPr lang="pt-BR" sz="2000" dirty="0" smtClean="0"/>
              <a:t>O → Na</a:t>
            </a:r>
            <a:r>
              <a:rPr lang="pt-BR" sz="2000" baseline="30000" dirty="0" smtClean="0"/>
              <a:t>+</a:t>
            </a:r>
            <a:r>
              <a:rPr lang="pt-BR" sz="2000" dirty="0" smtClean="0"/>
              <a:t> + Cl</a:t>
            </a:r>
            <a:r>
              <a:rPr lang="pt-BR" sz="2000" baseline="30000" dirty="0" smtClean="0"/>
              <a:t>-</a:t>
            </a:r>
            <a:r>
              <a:rPr lang="pt-BR" sz="2000" dirty="0" smtClean="0"/>
              <a:t> +OH</a:t>
            </a:r>
            <a:r>
              <a:rPr lang="pt-BR" sz="2000" baseline="30000" dirty="0" smtClean="0"/>
              <a:t>-</a:t>
            </a:r>
            <a:r>
              <a:rPr lang="pt-BR" sz="2000" dirty="0" smtClean="0"/>
              <a:t> + H</a:t>
            </a:r>
            <a:r>
              <a:rPr lang="pt-BR" sz="2000" baseline="30000" dirty="0" smtClean="0"/>
              <a:t>+</a:t>
            </a:r>
            <a:r>
              <a:rPr lang="pt-BR" sz="2000" dirty="0" smtClean="0"/>
              <a:t> 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Consequently, the media is neutral and pH = 7. pH is not changed with concentration.</a:t>
            </a:r>
            <a:endParaRPr lang="tr-TR" sz="2000" b="1" dirty="0" smtClean="0"/>
          </a:p>
          <a:p>
            <a:pPr marL="342900" lvl="0" indent="-342900" algn="just">
              <a:lnSpc>
                <a:spcPct val="150000"/>
              </a:lnSpc>
            </a:pPr>
            <a:endParaRPr lang="tr-TR" sz="2000" b="1" dirty="0" smtClean="0"/>
          </a:p>
          <a:p>
            <a:pPr marL="342900" indent="-342900">
              <a:buFont typeface="+mj-lt"/>
              <a:buAutoNum type="alphaLcParenR"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332656"/>
            <a:ext cx="8640960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000" b="1" dirty="0" smtClean="0"/>
              <a:t>Established from strong acids + weak bases (For example; NH</a:t>
            </a:r>
            <a:r>
              <a:rPr lang="en-US" sz="2000" b="1" baseline="-25000" dirty="0" smtClean="0"/>
              <a:t>4</a:t>
            </a:r>
            <a:r>
              <a:rPr lang="en-US" sz="2000" b="1" dirty="0" smtClean="0"/>
              <a:t>Cl: </a:t>
            </a:r>
            <a:r>
              <a:rPr lang="en-US" sz="2000" b="1" dirty="0" err="1" smtClean="0"/>
              <a:t>HCl</a:t>
            </a:r>
            <a:r>
              <a:rPr lang="en-US" sz="2000" b="1" dirty="0" smtClean="0"/>
              <a:t> + NH</a:t>
            </a:r>
            <a:r>
              <a:rPr lang="en-US" sz="2000" b="1" baseline="-25000" dirty="0" smtClean="0"/>
              <a:t>4</a:t>
            </a:r>
            <a:r>
              <a:rPr lang="en-US" sz="2000" b="1" dirty="0" smtClean="0"/>
              <a:t>OH)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NH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Cl is a salt that has a high solubility in water. In water , this salt is ionized as;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NH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Cl → NH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 + </a:t>
            </a:r>
            <a:r>
              <a:rPr lang="en-US" sz="2000" dirty="0" err="1" smtClean="0"/>
              <a:t>Cl</a:t>
            </a:r>
            <a:r>
              <a:rPr lang="en-US" sz="2000" baseline="30000" dirty="0" smtClean="0"/>
              <a:t>-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A compound from weak bases (NH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) </a:t>
            </a:r>
            <a:r>
              <a:rPr lang="en-US" sz="2000" dirty="0" err="1" smtClean="0"/>
              <a:t>hyrolysis</a:t>
            </a:r>
            <a:r>
              <a:rPr lang="en-US" sz="2000" dirty="0" smtClean="0"/>
              <a:t> water;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NH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 +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 </a:t>
            </a:r>
            <a:r>
              <a:rPr lang="en-US" sz="2000" dirty="0" smtClean="0">
                <a:sym typeface="Wingdings 3"/>
              </a:rPr>
              <a:t></a:t>
            </a:r>
            <a:r>
              <a:rPr lang="en-US" sz="2000" dirty="0" smtClean="0"/>
              <a:t> NH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OH + H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 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Balance of this reaction is;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Whole of NH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 are </a:t>
            </a:r>
            <a:r>
              <a:rPr lang="en-US" sz="2000" dirty="0" err="1" smtClean="0"/>
              <a:t>occured</a:t>
            </a:r>
            <a:r>
              <a:rPr lang="en-US" sz="2000" dirty="0" smtClean="0"/>
              <a:t> from dissolving of NH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Cl. Decreasing of amount of NH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 are omitted due to using in hydrolysis. For these reasons, [NH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] = C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endParaRPr lang="tr-TR" dirty="0"/>
          </a:p>
        </p:txBody>
      </p:sp>
      <p:sp>
        <p:nvSpPr>
          <p:cNvPr id="1699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699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3284984"/>
            <a:ext cx="2160240" cy="726626"/>
          </a:xfrm>
          <a:prstGeom prst="rect">
            <a:avLst/>
          </a:prstGeom>
          <a:noFill/>
        </p:spPr>
      </p:pic>
      <p:sp>
        <p:nvSpPr>
          <p:cNvPr id="169987" name="Rectangle 3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99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69990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4149080"/>
            <a:ext cx="2304256" cy="4178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0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332656"/>
            <a:ext cx="1287416" cy="720080"/>
          </a:xfrm>
          <a:prstGeom prst="rect">
            <a:avLst/>
          </a:prstGeom>
          <a:noFill/>
        </p:spPr>
      </p:pic>
      <p:sp>
        <p:nvSpPr>
          <p:cNvPr id="173059" name="Rectangle 3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3060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1268760"/>
            <a:ext cx="4635758" cy="864096"/>
          </a:xfrm>
          <a:prstGeom prst="rect">
            <a:avLst/>
          </a:prstGeom>
          <a:noFill/>
        </p:spPr>
      </p:pic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30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3064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2276872"/>
            <a:ext cx="2016224" cy="1157703"/>
          </a:xfrm>
          <a:prstGeom prst="rect">
            <a:avLst/>
          </a:prstGeom>
          <a:noFill/>
        </p:spPr>
      </p:pic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467544" y="3573016"/>
            <a:ext cx="8352928" cy="3696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000" b="1" dirty="0" smtClean="0"/>
              <a:t>Established from weak acids + strong bases (For example; CH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COONa: </a:t>
            </a:r>
            <a:r>
              <a:rPr lang="en-US" sz="2000" b="1" dirty="0" err="1" smtClean="0"/>
              <a:t>NaOH</a:t>
            </a:r>
            <a:r>
              <a:rPr lang="en-US" sz="2000" b="1" dirty="0" smtClean="0"/>
              <a:t> + CH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COOH)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COONa is a salt that has a high solubility in water. In water, this salt is ionized as;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COONa 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 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</a:t>
            </a:r>
            <a:r>
              <a:rPr lang="en-US" sz="2000" baseline="30000" dirty="0" smtClean="0"/>
              <a:t>–</a:t>
            </a:r>
            <a:r>
              <a:rPr lang="en-US" sz="2000" dirty="0" smtClean="0"/>
              <a:t> + Na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    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A compound from weak acid (CH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</a:t>
            </a:r>
            <a:r>
              <a:rPr lang="en-US" sz="2000" baseline="30000" dirty="0" smtClean="0"/>
              <a:t>–</a:t>
            </a:r>
            <a:r>
              <a:rPr lang="en-US" sz="2000" dirty="0" smtClean="0"/>
              <a:t>) </a:t>
            </a:r>
            <a:r>
              <a:rPr lang="en-US" sz="2000" dirty="0" err="1" smtClean="0"/>
              <a:t>hyrolysis</a:t>
            </a:r>
            <a:r>
              <a:rPr lang="en-US" sz="2000" dirty="0" smtClean="0"/>
              <a:t> water;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</a:t>
            </a:r>
            <a:r>
              <a:rPr lang="en-US" sz="2000" baseline="30000" dirty="0" smtClean="0"/>
              <a:t>–</a:t>
            </a:r>
            <a:r>
              <a:rPr lang="en-US" sz="2000" dirty="0" smtClean="0"/>
              <a:t>  + 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  </a:t>
            </a:r>
            <a:r>
              <a:rPr lang="en-US" sz="2000" cap="all" dirty="0" smtClean="0">
                <a:sym typeface="Wingdings 3"/>
              </a:rPr>
              <a:t></a:t>
            </a:r>
            <a:r>
              <a:rPr lang="en-US" sz="2000" dirty="0" smtClean="0"/>
              <a:t>  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COOH  +  OH</a:t>
            </a:r>
            <a:r>
              <a:rPr lang="en-US" sz="2000" baseline="30000" dirty="0" smtClean="0"/>
              <a:t>-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23528" y="332656"/>
            <a:ext cx="849694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Balance of this reaction is;</a:t>
            </a: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b="1" dirty="0" smtClean="0"/>
          </a:p>
          <a:p>
            <a:pPr>
              <a:lnSpc>
                <a:spcPct val="150000"/>
              </a:lnSpc>
            </a:pPr>
            <a:endParaRPr lang="tr-TR" sz="2000" b="1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[CH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COOH] = [OH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]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Whole of 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</a:t>
            </a:r>
            <a:r>
              <a:rPr lang="en-US" sz="2000" baseline="30000" dirty="0" smtClean="0"/>
              <a:t>–</a:t>
            </a:r>
            <a:r>
              <a:rPr lang="en-US" sz="2000" dirty="0" smtClean="0"/>
              <a:t>   are </a:t>
            </a:r>
            <a:r>
              <a:rPr lang="en-US" sz="2000" dirty="0" err="1" smtClean="0"/>
              <a:t>occured</a:t>
            </a:r>
            <a:r>
              <a:rPr lang="en-US" sz="2000" dirty="0" smtClean="0"/>
              <a:t> from dissolving of </a:t>
            </a:r>
            <a:r>
              <a:rPr lang="en-US" sz="2000" b="1" dirty="0" smtClean="0"/>
              <a:t> </a:t>
            </a:r>
            <a:r>
              <a:rPr lang="en-US" sz="2000" dirty="0" smtClean="0"/>
              <a:t>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COONa . Decreasing of amount of 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</a:t>
            </a:r>
            <a:r>
              <a:rPr lang="en-US" sz="2000" baseline="30000" dirty="0" smtClean="0"/>
              <a:t>–  </a:t>
            </a:r>
            <a:r>
              <a:rPr lang="en-US" sz="2000" dirty="0" smtClean="0"/>
              <a:t>are omitted due to using in hydrolysis. For these reasons, [CH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</a:t>
            </a:r>
            <a:r>
              <a:rPr lang="en-US" sz="2000" baseline="30000" dirty="0" smtClean="0"/>
              <a:t>–</a:t>
            </a:r>
            <a:r>
              <a:rPr lang="en-US" sz="2000" dirty="0" smtClean="0"/>
              <a:t>] = C</a:t>
            </a:r>
            <a:endParaRPr lang="tr-TR" sz="2000" b="1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/>
          </a:p>
        </p:txBody>
      </p:sp>
      <p:sp>
        <p:nvSpPr>
          <p:cNvPr id="1740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40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908720"/>
            <a:ext cx="3293583" cy="864096"/>
          </a:xfrm>
          <a:prstGeom prst="rect">
            <a:avLst/>
          </a:prstGeom>
          <a:noFill/>
        </p:spPr>
      </p:pic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408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3717032"/>
            <a:ext cx="1544688" cy="720080"/>
          </a:xfrm>
          <a:prstGeom prst="rect">
            <a:avLst/>
          </a:prstGeom>
          <a:noFill/>
        </p:spPr>
      </p:pic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0" y="104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08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4087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4653136"/>
            <a:ext cx="5126191" cy="864096"/>
          </a:xfrm>
          <a:prstGeom prst="rect">
            <a:avLst/>
          </a:prstGeom>
          <a:noFill/>
        </p:spPr>
      </p:pic>
      <p:sp>
        <p:nvSpPr>
          <p:cNvPr id="174089" name="Rectangle 9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09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4090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5589240"/>
            <a:ext cx="1936934" cy="1008112"/>
          </a:xfrm>
          <a:prstGeom prst="rect">
            <a:avLst/>
          </a:prstGeom>
          <a:noFill/>
        </p:spPr>
      </p:pic>
      <p:sp>
        <p:nvSpPr>
          <p:cNvPr id="174092" name="Rectangle 12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332656"/>
            <a:ext cx="864096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000" b="1" dirty="0" smtClean="0"/>
              <a:t>Established from weak acids + weak bases (For example; CH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COONH</a:t>
            </a:r>
            <a:r>
              <a:rPr lang="en-US" sz="2000" b="1" baseline="-25000" dirty="0" smtClean="0"/>
              <a:t>4</a:t>
            </a:r>
            <a:r>
              <a:rPr lang="en-US" sz="2000" b="1" dirty="0" smtClean="0"/>
              <a:t>: NH</a:t>
            </a:r>
            <a:r>
              <a:rPr lang="en-US" sz="2000" b="1" baseline="-25000" dirty="0" smtClean="0"/>
              <a:t>4</a:t>
            </a:r>
            <a:r>
              <a:rPr lang="en-US" sz="2000" b="1" dirty="0" smtClean="0"/>
              <a:t>OH + CH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COOH)</a:t>
            </a:r>
            <a:endParaRPr lang="tr-TR" sz="2000" b="1" dirty="0" smtClean="0"/>
          </a:p>
          <a:p>
            <a:pPr lvl="0"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COONH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 is ionized in water as % 100. 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COONH</a:t>
            </a:r>
            <a:r>
              <a:rPr lang="en-US" sz="2000" baseline="-25000" dirty="0" smtClean="0"/>
              <a:t>4   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baseline="-25000" dirty="0" smtClean="0"/>
              <a:t>   </a:t>
            </a:r>
            <a:r>
              <a:rPr lang="en-US" sz="2000" dirty="0" smtClean="0"/>
              <a:t>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</a:t>
            </a:r>
            <a:r>
              <a:rPr lang="en-US" sz="2000" baseline="30000" dirty="0" smtClean="0"/>
              <a:t>–</a:t>
            </a:r>
            <a:r>
              <a:rPr lang="en-US" sz="2000" dirty="0" smtClean="0"/>
              <a:t>  + NH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+   </a:t>
            </a:r>
            <a:r>
              <a:rPr lang="en-US" sz="2000" dirty="0" smtClean="0"/>
              <a:t>   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        As we know that CH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COO</a:t>
            </a:r>
            <a:r>
              <a:rPr lang="en-US" sz="2000" baseline="30000" dirty="0" smtClean="0"/>
              <a:t>–</a:t>
            </a:r>
            <a:r>
              <a:rPr lang="en-US" sz="2000" dirty="0" smtClean="0"/>
              <a:t> from weak acid and  NH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+   </a:t>
            </a:r>
            <a:r>
              <a:rPr lang="en-US" sz="2000" dirty="0" smtClean="0"/>
              <a:t>   from weak base, these two compounds </a:t>
            </a:r>
            <a:r>
              <a:rPr lang="en-US" sz="2000" dirty="0" err="1" smtClean="0"/>
              <a:t>hydrolyse</a:t>
            </a:r>
            <a:r>
              <a:rPr lang="en-US" sz="2000" dirty="0" smtClean="0"/>
              <a:t> water. After necessary omitting;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If the strength of a weak acid and a weak base are same, than pH is equal to 7. But, if this is not, pH is in area that which one is strong.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endParaRPr lang="tr-TR" dirty="0"/>
          </a:p>
        </p:txBody>
      </p:sp>
      <p:sp>
        <p:nvSpPr>
          <p:cNvPr id="1751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51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3717032"/>
            <a:ext cx="2376264" cy="1313587"/>
          </a:xfrm>
          <a:prstGeom prst="rect">
            <a:avLst/>
          </a:prstGeom>
          <a:noFill/>
        </p:spPr>
      </p:pic>
      <p:sp>
        <p:nvSpPr>
          <p:cNvPr id="175107" name="Rectangle 3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404664"/>
            <a:ext cx="8568952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dirty="0" smtClean="0"/>
              <a:t>pH CALCULATIONS IN PROTONATED SALTS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err="1" smtClean="0"/>
              <a:t>Protoned</a:t>
            </a:r>
            <a:r>
              <a:rPr lang="en-US" sz="2000" dirty="0" smtClean="0"/>
              <a:t> salts</a:t>
            </a:r>
            <a:r>
              <a:rPr lang="en-US" sz="2000" i="1" dirty="0" smtClean="0"/>
              <a:t> </a:t>
            </a:r>
            <a:r>
              <a:rPr lang="en-US" sz="2000" dirty="0" smtClean="0"/>
              <a:t>still have a proton for releasing to experimental media.  Na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HPO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, NaH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PO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, NaHCO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are examples to them. Generally, they are shown as </a:t>
            </a:r>
            <a:r>
              <a:rPr lang="en-US" sz="2000" dirty="0" err="1" smtClean="0"/>
              <a:t>NaHA</a:t>
            </a:r>
            <a:r>
              <a:rPr lang="en-US" sz="2000" dirty="0" smtClean="0"/>
              <a:t> and this is a salt of an acid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A.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A is ionized in two steps.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A   </a:t>
            </a:r>
            <a:r>
              <a:rPr lang="en-US" sz="2000" cap="all" dirty="0" smtClean="0">
                <a:sym typeface="Wingdings 3"/>
              </a:rPr>
              <a:t></a:t>
            </a:r>
            <a:r>
              <a:rPr lang="en-US" sz="2000" dirty="0" smtClean="0"/>
              <a:t>  HA</a:t>
            </a:r>
            <a:r>
              <a:rPr lang="en-US" sz="2000" baseline="30000" dirty="0" smtClean="0"/>
              <a:t>–  </a:t>
            </a:r>
            <a:r>
              <a:rPr lang="en-US" sz="2000" dirty="0" smtClean="0"/>
              <a:t>+  H</a:t>
            </a:r>
            <a:r>
              <a:rPr lang="en-US" sz="2000" baseline="30000" dirty="0" smtClean="0"/>
              <a:t>+ </a:t>
            </a:r>
            <a:r>
              <a:rPr lang="en-US" sz="2000" dirty="0" smtClean="0"/>
              <a:t> </a:t>
            </a:r>
            <a:r>
              <a:rPr lang="en-US" sz="2000" baseline="30000" dirty="0" smtClean="0"/>
              <a:t>         </a:t>
            </a:r>
            <a:r>
              <a:rPr lang="en-US" sz="2000" dirty="0" smtClean="0"/>
              <a:t>K</a:t>
            </a:r>
            <a:r>
              <a:rPr lang="en-US" sz="2000" baseline="-25000" dirty="0" smtClean="0"/>
              <a:t>a1</a:t>
            </a:r>
            <a:endParaRPr lang="tr-TR" sz="2000" b="1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 HA</a:t>
            </a:r>
            <a:r>
              <a:rPr lang="en-US" sz="2000" baseline="30000" dirty="0" smtClean="0"/>
              <a:t>–   </a:t>
            </a:r>
            <a:r>
              <a:rPr lang="en-US" sz="2000" cap="all" dirty="0" smtClean="0">
                <a:sym typeface="Wingdings 3"/>
              </a:rPr>
              <a:t></a:t>
            </a:r>
            <a:r>
              <a:rPr lang="en-US" sz="2000" dirty="0" smtClean="0"/>
              <a:t>   A</a:t>
            </a:r>
            <a:r>
              <a:rPr lang="en-US" sz="2000" baseline="30000" dirty="0" smtClean="0"/>
              <a:t>–</a:t>
            </a:r>
            <a:r>
              <a:rPr lang="en-US" sz="2000" cap="all" baseline="30000" dirty="0" smtClean="0"/>
              <a:t>  </a:t>
            </a:r>
            <a:r>
              <a:rPr lang="en-US" sz="2000" dirty="0" smtClean="0"/>
              <a:t>+  H</a:t>
            </a:r>
            <a:r>
              <a:rPr lang="en-US" sz="2000" baseline="30000" dirty="0" smtClean="0"/>
              <a:t>+             </a:t>
            </a:r>
            <a:r>
              <a:rPr lang="en-US" sz="2000" dirty="0" smtClean="0"/>
              <a:t>K</a:t>
            </a:r>
            <a:r>
              <a:rPr lang="en-US" sz="2000" baseline="-25000" dirty="0" smtClean="0"/>
              <a:t>a2</a:t>
            </a:r>
            <a:r>
              <a:rPr lang="en-US" sz="2000" dirty="0" smtClean="0"/>
              <a:t> 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NaHA in water;</a:t>
            </a:r>
            <a:endParaRPr lang="tr-TR" sz="2000" b="1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HA</a:t>
            </a:r>
            <a:r>
              <a:rPr lang="pt-BR" sz="2000" baseline="30000" dirty="0" smtClean="0"/>
              <a:t>–  </a:t>
            </a:r>
            <a:r>
              <a:rPr lang="pt-BR" sz="2000" dirty="0" smtClean="0"/>
              <a:t> +  H</a:t>
            </a:r>
            <a:r>
              <a:rPr lang="pt-BR" sz="2000" baseline="-25000" dirty="0" smtClean="0"/>
              <a:t>2</a:t>
            </a:r>
            <a:r>
              <a:rPr lang="pt-BR" sz="2000" dirty="0" smtClean="0"/>
              <a:t>O  </a:t>
            </a:r>
            <a:r>
              <a:rPr lang="en-US" sz="2000" cap="all" dirty="0" smtClean="0">
                <a:sym typeface="Wingdings 3"/>
              </a:rPr>
              <a:t></a:t>
            </a:r>
            <a:r>
              <a:rPr lang="pt-BR" sz="2000" cap="all" dirty="0" smtClean="0"/>
              <a:t>  H</a:t>
            </a:r>
            <a:r>
              <a:rPr lang="pt-BR" sz="2000" cap="all" baseline="-25000" dirty="0" smtClean="0"/>
              <a:t>2</a:t>
            </a:r>
            <a:r>
              <a:rPr lang="pt-BR" sz="2000" cap="all" dirty="0" smtClean="0"/>
              <a:t>A  +  </a:t>
            </a:r>
            <a:endParaRPr lang="tr-TR" sz="2000" b="1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HA</a:t>
            </a:r>
            <a:r>
              <a:rPr lang="en-US" sz="2000" baseline="30000" dirty="0" smtClean="0"/>
              <a:t>– </a:t>
            </a:r>
            <a:r>
              <a:rPr lang="en-US" sz="2000" dirty="0" smtClean="0"/>
              <a:t>+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 </a:t>
            </a:r>
            <a:r>
              <a:rPr lang="en-US" sz="2000" cap="all" dirty="0" smtClean="0">
                <a:sym typeface="Wingdings 3"/>
              </a:rPr>
              <a:t></a:t>
            </a:r>
            <a:r>
              <a:rPr lang="en-US" sz="2000" cap="all" dirty="0" smtClean="0"/>
              <a:t> H</a:t>
            </a:r>
            <a:r>
              <a:rPr lang="en-US" sz="2000" cap="all" baseline="-25000" dirty="0" smtClean="0"/>
              <a:t>3</a:t>
            </a:r>
            <a:r>
              <a:rPr lang="en-US" sz="2000" cap="all" dirty="0" smtClean="0"/>
              <a:t>O</a:t>
            </a:r>
            <a:r>
              <a:rPr lang="en-US" sz="2000" cap="all" baseline="30000" dirty="0" smtClean="0"/>
              <a:t>+ </a:t>
            </a:r>
            <a:r>
              <a:rPr lang="en-US" sz="2000" cap="all" dirty="0" smtClean="0"/>
              <a:t>+ A</a:t>
            </a:r>
            <a:r>
              <a:rPr lang="en-US" sz="2000" cap="all" baseline="30000" dirty="0" smtClean="0"/>
              <a:t>2– </a:t>
            </a:r>
            <a:r>
              <a:rPr lang="en-US" sz="2000" dirty="0" smtClean="0"/>
              <a:t>        </a:t>
            </a:r>
            <a:endParaRPr lang="tr-TR" sz="2000" b="1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Balance of these, the upper and bottom parts of fractions is multiply and divided by [H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] [OH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] and after necessary omitting;</a:t>
            </a:r>
            <a:endParaRPr lang="tr-TR" sz="2000" b="1" dirty="0" smtClean="0"/>
          </a:p>
          <a:p>
            <a:pPr>
              <a:lnSpc>
                <a:spcPct val="150000"/>
              </a:lnSpc>
            </a:pPr>
            <a:endParaRPr lang="tr-TR" sz="2000" b="1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 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endParaRPr lang="tr-TR" dirty="0"/>
          </a:p>
        </p:txBody>
      </p:sp>
      <p:sp>
        <p:nvSpPr>
          <p:cNvPr id="1761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612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5589240"/>
            <a:ext cx="1819275" cy="647700"/>
          </a:xfrm>
          <a:prstGeom prst="rect">
            <a:avLst/>
          </a:prstGeom>
          <a:noFill/>
        </p:spPr>
      </p:pic>
      <p:sp>
        <p:nvSpPr>
          <p:cNvPr id="176131" name="Rectangle 3"/>
          <p:cNvSpPr>
            <a:spLocks noChangeArrowheads="1"/>
          </p:cNvSpPr>
          <p:nvPr/>
        </p:nvSpPr>
        <p:spPr bwMode="auto">
          <a:xfrm>
            <a:off x="0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76134" name="Rectangle 6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6135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39952" y="5517232"/>
            <a:ext cx="2117250" cy="720080"/>
          </a:xfrm>
          <a:prstGeom prst="rect">
            <a:avLst/>
          </a:prstGeom>
          <a:noFill/>
        </p:spPr>
      </p:pic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0" y="1095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332656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323528" y="332656"/>
            <a:ext cx="8496944" cy="6509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       </a:t>
            </a:r>
            <a:r>
              <a:rPr lang="pt-BR" sz="2000" dirty="0" smtClean="0"/>
              <a:t>C = [</a:t>
            </a:r>
            <a:r>
              <a:rPr lang="pt-BR" sz="2000" cap="all" dirty="0" smtClean="0"/>
              <a:t>H</a:t>
            </a:r>
            <a:r>
              <a:rPr lang="pt-BR" sz="2000" cap="all" baseline="-25000" dirty="0" smtClean="0"/>
              <a:t>2</a:t>
            </a:r>
            <a:r>
              <a:rPr lang="pt-BR" sz="2000" cap="all" dirty="0" smtClean="0"/>
              <a:t>A</a:t>
            </a:r>
            <a:r>
              <a:rPr lang="pt-BR" sz="2000" dirty="0" smtClean="0"/>
              <a:t>] + [HA</a:t>
            </a:r>
            <a:r>
              <a:rPr lang="pt-BR" sz="2000" baseline="30000" dirty="0" smtClean="0"/>
              <a:t>–</a:t>
            </a:r>
            <a:r>
              <a:rPr lang="pt-BR" sz="2000" dirty="0" smtClean="0"/>
              <a:t>]  +  [</a:t>
            </a:r>
            <a:r>
              <a:rPr lang="pt-BR" sz="2000" cap="all" dirty="0" smtClean="0"/>
              <a:t>A</a:t>
            </a:r>
            <a:r>
              <a:rPr lang="pt-BR" sz="2000" cap="all" baseline="30000" dirty="0" smtClean="0"/>
              <a:t>2–</a:t>
            </a:r>
            <a:r>
              <a:rPr lang="pt-BR" sz="2000" dirty="0" smtClean="0"/>
              <a:t>]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      [H</a:t>
            </a:r>
            <a:r>
              <a:rPr lang="pt-BR" sz="2000" baseline="30000" dirty="0" smtClean="0"/>
              <a:t>+</a:t>
            </a:r>
            <a:r>
              <a:rPr lang="pt-BR" sz="2000" dirty="0" smtClean="0"/>
              <a:t>] + [</a:t>
            </a:r>
            <a:r>
              <a:rPr lang="pt-BR" sz="2000" cap="all" dirty="0" smtClean="0"/>
              <a:t>N</a:t>
            </a:r>
            <a:r>
              <a:rPr lang="tr-TR" sz="2000" b="1" dirty="0" smtClean="0"/>
              <a:t> </a:t>
            </a:r>
            <a:r>
              <a:rPr lang="pt-BR" sz="2000" dirty="0" smtClean="0"/>
              <a:t>] = [HA</a:t>
            </a:r>
            <a:r>
              <a:rPr lang="pt-BR" sz="2000" baseline="30000" dirty="0" smtClean="0"/>
              <a:t>–</a:t>
            </a:r>
            <a:r>
              <a:rPr lang="pt-BR" sz="2000" dirty="0" smtClean="0"/>
              <a:t>] + 2[</a:t>
            </a:r>
            <a:r>
              <a:rPr lang="pt-BR" sz="2000" cap="all" dirty="0" smtClean="0"/>
              <a:t>A</a:t>
            </a:r>
            <a:r>
              <a:rPr lang="pt-BR" sz="2000" cap="all" baseline="30000" dirty="0" smtClean="0"/>
              <a:t>2–</a:t>
            </a:r>
            <a:r>
              <a:rPr lang="pt-BR" sz="2000" dirty="0" smtClean="0"/>
              <a:t>] + [OH</a:t>
            </a:r>
            <a:r>
              <a:rPr lang="pt-BR" sz="2000" baseline="30000" dirty="0" smtClean="0"/>
              <a:t>-</a:t>
            </a:r>
            <a:r>
              <a:rPr lang="pt-BR" sz="2000" dirty="0" smtClean="0"/>
              <a:t>]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After necessary omitting and </a:t>
            </a:r>
            <a:r>
              <a:rPr lang="en-US" sz="2000" dirty="0" err="1" smtClean="0"/>
              <a:t>shortinings</a:t>
            </a:r>
            <a:r>
              <a:rPr lang="en-US" sz="2000" dirty="0" smtClean="0"/>
              <a:t>;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For Salts derived from a weak acid structure as 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A (for example: 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PO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)  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Ionization balance of H</a:t>
            </a:r>
            <a:r>
              <a:rPr lang="pt-BR" sz="2000" baseline="-25000" dirty="0" smtClean="0"/>
              <a:t>3</a:t>
            </a:r>
            <a:r>
              <a:rPr lang="pt-BR" sz="2000" dirty="0" smtClean="0"/>
              <a:t>A;</a:t>
            </a:r>
            <a:endParaRPr lang="tr-TR" sz="2000" b="1" dirty="0" smtClean="0"/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        </a:t>
            </a:r>
            <a:endParaRPr lang="tr-TR" sz="2000" b="1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  </a:t>
            </a:r>
            <a:r>
              <a:rPr lang="pt-BR" sz="2000" dirty="0" smtClean="0"/>
              <a:t>H</a:t>
            </a:r>
            <a:r>
              <a:rPr lang="pt-BR" sz="2000" baseline="-25000" dirty="0" smtClean="0"/>
              <a:t>3</a:t>
            </a:r>
            <a:r>
              <a:rPr lang="pt-BR" sz="2000" dirty="0" smtClean="0"/>
              <a:t>A   </a:t>
            </a:r>
            <a:r>
              <a:rPr lang="en-US" sz="2000" cap="all" dirty="0" smtClean="0">
                <a:sym typeface="Wingdings 3"/>
              </a:rPr>
              <a:t></a:t>
            </a:r>
            <a:r>
              <a:rPr lang="pt-BR" sz="2000" dirty="0" smtClean="0"/>
              <a:t>  H</a:t>
            </a:r>
            <a:r>
              <a:rPr lang="pt-BR" sz="2000" baseline="-25000" dirty="0" smtClean="0"/>
              <a:t>2</a:t>
            </a:r>
            <a:r>
              <a:rPr lang="pt-BR" sz="2000" dirty="0" smtClean="0"/>
              <a:t>A</a:t>
            </a:r>
            <a:r>
              <a:rPr lang="pt-BR" sz="2000" baseline="30000" dirty="0" smtClean="0"/>
              <a:t>–  </a:t>
            </a:r>
            <a:r>
              <a:rPr lang="pt-BR" sz="2000" dirty="0" smtClean="0"/>
              <a:t>+  H</a:t>
            </a:r>
            <a:r>
              <a:rPr lang="pt-BR" sz="2000" baseline="30000" dirty="0" smtClean="0"/>
              <a:t>+           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  H</a:t>
            </a:r>
            <a:r>
              <a:rPr lang="pt-BR" sz="2000" baseline="-25000" dirty="0" smtClean="0"/>
              <a:t>2</a:t>
            </a:r>
            <a:r>
              <a:rPr lang="pt-BR" sz="2000" dirty="0" smtClean="0"/>
              <a:t>A</a:t>
            </a:r>
            <a:r>
              <a:rPr lang="pt-BR" sz="2000" baseline="30000" dirty="0" smtClean="0"/>
              <a:t>–</a:t>
            </a:r>
            <a:r>
              <a:rPr lang="pt-BR" sz="2000" dirty="0" smtClean="0"/>
              <a:t>  </a:t>
            </a:r>
            <a:r>
              <a:rPr lang="en-US" sz="2000" cap="all" dirty="0" smtClean="0">
                <a:sym typeface="Wingdings 3"/>
              </a:rPr>
              <a:t></a:t>
            </a:r>
            <a:r>
              <a:rPr lang="pt-BR" sz="2000" dirty="0" smtClean="0"/>
              <a:t>  HA</a:t>
            </a:r>
            <a:r>
              <a:rPr lang="pt-BR" sz="2000" baseline="30000" dirty="0" smtClean="0"/>
              <a:t>2–  </a:t>
            </a:r>
            <a:r>
              <a:rPr lang="pt-BR" sz="2000" dirty="0" smtClean="0"/>
              <a:t>+  H</a:t>
            </a:r>
            <a:r>
              <a:rPr lang="pt-BR" sz="2000" baseline="30000" dirty="0" smtClean="0"/>
              <a:t>+           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pt-BR" sz="2000" dirty="0" smtClean="0"/>
              <a:t>  </a:t>
            </a:r>
            <a:r>
              <a:rPr lang="en-US" sz="2000" dirty="0" smtClean="0"/>
              <a:t>HA</a:t>
            </a:r>
            <a:r>
              <a:rPr lang="en-US" sz="2000" baseline="30000" dirty="0" smtClean="0"/>
              <a:t>2–    </a:t>
            </a:r>
            <a:r>
              <a:rPr lang="en-US" sz="2000" cap="all" dirty="0" smtClean="0">
                <a:sym typeface="Wingdings 3"/>
              </a:rPr>
              <a:t></a:t>
            </a:r>
            <a:r>
              <a:rPr lang="en-US" sz="2000" dirty="0" smtClean="0"/>
              <a:t>   </a:t>
            </a:r>
            <a:r>
              <a:rPr lang="en-US" sz="2000" cap="all" dirty="0" smtClean="0"/>
              <a:t>A</a:t>
            </a:r>
            <a:r>
              <a:rPr lang="en-US" sz="2000" cap="all" baseline="30000" dirty="0" smtClean="0"/>
              <a:t>3–     </a:t>
            </a:r>
            <a:r>
              <a:rPr lang="en-US" sz="2000" dirty="0" smtClean="0"/>
              <a:t>+  H</a:t>
            </a:r>
            <a:r>
              <a:rPr lang="en-US" sz="2000" baseline="30000" dirty="0" smtClean="0"/>
              <a:t>+</a:t>
            </a:r>
            <a:r>
              <a:rPr lang="pt-BR" sz="2000" dirty="0" smtClean="0"/>
              <a:t>      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  <p:sp>
        <p:nvSpPr>
          <p:cNvPr id="1771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715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7" y="1340768"/>
            <a:ext cx="3384376" cy="1056875"/>
          </a:xfrm>
          <a:prstGeom prst="rect">
            <a:avLst/>
          </a:prstGeom>
          <a:noFill/>
        </p:spPr>
      </p:pic>
      <p:sp>
        <p:nvSpPr>
          <p:cNvPr id="177155" name="Rectangle 3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715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2852936"/>
            <a:ext cx="2304256" cy="829532"/>
          </a:xfrm>
          <a:prstGeom prst="rect">
            <a:avLst/>
          </a:prstGeom>
          <a:noFill/>
        </p:spPr>
      </p:pic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797</Words>
  <Application>Microsoft Office PowerPoint</Application>
  <PresentationFormat>Ekran Gösterisi (4:3)</PresentationFormat>
  <Paragraphs>105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mpalabiyik</dc:creator>
  <cp:lastModifiedBy>mpalabiyik</cp:lastModifiedBy>
  <cp:revision>1</cp:revision>
  <dcterms:created xsi:type="dcterms:W3CDTF">2017-12-27T10:06:12Z</dcterms:created>
  <dcterms:modified xsi:type="dcterms:W3CDTF">2017-12-27T10:06:29Z</dcterms:modified>
</cp:coreProperties>
</file>