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268" r:id="rId3"/>
    <p:sldId id="272" r:id="rId4"/>
    <p:sldId id="273" r:id="rId5"/>
    <p:sldId id="274" r:id="rId6"/>
    <p:sldId id="276" r:id="rId7"/>
    <p:sldId id="280" r:id="rId8"/>
    <p:sldId id="282" r:id="rId9"/>
    <p:sldId id="285" r:id="rId10"/>
    <p:sldId id="286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arcellus SC" panose="020B0604020202020204" charset="0"/>
      <p:regular r:id="rId17"/>
    </p:embeddedFont>
    <p:embeddedFont>
      <p:font typeface="EB Garamond" panose="020B0604020202020204" charset="0"/>
      <p:regular r:id="rId18"/>
      <p:bold r:id="rId19"/>
      <p:italic r:id="rId20"/>
      <p:boldItalic r:id="rId21"/>
    </p:embeddedFont>
    <p:embeddedFont>
      <p:font typeface="Frank Ruhl Libre" panose="020B0604020202020204" charset="-79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00FF"/>
    <a:srgbClr val="006600"/>
    <a:srgbClr val="6600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B23306-8260-4FF9-B4E7-5D59D97C3117}">
  <a:tblStyle styleId="{8EB23306-8260-4FF9-B4E7-5D59D97C31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96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2205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17475" y="1991825"/>
            <a:ext cx="50985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48025" y="1410075"/>
            <a:ext cx="5511000" cy="321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⬗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⬗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548025" y="1410075"/>
            <a:ext cx="1837800" cy="330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⬗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2594365" y="1410075"/>
            <a:ext cx="1837800" cy="330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⬗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3"/>
          </p:nvPr>
        </p:nvSpPr>
        <p:spPr>
          <a:xfrm>
            <a:off x="4640704" y="1410075"/>
            <a:ext cx="1837800" cy="330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⬗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548025" y="4330100"/>
            <a:ext cx="55110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8025" y="1410075"/>
            <a:ext cx="5511000" cy="3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●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○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■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●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○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■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lvl="2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lvl="3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lvl="4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lvl="5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lvl="6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lvl="7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lvl="8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5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5917" y="425753"/>
            <a:ext cx="727831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dirty="0">
                <a:solidFill>
                  <a:srgbClr val="99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CGM 204 </a:t>
            </a:r>
            <a:endParaRPr lang="tr-TR" sz="2000" dirty="0" smtClean="0">
              <a:solidFill>
                <a:srgbClr val="99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dirty="0" smtClean="0">
                <a:solidFill>
                  <a:srgbClr val="99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SOSYAL </a:t>
            </a:r>
            <a:r>
              <a:rPr lang="tr-TR" sz="2000" dirty="0">
                <a:solidFill>
                  <a:srgbClr val="99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DUYGUSAL GELİŞİM </a:t>
            </a:r>
            <a:r>
              <a:rPr lang="tr-TR" sz="2000" dirty="0" smtClean="0">
                <a:solidFill>
                  <a:srgbClr val="99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DESTEKLENMESİ</a:t>
            </a:r>
            <a:endParaRPr lang="tr-TR" sz="2000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321813" y="2239997"/>
            <a:ext cx="6600451" cy="69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9pPr>
          </a:lstStyle>
          <a:p>
            <a:pPr algn="ctr"/>
            <a:r>
              <a:rPr lang="tr-TR" sz="4000" b="1" dirty="0" smtClean="0">
                <a:solidFill>
                  <a:srgbClr val="990000"/>
                </a:solidFill>
              </a:rPr>
              <a:t>TARİHSEL SÜREÇTE ÇOCUK - 2 </a:t>
            </a:r>
            <a:endParaRPr lang="tr-TR" sz="4000" b="1" dirty="0">
              <a:solidFill>
                <a:srgbClr val="990000"/>
              </a:solidFill>
            </a:endParaRP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1157879" y="4275962"/>
            <a:ext cx="4096283" cy="63686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r-TR" sz="2000" dirty="0" smtClean="0">
                <a:solidFill>
                  <a:srgbClr val="990000"/>
                </a:solidFill>
              </a:rPr>
              <a:t>Prof. Dr. Aysel Köksal Akyol </a:t>
            </a:r>
            <a:endParaRPr lang="tr-TR" sz="20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654582" y="1431234"/>
            <a:ext cx="5511000" cy="437899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</a:rPr>
              <a:t>Bu günlük bu kadar </a:t>
            </a:r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 </a:t>
            </a:r>
            <a:endParaRPr lang="tr-T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İçerik Yer Tutucusu 2"/>
          <p:cNvSpPr>
            <a:spLocks noGrp="1"/>
          </p:cNvSpPr>
          <p:nvPr>
            <p:ph type="body" idx="1"/>
          </p:nvPr>
        </p:nvSpPr>
        <p:spPr>
          <a:xfrm>
            <a:off x="323809" y="2549762"/>
            <a:ext cx="8614500" cy="6506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800" dirty="0" smtClean="0">
                <a:solidFill>
                  <a:schemeClr val="accent6">
                    <a:lumMod val="50000"/>
                  </a:schemeClr>
                </a:solidFill>
              </a:rPr>
              <a:t>Bugün öğrendiğimiz bir sohbet bölümünden yazalım </a:t>
            </a:r>
            <a:r>
              <a:rPr lang="tr-TR" sz="2800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 </a:t>
            </a:r>
            <a:endParaRPr lang="tr-TR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4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1000300" y="186788"/>
            <a:ext cx="6890455" cy="577369"/>
          </a:xfrm>
        </p:spPr>
        <p:txBody>
          <a:bodyPr>
            <a:normAutofit fontScale="90000"/>
          </a:bodyPr>
          <a:lstStyle/>
          <a:p>
            <a:r>
              <a:rPr lang="tr-TR" sz="3100" b="1" dirty="0">
                <a:solidFill>
                  <a:schemeClr val="accent3">
                    <a:lumMod val="50000"/>
                  </a:schemeClr>
                </a:solidFill>
              </a:rPr>
              <a:t>YENİ VE YAKIN ÇAĞDA ÇOCUK </a:t>
            </a:r>
            <a:r>
              <a:rPr lang="tr-TR" sz="3100" b="1" dirty="0" smtClean="0">
                <a:solidFill>
                  <a:schemeClr val="accent3">
                    <a:lumMod val="50000"/>
                  </a:schemeClr>
                </a:solidFill>
              </a:rPr>
              <a:t>İMGESİ</a:t>
            </a:r>
            <a:endParaRPr lang="tr-T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559398" y="1267064"/>
            <a:ext cx="4753010" cy="212159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Yeni bir görüş olan çocukluğun yetişkinlikten tamamen farklı olduğu ve olması gerektiği batı dünyasına ilk olarak </a:t>
            </a:r>
            <a:r>
              <a:rPr lang="tr-TR" sz="2400" dirty="0" smtClean="0">
                <a:solidFill>
                  <a:srgbClr val="7030A0"/>
                </a:solidFill>
              </a:rPr>
              <a:t>on yedinci </a:t>
            </a:r>
            <a:r>
              <a:rPr lang="tr-TR" sz="2400" dirty="0" smtClean="0"/>
              <a:t>yüzyılda sunulmuştur.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9" name="Unvan 1"/>
          <p:cNvSpPr>
            <a:spLocks noGrp="1"/>
          </p:cNvSpPr>
          <p:nvPr>
            <p:ph type="title"/>
          </p:nvPr>
        </p:nvSpPr>
        <p:spPr>
          <a:xfrm>
            <a:off x="1229584" y="514915"/>
            <a:ext cx="6913877" cy="465984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YENİ VE YAKIN ÇAĞDA ÇOCUK </a:t>
            </a:r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İMGESİ</a:t>
            </a:r>
            <a:endParaRPr lang="tr-TR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0" name="İçerik Yer Tutucusu 2"/>
          <p:cNvSpPr txBox="1">
            <a:spLocks/>
          </p:cNvSpPr>
          <p:nvPr/>
        </p:nvSpPr>
        <p:spPr>
          <a:xfrm>
            <a:off x="824715" y="1311966"/>
            <a:ext cx="7795824" cy="2902226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7030A0"/>
                </a:solidFill>
              </a:rPr>
              <a:t>On yedinci </a:t>
            </a:r>
            <a:r>
              <a:rPr lang="tr-TR" sz="2400" dirty="0" smtClean="0"/>
              <a:t>yüzyılda bilim adamları çocukluk anlayışında ve çocukların eğitiminde yeni görüşler ileri sürmeye başlamıştır.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John </a:t>
            </a:r>
            <a:r>
              <a:rPr lang="tr-TR" sz="2400" dirty="0" smtClean="0"/>
              <a:t>Locke çocukların dünyaya </a:t>
            </a:r>
            <a:r>
              <a:rPr lang="tr-TR" sz="2400" dirty="0" smtClean="0">
                <a:solidFill>
                  <a:srgbClr val="7030A0"/>
                </a:solidFill>
              </a:rPr>
              <a:t>“</a:t>
            </a:r>
            <a:r>
              <a:rPr lang="tr-TR" sz="2400" dirty="0" err="1" smtClean="0">
                <a:solidFill>
                  <a:srgbClr val="7030A0"/>
                </a:solidFill>
              </a:rPr>
              <a:t>tabula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rasa</a:t>
            </a:r>
            <a:r>
              <a:rPr lang="tr-TR" sz="2400" dirty="0" smtClean="0">
                <a:solidFill>
                  <a:srgbClr val="7030A0"/>
                </a:solidFill>
              </a:rPr>
              <a:t>” </a:t>
            </a:r>
            <a:r>
              <a:rPr lang="tr-TR" sz="2400" dirty="0" smtClean="0"/>
              <a:t>ya da </a:t>
            </a:r>
            <a:r>
              <a:rPr lang="tr-TR" sz="2400" dirty="0" smtClean="0">
                <a:solidFill>
                  <a:srgbClr val="7030A0"/>
                </a:solidFill>
              </a:rPr>
              <a:t>“boş levhalar” </a:t>
            </a:r>
            <a:r>
              <a:rPr lang="tr-TR" sz="2400" dirty="0" smtClean="0"/>
              <a:t>olarak geldiğini savunmuştur.</a:t>
            </a:r>
          </a:p>
          <a:p>
            <a:endParaRPr lang="tr-T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sp>
        <p:nvSpPr>
          <p:cNvPr id="17" name="Unvan 1"/>
          <p:cNvSpPr>
            <a:spLocks noGrp="1"/>
          </p:cNvSpPr>
          <p:nvPr>
            <p:ph type="title"/>
          </p:nvPr>
        </p:nvSpPr>
        <p:spPr>
          <a:xfrm>
            <a:off x="858523" y="576469"/>
            <a:ext cx="6890455" cy="377687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YENİ VE YAKIN ÇAĞDA ÇOCUK </a:t>
            </a:r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İMGESİ</a:t>
            </a:r>
            <a:endParaRPr lang="tr-TR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İçerik Yer Tutucusu 2"/>
          <p:cNvSpPr txBox="1">
            <a:spLocks/>
          </p:cNvSpPr>
          <p:nvPr/>
        </p:nvSpPr>
        <p:spPr>
          <a:xfrm>
            <a:off x="858523" y="2078488"/>
            <a:ext cx="7157266" cy="1428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EB Garamond"/>
              <a:buChar char="⬗"/>
              <a:defRPr sz="16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EB Garamond"/>
              <a:buChar char="⬗"/>
              <a:defRPr sz="16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EB Garamond"/>
              <a:buChar char="⬗"/>
              <a:defRPr sz="16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EB Garamond"/>
              <a:buChar char="●"/>
              <a:defRPr sz="16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EB Garamond"/>
              <a:buChar char="○"/>
              <a:defRPr sz="16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EB Garamond"/>
              <a:buChar char="■"/>
              <a:defRPr sz="16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EB Garamond"/>
              <a:buChar char="●"/>
              <a:defRPr sz="16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EB Garamond"/>
              <a:buChar char="○"/>
              <a:defRPr sz="16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EB Garamond"/>
              <a:buChar char="■"/>
              <a:defRPr sz="16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Rousseau </a:t>
            </a:r>
            <a:r>
              <a:rPr lang="tr-TR" sz="2400" dirty="0" err="1" smtClean="0">
                <a:solidFill>
                  <a:srgbClr val="7030A0"/>
                </a:solidFill>
              </a:rPr>
              <a:t>Ѐmile</a:t>
            </a:r>
            <a:r>
              <a:rPr lang="tr-TR" sz="2400" dirty="0" smtClean="0"/>
              <a:t> adlı eserinde; dünyanın dikkatini çocukluğun kendiliğindenlik, saflık, sevinç ve güç erdemlerine çekmiştir. </a:t>
            </a:r>
          </a:p>
          <a:p>
            <a:pPr marL="0" indent="0">
              <a:buFont typeface="EB Garamond"/>
              <a:buNone/>
            </a:pPr>
            <a:endParaRPr lang="tr-T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>
            <a:spLocks noGrp="1"/>
          </p:cNvSpPr>
          <p:nvPr>
            <p:ph type="sldNum" idx="12"/>
          </p:nvPr>
        </p:nvSpPr>
        <p:spPr>
          <a:xfrm>
            <a:off x="284053" y="484970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284053" y="213293"/>
            <a:ext cx="6198260" cy="369803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r-TR" sz="2400" b="1" dirty="0" smtClean="0">
                <a:solidFill>
                  <a:schemeClr val="accent3">
                    <a:lumMod val="50000"/>
                  </a:schemeClr>
                </a:solidFill>
              </a:rPr>
              <a:t>YENİ VE YAKIN ÇAĞDA ÇOCUK İMGESİ</a:t>
            </a:r>
            <a:r>
              <a:rPr lang="tr-TR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tr-TR" sz="24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tr-T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202837" y="1092136"/>
            <a:ext cx="5412655" cy="3458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EB Garamond"/>
              <a:buNone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●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○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■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●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○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■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marL="571500" indent="-342900">
              <a:buFont typeface="Wingdings" panose="05000000000000000000" pitchFamily="2" charset="2"/>
              <a:buChar char="Ø"/>
            </a:pPr>
            <a:r>
              <a:rPr lang="tr-TR" sz="2200" dirty="0" err="1" smtClean="0">
                <a:solidFill>
                  <a:srgbClr val="7030A0"/>
                </a:solidFill>
              </a:rPr>
              <a:t>Pestalozzi</a:t>
            </a:r>
            <a:r>
              <a:rPr lang="tr-TR" sz="2200" dirty="0" smtClean="0">
                <a:solidFill>
                  <a:srgbClr val="FF0000"/>
                </a:solidFill>
              </a:rPr>
              <a:t> </a:t>
            </a:r>
            <a:r>
              <a:rPr lang="tr-TR" sz="2200" dirty="0" smtClean="0"/>
              <a:t>tüm eğitimin duyusal izlenimler üzerine kurulduğuna ve uygun duyusal deneyimlerle çocukların doğal potansiyellerine ulaşabileceğine inanmıştır. 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tr-TR" sz="2200" dirty="0" err="1" smtClean="0">
                <a:solidFill>
                  <a:srgbClr val="7030A0"/>
                </a:solidFill>
              </a:rPr>
              <a:t>Froebel</a:t>
            </a:r>
            <a:r>
              <a:rPr lang="tr-TR" sz="2200" dirty="0" smtClean="0">
                <a:solidFill>
                  <a:srgbClr val="7030A0"/>
                </a:solidFill>
              </a:rPr>
              <a:t> </a:t>
            </a:r>
            <a:r>
              <a:rPr lang="tr-TR" sz="2200" dirty="0" smtClean="0"/>
              <a:t>de çocuklar için bir müfredat ve eğitim metodolojisi geliştirmiştir. Bu süreçte </a:t>
            </a:r>
            <a:r>
              <a:rPr lang="tr-TR" sz="2200" dirty="0" err="1" smtClean="0">
                <a:solidFill>
                  <a:srgbClr val="7030A0"/>
                </a:solidFill>
              </a:rPr>
              <a:t>Froebel</a:t>
            </a:r>
            <a:r>
              <a:rPr lang="tr-TR" sz="2200" dirty="0" smtClean="0">
                <a:solidFill>
                  <a:srgbClr val="7030A0"/>
                </a:solidFill>
              </a:rPr>
              <a:t>, "Anaokulunun Babası" </a:t>
            </a:r>
            <a:r>
              <a:rPr lang="tr-TR" sz="2200" dirty="0" smtClean="0"/>
              <a:t>unvanını kazanmıştır.</a:t>
            </a:r>
          </a:p>
          <a:p>
            <a:endParaRPr lang="tr-TR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/>
          <p:nvPr/>
        </p:nvSpPr>
        <p:spPr>
          <a:xfrm>
            <a:off x="4699600" y="8566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Place your screenshot here</a:t>
            </a:r>
            <a:endParaRPr sz="10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50" name="Google Shape;250;p32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80424" y="950789"/>
            <a:ext cx="8395252" cy="3520253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Osmanlı toplumunda </a:t>
            </a:r>
            <a:r>
              <a:rPr lang="tr-TR" sz="2400" dirty="0" err="1" smtClean="0"/>
              <a:t>tanzimat</a:t>
            </a:r>
            <a:r>
              <a:rPr lang="tr-TR" sz="2400" dirty="0" smtClean="0"/>
              <a:t> dönemine kadar, çocuğun –</a:t>
            </a:r>
            <a:r>
              <a:rPr lang="tr-TR" sz="2400" i="1" dirty="0" smtClean="0"/>
              <a:t>biyolojik özellikleri dışında</a:t>
            </a:r>
            <a:r>
              <a:rPr lang="tr-TR" sz="2400" dirty="0" smtClean="0"/>
              <a:t>- </a:t>
            </a:r>
            <a:r>
              <a:rPr lang="tr-TR" sz="2400" dirty="0" err="1" smtClean="0"/>
              <a:t>sosyo</a:t>
            </a:r>
            <a:r>
              <a:rPr lang="tr-TR" sz="2400" dirty="0" smtClean="0"/>
              <a:t>-politik olarak farklı ve özel bir konumunun olmadığı görülebilir.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7030A0"/>
                </a:solidFill>
              </a:rPr>
              <a:t>Tanzimat </a:t>
            </a:r>
            <a:r>
              <a:rPr lang="tr-TR" sz="2400" dirty="0" smtClean="0">
                <a:solidFill>
                  <a:srgbClr val="7030A0"/>
                </a:solidFill>
              </a:rPr>
              <a:t>döneminde, </a:t>
            </a:r>
            <a:r>
              <a:rPr lang="tr-TR" sz="2400" dirty="0" smtClean="0"/>
              <a:t>Osmanlı devlet adamları, eğitimcileri ve aydınları toplumun çocuğa bakışındaki yanlışları fark etmişler, ciddi özeleştiriler yaparak, bu alanda yeni görüşler ortaya atmaya başlamışlardır. </a:t>
            </a:r>
            <a:endParaRPr lang="tr-TR" sz="2400" dirty="0"/>
          </a:p>
        </p:txBody>
      </p:sp>
      <p:sp>
        <p:nvSpPr>
          <p:cNvPr id="11" name="Unvan 1"/>
          <p:cNvSpPr txBox="1">
            <a:spLocks/>
          </p:cNvSpPr>
          <p:nvPr/>
        </p:nvSpPr>
        <p:spPr>
          <a:xfrm>
            <a:off x="834960" y="409484"/>
            <a:ext cx="6890455" cy="44719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r-TR" sz="2400" b="1" dirty="0" smtClean="0">
                <a:solidFill>
                  <a:schemeClr val="accent3">
                    <a:lumMod val="50000"/>
                  </a:schemeClr>
                </a:solidFill>
              </a:rPr>
              <a:t>YENİ VE YAKIN ÇAĞDA ÇOCUK İMGESİ</a:t>
            </a:r>
            <a:r>
              <a:rPr lang="tr-TR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tr-TR" sz="24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tr-T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6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839105" y="377686"/>
            <a:ext cx="6589199" cy="429009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chemeClr val="accent3">
                    <a:lumMod val="50000"/>
                  </a:schemeClr>
                </a:solidFill>
              </a:rPr>
              <a:t>MODERN ÇAĞDA ÇOCUK </a:t>
            </a:r>
            <a:r>
              <a:rPr lang="tr-TR" sz="2800" b="1" dirty="0" smtClean="0">
                <a:solidFill>
                  <a:schemeClr val="accent3">
                    <a:lumMod val="50000"/>
                  </a:schemeClr>
                </a:solidFill>
              </a:rPr>
              <a:t>İMGESİ</a:t>
            </a:r>
            <a:endParaRPr lang="tr-T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556591" y="1040295"/>
            <a:ext cx="7957931" cy="3458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●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○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■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●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○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■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+mn-lt"/>
              </a:rPr>
              <a:t>Modern çocukluk düşüncesinin ortaya çıkmasında;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+mn-lt"/>
              </a:rPr>
              <a:t> Matbaanın icat edilmesi ve çocuk yetiştirme kitaplarının yazılması,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+mn-lt"/>
              </a:rPr>
              <a:t>Okul eğitiminin parasız-zorunlu-kitlesel kılınması;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+mn-lt"/>
              </a:rPr>
              <a:t>Karma eğitime geçilmesi ve çocuğa yönelik cinsel ayrımcılığa son verilmeye başlanması;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+mn-lt"/>
              </a:rPr>
              <a:t>Aile içinde çocuğun yararına birtakım değerlerin (ayıp düşüncesi, çocuğun sütannenin değil de kendi annesinin sütüyle beslenmesi, kundağa son verilmesi vs.) yerleşmesi;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+mn-lt"/>
              </a:rPr>
              <a:t>Çocukluğa ilişkin koruyucu düşünce ve örgütlerin oluşması gibi birçok etmen etkili olmuştur. </a:t>
            </a:r>
          </a:p>
          <a:p>
            <a:endParaRPr lang="tr-TR" sz="2000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554651" y="430695"/>
            <a:ext cx="7727958" cy="524038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POSTMODERN ÇAĞDA ÇOCUK </a:t>
            </a:r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İMGESİ</a:t>
            </a:r>
            <a:endParaRPr lang="tr-TR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457200" y="1139996"/>
            <a:ext cx="7789083" cy="3531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●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○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■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●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○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■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7030A0"/>
                </a:solidFill>
              </a:rPr>
              <a:t>On dokuzuncu yüzyıl ortalarından </a:t>
            </a:r>
            <a:r>
              <a:rPr lang="tr-TR" dirty="0" smtClean="0"/>
              <a:t>itibaren </a:t>
            </a:r>
            <a:r>
              <a:rPr lang="tr-TR" dirty="0" err="1" smtClean="0"/>
              <a:t>postmodern</a:t>
            </a:r>
            <a:r>
              <a:rPr lang="tr-TR" dirty="0" smtClean="0"/>
              <a:t> çağa girilmiştir.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Çağdaş bakış açısını ve koşulları yansıtmak için çocukluk yeniden yaratılmaya başlanmıştır.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Bu yaratımlar;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200" dirty="0" smtClean="0"/>
              <a:t>ırk,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200" dirty="0" smtClean="0"/>
              <a:t>kültürel etniklik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200" dirty="0" smtClean="0"/>
              <a:t>gözetmeksizin tüm çocukların evrensel bir çocuk doğasına sahip olduğuna inancı içermektedir. </a:t>
            </a:r>
          </a:p>
        </p:txBody>
      </p:sp>
    </p:spTree>
    <p:extLst>
      <p:ext uri="{BB962C8B-B14F-4D97-AF65-F5344CB8AC3E}">
        <p14:creationId xmlns:p14="http://schemas.microsoft.com/office/powerpoint/2010/main" val="210438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762916" y="477407"/>
            <a:ext cx="5511000" cy="383984"/>
          </a:xfrm>
        </p:spPr>
        <p:txBody>
          <a:bodyPr>
            <a:normAutofit/>
          </a:bodyPr>
          <a:lstStyle/>
          <a:p>
            <a:pPr algn="ctr"/>
            <a:r>
              <a:rPr lang="tr-TR" sz="2000" dirty="0" smtClean="0">
                <a:solidFill>
                  <a:schemeClr val="accent3">
                    <a:lumMod val="50000"/>
                  </a:schemeClr>
                </a:solidFill>
              </a:rPr>
              <a:t>YARARLANILAN KAYNAKLAR</a:t>
            </a:r>
            <a:endParaRPr lang="tr-TR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İçerik Yer Tutucusu 2"/>
          <p:cNvSpPr>
            <a:spLocks noGrp="1"/>
          </p:cNvSpPr>
          <p:nvPr>
            <p:ph type="body" idx="1"/>
          </p:nvPr>
        </p:nvSpPr>
        <p:spPr>
          <a:xfrm>
            <a:off x="549964" y="959501"/>
            <a:ext cx="7825409" cy="3685386"/>
          </a:xfrm>
        </p:spPr>
        <p:txBody>
          <a:bodyPr numCol="2">
            <a:noAutofit/>
          </a:bodyPr>
          <a:lstStyle/>
          <a:p>
            <a:pPr marL="400050" lvl="1" indent="0">
              <a:buNone/>
            </a:pPr>
            <a:r>
              <a:rPr lang="tr-TR" sz="1050" dirty="0"/>
              <a:t>Akyüz, Y. (2004). Çocukluğun Tarihi Açısından Türk Eğitim Tarihine Genel Bir Bakış. M. </a:t>
            </a:r>
          </a:p>
          <a:p>
            <a:pPr marL="400050" lvl="1" indent="0">
              <a:buNone/>
            </a:pPr>
            <a:r>
              <a:rPr lang="tr-TR" sz="1050" dirty="0" err="1"/>
              <a:t>Ariés</a:t>
            </a:r>
            <a:r>
              <a:rPr lang="tr-TR" sz="1050" dirty="0"/>
              <a:t>, P. (1962) </a:t>
            </a:r>
            <a:r>
              <a:rPr lang="tr-TR" sz="1050" i="1" dirty="0" err="1"/>
              <a:t>Centuries</a:t>
            </a:r>
            <a:r>
              <a:rPr lang="tr-TR" sz="1050" i="1" dirty="0"/>
              <a:t> of </a:t>
            </a:r>
            <a:r>
              <a:rPr lang="tr-TR" sz="1050" i="1" dirty="0" err="1"/>
              <a:t>Childhood</a:t>
            </a:r>
            <a:r>
              <a:rPr lang="tr-TR" sz="1050" i="1" dirty="0"/>
              <a:t>, A </a:t>
            </a:r>
            <a:r>
              <a:rPr lang="tr-TR" sz="1050" i="1" dirty="0" err="1"/>
              <a:t>Social</a:t>
            </a:r>
            <a:r>
              <a:rPr lang="tr-TR" sz="1050" i="1" dirty="0"/>
              <a:t> </a:t>
            </a:r>
            <a:r>
              <a:rPr lang="tr-TR" sz="1050" i="1" dirty="0" err="1"/>
              <a:t>History</a:t>
            </a:r>
            <a:r>
              <a:rPr lang="tr-TR" sz="1050" i="1" dirty="0"/>
              <a:t> of </a:t>
            </a:r>
            <a:r>
              <a:rPr lang="tr-TR" sz="1050" i="1" dirty="0" err="1"/>
              <a:t>Family</a:t>
            </a:r>
            <a:r>
              <a:rPr lang="tr-TR" sz="1050" i="1" dirty="0"/>
              <a:t> Life</a:t>
            </a:r>
            <a:r>
              <a:rPr lang="tr-TR" sz="1050" dirty="0"/>
              <a:t>. New York: </a:t>
            </a:r>
            <a:r>
              <a:rPr lang="tr-TR" sz="1050" dirty="0" err="1"/>
              <a:t>Alfred</a:t>
            </a:r>
            <a:r>
              <a:rPr lang="tr-TR" sz="1050" dirty="0"/>
              <a:t> A. </a:t>
            </a:r>
            <a:r>
              <a:rPr lang="tr-TR" sz="1050" dirty="0" err="1"/>
              <a:t>Knopf</a:t>
            </a:r>
            <a:r>
              <a:rPr lang="tr-TR" sz="1050" dirty="0"/>
              <a:t>.</a:t>
            </a:r>
          </a:p>
          <a:p>
            <a:pPr marL="400050" lvl="1" indent="0">
              <a:buNone/>
            </a:pPr>
            <a:r>
              <a:rPr lang="tr-TR" sz="1050" dirty="0" err="1"/>
              <a:t>Başaranbilek</a:t>
            </a:r>
            <a:r>
              <a:rPr lang="tr-TR" sz="1050" dirty="0"/>
              <a:t>, E. (1994). Arkeolojik Eserlerde Çocuk. B. Onur (Yay. Haz.) </a:t>
            </a:r>
            <a:r>
              <a:rPr lang="tr-TR" sz="1050" i="1" dirty="0"/>
              <a:t>Toplumsal Tarihte Çocuk Sempozyum </a:t>
            </a:r>
            <a:r>
              <a:rPr lang="tr-TR" sz="1050" dirty="0"/>
              <a:t>içinde (</a:t>
            </a:r>
            <a:r>
              <a:rPr lang="tr-TR" sz="1050" dirty="0" err="1"/>
              <a:t>ss</a:t>
            </a:r>
            <a:r>
              <a:rPr lang="tr-TR" sz="1050" dirty="0"/>
              <a:t>. 44-54). İstanbul: Tarih Vakfı Yurt Yayınları.</a:t>
            </a:r>
          </a:p>
          <a:p>
            <a:pPr marL="400050" lvl="1" indent="0">
              <a:buNone/>
            </a:pPr>
            <a:r>
              <a:rPr lang="tr-TR" sz="1050" dirty="0"/>
              <a:t>Doğan, İ. (2000).</a:t>
            </a:r>
            <a:r>
              <a:rPr lang="tr-TR" sz="1050" i="1" dirty="0"/>
              <a:t> Akıllı Küçük. Çocuk Kültürü ve Çocuk Hakları Üzerine </a:t>
            </a:r>
            <a:r>
              <a:rPr lang="tr-TR" sz="1050" i="1" dirty="0" err="1"/>
              <a:t>Sosyo</a:t>
            </a:r>
            <a:r>
              <a:rPr lang="tr-TR" sz="1050" i="1" dirty="0"/>
              <a:t>-Kültürel Bir İnceleme</a:t>
            </a:r>
            <a:r>
              <a:rPr lang="tr-TR" sz="1050" dirty="0"/>
              <a:t>. Sistem Yayıncılık: İstanbul.</a:t>
            </a:r>
          </a:p>
          <a:p>
            <a:pPr marL="400050" lvl="1" indent="0">
              <a:buNone/>
            </a:pPr>
            <a:r>
              <a:rPr lang="tr-TR" sz="1050" dirty="0" err="1"/>
              <a:t>Elkind</a:t>
            </a:r>
            <a:r>
              <a:rPr lang="tr-TR" sz="1050" dirty="0"/>
              <a:t>, D. (1999). </a:t>
            </a:r>
            <a:r>
              <a:rPr lang="tr-TR" sz="1050" i="1" dirty="0"/>
              <a:t>Çocuk ve Toplum.</a:t>
            </a:r>
            <a:r>
              <a:rPr lang="tr-TR" sz="1050" dirty="0"/>
              <a:t> (çev. D. Öngen). Ankara: A. Ü. ÇOKAUM Yay., No:3</a:t>
            </a:r>
          </a:p>
          <a:p>
            <a:pPr marL="400050" lvl="1" indent="0">
              <a:buNone/>
            </a:pPr>
            <a:r>
              <a:rPr lang="tr-TR" sz="1050" dirty="0" err="1"/>
              <a:t>Elkind</a:t>
            </a:r>
            <a:r>
              <a:rPr lang="tr-TR" sz="1050" dirty="0"/>
              <a:t>, D. (2001). Değişen Dünyada Çocuk Yetiştirme ve Eğitim</a:t>
            </a:r>
            <a:r>
              <a:rPr lang="tr-TR" sz="1050" b="1" dirty="0"/>
              <a:t>. </a:t>
            </a:r>
            <a:r>
              <a:rPr lang="tr-TR" sz="1050" dirty="0"/>
              <a:t>B. Onur (Ed.), </a:t>
            </a:r>
            <a:r>
              <a:rPr lang="tr-TR" sz="1050" i="1" dirty="0"/>
              <a:t>Dünyada ve Türkiye'de Değişen Çocukluk.</a:t>
            </a:r>
            <a:r>
              <a:rPr lang="tr-TR" sz="1050" dirty="0"/>
              <a:t> </a:t>
            </a:r>
            <a:r>
              <a:rPr lang="tr-TR" sz="1050" i="1" dirty="0"/>
              <a:t>III. Ulusal Çocuk Kültürü Kongresi Bildirileri </a:t>
            </a:r>
            <a:r>
              <a:rPr lang="tr-TR" sz="1050" dirty="0"/>
              <a:t>içinde</a:t>
            </a:r>
            <a:r>
              <a:rPr lang="tr-TR" sz="1050" i="1" dirty="0"/>
              <a:t> </a:t>
            </a:r>
            <a:r>
              <a:rPr lang="tr-TR" sz="1050" dirty="0"/>
              <a:t>(</a:t>
            </a:r>
            <a:r>
              <a:rPr lang="tr-TR" sz="1050" dirty="0" err="1"/>
              <a:t>ss</a:t>
            </a:r>
            <a:r>
              <a:rPr lang="tr-TR" sz="1050" dirty="0"/>
              <a:t>. 15-25). Ankara: Ankara Üniversitesi Basımevi</a:t>
            </a:r>
          </a:p>
          <a:p>
            <a:pPr marL="400050" lvl="1" indent="0">
              <a:buNone/>
            </a:pPr>
            <a:r>
              <a:rPr lang="tr-TR" sz="1050" dirty="0"/>
              <a:t>Ercan, H. (2005). Çocukluk Felsefesi. </a:t>
            </a:r>
            <a:r>
              <a:rPr lang="tr-TR" sz="1050" i="1" dirty="0" err="1"/>
              <a:t>Kebikeç</a:t>
            </a:r>
            <a:r>
              <a:rPr lang="tr-TR" sz="1050" i="1" dirty="0"/>
              <a:t> İnsan Bilimleri İçin Kaynak Araştırmaları Dergisi, (</a:t>
            </a:r>
            <a:r>
              <a:rPr lang="tr-TR" sz="1050" dirty="0"/>
              <a:t>19), (</a:t>
            </a:r>
            <a:r>
              <a:rPr lang="tr-TR" sz="1050" dirty="0" err="1"/>
              <a:t>ss</a:t>
            </a:r>
            <a:r>
              <a:rPr lang="tr-TR" sz="1050" dirty="0"/>
              <a:t>. 113-120). </a:t>
            </a:r>
          </a:p>
          <a:p>
            <a:pPr marL="400050" lvl="1" indent="0">
              <a:buNone/>
            </a:pPr>
            <a:r>
              <a:rPr lang="tr-TR" sz="1050" dirty="0"/>
              <a:t>İnal, K. (2007). </a:t>
            </a:r>
            <a:r>
              <a:rPr lang="tr-TR" sz="1050" i="1" dirty="0"/>
              <a:t>Çocuğun Örselenen Dünyası</a:t>
            </a:r>
            <a:r>
              <a:rPr lang="tr-TR" sz="1050" dirty="0"/>
              <a:t>. Ankara: </a:t>
            </a:r>
            <a:r>
              <a:rPr lang="tr-TR" sz="1050" dirty="0" err="1"/>
              <a:t>Sobil</a:t>
            </a:r>
            <a:r>
              <a:rPr lang="tr-TR" sz="1050" dirty="0"/>
              <a:t> Yayınları.</a:t>
            </a:r>
          </a:p>
          <a:p>
            <a:pPr marL="400050" lvl="1" indent="0">
              <a:buNone/>
            </a:pPr>
            <a:r>
              <a:rPr lang="tr-TR" sz="1050" dirty="0" err="1"/>
              <a:t>Jenkins</a:t>
            </a:r>
            <a:r>
              <a:rPr lang="tr-TR" sz="1050" dirty="0"/>
              <a:t>, I. (1989). </a:t>
            </a:r>
            <a:r>
              <a:rPr lang="tr-TR" sz="1050" i="1" dirty="0"/>
              <a:t>Antik Devirde Çocuk Eğitimi.</a:t>
            </a:r>
            <a:r>
              <a:rPr lang="tr-TR" sz="1050" dirty="0"/>
              <a:t> (çev. H. Malay). İstanbul: Arkeoloji ve Sanat Yayınları</a:t>
            </a:r>
          </a:p>
          <a:p>
            <a:pPr marL="400050" lvl="1" indent="0">
              <a:buNone/>
            </a:pPr>
            <a:r>
              <a:rPr lang="tr-TR" sz="1050" dirty="0"/>
              <a:t>Kartal, H. (2008). </a:t>
            </a:r>
            <a:r>
              <a:rPr lang="tr-TR" sz="1050" i="1" dirty="0"/>
              <a:t>Geçmişten Günümüze Erken Çocukluk Eğitimi Uygulamaları</a:t>
            </a:r>
            <a:r>
              <a:rPr lang="tr-TR" sz="1050" dirty="0"/>
              <a:t>. Bursa: Ezgi Kitabevi</a:t>
            </a:r>
          </a:p>
          <a:p>
            <a:pPr marL="400050" lvl="1" indent="0">
              <a:buNone/>
            </a:pPr>
            <a:r>
              <a:rPr lang="tr-TR" sz="1050" dirty="0" err="1"/>
              <a:t>Morrison</a:t>
            </a:r>
            <a:r>
              <a:rPr lang="tr-TR" sz="1050" dirty="0"/>
              <a:t>, S. G. (2004). </a:t>
            </a:r>
            <a:r>
              <a:rPr lang="tr-TR" sz="1050" i="1" dirty="0" err="1"/>
              <a:t>Early</a:t>
            </a:r>
            <a:r>
              <a:rPr lang="tr-TR" sz="1050" i="1" dirty="0"/>
              <a:t> </a:t>
            </a:r>
            <a:r>
              <a:rPr lang="tr-TR" sz="1050" i="1" dirty="0" err="1"/>
              <a:t>Childhood</a:t>
            </a:r>
            <a:r>
              <a:rPr lang="tr-TR" sz="1050" i="1" dirty="0"/>
              <a:t> </a:t>
            </a:r>
            <a:r>
              <a:rPr lang="tr-TR" sz="1050" i="1" dirty="0" err="1"/>
              <a:t>Education</a:t>
            </a:r>
            <a:r>
              <a:rPr lang="tr-TR" sz="1050" i="1" dirty="0"/>
              <a:t> </a:t>
            </a:r>
            <a:r>
              <a:rPr lang="tr-TR" sz="1050" i="1" dirty="0" err="1"/>
              <a:t>Today</a:t>
            </a:r>
            <a:r>
              <a:rPr lang="tr-TR" sz="1050" i="1" dirty="0"/>
              <a:t>,</a:t>
            </a:r>
            <a:r>
              <a:rPr lang="tr-TR" sz="1050" dirty="0"/>
              <a:t> (9th Ed.). USA: </a:t>
            </a:r>
            <a:r>
              <a:rPr lang="tr-TR" sz="1050" dirty="0" err="1"/>
              <a:t>Pearson</a:t>
            </a:r>
            <a:r>
              <a:rPr lang="tr-TR" sz="1050" dirty="0"/>
              <a:t> </a:t>
            </a:r>
            <a:r>
              <a:rPr lang="tr-TR" sz="1050" dirty="0" err="1"/>
              <a:t>Education</a:t>
            </a:r>
            <a:r>
              <a:rPr lang="tr-TR" sz="1050" dirty="0"/>
              <a:t>.</a:t>
            </a:r>
          </a:p>
          <a:p>
            <a:pPr marL="400050" lvl="1" indent="0">
              <a:buNone/>
            </a:pPr>
            <a:r>
              <a:rPr lang="tr-TR" sz="1050" dirty="0"/>
              <a:t>Mutluay, N. (2010). </a:t>
            </a:r>
            <a:r>
              <a:rPr lang="tr-TR" sz="1050" i="1" dirty="0"/>
              <a:t>Eski Yakın Doğu Toplumlarında Çocuk.</a:t>
            </a:r>
            <a:r>
              <a:rPr lang="tr-TR" sz="1050" dirty="0"/>
              <a:t> Ankara: </a:t>
            </a:r>
            <a:r>
              <a:rPr lang="tr-TR" sz="1050" dirty="0" err="1"/>
              <a:t>Alter</a:t>
            </a:r>
            <a:r>
              <a:rPr lang="tr-TR" sz="1050" dirty="0"/>
              <a:t> Yayıncılık.</a:t>
            </a:r>
          </a:p>
          <a:p>
            <a:pPr marL="400050" lvl="1" indent="0">
              <a:buNone/>
            </a:pPr>
            <a:r>
              <a:rPr lang="tr-TR" sz="1050" dirty="0"/>
              <a:t>Onur, B. (2005a). Çocukluğun Dünü ve Bugünü. </a:t>
            </a:r>
            <a:r>
              <a:rPr lang="tr-TR" sz="1050" i="1" dirty="0" err="1"/>
              <a:t>Kebikeç</a:t>
            </a:r>
            <a:r>
              <a:rPr lang="tr-TR" sz="1050" i="1" dirty="0"/>
              <a:t> İnsan Bilimleri İçin Kaynak Araştırmaları Dergisi, (</a:t>
            </a:r>
            <a:r>
              <a:rPr lang="tr-TR" sz="1050" dirty="0"/>
              <a:t>19) (ss.99-112)</a:t>
            </a:r>
          </a:p>
          <a:p>
            <a:pPr marL="400050" lvl="1" indent="0">
              <a:buNone/>
            </a:pPr>
            <a:r>
              <a:rPr lang="tr-TR" sz="1050" dirty="0"/>
              <a:t>Onur, B. (2005b). Türkiy</a:t>
            </a:r>
            <a:r>
              <a:rPr lang="tr-TR" sz="1050" i="1" dirty="0"/>
              <a:t>e’de Çocukluğun Tarihi. </a:t>
            </a:r>
            <a:r>
              <a:rPr lang="tr-TR" sz="1050" dirty="0"/>
              <a:t>Ankara:</a:t>
            </a:r>
            <a:r>
              <a:rPr lang="tr-TR" sz="1050" i="1" dirty="0"/>
              <a:t> </a:t>
            </a:r>
            <a:r>
              <a:rPr lang="tr-TR" sz="1050" dirty="0"/>
              <a:t>İmge Kitabevi.</a:t>
            </a:r>
          </a:p>
          <a:p>
            <a:pPr marL="400050" lvl="1" indent="0">
              <a:buNone/>
            </a:pPr>
            <a:r>
              <a:rPr lang="tr-TR" sz="1050" dirty="0"/>
              <a:t>Öztan, G. G. (2011). </a:t>
            </a:r>
            <a:r>
              <a:rPr lang="tr-TR" sz="1050" i="1" dirty="0"/>
              <a:t>Türkiye’de Çocukluğun Politik İnşası.</a:t>
            </a:r>
            <a:r>
              <a:rPr lang="tr-TR" sz="1050" dirty="0"/>
              <a:t> İstanbul: İstanbul Bilgi Üniversitesi Yayınları.</a:t>
            </a:r>
          </a:p>
          <a:p>
            <a:pPr marL="400050" lvl="1" indent="0">
              <a:buNone/>
            </a:pPr>
            <a:r>
              <a:rPr lang="tr-TR" sz="1050" dirty="0"/>
              <a:t>Platon (1999). </a:t>
            </a:r>
            <a:r>
              <a:rPr lang="tr-TR" sz="1050" i="1" dirty="0"/>
              <a:t>Devlet. </a:t>
            </a:r>
            <a:r>
              <a:rPr lang="tr-TR" sz="1050" dirty="0"/>
              <a:t>(çev. S. Eyüboğlu ve M.A. </a:t>
            </a:r>
            <a:r>
              <a:rPr lang="tr-TR" sz="1050" dirty="0" err="1"/>
              <a:t>Cimcoz</a:t>
            </a:r>
            <a:r>
              <a:rPr lang="tr-TR" sz="1050" dirty="0"/>
              <a:t>). İstanbul: Türkiye İş Bankası Kültür Yayınları.</a:t>
            </a:r>
          </a:p>
          <a:p>
            <a:pPr marL="400050" lvl="1" indent="0">
              <a:buNone/>
            </a:pPr>
            <a:r>
              <a:rPr lang="tr-TR" sz="1050" dirty="0" err="1"/>
              <a:t>Postman</a:t>
            </a:r>
            <a:r>
              <a:rPr lang="tr-TR" sz="1050" dirty="0"/>
              <a:t>, N. (1995). </a:t>
            </a:r>
            <a:r>
              <a:rPr lang="tr-TR" sz="1050" i="1" dirty="0"/>
              <a:t>Çocukluğun Yok Oluşu. </a:t>
            </a:r>
            <a:r>
              <a:rPr lang="tr-TR" sz="1050" dirty="0"/>
              <a:t>(çev. K. İnal). Ankara: İmge Kitabevi.</a:t>
            </a:r>
          </a:p>
          <a:p>
            <a:pPr marL="400050" lvl="1" indent="0">
              <a:buNone/>
            </a:pPr>
            <a:r>
              <a:rPr lang="tr-TR" sz="1050" dirty="0" err="1"/>
              <a:t>Trawick</a:t>
            </a:r>
            <a:r>
              <a:rPr lang="tr-TR" sz="1050" dirty="0"/>
              <a:t> Smith, J. (2013). </a:t>
            </a:r>
            <a:r>
              <a:rPr lang="tr-TR" sz="1050" i="1" dirty="0"/>
              <a:t>Erken Çocukluk Döneminde Gelişim. Çok Kültürlü Bir Bakış Açısı. (</a:t>
            </a:r>
            <a:r>
              <a:rPr lang="tr-TR" sz="1050" dirty="0"/>
              <a:t>5. Baskı) (Çev. Ed. B. Akman). Nobel Yayıncılık: Ankara.</a:t>
            </a:r>
          </a:p>
          <a:p>
            <a:pPr marL="400050" lvl="1" indent="0">
              <a:buNone/>
            </a:pPr>
            <a:r>
              <a:rPr lang="tr-TR" sz="1050" dirty="0"/>
              <a:t>Yavuzer, H. (2004). Ülkemizde Çocuğun Dünü, Bugünü ve Geleceğine İlişkin Değerlendirmeler. M. Artar (Yay. Haz.) </a:t>
            </a:r>
            <a:r>
              <a:rPr lang="tr-TR" sz="1050" i="1" dirty="0" err="1"/>
              <a:t>Disiplinlerarası</a:t>
            </a:r>
            <a:r>
              <a:rPr lang="tr-TR" sz="1050" i="1" dirty="0"/>
              <a:t> Bakışla Türkiye’de Çocukluk. 4. Ulusal Çocuk Kültürü Kongresi </a:t>
            </a:r>
            <a:r>
              <a:rPr lang="tr-TR" sz="1050" dirty="0"/>
              <a:t>içinde (</a:t>
            </a:r>
            <a:r>
              <a:rPr lang="tr-TR" sz="1050" dirty="0" err="1"/>
              <a:t>ss</a:t>
            </a:r>
            <a:r>
              <a:rPr lang="tr-TR" sz="1050" dirty="0"/>
              <a:t>. 255-258). Ankara: A. Ü. ÇOKAUM Yay., No:11</a:t>
            </a:r>
          </a:p>
        </p:txBody>
      </p:sp>
    </p:spTree>
    <p:extLst>
      <p:ext uri="{BB962C8B-B14F-4D97-AF65-F5344CB8AC3E}">
        <p14:creationId xmlns:p14="http://schemas.microsoft.com/office/powerpoint/2010/main" val="2508368427"/>
      </p:ext>
    </p:extLst>
  </p:cSld>
  <p:clrMapOvr>
    <a:masterClrMapping/>
  </p:clrMapOvr>
</p:sld>
</file>

<file path=ppt/theme/theme1.xml><?xml version="1.0" encoding="utf-8"?>
<a:theme xmlns:a="http://schemas.openxmlformats.org/drawingml/2006/main" name="Reignier template">
  <a:themeElements>
    <a:clrScheme name="Custom 347">
      <a:dk1>
        <a:srgbClr val="413724"/>
      </a:dk1>
      <a:lt1>
        <a:srgbClr val="FFFFFF"/>
      </a:lt1>
      <a:dk2>
        <a:srgbClr val="E5DCCA"/>
      </a:dk2>
      <a:lt2>
        <a:srgbClr val="B0A491"/>
      </a:lt2>
      <a:accent1>
        <a:srgbClr val="FFDF94"/>
      </a:accent1>
      <a:accent2>
        <a:srgbClr val="E0B85D"/>
      </a:accent2>
      <a:accent3>
        <a:srgbClr val="CF9472"/>
      </a:accent3>
      <a:accent4>
        <a:srgbClr val="727B65"/>
      </a:accent4>
      <a:accent5>
        <a:srgbClr val="B4C0CC"/>
      </a:accent5>
      <a:accent6>
        <a:srgbClr val="95AECD"/>
      </a:accent6>
      <a:hlink>
        <a:srgbClr val="7A674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865</Words>
  <Application>Microsoft Office PowerPoint</Application>
  <PresentationFormat>Ekran Gösterisi (16:9)</PresentationFormat>
  <Paragraphs>63</Paragraphs>
  <Slides>10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8" baseType="lpstr">
      <vt:lpstr>Calibri</vt:lpstr>
      <vt:lpstr>Arial</vt:lpstr>
      <vt:lpstr>Wingdings</vt:lpstr>
      <vt:lpstr>Times New Roman</vt:lpstr>
      <vt:lpstr>Marcellus SC</vt:lpstr>
      <vt:lpstr>EB Garamond</vt:lpstr>
      <vt:lpstr>Frank Ruhl Libre</vt:lpstr>
      <vt:lpstr>Reignier template</vt:lpstr>
      <vt:lpstr>PowerPoint Sunusu</vt:lpstr>
      <vt:lpstr>YENİ VE YAKIN ÇAĞDA ÇOCUK İMGESİ</vt:lpstr>
      <vt:lpstr>YENİ VE YAKIN ÇAĞDA ÇOCUK İMGESİ</vt:lpstr>
      <vt:lpstr>YENİ VE YAKIN ÇAĞDA ÇOCUK İMGESİ</vt:lpstr>
      <vt:lpstr>PowerPoint Sunusu</vt:lpstr>
      <vt:lpstr>PowerPoint Sunusu</vt:lpstr>
      <vt:lpstr>MODERN ÇAĞDA ÇOCUK İMGESİ</vt:lpstr>
      <vt:lpstr>POSTMODERN ÇAĞDA ÇOCUK İMGESİ</vt:lpstr>
      <vt:lpstr>YARARLANILAN KAYNAKLAR</vt:lpstr>
      <vt:lpstr>Bu günlük bu kadar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22</cp:revision>
  <dcterms:modified xsi:type="dcterms:W3CDTF">2021-03-15T22:06:22Z</dcterms:modified>
</cp:coreProperties>
</file>