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0"/>
  </p:notesMasterIdLst>
  <p:sldIdLst>
    <p:sldId id="257" r:id="rId2"/>
    <p:sldId id="268" r:id="rId3"/>
    <p:sldId id="262" r:id="rId4"/>
    <p:sldId id="263" r:id="rId5"/>
    <p:sldId id="264" r:id="rId6"/>
    <p:sldId id="265" r:id="rId7"/>
    <p:sldId id="266" r:id="rId8"/>
    <p:sldId id="267"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87" autoAdjust="0"/>
  </p:normalViewPr>
  <p:slideViewPr>
    <p:cSldViewPr>
      <p:cViewPr>
        <p:scale>
          <a:sx n="120" d="100"/>
          <a:sy n="120" d="100"/>
        </p:scale>
        <p:origin x="-1374" y="-72"/>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ULS0104 </a:t>
            </a:r>
            <a:r>
              <a:rPr lang="tr-TR" sz="4000" dirty="0">
                <a:latin typeface="Garamond" panose="02020404030301010803" pitchFamily="18" charset="0"/>
              </a:rPr>
              <a:t/>
            </a:r>
            <a:br>
              <a:rPr lang="tr-TR" sz="4000" dirty="0">
                <a:latin typeface="Garamond" panose="02020404030301010803" pitchFamily="18" charset="0"/>
              </a:rPr>
            </a:br>
            <a:r>
              <a:rPr lang="tr-TR" sz="4000" dirty="0" err="1">
                <a:latin typeface="Garamond" panose="02020404030301010803" pitchFamily="18" charset="0"/>
              </a:rPr>
              <a:t>UluslararasI</a:t>
            </a:r>
            <a:r>
              <a:rPr lang="tr-TR" sz="4000" dirty="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a:t>
            </a:r>
            <a:endParaRPr lang="tr-TR" sz="4000" dirty="0"/>
          </a:p>
        </p:txBody>
      </p:sp>
      <p:sp>
        <p:nvSpPr>
          <p:cNvPr id="3" name="İçerik Yer Tutucusu 2"/>
          <p:cNvSpPr>
            <a:spLocks noGrp="1"/>
          </p:cNvSpPr>
          <p:nvPr>
            <p:ph type="subTitle" idx="1"/>
          </p:nvPr>
        </p:nvSpPr>
        <p:spPr>
          <a:xfrm>
            <a:off x="1371600" y="3429000"/>
            <a:ext cx="6400800" cy="1944216"/>
          </a:xfrm>
        </p:spPr>
        <p:txBody>
          <a:bodyPr>
            <a:normAutofit/>
          </a:bodyPr>
          <a:lstStyle/>
          <a:p>
            <a:endParaRPr lang="tr-TR" i="0" dirty="0" smtClean="0">
              <a:latin typeface="Garamond" panose="02020404030301010803" pitchFamily="18" charset="0"/>
            </a:endParaRPr>
          </a:p>
          <a:p>
            <a:r>
              <a:rPr lang="tr-TR" i="0" dirty="0" smtClean="0">
                <a:latin typeface="Garamond" panose="02020404030301010803" pitchFamily="18" charset="0"/>
              </a:rPr>
              <a:t>Atay </a:t>
            </a:r>
            <a:r>
              <a:rPr lang="tr-TR" i="0" dirty="0">
                <a:latin typeface="Garamond" panose="02020404030301010803" pitchFamily="18" charset="0"/>
              </a:rPr>
              <a:t>Akdevelioğlu</a:t>
            </a:r>
          </a:p>
          <a:p>
            <a:r>
              <a:rPr lang="tr-TR" i="0" dirty="0">
                <a:latin typeface="Garamond" panose="02020404030301010803" pitchFamily="18" charset="0"/>
              </a:rPr>
              <a:t>Ankara Ü. Siyasal Bilgiler F.</a:t>
            </a:r>
          </a:p>
          <a:p>
            <a:pPr indent="0" algn="ctr">
              <a:buNone/>
            </a:pPr>
            <a:endParaRPr lang="tr-TR" sz="1000" dirty="0" smtClean="0"/>
          </a:p>
        </p:txBody>
      </p:sp>
    </p:spTree>
    <p:extLst>
      <p:ext uri="{BB962C8B-B14F-4D97-AF65-F5344CB8AC3E}">
        <p14:creationId xmlns:p14="http://schemas.microsoft.com/office/powerpoint/2010/main" val="1323426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smtClean="0"/>
              <a:t>X.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600" dirty="0" smtClean="0"/>
          </a:p>
          <a:p>
            <a:pPr indent="0" algn="ctr">
              <a:buNone/>
            </a:pPr>
            <a:r>
              <a:rPr lang="tr-TR" sz="4700" dirty="0"/>
              <a:t>Küresel </a:t>
            </a:r>
            <a:r>
              <a:rPr lang="tr-TR" sz="4700" dirty="0" smtClean="0"/>
              <a:t>Ekonomi-I</a:t>
            </a:r>
            <a:endParaRPr lang="tr-TR" sz="4700" dirty="0"/>
          </a:p>
          <a:p>
            <a:pPr indent="0" algn="ctr">
              <a:buNone/>
            </a:pPr>
            <a:endParaRPr lang="tr-TR" sz="1400" dirty="0"/>
          </a:p>
          <a:p>
            <a:pPr indent="0">
              <a:lnSpc>
                <a:spcPct val="100000"/>
              </a:lnSpc>
              <a:spcBef>
                <a:spcPts val="0"/>
              </a:spcBef>
              <a:buNone/>
            </a:pPr>
            <a:r>
              <a:rPr lang="tr-TR" sz="1400" dirty="0"/>
              <a:t>Zorunlu Okuma: Andrew </a:t>
            </a:r>
            <a:r>
              <a:rPr lang="tr-TR" sz="1400" dirty="0" err="1"/>
              <a:t>Heywood</a:t>
            </a:r>
            <a:r>
              <a:rPr lang="tr-TR" sz="1400" dirty="0"/>
              <a:t>, ‘‘4. Bölüm: Küresel Çağda Ekonomi’’, </a:t>
            </a:r>
            <a:r>
              <a:rPr lang="tr-TR" sz="1400" i="1" dirty="0"/>
              <a:t>Küresel Siyaset</a:t>
            </a:r>
            <a:r>
              <a:rPr lang="tr-TR" sz="1400" dirty="0"/>
              <a:t>, çev. N. Uslu ve H. Özdemir, Ankara, Adres Yayınları, 2013, s. 119-148.</a:t>
            </a:r>
          </a:p>
          <a:p>
            <a:endParaRPr lang="tr-TR" dirty="0"/>
          </a:p>
        </p:txBody>
      </p:sp>
    </p:spTree>
    <p:extLst>
      <p:ext uri="{BB962C8B-B14F-4D97-AF65-F5344CB8AC3E}">
        <p14:creationId xmlns:p14="http://schemas.microsoft.com/office/powerpoint/2010/main" val="80337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smtClean="0">
                <a:latin typeface="Garamond" panose="02020404030301010803" pitchFamily="18" charset="0"/>
              </a:rPr>
              <a:t>Neo-</a:t>
            </a:r>
            <a:r>
              <a:rPr lang="tr-TR" sz="2000" dirty="0" err="1" smtClean="0">
                <a:latin typeface="Garamond" panose="02020404030301010803" pitchFamily="18" charset="0"/>
              </a:rPr>
              <a:t>lİberal</a:t>
            </a:r>
            <a:r>
              <a:rPr lang="tr-TR" sz="2000" dirty="0" smtClean="0">
                <a:latin typeface="Garamond" panose="02020404030301010803" pitchFamily="18" charset="0"/>
              </a:rPr>
              <a:t> </a:t>
            </a:r>
            <a:r>
              <a:rPr lang="tr-TR" sz="2000" dirty="0" err="1" smtClean="0">
                <a:latin typeface="Garamond" panose="02020404030301010803" pitchFamily="18" charset="0"/>
              </a:rPr>
              <a:t>YayIlma</a:t>
            </a:r>
            <a:r>
              <a:rPr lang="tr-TR" sz="2000" dirty="0" smtClean="0">
                <a:latin typeface="Garamond" panose="02020404030301010803" pitchFamily="18" charset="0"/>
              </a:rPr>
              <a:t> </a:t>
            </a:r>
            <a:endParaRPr lang="tr-TR" sz="2000" dirty="0"/>
          </a:p>
        </p:txBody>
      </p:sp>
      <p:sp>
        <p:nvSpPr>
          <p:cNvPr id="3" name="İçerik Yer Tutucusu 2"/>
          <p:cNvSpPr>
            <a:spLocks noGrp="1"/>
          </p:cNvSpPr>
          <p:nvPr>
            <p:ph idx="1"/>
          </p:nvPr>
        </p:nvSpPr>
        <p:spPr/>
        <p:txBody>
          <a:bodyPr>
            <a:normAutofit/>
          </a:bodyPr>
          <a:lstStyle/>
          <a:p>
            <a:pPr>
              <a:spcBef>
                <a:spcPts val="0"/>
              </a:spcBef>
            </a:pPr>
            <a:r>
              <a:rPr lang="tr-TR" dirty="0" smtClean="0">
                <a:latin typeface="Garamond" panose="02020404030301010803" pitchFamily="18" charset="0"/>
              </a:rPr>
              <a:t>Keynes vs. </a:t>
            </a:r>
            <a:r>
              <a:rPr lang="tr-TR" dirty="0" err="1" smtClean="0">
                <a:latin typeface="Garamond" panose="02020404030301010803" pitchFamily="18" charset="0"/>
              </a:rPr>
              <a:t>Friedman</a:t>
            </a:r>
            <a:endParaRPr lang="tr-TR" dirty="0" smtClean="0">
              <a:latin typeface="Garamond" panose="02020404030301010803" pitchFamily="18" charset="0"/>
            </a:endParaRPr>
          </a:p>
          <a:p>
            <a:pPr indent="0" algn="just">
              <a:spcBef>
                <a:spcPts val="0"/>
              </a:spcBef>
              <a:buNone/>
            </a:pPr>
            <a:r>
              <a:rPr lang="tr-TR" sz="1600" dirty="0" smtClean="0">
                <a:latin typeface="Garamond" panose="02020404030301010803" pitchFamily="18" charset="0"/>
              </a:rPr>
              <a:t>- </a:t>
            </a:r>
            <a:r>
              <a:rPr lang="tr-TR" sz="1600" dirty="0" smtClean="0">
                <a:latin typeface="Garamond" panose="02020404030301010803" pitchFamily="18" charset="0"/>
              </a:rPr>
              <a:t>On yıllar boyunca başarılı sonuçlar veren </a:t>
            </a:r>
            <a:r>
              <a:rPr lang="tr-TR" sz="1600" dirty="0" err="1" smtClean="0">
                <a:latin typeface="Garamond" panose="02020404030301010803" pitchFamily="18" charset="0"/>
              </a:rPr>
              <a:t>Keynesyen</a:t>
            </a:r>
            <a:r>
              <a:rPr lang="tr-TR" sz="1600" dirty="0" smtClean="0">
                <a:latin typeface="Garamond" panose="02020404030301010803" pitchFamily="18" charset="0"/>
              </a:rPr>
              <a:t> ekonomi politikalarının türevleri, 1970’li yılların başında küresel stagflasyon sorunuyla karşılaştı. Bunun üzerine, politikacılar bu sorunu aşmak için çareler aramaya başladılar.</a:t>
            </a:r>
            <a:r>
              <a:rPr lang="tr-TR" sz="1700" dirty="0">
                <a:latin typeface="Garamond" panose="02020404030301010803" pitchFamily="18" charset="0"/>
              </a:rPr>
              <a:t>	</a:t>
            </a:r>
            <a:endParaRPr lang="tr-TR" sz="1700" dirty="0" smtClean="0">
              <a:latin typeface="Garamond" panose="02020404030301010803" pitchFamily="18" charset="0"/>
            </a:endParaRPr>
          </a:p>
          <a:p>
            <a:pPr indent="0" algn="just">
              <a:spcBef>
                <a:spcPts val="0"/>
              </a:spcBef>
              <a:buNone/>
            </a:pPr>
            <a:r>
              <a:rPr lang="tr-TR" sz="1600" dirty="0" smtClean="0"/>
              <a:t>- </a:t>
            </a:r>
            <a:r>
              <a:rPr lang="tr-TR" sz="1600" dirty="0" err="1" smtClean="0"/>
              <a:t>Hayek</a:t>
            </a:r>
            <a:r>
              <a:rPr lang="tr-TR" sz="1600" dirty="0" smtClean="0"/>
              <a:t> ve </a:t>
            </a:r>
            <a:r>
              <a:rPr lang="tr-TR" sz="1600" dirty="0" err="1" smtClean="0"/>
              <a:t>Friedman</a:t>
            </a:r>
            <a:r>
              <a:rPr lang="tr-TR" sz="1600" dirty="0" smtClean="0"/>
              <a:t> gibi </a:t>
            </a:r>
            <a:r>
              <a:rPr lang="tr-TR" sz="1600" dirty="0" err="1" smtClean="0"/>
              <a:t>neo</a:t>
            </a:r>
            <a:r>
              <a:rPr lang="tr-TR" sz="1600" dirty="0" smtClean="0"/>
              <a:t>-liberaller, stagflasyonun sorumlusunun </a:t>
            </a:r>
            <a:r>
              <a:rPr lang="tr-TR" sz="1600" dirty="0" err="1" smtClean="0"/>
              <a:t>Keynesyen</a:t>
            </a:r>
            <a:r>
              <a:rPr lang="tr-TR" sz="1600" dirty="0" smtClean="0"/>
              <a:t> politikalar olduğunu iddia etiler ve özellikle de ‘vergilendir ve harca’ ilkesinin sorunun kaynağı olduğunu söylediler.</a:t>
            </a:r>
            <a:endParaRPr lang="tr-TR" sz="1600" dirty="0" smtClean="0"/>
          </a:p>
        </p:txBody>
      </p:sp>
    </p:spTree>
    <p:extLst>
      <p:ext uri="{BB962C8B-B14F-4D97-AF65-F5344CB8AC3E}">
        <p14:creationId xmlns:p14="http://schemas.microsoft.com/office/powerpoint/2010/main" val="133537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Neo-</a:t>
            </a:r>
            <a:r>
              <a:rPr lang="tr-TR" sz="2000" dirty="0" err="1">
                <a:latin typeface="Garamond" panose="02020404030301010803" pitchFamily="18" charset="0"/>
              </a:rPr>
              <a:t>lİberal</a:t>
            </a:r>
            <a:r>
              <a:rPr lang="tr-TR" sz="2000" dirty="0">
                <a:latin typeface="Garamond" panose="02020404030301010803" pitchFamily="18" charset="0"/>
              </a:rPr>
              <a:t> </a:t>
            </a:r>
            <a:r>
              <a:rPr lang="tr-TR" sz="2000" dirty="0" err="1">
                <a:latin typeface="Garamond" panose="02020404030301010803" pitchFamily="18" charset="0"/>
              </a:rPr>
              <a:t>YayIlma</a:t>
            </a:r>
            <a:r>
              <a:rPr lang="tr-TR" sz="2000" dirty="0">
                <a:latin typeface="Garamond" panose="02020404030301010803" pitchFamily="18" charset="0"/>
              </a:rPr>
              <a:t> </a:t>
            </a:r>
            <a:endParaRPr lang="tr-TR" sz="2000" dirty="0"/>
          </a:p>
        </p:txBody>
      </p:sp>
      <p:sp>
        <p:nvSpPr>
          <p:cNvPr id="3" name="İçerik Yer Tutucusu 2"/>
          <p:cNvSpPr>
            <a:spLocks noGrp="1"/>
          </p:cNvSpPr>
          <p:nvPr>
            <p:ph idx="1"/>
          </p:nvPr>
        </p:nvSpPr>
        <p:spPr/>
        <p:txBody>
          <a:bodyPr>
            <a:normAutofit/>
          </a:bodyPr>
          <a:lstStyle/>
          <a:p>
            <a:pPr>
              <a:spcBef>
                <a:spcPts val="0"/>
              </a:spcBef>
            </a:pPr>
            <a:r>
              <a:rPr lang="tr-TR" dirty="0" smtClean="0">
                <a:latin typeface="Garamond" panose="02020404030301010803" pitchFamily="18" charset="0"/>
              </a:rPr>
              <a:t>Neo-liberal ilkeler</a:t>
            </a:r>
          </a:p>
          <a:p>
            <a:pPr indent="0" algn="just">
              <a:spcBef>
                <a:spcPts val="0"/>
              </a:spcBef>
              <a:buNone/>
            </a:pPr>
            <a:r>
              <a:rPr lang="tr-TR" sz="1600" dirty="0" smtClean="0">
                <a:latin typeface="Garamond" panose="02020404030301010803" pitchFamily="18" charset="0"/>
              </a:rPr>
              <a:t>- Devletin ekonomik faaliyetlerinin daraltılması ve piyasa üzerindeki devlet kontrolünün de azaltılması en temel unsurlardır.</a:t>
            </a:r>
          </a:p>
          <a:p>
            <a:pPr indent="0" algn="just">
              <a:spcBef>
                <a:spcPts val="0"/>
              </a:spcBef>
              <a:buNone/>
            </a:pPr>
            <a:r>
              <a:rPr lang="tr-TR" sz="1600" dirty="0" smtClean="0">
                <a:latin typeface="Garamond" panose="02020404030301010803" pitchFamily="18" charset="0"/>
              </a:rPr>
              <a:t>- </a:t>
            </a:r>
            <a:r>
              <a:rPr lang="tr-TR" sz="1600" dirty="0" err="1" smtClean="0">
                <a:latin typeface="Garamond" panose="02020404030301010803" pitchFamily="18" charset="0"/>
              </a:rPr>
              <a:t>Parasalcılar</a:t>
            </a:r>
            <a:r>
              <a:rPr lang="tr-TR" sz="1600" dirty="0" smtClean="0">
                <a:latin typeface="Garamond" panose="02020404030301010803" pitchFamily="18" charset="0"/>
              </a:rPr>
              <a:t> denmesine neden olan görüşlerine göre, paranın sadece ulusal değil, uluslararası dolaşımının da önündeki devlet engellerinin ortadan kaldırılması hayatidir. Paranın bol ve kontrolsüz biçimde dolaşımı, stagflasyonu ortadan kaldıracaktır.</a:t>
            </a:r>
            <a:endParaRPr lang="tr-TR" sz="1600" dirty="0" smtClean="0">
              <a:latin typeface="Garamond" panose="02020404030301010803" pitchFamily="18" charset="0"/>
            </a:endParaRPr>
          </a:p>
        </p:txBody>
      </p:sp>
    </p:spTree>
    <p:extLst>
      <p:ext uri="{BB962C8B-B14F-4D97-AF65-F5344CB8AC3E}">
        <p14:creationId xmlns:p14="http://schemas.microsoft.com/office/powerpoint/2010/main" val="277667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Neo-</a:t>
            </a:r>
            <a:r>
              <a:rPr lang="tr-TR" sz="2000" dirty="0" err="1">
                <a:latin typeface="Garamond" panose="02020404030301010803" pitchFamily="18" charset="0"/>
              </a:rPr>
              <a:t>lİberal</a:t>
            </a:r>
            <a:r>
              <a:rPr lang="tr-TR" sz="2000" dirty="0">
                <a:latin typeface="Garamond" panose="02020404030301010803" pitchFamily="18" charset="0"/>
              </a:rPr>
              <a:t> </a:t>
            </a:r>
            <a:r>
              <a:rPr lang="tr-TR" sz="2000" dirty="0" err="1">
                <a:latin typeface="Garamond" panose="02020404030301010803" pitchFamily="18" charset="0"/>
              </a:rPr>
              <a:t>YayIlma</a:t>
            </a:r>
            <a:r>
              <a:rPr lang="tr-TR" sz="2000" dirty="0">
                <a:latin typeface="Garamond" panose="02020404030301010803" pitchFamily="18" charset="0"/>
              </a:rPr>
              <a:t> </a:t>
            </a:r>
            <a:endParaRPr lang="tr-TR" sz="2000" dirty="0"/>
          </a:p>
        </p:txBody>
      </p:sp>
      <p:sp>
        <p:nvSpPr>
          <p:cNvPr id="3" name="İçerik Yer Tutucusu 2"/>
          <p:cNvSpPr>
            <a:spLocks noGrp="1"/>
          </p:cNvSpPr>
          <p:nvPr>
            <p:ph idx="1"/>
          </p:nvPr>
        </p:nvSpPr>
        <p:spPr/>
        <p:txBody>
          <a:bodyPr>
            <a:normAutofit lnSpcReduction="10000"/>
          </a:bodyPr>
          <a:lstStyle/>
          <a:p>
            <a:pPr>
              <a:spcBef>
                <a:spcPts val="0"/>
              </a:spcBef>
            </a:pPr>
            <a:r>
              <a:rPr lang="tr-TR" dirty="0">
                <a:latin typeface="Garamond" panose="02020404030301010803" pitchFamily="18" charset="0"/>
              </a:rPr>
              <a:t>Neo-liberal ilkeler</a:t>
            </a:r>
          </a:p>
          <a:p>
            <a:pPr indent="0" algn="just">
              <a:spcBef>
                <a:spcPts val="0"/>
              </a:spcBef>
              <a:buNone/>
            </a:pPr>
            <a:r>
              <a:rPr lang="tr-TR" sz="1600" dirty="0" smtClean="0">
                <a:latin typeface="Garamond" panose="02020404030301010803" pitchFamily="18" charset="0"/>
              </a:rPr>
              <a:t>- Paranın serbest dolaşımın sağlanması için, </a:t>
            </a:r>
            <a:r>
              <a:rPr lang="tr-TR" sz="1600" dirty="0" err="1" smtClean="0">
                <a:latin typeface="Garamond" panose="02020404030301010803" pitchFamily="18" charset="0"/>
              </a:rPr>
              <a:t>Bretton</a:t>
            </a:r>
            <a:r>
              <a:rPr lang="tr-TR" sz="1600" dirty="0" smtClean="0">
                <a:latin typeface="Garamond" panose="02020404030301010803" pitchFamily="18" charset="0"/>
              </a:rPr>
              <a:t> </a:t>
            </a:r>
            <a:r>
              <a:rPr lang="tr-TR" sz="1600" dirty="0" err="1" smtClean="0">
                <a:latin typeface="Garamond" panose="02020404030301010803" pitchFamily="18" charset="0"/>
              </a:rPr>
              <a:t>Woods</a:t>
            </a:r>
            <a:r>
              <a:rPr lang="tr-TR" sz="1600" dirty="0" smtClean="0">
                <a:latin typeface="Garamond" panose="02020404030301010803" pitchFamily="18" charset="0"/>
              </a:rPr>
              <a:t> siteminin ana unsuru olan sabit kur politikası terk edilmelidir. Dalgalı kur sayesinde, parasal akışkanlık üst seviyeye çıkacak ve bu da tıpkı kanın insan vücudundaki dolaşımının artmasının yaratacağı olumlu sonuçlara benzer sonuçlar doğuracaktır.</a:t>
            </a:r>
          </a:p>
          <a:p>
            <a:pPr indent="0" algn="just">
              <a:spcBef>
                <a:spcPts val="0"/>
              </a:spcBef>
              <a:buNone/>
            </a:pPr>
            <a:r>
              <a:rPr lang="tr-TR" sz="1600" dirty="0" smtClean="0">
                <a:latin typeface="Garamond" panose="02020404030301010803" pitchFamily="18" charset="0"/>
              </a:rPr>
              <a:t>- Paranın bollaşması için devlet bir yandan veriyi az toplarken, diğer yandan merkez bankaları da düşük faiz ile piyasayı besleyecektir.</a:t>
            </a:r>
          </a:p>
          <a:p>
            <a:pPr indent="0" algn="just">
              <a:spcBef>
                <a:spcPts val="0"/>
              </a:spcBef>
              <a:buNone/>
            </a:pPr>
            <a:endParaRPr lang="tr-TR" sz="1700" dirty="0"/>
          </a:p>
        </p:txBody>
      </p:sp>
    </p:spTree>
    <p:extLst>
      <p:ext uri="{BB962C8B-B14F-4D97-AF65-F5344CB8AC3E}">
        <p14:creationId xmlns:p14="http://schemas.microsoft.com/office/powerpoint/2010/main" val="4032634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latin typeface="Garamond" panose="02020404030301010803" pitchFamily="18" charset="0"/>
              </a:rPr>
              <a:t>Neo-</a:t>
            </a:r>
            <a:r>
              <a:rPr lang="tr-TR" sz="2000" dirty="0" err="1">
                <a:latin typeface="Garamond" panose="02020404030301010803" pitchFamily="18" charset="0"/>
              </a:rPr>
              <a:t>lİberal</a:t>
            </a:r>
            <a:r>
              <a:rPr lang="tr-TR" sz="2000" dirty="0">
                <a:latin typeface="Garamond" panose="02020404030301010803" pitchFamily="18" charset="0"/>
              </a:rPr>
              <a:t> </a:t>
            </a:r>
            <a:r>
              <a:rPr lang="tr-TR" sz="2000" dirty="0" err="1">
                <a:latin typeface="Garamond" panose="02020404030301010803" pitchFamily="18" charset="0"/>
              </a:rPr>
              <a:t>YayIlma</a:t>
            </a:r>
            <a:r>
              <a:rPr lang="tr-TR" sz="2000" dirty="0">
                <a:latin typeface="Garamond" panose="02020404030301010803" pitchFamily="18" charset="0"/>
              </a:rPr>
              <a:t> </a:t>
            </a:r>
            <a:endParaRPr lang="tr-TR" sz="2000" dirty="0"/>
          </a:p>
        </p:txBody>
      </p:sp>
      <p:sp>
        <p:nvSpPr>
          <p:cNvPr id="3" name="İçerik Yer Tutucusu 2"/>
          <p:cNvSpPr>
            <a:spLocks noGrp="1"/>
          </p:cNvSpPr>
          <p:nvPr>
            <p:ph idx="1"/>
          </p:nvPr>
        </p:nvSpPr>
        <p:spPr/>
        <p:txBody>
          <a:bodyPr>
            <a:normAutofit lnSpcReduction="10000"/>
          </a:bodyPr>
          <a:lstStyle/>
          <a:p>
            <a:pPr>
              <a:spcBef>
                <a:spcPts val="0"/>
              </a:spcBef>
            </a:pPr>
            <a:r>
              <a:rPr lang="tr-TR" dirty="0" smtClean="0">
                <a:latin typeface="Garamond" panose="02020404030301010803" pitchFamily="18" charset="0"/>
              </a:rPr>
              <a:t>Şili Modeli</a:t>
            </a:r>
            <a:endParaRPr lang="tr-TR" dirty="0">
              <a:latin typeface="Garamond" panose="02020404030301010803" pitchFamily="18" charset="0"/>
            </a:endParaRPr>
          </a:p>
          <a:p>
            <a:pPr indent="0" algn="just">
              <a:spcBef>
                <a:spcPts val="0"/>
              </a:spcBef>
              <a:buNone/>
            </a:pPr>
            <a:r>
              <a:rPr lang="tr-TR" sz="1600" dirty="0" smtClean="0">
                <a:latin typeface="Garamond" panose="02020404030301010803" pitchFamily="18" charset="0"/>
              </a:rPr>
              <a:t>- Neo-liberal ekonominin ilk denendiği ülke Şili olmuştur. </a:t>
            </a:r>
          </a:p>
          <a:p>
            <a:pPr indent="0" algn="just">
              <a:spcBef>
                <a:spcPts val="0"/>
              </a:spcBef>
              <a:buNone/>
            </a:pPr>
            <a:r>
              <a:rPr lang="tr-TR" sz="1600" dirty="0" smtClean="0">
                <a:latin typeface="Garamond" panose="02020404030301010803" pitchFamily="18" charset="0"/>
              </a:rPr>
              <a:t>- 1973 yılında sosyalist hükümete darbe yapan Şili ordusu, kurduğu cunta rejiminde ABD’nin tam desteğini almış ve ABD’nin istekleri doğrultusunda ülkeyi </a:t>
            </a:r>
            <a:r>
              <a:rPr lang="tr-TR" sz="1600" dirty="0" err="1" smtClean="0">
                <a:latin typeface="Garamond" panose="02020404030301010803" pitchFamily="18" charset="0"/>
              </a:rPr>
              <a:t>reorganize</a:t>
            </a:r>
            <a:r>
              <a:rPr lang="tr-TR" sz="1600" dirty="0" smtClean="0">
                <a:latin typeface="Garamond" panose="02020404030301010803" pitchFamily="18" charset="0"/>
              </a:rPr>
              <a:t> etmiştir. Bu çerçevede, Chicago ekolü iktisatçıları da Şili’ye giderek, teorilerini pratiğe dökmüşlerdir.</a:t>
            </a:r>
          </a:p>
          <a:p>
            <a:pPr indent="0" algn="just">
              <a:spcBef>
                <a:spcPts val="0"/>
              </a:spcBef>
              <a:buNone/>
            </a:pPr>
            <a:r>
              <a:rPr lang="tr-TR" sz="1600" dirty="0" smtClean="0"/>
              <a:t>- Şili’de kısa sürede makro istatistiklerde olumlu sonuçlar alınmış ve bu anlayış Latin Amerika’da hızla yayılmıştır.</a:t>
            </a:r>
            <a:endParaRPr lang="tr-TR" sz="1600" dirty="0"/>
          </a:p>
        </p:txBody>
      </p:sp>
    </p:spTree>
    <p:extLst>
      <p:ext uri="{BB962C8B-B14F-4D97-AF65-F5344CB8AC3E}">
        <p14:creationId xmlns:p14="http://schemas.microsoft.com/office/powerpoint/2010/main" val="901596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Neo-</a:t>
            </a:r>
            <a:r>
              <a:rPr lang="tr-TR" sz="2000" dirty="0" err="1">
                <a:latin typeface="Garamond" panose="02020404030301010803" pitchFamily="18" charset="0"/>
              </a:rPr>
              <a:t>lİberal</a:t>
            </a:r>
            <a:r>
              <a:rPr lang="tr-TR" sz="2000" dirty="0">
                <a:latin typeface="Garamond" panose="02020404030301010803" pitchFamily="18" charset="0"/>
              </a:rPr>
              <a:t> </a:t>
            </a:r>
            <a:r>
              <a:rPr lang="tr-TR" sz="2000" dirty="0" err="1">
                <a:latin typeface="Garamond" panose="02020404030301010803" pitchFamily="18" charset="0"/>
              </a:rPr>
              <a:t>YayIlma</a:t>
            </a:r>
            <a:r>
              <a:rPr lang="tr-TR" sz="2000" dirty="0">
                <a:latin typeface="Garamond" panose="02020404030301010803" pitchFamily="18" charset="0"/>
              </a:rPr>
              <a:t> </a:t>
            </a:r>
            <a:endParaRPr lang="tr-TR" sz="2000" dirty="0"/>
          </a:p>
        </p:txBody>
      </p:sp>
      <p:sp>
        <p:nvSpPr>
          <p:cNvPr id="3" name="İçerik Yer Tutucusu 2"/>
          <p:cNvSpPr>
            <a:spLocks noGrp="1"/>
          </p:cNvSpPr>
          <p:nvPr>
            <p:ph idx="1"/>
          </p:nvPr>
        </p:nvSpPr>
        <p:spPr/>
        <p:txBody>
          <a:bodyPr>
            <a:normAutofit/>
          </a:bodyPr>
          <a:lstStyle/>
          <a:p>
            <a:pPr>
              <a:spcBef>
                <a:spcPts val="0"/>
              </a:spcBef>
            </a:pPr>
            <a:r>
              <a:rPr lang="tr-TR" dirty="0" smtClean="0">
                <a:latin typeface="Garamond" panose="02020404030301010803" pitchFamily="18" charset="0"/>
              </a:rPr>
              <a:t>Washington Uzlaşısı</a:t>
            </a:r>
            <a:endParaRPr lang="tr-TR" dirty="0">
              <a:latin typeface="Garamond" panose="02020404030301010803" pitchFamily="18" charset="0"/>
            </a:endParaRPr>
          </a:p>
          <a:p>
            <a:pPr indent="0" algn="just">
              <a:spcBef>
                <a:spcPts val="0"/>
              </a:spcBef>
              <a:buNone/>
            </a:pPr>
            <a:r>
              <a:rPr lang="tr-TR" sz="1600" dirty="0" smtClean="0">
                <a:latin typeface="Garamond" panose="02020404030301010803" pitchFamily="18" charset="0"/>
              </a:rPr>
              <a:t>- Washington </a:t>
            </a:r>
            <a:r>
              <a:rPr lang="tr-TR" sz="1600" dirty="0" err="1" smtClean="0">
                <a:latin typeface="Garamond" panose="02020404030301010803" pitchFamily="18" charset="0"/>
              </a:rPr>
              <a:t>DC’de</a:t>
            </a:r>
            <a:r>
              <a:rPr lang="tr-TR" sz="1600" dirty="0" smtClean="0">
                <a:latin typeface="Garamond" panose="02020404030301010803" pitchFamily="18" charset="0"/>
              </a:rPr>
              <a:t> bulunan üç kurumun (IMF, IBRD-Dünya Bankası, ABD Hazine Bakanlığı), Çevre ülkelere </a:t>
            </a:r>
            <a:r>
              <a:rPr lang="tr-TR" sz="1600" dirty="0" err="1" smtClean="0">
                <a:latin typeface="Garamond" panose="02020404030301010803" pitchFamily="18" charset="0"/>
              </a:rPr>
              <a:t>neo</a:t>
            </a:r>
            <a:r>
              <a:rPr lang="tr-TR" sz="1600" dirty="0" smtClean="0">
                <a:latin typeface="Garamond" panose="02020404030301010803" pitchFamily="18" charset="0"/>
              </a:rPr>
              <a:t>-liberal ilkeleri sopa ve havuç eşliğinde dayatmalarına Washington Uzlaşısı denir.</a:t>
            </a:r>
          </a:p>
          <a:p>
            <a:pPr indent="0" algn="just">
              <a:spcBef>
                <a:spcPts val="0"/>
              </a:spcBef>
              <a:buNone/>
            </a:pPr>
            <a:r>
              <a:rPr lang="tr-TR" sz="1600" dirty="0" smtClean="0">
                <a:latin typeface="Garamond" panose="02020404030301010803" pitchFamily="18" charset="0"/>
              </a:rPr>
              <a:t>- Çevre devletlerine dayatılan ilkeler şunlardır:</a:t>
            </a:r>
          </a:p>
          <a:p>
            <a:pPr indent="0" algn="just">
              <a:spcBef>
                <a:spcPts val="0"/>
              </a:spcBef>
              <a:buNone/>
            </a:pPr>
            <a:r>
              <a:rPr lang="tr-TR" sz="1600" dirty="0" smtClean="0">
                <a:latin typeface="Garamond" panose="02020404030301010803" pitchFamily="18" charset="0"/>
              </a:rPr>
              <a:t>a) </a:t>
            </a:r>
            <a:r>
              <a:rPr lang="tr-TR" sz="1600" dirty="0" err="1" smtClean="0">
                <a:latin typeface="Garamond" panose="02020404030301010803" pitchFamily="18" charset="0"/>
              </a:rPr>
              <a:t>Mâli</a:t>
            </a:r>
            <a:r>
              <a:rPr lang="tr-TR" sz="1600" dirty="0" smtClean="0">
                <a:latin typeface="Garamond" panose="02020404030301010803" pitchFamily="18" charset="0"/>
              </a:rPr>
              <a:t> disiplinin sağlanması (bütçenin küçülmesi ve açığın azaltılması).</a:t>
            </a:r>
          </a:p>
          <a:p>
            <a:pPr indent="0" algn="just">
              <a:spcBef>
                <a:spcPts val="0"/>
              </a:spcBef>
              <a:buNone/>
            </a:pPr>
            <a:r>
              <a:rPr lang="tr-TR" sz="1600" dirty="0" smtClean="0">
                <a:latin typeface="Garamond" panose="02020404030301010803" pitchFamily="18" charset="0"/>
              </a:rPr>
              <a:t>b) Vergi reformu (kurumlar ve gelir vergilerinin düşürülmesi).</a:t>
            </a:r>
            <a:endParaRPr lang="tr-TR" sz="1600" dirty="0">
              <a:latin typeface="Garamond" panose="02020404030301010803" pitchFamily="18" charset="0"/>
            </a:endParaRPr>
          </a:p>
        </p:txBody>
      </p:sp>
    </p:spTree>
    <p:extLst>
      <p:ext uri="{BB962C8B-B14F-4D97-AF65-F5344CB8AC3E}">
        <p14:creationId xmlns:p14="http://schemas.microsoft.com/office/powerpoint/2010/main" val="200852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latin typeface="Garamond" panose="02020404030301010803" pitchFamily="18" charset="0"/>
              </a:rPr>
              <a:t>Neo-</a:t>
            </a:r>
            <a:r>
              <a:rPr lang="tr-TR" sz="2000" dirty="0" err="1">
                <a:latin typeface="Garamond" panose="02020404030301010803" pitchFamily="18" charset="0"/>
              </a:rPr>
              <a:t>lİberal</a:t>
            </a:r>
            <a:r>
              <a:rPr lang="tr-TR" sz="2000" dirty="0">
                <a:latin typeface="Garamond" panose="02020404030301010803" pitchFamily="18" charset="0"/>
              </a:rPr>
              <a:t> </a:t>
            </a:r>
            <a:r>
              <a:rPr lang="tr-TR" sz="2000" dirty="0" err="1">
                <a:latin typeface="Garamond" panose="02020404030301010803" pitchFamily="18" charset="0"/>
              </a:rPr>
              <a:t>YayIlma</a:t>
            </a:r>
            <a:r>
              <a:rPr lang="tr-TR" sz="2000" dirty="0">
                <a:latin typeface="Garamond" panose="02020404030301010803" pitchFamily="18" charset="0"/>
              </a:rPr>
              <a:t> </a:t>
            </a:r>
            <a:endParaRPr lang="tr-TR" sz="2000" dirty="0"/>
          </a:p>
        </p:txBody>
      </p:sp>
      <p:sp>
        <p:nvSpPr>
          <p:cNvPr id="3" name="İçerik Yer Tutucusu 2"/>
          <p:cNvSpPr>
            <a:spLocks noGrp="1"/>
          </p:cNvSpPr>
          <p:nvPr>
            <p:ph idx="1"/>
          </p:nvPr>
        </p:nvSpPr>
        <p:spPr/>
        <p:txBody>
          <a:bodyPr>
            <a:normAutofit/>
          </a:bodyPr>
          <a:lstStyle/>
          <a:p>
            <a:pPr>
              <a:spcBef>
                <a:spcPts val="0"/>
              </a:spcBef>
            </a:pPr>
            <a:r>
              <a:rPr lang="tr-TR" dirty="0">
                <a:latin typeface="Garamond" panose="02020404030301010803" pitchFamily="18" charset="0"/>
              </a:rPr>
              <a:t>Washington Uzlaşısı</a:t>
            </a:r>
          </a:p>
          <a:p>
            <a:pPr indent="0" algn="just">
              <a:spcBef>
                <a:spcPts val="0"/>
              </a:spcBef>
              <a:buNone/>
            </a:pPr>
            <a:r>
              <a:rPr lang="tr-TR" sz="1600" dirty="0" smtClean="0">
                <a:latin typeface="Garamond" panose="02020404030301010803" pitchFamily="18" charset="0"/>
              </a:rPr>
              <a:t>c) Dalgalı kurlar.</a:t>
            </a:r>
          </a:p>
          <a:p>
            <a:pPr indent="0" algn="just">
              <a:spcBef>
                <a:spcPts val="0"/>
              </a:spcBef>
              <a:buNone/>
            </a:pPr>
            <a:r>
              <a:rPr lang="tr-TR" sz="1600" dirty="0" smtClean="0">
                <a:latin typeface="Garamond" panose="02020404030301010803" pitchFamily="18" charset="0"/>
              </a:rPr>
              <a:t>d) </a:t>
            </a:r>
            <a:r>
              <a:rPr lang="tr-TR" sz="1600" dirty="0" err="1" smtClean="0">
                <a:latin typeface="Garamond" panose="02020404030301010803" pitchFamily="18" charset="0"/>
              </a:rPr>
              <a:t>Mâli</a:t>
            </a:r>
            <a:r>
              <a:rPr lang="tr-TR" sz="1600" dirty="0" smtClean="0">
                <a:latin typeface="Garamond" panose="02020404030301010803" pitchFamily="18" charset="0"/>
              </a:rPr>
              <a:t> </a:t>
            </a:r>
            <a:r>
              <a:rPr lang="tr-TR" sz="1600" dirty="0" err="1" smtClean="0">
                <a:latin typeface="Garamond" panose="02020404030301010803" pitchFamily="18" charset="0"/>
              </a:rPr>
              <a:t>liberalizasyon</a:t>
            </a:r>
            <a:r>
              <a:rPr lang="tr-TR" sz="1600" dirty="0" smtClean="0">
                <a:latin typeface="Garamond" panose="02020404030301010803" pitchFamily="18" charset="0"/>
              </a:rPr>
              <a:t> (</a:t>
            </a:r>
            <a:r>
              <a:rPr lang="tr-TR" sz="1600" dirty="0" err="1" smtClean="0">
                <a:latin typeface="Garamond" panose="02020404030301010803" pitchFamily="18" charset="0"/>
              </a:rPr>
              <a:t>mâli</a:t>
            </a:r>
            <a:r>
              <a:rPr lang="tr-TR" sz="1600" dirty="0" smtClean="0">
                <a:latin typeface="Garamond" panose="02020404030301010803" pitchFamily="18" charset="0"/>
              </a:rPr>
              <a:t> piyasalar ve sermaye hareketleri üzerindeki devlet denetiminin azaltılması).</a:t>
            </a:r>
          </a:p>
          <a:p>
            <a:pPr indent="0" algn="just">
              <a:spcBef>
                <a:spcPts val="0"/>
              </a:spcBef>
              <a:buNone/>
            </a:pPr>
            <a:r>
              <a:rPr lang="tr-TR" sz="1600" dirty="0" smtClean="0">
                <a:latin typeface="Garamond" panose="02020404030301010803" pitchFamily="18" charset="0"/>
              </a:rPr>
              <a:t>e) Ticari </a:t>
            </a:r>
            <a:r>
              <a:rPr lang="tr-TR" sz="1600" dirty="0" err="1" smtClean="0">
                <a:latin typeface="Garamond" panose="02020404030301010803" pitchFamily="18" charset="0"/>
              </a:rPr>
              <a:t>liberalizasyon</a:t>
            </a:r>
            <a:r>
              <a:rPr lang="tr-TR" sz="1600" dirty="0" smtClean="0">
                <a:latin typeface="Garamond" panose="02020404030301010803" pitchFamily="18" charset="0"/>
              </a:rPr>
              <a:t> (uluslararası serbest ticaretin önündeki devlet kaynaklı engellerin azaltılması).</a:t>
            </a:r>
          </a:p>
          <a:p>
            <a:pPr indent="0" algn="just">
              <a:spcBef>
                <a:spcPts val="0"/>
              </a:spcBef>
              <a:buNone/>
            </a:pPr>
            <a:r>
              <a:rPr lang="tr-TR" sz="1600" dirty="0" smtClean="0">
                <a:latin typeface="Garamond" panose="02020404030301010803" pitchFamily="18" charset="0"/>
              </a:rPr>
              <a:t>f) Yabancı yatırımların ve özelleştirmenin teşvik edilmesi.</a:t>
            </a:r>
            <a:endParaRPr lang="tr-TR" sz="1600" dirty="0">
              <a:latin typeface="Garamond" panose="02020404030301010803" pitchFamily="18" charset="0"/>
            </a:endParaRPr>
          </a:p>
        </p:txBody>
      </p:sp>
    </p:spTree>
    <p:extLst>
      <p:ext uri="{BB962C8B-B14F-4D97-AF65-F5344CB8AC3E}">
        <p14:creationId xmlns:p14="http://schemas.microsoft.com/office/powerpoint/2010/main" val="14234611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671</TotalTime>
  <Words>395</Words>
  <Application>Microsoft Office PowerPoint</Application>
  <PresentationFormat>Ekran Gösterisi (4:3)</PresentationFormat>
  <Paragraphs>38</Paragraphs>
  <Slides>8</Slides>
  <Notes>0</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Moda Tasarımı</vt:lpstr>
      <vt:lpstr>ULS0104  UluslararasI Polİtİka-I</vt:lpstr>
      <vt:lpstr>X. hafta</vt:lpstr>
      <vt:lpstr>Neo-lİberal YayIlma </vt:lpstr>
      <vt:lpstr>Neo-lİberal YayIlma </vt:lpstr>
      <vt:lpstr>Neo-lİberal YayIlma </vt:lpstr>
      <vt:lpstr>Neo-lİberal YayIlma </vt:lpstr>
      <vt:lpstr>Neo-lİberal YayIlma </vt:lpstr>
      <vt:lpstr>Neo-lİberal YayIlma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175</cp:revision>
  <dcterms:created xsi:type="dcterms:W3CDTF">2018-02-05T17:47:31Z</dcterms:created>
  <dcterms:modified xsi:type="dcterms:W3CDTF">2020-01-13T02:48:34Z</dcterms:modified>
</cp:coreProperties>
</file>