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281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0261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380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843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842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0817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824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596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594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01043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204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1C86A-845C-423D-B5E6-019EEB5FB112}" type="datetimeFigureOut">
              <a:rPr lang="tr-TR" smtClean="0"/>
              <a:t>18.03.2020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F4408-D611-4233-A887-0C65CDD9D6B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6172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ders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Dil edinim aşamaları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10229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r>
              <a:rPr lang="en-US" dirty="0"/>
              <a:t>Bu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çocuklar</a:t>
            </a:r>
            <a:r>
              <a:rPr lang="en-US" dirty="0"/>
              <a:t> 1. </a:t>
            </a:r>
            <a:r>
              <a:rPr lang="en-US" dirty="0" err="1"/>
              <a:t>aşamadakinden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</a:t>
            </a:r>
            <a:r>
              <a:rPr lang="en-US" dirty="0"/>
              <a:t> </a:t>
            </a:r>
            <a:r>
              <a:rPr lang="en-US" dirty="0" err="1"/>
              <a:t>söyleyememekle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sweater chair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öbekte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alan</a:t>
            </a:r>
            <a:r>
              <a:rPr lang="en-US" dirty="0"/>
              <a:t> </a:t>
            </a:r>
            <a:r>
              <a:rPr lang="en-US" dirty="0" err="1"/>
              <a:t>bilgiyi</a:t>
            </a:r>
            <a:r>
              <a:rPr lang="en-US" dirty="0"/>
              <a:t> sweater on chair </a:t>
            </a:r>
            <a:r>
              <a:rPr lang="en-US" dirty="0" err="1"/>
              <a:t>biçimine</a:t>
            </a:r>
            <a:r>
              <a:rPr lang="en-US" dirty="0"/>
              <a:t> </a:t>
            </a:r>
            <a:r>
              <a:rPr lang="en-US" dirty="0" err="1"/>
              <a:t>dönüştürerek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nesne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ilişkiyi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belirgin</a:t>
            </a:r>
            <a:r>
              <a:rPr lang="en-US" dirty="0"/>
              <a:t> </a:t>
            </a:r>
            <a:r>
              <a:rPr lang="en-US" dirty="0" err="1"/>
              <a:t>kılmaya</a:t>
            </a:r>
            <a:r>
              <a:rPr lang="en-US" dirty="0"/>
              <a:t> </a:t>
            </a:r>
            <a:r>
              <a:rPr lang="en-US" dirty="0" err="1"/>
              <a:t>başlamaktadır</a:t>
            </a:r>
            <a:r>
              <a:rPr lang="en-US" dirty="0"/>
              <a:t>.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önemle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durulması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nokta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üretiminin</a:t>
            </a:r>
            <a:r>
              <a:rPr lang="en-US" dirty="0"/>
              <a:t> </a:t>
            </a:r>
            <a:r>
              <a:rPr lang="en-US" dirty="0" err="1"/>
              <a:t>söz</a:t>
            </a:r>
            <a:r>
              <a:rPr lang="en-US" dirty="0"/>
              <a:t> </a:t>
            </a:r>
            <a:r>
              <a:rPr lang="en-US" dirty="0" err="1"/>
              <a:t>konusu</a:t>
            </a:r>
            <a:r>
              <a:rPr lang="en-US" dirty="0"/>
              <a:t> </a:t>
            </a:r>
            <a:r>
              <a:rPr lang="en-US" dirty="0" err="1"/>
              <a:t>olmadığıdır</a:t>
            </a:r>
            <a:r>
              <a:rPr lang="en-US" dirty="0"/>
              <a:t>. </a:t>
            </a:r>
            <a:r>
              <a:rPr lang="en-US" i="1" dirty="0"/>
              <a:t>A doggy, drive the car</a:t>
            </a:r>
            <a:r>
              <a:rPr lang="en-US" dirty="0"/>
              <a:t> (</a:t>
            </a:r>
            <a:r>
              <a:rPr lang="en-US" dirty="0" err="1"/>
              <a:t>artikel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), </a:t>
            </a:r>
            <a:r>
              <a:rPr lang="en-US" i="1" dirty="0"/>
              <a:t>that my bottle</a:t>
            </a:r>
            <a:r>
              <a:rPr lang="en-US" dirty="0"/>
              <a:t> (</a:t>
            </a:r>
            <a:r>
              <a:rPr lang="en-US" dirty="0" err="1"/>
              <a:t>iyelik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)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örneklerden</a:t>
            </a:r>
            <a:r>
              <a:rPr lang="en-US" dirty="0"/>
              <a:t> de </a:t>
            </a:r>
            <a:r>
              <a:rPr lang="en-US" dirty="0" err="1"/>
              <a:t>görülebileceği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nesneler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ilişkilerin</a:t>
            </a:r>
            <a:r>
              <a:rPr lang="en-US" dirty="0"/>
              <a:t> </a:t>
            </a:r>
            <a:r>
              <a:rPr lang="en-US" dirty="0" err="1"/>
              <a:t>belirginlik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dönemdir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aşama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74734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2.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dilbilgisel</a:t>
            </a:r>
            <a:r>
              <a:rPr lang="en-US" dirty="0"/>
              <a:t> </a:t>
            </a:r>
            <a:r>
              <a:rPr lang="en-US" dirty="0" err="1"/>
              <a:t>biçimbirimleri</a:t>
            </a:r>
            <a:r>
              <a:rPr lang="en-US" dirty="0"/>
              <a:t> </a:t>
            </a:r>
            <a:r>
              <a:rPr lang="en-US" dirty="0" err="1"/>
              <a:t>kullanmaya</a:t>
            </a:r>
            <a:r>
              <a:rPr lang="en-US" dirty="0"/>
              <a:t> </a:t>
            </a:r>
            <a:r>
              <a:rPr lang="en-US" dirty="0" err="1"/>
              <a:t>başlamaları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genelleme</a:t>
            </a:r>
            <a:r>
              <a:rPr lang="en-US" dirty="0"/>
              <a:t> </a:t>
            </a:r>
            <a:r>
              <a:rPr lang="en-US" dirty="0" err="1"/>
              <a:t>hatalarını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yapmalarına</a:t>
            </a:r>
            <a:r>
              <a:rPr lang="en-US" dirty="0"/>
              <a:t> </a:t>
            </a:r>
            <a:r>
              <a:rPr lang="en-US" dirty="0" err="1"/>
              <a:t>neden</a:t>
            </a:r>
            <a:r>
              <a:rPr lang="en-US" dirty="0"/>
              <a:t> </a:t>
            </a:r>
            <a:r>
              <a:rPr lang="en-US" dirty="0" err="1"/>
              <a:t>olmaktadır</a:t>
            </a:r>
            <a:r>
              <a:rPr lang="en-US" dirty="0"/>
              <a:t>. Bu durum,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düzensiz</a:t>
            </a:r>
            <a:r>
              <a:rPr lang="en-US" dirty="0"/>
              <a:t> </a:t>
            </a:r>
            <a:r>
              <a:rPr lang="en-US" dirty="0" err="1"/>
              <a:t>adlara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i="1" dirty="0"/>
              <a:t>–s</a:t>
            </a:r>
            <a:r>
              <a:rPr lang="en-US" dirty="0"/>
              <a:t> </a:t>
            </a:r>
            <a:r>
              <a:rPr lang="en-US" dirty="0" err="1"/>
              <a:t>çoğul</a:t>
            </a:r>
            <a:r>
              <a:rPr lang="en-US" dirty="0"/>
              <a:t> </a:t>
            </a:r>
            <a:r>
              <a:rPr lang="en-US" dirty="0" err="1"/>
              <a:t>biçimbirimini</a:t>
            </a:r>
            <a:r>
              <a:rPr lang="en-US" dirty="0"/>
              <a:t> (</a:t>
            </a:r>
            <a:r>
              <a:rPr lang="en-US" dirty="0" err="1"/>
              <a:t>cats’den</a:t>
            </a:r>
            <a:r>
              <a:rPr lang="en-US" dirty="0"/>
              <a:t> </a:t>
            </a:r>
            <a:r>
              <a:rPr lang="en-US" dirty="0" err="1"/>
              <a:t>örneksenerek</a:t>
            </a:r>
            <a:r>
              <a:rPr lang="en-US" dirty="0"/>
              <a:t> mans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feets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)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düzensiz</a:t>
            </a:r>
            <a:r>
              <a:rPr lang="en-US" dirty="0"/>
              <a:t> </a:t>
            </a:r>
            <a:r>
              <a:rPr lang="en-US" dirty="0" err="1"/>
              <a:t>eylemlere</a:t>
            </a:r>
            <a:r>
              <a:rPr lang="en-US" dirty="0"/>
              <a:t> –</a:t>
            </a:r>
            <a:r>
              <a:rPr lang="en-US" dirty="0" err="1"/>
              <a:t>ed</a:t>
            </a:r>
            <a:r>
              <a:rPr lang="en-US" dirty="0"/>
              <a:t> </a:t>
            </a:r>
            <a:r>
              <a:rPr lang="en-US" dirty="0" err="1"/>
              <a:t>geçmiş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eden</a:t>
            </a:r>
            <a:r>
              <a:rPr lang="en-US" dirty="0"/>
              <a:t> </a:t>
            </a:r>
            <a:r>
              <a:rPr lang="en-US" dirty="0" err="1"/>
              <a:t>biçimbirimi</a:t>
            </a:r>
            <a:r>
              <a:rPr lang="en-US" dirty="0"/>
              <a:t> (</a:t>
            </a:r>
            <a:r>
              <a:rPr lang="en-US" dirty="0" err="1"/>
              <a:t>finished’den</a:t>
            </a:r>
            <a:r>
              <a:rPr lang="en-US" dirty="0"/>
              <a:t> </a:t>
            </a:r>
            <a:r>
              <a:rPr lang="en-US" dirty="0" err="1"/>
              <a:t>örneksenerek</a:t>
            </a:r>
            <a:r>
              <a:rPr lang="en-US" dirty="0"/>
              <a:t> </a:t>
            </a:r>
            <a:r>
              <a:rPr lang="en-US" dirty="0" err="1"/>
              <a:t>doed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runned</a:t>
            </a:r>
            <a:r>
              <a:rPr lang="en-US" dirty="0"/>
              <a:t>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) </a:t>
            </a:r>
            <a:r>
              <a:rPr lang="en-US" dirty="0" err="1"/>
              <a:t>eklemeleri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örneklenebilir</a:t>
            </a:r>
            <a:r>
              <a:rPr lang="en-US" dirty="0"/>
              <a:t>. Bu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aşırı</a:t>
            </a:r>
            <a:r>
              <a:rPr lang="en-US" dirty="0"/>
              <a:t> </a:t>
            </a:r>
            <a:r>
              <a:rPr lang="en-US" dirty="0" err="1"/>
              <a:t>genellemeler</a:t>
            </a:r>
            <a:r>
              <a:rPr lang="en-US" dirty="0"/>
              <a:t>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üretimsel</a:t>
            </a:r>
            <a:r>
              <a:rPr lang="en-US" dirty="0"/>
              <a:t> </a:t>
            </a:r>
            <a:r>
              <a:rPr lang="en-US" dirty="0" err="1"/>
              <a:t>kuralı</a:t>
            </a:r>
            <a:r>
              <a:rPr lang="en-US" dirty="0"/>
              <a:t> </a:t>
            </a:r>
            <a:r>
              <a:rPr lang="en-US" dirty="0" err="1"/>
              <a:t>edindiği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kuraldışı</a:t>
            </a:r>
            <a:r>
              <a:rPr lang="en-US" dirty="0"/>
              <a:t> </a:t>
            </a:r>
            <a:r>
              <a:rPr lang="en-US" dirty="0" err="1"/>
              <a:t>durumların</a:t>
            </a:r>
            <a:r>
              <a:rPr lang="en-US" dirty="0"/>
              <a:t> </a:t>
            </a:r>
            <a:r>
              <a:rPr lang="en-US" dirty="0" err="1"/>
              <a:t>varlığının</a:t>
            </a:r>
            <a:r>
              <a:rPr lang="en-US" dirty="0"/>
              <a:t> </a:t>
            </a:r>
            <a:r>
              <a:rPr lang="en-US" dirty="0" err="1"/>
              <a:t>farkında</a:t>
            </a:r>
            <a:r>
              <a:rPr lang="en-US" dirty="0"/>
              <a:t> </a:t>
            </a:r>
            <a:r>
              <a:rPr lang="en-US" dirty="0" err="1"/>
              <a:t>olmadığı</a:t>
            </a:r>
            <a:r>
              <a:rPr lang="en-US" dirty="0"/>
              <a:t> </a:t>
            </a:r>
            <a:r>
              <a:rPr lang="en-US" dirty="0" err="1"/>
              <a:t>anlamına</a:t>
            </a:r>
            <a:r>
              <a:rPr lang="en-US" dirty="0"/>
              <a:t> </a:t>
            </a:r>
            <a:r>
              <a:rPr lang="en-US" dirty="0" err="1"/>
              <a:t>gelmektedir</a:t>
            </a:r>
            <a:r>
              <a:rPr lang="en-US" dirty="0"/>
              <a:t>. Bu </a:t>
            </a:r>
            <a:r>
              <a:rPr lang="en-US" dirty="0" err="1"/>
              <a:t>türden</a:t>
            </a:r>
            <a:r>
              <a:rPr lang="en-US" dirty="0"/>
              <a:t> </a:t>
            </a:r>
            <a:r>
              <a:rPr lang="en-US" dirty="0" err="1"/>
              <a:t>dilbilgisel</a:t>
            </a:r>
            <a:r>
              <a:rPr lang="en-US" dirty="0"/>
              <a:t> </a:t>
            </a:r>
            <a:r>
              <a:rPr lang="en-US" dirty="0" err="1"/>
              <a:t>biçimbirimlerin</a:t>
            </a:r>
            <a:r>
              <a:rPr lang="en-US" dirty="0"/>
              <a:t> </a:t>
            </a:r>
            <a:r>
              <a:rPr lang="en-US" dirty="0" err="1"/>
              <a:t>kullanımındaki</a:t>
            </a:r>
            <a:r>
              <a:rPr lang="en-US" dirty="0"/>
              <a:t> </a:t>
            </a:r>
            <a:r>
              <a:rPr lang="en-US" dirty="0" err="1"/>
              <a:t>aksamalar</a:t>
            </a:r>
            <a:r>
              <a:rPr lang="en-US" dirty="0"/>
              <a:t> son </a:t>
            </a:r>
            <a:r>
              <a:rPr lang="en-US" dirty="0" err="1"/>
              <a:t>aşamaya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tam </a:t>
            </a:r>
            <a:r>
              <a:rPr lang="en-US" dirty="0" err="1"/>
              <a:t>anlamıyla</a:t>
            </a:r>
            <a:r>
              <a:rPr lang="en-US" dirty="0"/>
              <a:t> </a:t>
            </a:r>
            <a:r>
              <a:rPr lang="en-US" dirty="0" err="1"/>
              <a:t>giderilememektedir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5686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en-US" b="1" dirty="0" err="1"/>
              <a:t>Aşama</a:t>
            </a:r>
            <a:endParaRPr lang="tr-TR" dirty="0" smtClean="0"/>
          </a:p>
          <a:p>
            <a:r>
              <a:rPr lang="en-US" dirty="0"/>
              <a:t>Bu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kiplik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tümceleri</a:t>
            </a:r>
            <a:r>
              <a:rPr lang="en-US" dirty="0"/>
              <a:t> </a:t>
            </a:r>
            <a:r>
              <a:rPr lang="en-US" dirty="0" err="1"/>
              <a:t>oluşturmaya</a:t>
            </a:r>
            <a:r>
              <a:rPr lang="en-US" dirty="0"/>
              <a:t> </a:t>
            </a:r>
            <a:r>
              <a:rPr lang="en-US" dirty="0" err="1"/>
              <a:t>başlarlar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 2.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</a:t>
            </a:r>
            <a:r>
              <a:rPr lang="en-US" dirty="0" err="1"/>
              <a:t>olumsuz</a:t>
            </a:r>
            <a:r>
              <a:rPr lang="en-US" dirty="0"/>
              <a:t> (Don’t throw the ball, She isn’t here </a:t>
            </a:r>
            <a:r>
              <a:rPr lang="en-US" dirty="0" err="1"/>
              <a:t>vb</a:t>
            </a:r>
            <a:r>
              <a:rPr lang="en-US" dirty="0"/>
              <a:t>)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(Am I clean?, Where does it go? </a:t>
            </a:r>
            <a:r>
              <a:rPr lang="en-US" dirty="0" err="1"/>
              <a:t>vb</a:t>
            </a:r>
            <a:r>
              <a:rPr lang="en-US" dirty="0"/>
              <a:t>) </a:t>
            </a:r>
            <a:r>
              <a:rPr lang="en-US" dirty="0" err="1"/>
              <a:t>yapılarının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yetişkinlerin</a:t>
            </a:r>
            <a:r>
              <a:rPr lang="en-US" dirty="0"/>
              <a:t> </a:t>
            </a:r>
            <a:r>
              <a:rPr lang="en-US" dirty="0" err="1"/>
              <a:t>kullanımına</a:t>
            </a:r>
            <a:r>
              <a:rPr lang="en-US" dirty="0"/>
              <a:t> </a:t>
            </a:r>
            <a:r>
              <a:rPr lang="en-US" dirty="0" err="1"/>
              <a:t>paralel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görünüm</a:t>
            </a:r>
            <a:r>
              <a:rPr lang="en-US" dirty="0"/>
              <a:t> </a:t>
            </a:r>
            <a:r>
              <a:rPr lang="en-US" dirty="0" err="1"/>
              <a:t>sergilemeye</a:t>
            </a:r>
            <a:r>
              <a:rPr lang="en-US" dirty="0"/>
              <a:t> </a:t>
            </a:r>
            <a:r>
              <a:rPr lang="en-US" dirty="0" err="1"/>
              <a:t>başlamaktadır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önceki</a:t>
            </a:r>
            <a:r>
              <a:rPr lang="en-US" dirty="0"/>
              <a:t>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i="1" dirty="0"/>
              <a:t>daddy going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öbeğin</a:t>
            </a:r>
            <a:r>
              <a:rPr lang="en-US" dirty="0"/>
              <a:t> </a:t>
            </a:r>
            <a:r>
              <a:rPr lang="en-US" dirty="0" err="1"/>
              <a:t>yükselen</a:t>
            </a:r>
            <a:r>
              <a:rPr lang="en-US" dirty="0"/>
              <a:t> </a:t>
            </a:r>
            <a:r>
              <a:rPr lang="en-US" dirty="0" err="1"/>
              <a:t>ezgi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formunda</a:t>
            </a:r>
            <a:r>
              <a:rPr lang="en-US" dirty="0"/>
              <a:t> </a:t>
            </a:r>
            <a:r>
              <a:rPr lang="en-US" dirty="0" err="1"/>
              <a:t>kullanılması</a:t>
            </a:r>
            <a:r>
              <a:rPr lang="en-US" dirty="0"/>
              <a:t>,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bulunulan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soru</a:t>
            </a:r>
            <a:r>
              <a:rPr lang="en-US" dirty="0"/>
              <a:t> </a:t>
            </a:r>
            <a:r>
              <a:rPr lang="en-US" dirty="0" err="1"/>
              <a:t>yapısının</a:t>
            </a:r>
            <a:r>
              <a:rPr lang="en-US" dirty="0"/>
              <a:t> </a:t>
            </a:r>
            <a:r>
              <a:rPr lang="en-US" dirty="0" err="1"/>
              <a:t>kullanımı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belirginleşmektedir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252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3.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Bu </a:t>
            </a:r>
            <a:r>
              <a:rPr lang="en-US" dirty="0" err="1" smtClean="0"/>
              <a:t>aşamanın</a:t>
            </a:r>
            <a:r>
              <a:rPr lang="en-US" dirty="0" smtClean="0"/>
              <a:t> </a:t>
            </a:r>
            <a:r>
              <a:rPr lang="en-US" dirty="0" err="1" smtClean="0"/>
              <a:t>başlangıç</a:t>
            </a:r>
            <a:r>
              <a:rPr lang="en-US" dirty="0" smtClean="0"/>
              <a:t> </a:t>
            </a:r>
            <a:r>
              <a:rPr lang="en-US" dirty="0" err="1" smtClean="0"/>
              <a:t>sürecinde</a:t>
            </a:r>
            <a:r>
              <a:rPr lang="en-US" dirty="0" smtClean="0"/>
              <a:t> </a:t>
            </a:r>
            <a:r>
              <a:rPr lang="en-US" i="1" dirty="0" smtClean="0"/>
              <a:t>ne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i="1" dirty="0" err="1" smtClean="0"/>
              <a:t>nerede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çokça</a:t>
            </a:r>
            <a:r>
              <a:rPr lang="en-US" dirty="0" smtClean="0"/>
              <a:t> </a:t>
            </a:r>
            <a:r>
              <a:rPr lang="en-US" dirty="0" err="1" smtClean="0"/>
              <a:t>görülürken</a:t>
            </a:r>
            <a:r>
              <a:rPr lang="en-US" dirty="0" smtClean="0"/>
              <a:t> </a:t>
            </a:r>
            <a:r>
              <a:rPr lang="en-US" dirty="0" err="1" smtClean="0"/>
              <a:t>ilerleyen</a:t>
            </a:r>
            <a:r>
              <a:rPr lang="en-US" dirty="0" smtClean="0"/>
              <a:t> </a:t>
            </a:r>
            <a:r>
              <a:rPr lang="en-US" dirty="0" err="1" smtClean="0"/>
              <a:t>dönemlerde</a:t>
            </a:r>
            <a:r>
              <a:rPr lang="en-US" dirty="0" smtClean="0"/>
              <a:t> </a:t>
            </a:r>
            <a:r>
              <a:rPr lang="en-US" i="1" dirty="0" err="1" smtClean="0"/>
              <a:t>kim</a:t>
            </a:r>
            <a:r>
              <a:rPr lang="en-US" dirty="0" smtClean="0"/>
              <a:t>, </a:t>
            </a:r>
            <a:r>
              <a:rPr lang="en-US" i="1" dirty="0" err="1" smtClean="0"/>
              <a:t>niçin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i="1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soruları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kullanılmaya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 Bu </a:t>
            </a:r>
            <a:r>
              <a:rPr lang="en-US" dirty="0" err="1" smtClean="0"/>
              <a:t>hiyerarşi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zamanda</a:t>
            </a:r>
            <a:r>
              <a:rPr lang="en-US" dirty="0" smtClean="0"/>
              <a:t> </a:t>
            </a:r>
            <a:r>
              <a:rPr lang="en-US" dirty="0" err="1" smtClean="0"/>
              <a:t>bilişsel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sürecine</a:t>
            </a:r>
            <a:r>
              <a:rPr lang="en-US" dirty="0" smtClean="0"/>
              <a:t> de </a:t>
            </a:r>
            <a:r>
              <a:rPr lang="en-US" dirty="0" err="1" smtClean="0"/>
              <a:t>işaret</a:t>
            </a:r>
            <a:r>
              <a:rPr lang="en-US" dirty="0" smtClean="0"/>
              <a:t> </a:t>
            </a:r>
            <a:r>
              <a:rPr lang="en-US" dirty="0" err="1" smtClean="0"/>
              <a:t>etmektedir</a:t>
            </a:r>
            <a:r>
              <a:rPr lang="en-US" dirty="0" smtClean="0"/>
              <a:t>.</a:t>
            </a:r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79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4. </a:t>
            </a:r>
            <a:r>
              <a:rPr lang="en-US" b="1" dirty="0" err="1" smtClean="0"/>
              <a:t>ve</a:t>
            </a:r>
            <a:r>
              <a:rPr lang="en-US" b="1" dirty="0" smtClean="0"/>
              <a:t> 5. </a:t>
            </a:r>
            <a:r>
              <a:rPr lang="en-US" b="1" dirty="0" err="1" smtClean="0"/>
              <a:t>Aşama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Brown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tanımlanan</a:t>
            </a:r>
            <a:r>
              <a:rPr lang="en-US" dirty="0"/>
              <a:t> son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aşaması</a:t>
            </a:r>
            <a:r>
              <a:rPr lang="en-US" dirty="0"/>
              <a:t>, </a:t>
            </a:r>
            <a:r>
              <a:rPr lang="en-US" dirty="0" err="1"/>
              <a:t>edinimin</a:t>
            </a:r>
            <a:r>
              <a:rPr lang="en-US" dirty="0"/>
              <a:t> </a:t>
            </a:r>
            <a:r>
              <a:rPr lang="en-US" dirty="0" err="1"/>
              <a:t>kazandığı</a:t>
            </a:r>
            <a:r>
              <a:rPr lang="en-US" dirty="0"/>
              <a:t> </a:t>
            </a:r>
            <a:r>
              <a:rPr lang="en-US" dirty="0" err="1"/>
              <a:t>ivmenin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hızlı</a:t>
            </a:r>
            <a:r>
              <a:rPr lang="en-US" dirty="0"/>
              <a:t> </a:t>
            </a:r>
            <a:r>
              <a:rPr lang="en-US" dirty="0" err="1"/>
              <a:t>olması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aşamalar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farkın</a:t>
            </a:r>
            <a:r>
              <a:rPr lang="en-US" dirty="0"/>
              <a:t> net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ayrılamaması</a:t>
            </a:r>
            <a:r>
              <a:rPr lang="en-US" dirty="0"/>
              <a:t> </a:t>
            </a:r>
            <a:r>
              <a:rPr lang="en-US" dirty="0" err="1"/>
              <a:t>nedeniyle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alınacaktır</a:t>
            </a:r>
            <a:r>
              <a:rPr lang="en-US" dirty="0"/>
              <a:t>. </a:t>
            </a:r>
            <a:r>
              <a:rPr lang="en-US" dirty="0" err="1"/>
              <a:t>Bilindiği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son </a:t>
            </a:r>
            <a:r>
              <a:rPr lang="en-US" dirty="0" err="1"/>
              <a:t>aşamaya</a:t>
            </a:r>
            <a:r>
              <a:rPr lang="en-US" dirty="0"/>
              <a:t> </a:t>
            </a:r>
            <a:r>
              <a:rPr lang="en-US" dirty="0" err="1"/>
              <a:t>değin</a:t>
            </a:r>
            <a:r>
              <a:rPr lang="en-US" dirty="0"/>
              <a:t> </a:t>
            </a:r>
            <a:r>
              <a:rPr lang="en-US" dirty="0" err="1"/>
              <a:t>anlamsal</a:t>
            </a:r>
            <a:r>
              <a:rPr lang="en-US" dirty="0"/>
              <a:t> </a:t>
            </a:r>
            <a:r>
              <a:rPr lang="en-US" dirty="0" err="1"/>
              <a:t>ilişkiler</a:t>
            </a:r>
            <a:r>
              <a:rPr lang="en-US" dirty="0"/>
              <a:t>, </a:t>
            </a:r>
            <a:r>
              <a:rPr lang="en-US" dirty="0" err="1"/>
              <a:t>dilbilgisel</a:t>
            </a:r>
            <a:r>
              <a:rPr lang="en-US" dirty="0"/>
              <a:t> </a:t>
            </a:r>
            <a:r>
              <a:rPr lang="en-US" dirty="0" err="1"/>
              <a:t>biçimlerin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kurallarıyla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tümcelerin</a:t>
            </a:r>
            <a:r>
              <a:rPr lang="en-US" dirty="0"/>
              <a:t> </a:t>
            </a:r>
            <a:r>
              <a:rPr lang="en-US" dirty="0" err="1"/>
              <a:t>değişik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edinilmiştir</a:t>
            </a:r>
            <a:r>
              <a:rPr lang="en-US" dirty="0"/>
              <a:t>. Son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aşamada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birleşik</a:t>
            </a:r>
            <a:r>
              <a:rPr lang="en-US" dirty="0"/>
              <a:t> </a:t>
            </a:r>
            <a:r>
              <a:rPr lang="en-US" dirty="0" err="1"/>
              <a:t>tümceleri</a:t>
            </a:r>
            <a:r>
              <a:rPr lang="en-US" dirty="0"/>
              <a:t> </a:t>
            </a:r>
            <a:r>
              <a:rPr lang="en-US" dirty="0" err="1"/>
              <a:t>oluşturmak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öbekleri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tümceleri</a:t>
            </a:r>
            <a:r>
              <a:rPr lang="en-US" dirty="0"/>
              <a:t> </a:t>
            </a:r>
            <a:r>
              <a:rPr lang="en-US" dirty="0" err="1"/>
              <a:t>birleştirme</a:t>
            </a:r>
            <a:r>
              <a:rPr lang="en-US" dirty="0"/>
              <a:t> </a:t>
            </a:r>
            <a:r>
              <a:rPr lang="en-US" dirty="0" err="1"/>
              <a:t>kurallarını</a:t>
            </a:r>
            <a:r>
              <a:rPr lang="en-US" dirty="0"/>
              <a:t> </a:t>
            </a:r>
            <a:r>
              <a:rPr lang="en-US" dirty="0" err="1"/>
              <a:t>edinmeye</a:t>
            </a:r>
            <a:r>
              <a:rPr lang="en-US" dirty="0"/>
              <a:t> </a:t>
            </a:r>
            <a:r>
              <a:rPr lang="en-US" dirty="0" err="1"/>
              <a:t>başlamaktadır</a:t>
            </a:r>
            <a:r>
              <a:rPr lang="en-US" dirty="0"/>
              <a:t>. 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01181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ve 5.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Bu </a:t>
            </a:r>
            <a:r>
              <a:rPr lang="en-US" dirty="0" err="1"/>
              <a:t>süreçte</a:t>
            </a:r>
            <a:r>
              <a:rPr lang="en-US" dirty="0"/>
              <a:t> </a:t>
            </a:r>
            <a:r>
              <a:rPr lang="en-US" dirty="0" err="1"/>
              <a:t>çocukların</a:t>
            </a:r>
            <a:r>
              <a:rPr lang="en-US" dirty="0"/>
              <a:t> ilk </a:t>
            </a:r>
            <a:r>
              <a:rPr lang="en-US" dirty="0" err="1"/>
              <a:t>sıralı</a:t>
            </a:r>
            <a:r>
              <a:rPr lang="en-US" dirty="0"/>
              <a:t> </a:t>
            </a:r>
            <a:r>
              <a:rPr lang="en-US" dirty="0" err="1"/>
              <a:t>tümceleri</a:t>
            </a:r>
            <a:r>
              <a:rPr lang="en-US" dirty="0"/>
              <a:t> </a:t>
            </a:r>
            <a:r>
              <a:rPr lang="en-US" i="1" dirty="0"/>
              <a:t>and</a:t>
            </a:r>
            <a:r>
              <a:rPr lang="en-US" dirty="0"/>
              <a:t> </a:t>
            </a:r>
            <a:r>
              <a:rPr lang="en-US" dirty="0" err="1"/>
              <a:t>bağlacını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tümcelerdir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sıralamanın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görünümü</a:t>
            </a:r>
            <a:r>
              <a:rPr lang="en-US" dirty="0"/>
              <a:t> </a:t>
            </a:r>
            <a:r>
              <a:rPr lang="en-US" dirty="0" err="1"/>
              <a:t>bulunmaktadır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 err="1"/>
              <a:t>Tümcesel</a:t>
            </a:r>
            <a:r>
              <a:rPr lang="en-US" dirty="0"/>
              <a:t> </a:t>
            </a:r>
            <a:r>
              <a:rPr lang="en-US" dirty="0" err="1"/>
              <a:t>sıralama</a:t>
            </a:r>
            <a:endParaRPr lang="tr-TR" dirty="0"/>
          </a:p>
          <a:p>
            <a:pPr lvl="0"/>
            <a:r>
              <a:rPr lang="en-US" dirty="0" err="1"/>
              <a:t>Öbeksel</a:t>
            </a:r>
            <a:r>
              <a:rPr lang="en-US" dirty="0"/>
              <a:t> </a:t>
            </a:r>
            <a:r>
              <a:rPr lang="en-US" dirty="0" err="1"/>
              <a:t>sıralama</a:t>
            </a:r>
            <a:endParaRPr lang="tr-TR" dirty="0"/>
          </a:p>
          <a:p>
            <a:r>
              <a:rPr lang="en-US" dirty="0" err="1"/>
              <a:t>Öbeksel</a:t>
            </a:r>
            <a:r>
              <a:rPr lang="en-US" dirty="0"/>
              <a:t> </a:t>
            </a:r>
            <a:r>
              <a:rPr lang="en-US" dirty="0" err="1"/>
              <a:t>sıralamanın</a:t>
            </a:r>
            <a:r>
              <a:rPr lang="en-US" dirty="0"/>
              <a:t> </a:t>
            </a:r>
            <a:r>
              <a:rPr lang="en-US" dirty="0" err="1"/>
              <a:t>tümcesel</a:t>
            </a:r>
            <a:r>
              <a:rPr lang="en-US" dirty="0"/>
              <a:t> </a:t>
            </a:r>
            <a:r>
              <a:rPr lang="en-US" dirty="0" err="1"/>
              <a:t>sıralamadan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zor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görüşü</a:t>
            </a:r>
            <a:r>
              <a:rPr lang="en-US" dirty="0"/>
              <a:t> </a:t>
            </a:r>
            <a:r>
              <a:rPr lang="en-US" dirty="0" err="1"/>
              <a:t>yaygındır</a:t>
            </a:r>
            <a:r>
              <a:rPr lang="en-US" dirty="0"/>
              <a:t>. </a:t>
            </a:r>
            <a:r>
              <a:rPr lang="en-US" dirty="0" err="1"/>
              <a:t>Çünkü</a:t>
            </a:r>
            <a:r>
              <a:rPr lang="en-US" dirty="0"/>
              <a:t> </a:t>
            </a:r>
            <a:r>
              <a:rPr lang="en-US" dirty="0" err="1"/>
              <a:t>öbeksel</a:t>
            </a:r>
            <a:r>
              <a:rPr lang="en-US" dirty="0"/>
              <a:t> </a:t>
            </a:r>
            <a:r>
              <a:rPr lang="en-US" dirty="0" err="1"/>
              <a:t>sıralamada</a:t>
            </a:r>
            <a:r>
              <a:rPr lang="en-US" dirty="0"/>
              <a:t> </a:t>
            </a:r>
            <a:r>
              <a:rPr lang="en-US" i="1" dirty="0" err="1"/>
              <a:t>silme</a:t>
            </a:r>
            <a:r>
              <a:rPr lang="en-US" dirty="0"/>
              <a:t> de </a:t>
            </a:r>
            <a:r>
              <a:rPr lang="en-US" dirty="0" err="1"/>
              <a:t>yapılması</a:t>
            </a:r>
            <a:r>
              <a:rPr lang="en-US" dirty="0"/>
              <a:t> </a:t>
            </a:r>
            <a:r>
              <a:rPr lang="en-US" dirty="0" err="1"/>
              <a:t>gerekmektedir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deyişle</a:t>
            </a:r>
            <a:r>
              <a:rPr lang="en-US" dirty="0"/>
              <a:t> </a:t>
            </a:r>
            <a:r>
              <a:rPr lang="en-US" dirty="0" err="1"/>
              <a:t>olaylar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zamanlarda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yerlerde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geldiğinde</a:t>
            </a:r>
            <a:r>
              <a:rPr lang="en-US" dirty="0"/>
              <a:t> </a:t>
            </a:r>
            <a:r>
              <a:rPr lang="en-US" dirty="0" err="1"/>
              <a:t>tümcesel</a:t>
            </a:r>
            <a:r>
              <a:rPr lang="en-US" dirty="0"/>
              <a:t> </a:t>
            </a:r>
            <a:r>
              <a:rPr lang="en-US" dirty="0" err="1"/>
              <a:t>sıralamayı</a:t>
            </a:r>
            <a:r>
              <a:rPr lang="en-US" dirty="0"/>
              <a:t>, </a:t>
            </a:r>
            <a:r>
              <a:rPr lang="en-US" dirty="0" err="1"/>
              <a:t>olaylar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yerde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zaman</a:t>
            </a:r>
            <a:r>
              <a:rPr lang="en-US" dirty="0"/>
              <a:t> </a:t>
            </a:r>
            <a:r>
              <a:rPr lang="en-US" dirty="0" err="1"/>
              <a:t>diliminde</a:t>
            </a:r>
            <a:r>
              <a:rPr lang="en-US" dirty="0"/>
              <a:t> </a:t>
            </a:r>
            <a:r>
              <a:rPr lang="en-US" dirty="0" err="1"/>
              <a:t>meydana</a:t>
            </a:r>
            <a:r>
              <a:rPr lang="en-US" dirty="0"/>
              <a:t> </a:t>
            </a:r>
            <a:r>
              <a:rPr lang="en-US" dirty="0" err="1"/>
              <a:t>geldiyse</a:t>
            </a:r>
            <a:r>
              <a:rPr lang="en-US" dirty="0"/>
              <a:t> de </a:t>
            </a:r>
            <a:r>
              <a:rPr lang="en-US" dirty="0" err="1"/>
              <a:t>öbeksel</a:t>
            </a:r>
            <a:r>
              <a:rPr lang="en-US" dirty="0"/>
              <a:t> </a:t>
            </a:r>
            <a:r>
              <a:rPr lang="en-US" dirty="0" err="1"/>
              <a:t>sıralamayı</a:t>
            </a:r>
            <a:r>
              <a:rPr lang="en-US" dirty="0"/>
              <a:t> </a:t>
            </a:r>
            <a:r>
              <a:rPr lang="en-US" dirty="0" err="1"/>
              <a:t>kullanmaktadırlar</a:t>
            </a:r>
            <a:r>
              <a:rPr lang="en-US" dirty="0"/>
              <a:t>. Bu </a:t>
            </a:r>
            <a:r>
              <a:rPr lang="en-US" dirty="0" err="1"/>
              <a:t>süreç</a:t>
            </a:r>
            <a:r>
              <a:rPr lang="en-US" dirty="0"/>
              <a:t> </a:t>
            </a:r>
            <a:r>
              <a:rPr lang="en-US" dirty="0" err="1"/>
              <a:t>aşağıdaki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tümce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örneklenebilmektedir</a:t>
            </a:r>
            <a:r>
              <a:rPr lang="en-US" dirty="0"/>
              <a:t>.</a:t>
            </a:r>
            <a:endParaRPr lang="tr-TR" dirty="0"/>
          </a:p>
          <a:p>
            <a:pPr lvl="0"/>
            <a:r>
              <a:rPr lang="en-US" dirty="0"/>
              <a:t>I hit the boy and he ran a way. (</a:t>
            </a:r>
            <a:r>
              <a:rPr lang="en-US" dirty="0" err="1"/>
              <a:t>tümcesel</a:t>
            </a:r>
            <a:r>
              <a:rPr lang="en-US" dirty="0"/>
              <a:t> </a:t>
            </a:r>
            <a:r>
              <a:rPr lang="en-US" dirty="0" err="1"/>
              <a:t>sıralama</a:t>
            </a:r>
            <a:r>
              <a:rPr lang="en-US" dirty="0"/>
              <a:t>)</a:t>
            </a:r>
            <a:endParaRPr lang="tr-TR" dirty="0"/>
          </a:p>
          <a:p>
            <a:pPr lvl="0"/>
            <a:r>
              <a:rPr lang="en-US" dirty="0"/>
              <a:t>I hit the boy and the girl (</a:t>
            </a:r>
            <a:r>
              <a:rPr lang="en-US" dirty="0" err="1"/>
              <a:t>öbeksel</a:t>
            </a:r>
            <a:r>
              <a:rPr lang="en-US" dirty="0"/>
              <a:t> </a:t>
            </a:r>
            <a:r>
              <a:rPr lang="en-US" dirty="0" err="1"/>
              <a:t>sıralama</a:t>
            </a:r>
            <a:r>
              <a:rPr lang="en-US" dirty="0"/>
              <a:t>)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79329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ve 5.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üretilen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tümcelerin</a:t>
            </a:r>
            <a:r>
              <a:rPr lang="en-US" dirty="0"/>
              <a:t> en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türlerinden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, </a:t>
            </a:r>
            <a:r>
              <a:rPr lang="en-US" i="1" dirty="0"/>
              <a:t>mean</a:t>
            </a:r>
            <a:r>
              <a:rPr lang="en-US" dirty="0"/>
              <a:t>, </a:t>
            </a:r>
            <a:r>
              <a:rPr lang="en-US" i="1" dirty="0"/>
              <a:t>need</a:t>
            </a:r>
            <a:r>
              <a:rPr lang="en-US" dirty="0"/>
              <a:t>, </a:t>
            </a:r>
            <a:r>
              <a:rPr lang="en-US" i="1" dirty="0"/>
              <a:t>make</a:t>
            </a:r>
            <a:r>
              <a:rPr lang="en-US" dirty="0"/>
              <a:t>, </a:t>
            </a:r>
            <a:r>
              <a:rPr lang="en-US" i="1" dirty="0"/>
              <a:t>think</a:t>
            </a:r>
            <a:r>
              <a:rPr lang="en-US" dirty="0"/>
              <a:t>, </a:t>
            </a:r>
            <a:r>
              <a:rPr lang="en-US" i="1" dirty="0"/>
              <a:t>know</a:t>
            </a:r>
            <a:r>
              <a:rPr lang="en-US" dirty="0"/>
              <a:t>, </a:t>
            </a:r>
            <a:r>
              <a:rPr lang="en-US" i="1" dirty="0"/>
              <a:t>wish</a:t>
            </a:r>
            <a:r>
              <a:rPr lang="en-US" dirty="0"/>
              <a:t>, </a:t>
            </a:r>
            <a:r>
              <a:rPr lang="en-US" i="1" dirty="0"/>
              <a:t>show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eylem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bağımsız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tümcecik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nesne</a:t>
            </a:r>
            <a:r>
              <a:rPr lang="en-US" dirty="0"/>
              <a:t> ad </a:t>
            </a:r>
            <a:r>
              <a:rPr lang="en-US" dirty="0" err="1"/>
              <a:t>öbeği</a:t>
            </a:r>
            <a:r>
              <a:rPr lang="en-US" dirty="0"/>
              <a:t> </a:t>
            </a:r>
            <a:r>
              <a:rPr lang="en-US" dirty="0" err="1"/>
              <a:t>rolünde</a:t>
            </a:r>
            <a:r>
              <a:rPr lang="en-US" dirty="0"/>
              <a:t> </a:t>
            </a:r>
            <a:r>
              <a:rPr lang="en-US" dirty="0" err="1"/>
              <a:t>bulunan</a:t>
            </a:r>
            <a:r>
              <a:rPr lang="en-US" dirty="0"/>
              <a:t> </a:t>
            </a:r>
            <a:r>
              <a:rPr lang="en-US" dirty="0" err="1"/>
              <a:t>yan</a:t>
            </a:r>
            <a:r>
              <a:rPr lang="en-US" dirty="0"/>
              <a:t> </a:t>
            </a:r>
            <a:r>
              <a:rPr lang="en-US" dirty="0" err="1"/>
              <a:t>tümcecikten</a:t>
            </a:r>
            <a:r>
              <a:rPr lang="en-US" dirty="0"/>
              <a:t> </a:t>
            </a:r>
            <a:r>
              <a:rPr lang="en-US" dirty="0" err="1"/>
              <a:t>oluşanlardır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birden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/>
              <a:t> </a:t>
            </a:r>
            <a:r>
              <a:rPr lang="en-US" dirty="0" err="1"/>
              <a:t>içe</a:t>
            </a:r>
            <a:r>
              <a:rPr lang="en-US" dirty="0"/>
              <a:t> </a:t>
            </a:r>
            <a:r>
              <a:rPr lang="en-US" dirty="0" err="1"/>
              <a:t>yerleşik</a:t>
            </a:r>
            <a:r>
              <a:rPr lang="en-US" dirty="0"/>
              <a:t> </a:t>
            </a:r>
            <a:r>
              <a:rPr lang="en-US" dirty="0" err="1"/>
              <a:t>tümcecik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</a:t>
            </a:r>
            <a:r>
              <a:rPr lang="en-US" dirty="0" err="1"/>
              <a:t>tümceler</a:t>
            </a:r>
            <a:r>
              <a:rPr lang="en-US" dirty="0"/>
              <a:t> </a:t>
            </a:r>
            <a:r>
              <a:rPr lang="en-US" dirty="0" err="1"/>
              <a:t>üretebilmektedir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sürecin</a:t>
            </a:r>
            <a:r>
              <a:rPr lang="en-US" dirty="0"/>
              <a:t> </a:t>
            </a:r>
            <a:r>
              <a:rPr lang="en-US" dirty="0" err="1"/>
              <a:t>sonlarına</a:t>
            </a:r>
            <a:r>
              <a:rPr lang="en-US" dirty="0"/>
              <a:t> </a:t>
            </a:r>
            <a:r>
              <a:rPr lang="en-US" dirty="0" err="1"/>
              <a:t>doğru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, </a:t>
            </a:r>
            <a:r>
              <a:rPr lang="en-US" i="1" dirty="0"/>
              <a:t>I think I need to go outside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tümceyi</a:t>
            </a:r>
            <a:r>
              <a:rPr lang="en-US" dirty="0"/>
              <a:t> </a:t>
            </a:r>
            <a:r>
              <a:rPr lang="en-US" dirty="0" err="1"/>
              <a:t>kolaylıkla</a:t>
            </a:r>
            <a:r>
              <a:rPr lang="en-US" dirty="0"/>
              <a:t> </a:t>
            </a:r>
            <a:r>
              <a:rPr lang="en-US" dirty="0" err="1"/>
              <a:t>kullanabilmektedir</a:t>
            </a:r>
            <a:r>
              <a:rPr lang="en-US" dirty="0"/>
              <a:t>. 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1962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4. ve 5.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sözce</a:t>
            </a:r>
            <a:r>
              <a:rPr lang="en-US" dirty="0"/>
              <a:t> </a:t>
            </a:r>
            <a:r>
              <a:rPr lang="en-US" dirty="0" err="1"/>
              <a:t>uzunluğunun</a:t>
            </a:r>
            <a:r>
              <a:rPr lang="en-US" dirty="0"/>
              <a:t> 2’den 5’e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aşamaları</a:t>
            </a:r>
            <a:r>
              <a:rPr lang="en-US" dirty="0"/>
              <a:t> </a:t>
            </a:r>
            <a:r>
              <a:rPr lang="en-US" dirty="0" err="1"/>
              <a:t>çocuğun</a:t>
            </a:r>
            <a:r>
              <a:rPr lang="en-US" dirty="0"/>
              <a:t>, </a:t>
            </a:r>
            <a:r>
              <a:rPr lang="en-US" dirty="0" err="1"/>
              <a:t>tümce</a:t>
            </a:r>
            <a:r>
              <a:rPr lang="en-US" dirty="0"/>
              <a:t> </a:t>
            </a:r>
            <a:r>
              <a:rPr lang="en-US" dirty="0" err="1"/>
              <a:t>üretiminin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görünüşlerini</a:t>
            </a:r>
            <a:r>
              <a:rPr lang="en-US" dirty="0"/>
              <a:t> </a:t>
            </a:r>
            <a:r>
              <a:rPr lang="en-US" dirty="0" err="1"/>
              <a:t>göstermektedir</a:t>
            </a:r>
            <a:r>
              <a:rPr lang="en-US" dirty="0"/>
              <a:t>. Bu </a:t>
            </a:r>
            <a:r>
              <a:rPr lang="en-US" dirty="0" err="1"/>
              <a:t>görünüşler</a:t>
            </a:r>
            <a:r>
              <a:rPr lang="en-US" dirty="0"/>
              <a:t>, </a:t>
            </a:r>
            <a:r>
              <a:rPr lang="en-US" dirty="0" err="1"/>
              <a:t>dilbilgisel</a:t>
            </a:r>
            <a:r>
              <a:rPr lang="en-US" dirty="0"/>
              <a:t> </a:t>
            </a:r>
            <a:r>
              <a:rPr lang="en-US" dirty="0" err="1"/>
              <a:t>biçimbirimlerin</a:t>
            </a:r>
            <a:r>
              <a:rPr lang="en-US" dirty="0"/>
              <a:t> </a:t>
            </a:r>
            <a:r>
              <a:rPr lang="en-US" dirty="0" err="1"/>
              <a:t>aşamalı</a:t>
            </a:r>
            <a:r>
              <a:rPr lang="en-US" dirty="0"/>
              <a:t> </a:t>
            </a:r>
            <a:r>
              <a:rPr lang="en-US" dirty="0" err="1"/>
              <a:t>edinimini</a:t>
            </a:r>
            <a:r>
              <a:rPr lang="en-US" dirty="0"/>
              <a:t>,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tümceler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edinmeyi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bileşik</a:t>
            </a:r>
            <a:r>
              <a:rPr lang="en-US" dirty="0"/>
              <a:t> </a:t>
            </a:r>
            <a:r>
              <a:rPr lang="en-US" dirty="0" err="1"/>
              <a:t>tümceler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gerekli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edinmeyi</a:t>
            </a:r>
            <a:r>
              <a:rPr lang="en-US" dirty="0"/>
              <a:t> </a:t>
            </a:r>
            <a:r>
              <a:rPr lang="en-US" dirty="0" err="1"/>
              <a:t>içermektedir</a:t>
            </a:r>
            <a:r>
              <a:rPr lang="en-US" dirty="0"/>
              <a:t>. Bu </a:t>
            </a:r>
            <a:r>
              <a:rPr lang="en-US" dirty="0" err="1"/>
              <a:t>bilginin</a:t>
            </a:r>
            <a:r>
              <a:rPr lang="en-US" dirty="0"/>
              <a:t> </a:t>
            </a:r>
            <a:r>
              <a:rPr lang="en-US" dirty="0" err="1"/>
              <a:t>edinimiyle</a:t>
            </a:r>
            <a:r>
              <a:rPr lang="en-US" dirty="0"/>
              <a:t> de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üretimleri</a:t>
            </a:r>
            <a:r>
              <a:rPr lang="en-US" dirty="0"/>
              <a:t> </a:t>
            </a:r>
            <a:r>
              <a:rPr lang="en-US" dirty="0" err="1"/>
              <a:t>yetişkininkine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noktaya</a:t>
            </a:r>
            <a:r>
              <a:rPr lang="en-US" dirty="0"/>
              <a:t> </a:t>
            </a:r>
            <a:r>
              <a:rPr lang="en-US" dirty="0" err="1"/>
              <a:t>gelmektedir</a:t>
            </a:r>
            <a:r>
              <a:rPr lang="en-US" dirty="0"/>
              <a:t>. </a:t>
            </a:r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burada</a:t>
            </a:r>
            <a:r>
              <a:rPr lang="en-US" dirty="0"/>
              <a:t> </a:t>
            </a:r>
            <a:r>
              <a:rPr lang="en-US" dirty="0" err="1"/>
              <a:t>unutulmaması</a:t>
            </a:r>
            <a:r>
              <a:rPr lang="en-US" dirty="0"/>
              <a:t> </a:t>
            </a:r>
            <a:r>
              <a:rPr lang="en-US" dirty="0" err="1"/>
              <a:t>gereken</a:t>
            </a:r>
            <a:r>
              <a:rPr lang="en-US" dirty="0"/>
              <a:t> </a:t>
            </a:r>
            <a:r>
              <a:rPr lang="en-US" dirty="0" err="1"/>
              <a:t>nokta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sürecinin</a:t>
            </a:r>
            <a:r>
              <a:rPr lang="en-US" dirty="0"/>
              <a:t> </a:t>
            </a:r>
            <a:r>
              <a:rPr lang="en-US" dirty="0" err="1"/>
              <a:t>yaşamın</a:t>
            </a:r>
            <a:r>
              <a:rPr lang="en-US" dirty="0"/>
              <a:t> her </a:t>
            </a:r>
            <a:r>
              <a:rPr lang="en-US" dirty="0" err="1"/>
              <a:t>anında</a:t>
            </a:r>
            <a:r>
              <a:rPr lang="en-US" dirty="0"/>
              <a:t> </a:t>
            </a:r>
            <a:r>
              <a:rPr lang="en-US" dirty="0" err="1"/>
              <a:t>devam</a:t>
            </a:r>
            <a:r>
              <a:rPr lang="en-US" dirty="0"/>
              <a:t> </a:t>
            </a:r>
            <a:r>
              <a:rPr lang="en-US" dirty="0" err="1"/>
              <a:t>ettiğidir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52391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Davranışçı görüş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Bu </a:t>
            </a:r>
            <a:r>
              <a:rPr lang="en-US" dirty="0" err="1"/>
              <a:t>görüşe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,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konuşulan</a:t>
            </a:r>
            <a:r>
              <a:rPr lang="en-US" dirty="0"/>
              <a:t> </a:t>
            </a:r>
            <a:r>
              <a:rPr lang="en-US" dirty="0" err="1"/>
              <a:t>dili</a:t>
            </a:r>
            <a:r>
              <a:rPr lang="en-US" dirty="0"/>
              <a:t>,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öğrendikleri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öğrenirler</a:t>
            </a:r>
            <a:r>
              <a:rPr lang="en-US" dirty="0"/>
              <a:t>. </a:t>
            </a:r>
            <a:r>
              <a:rPr lang="en-US" dirty="0" err="1"/>
              <a:t>Çevreden</a:t>
            </a:r>
            <a:r>
              <a:rPr lang="en-US" dirty="0"/>
              <a:t> </a:t>
            </a:r>
            <a:r>
              <a:rPr lang="en-US" dirty="0" err="1"/>
              <a:t>gelen</a:t>
            </a:r>
            <a:r>
              <a:rPr lang="en-US" dirty="0"/>
              <a:t> </a:t>
            </a:r>
            <a:r>
              <a:rPr lang="en-US" dirty="0" err="1"/>
              <a:t>birçok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uyaranının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sınıflandırılması</a:t>
            </a:r>
            <a:r>
              <a:rPr lang="en-US" dirty="0"/>
              <a:t>, </a:t>
            </a:r>
            <a:r>
              <a:rPr lang="en-US" dirty="0" err="1"/>
              <a:t>şekillendirilmesi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</a:t>
            </a:r>
            <a:r>
              <a:rPr lang="en-US" dirty="0"/>
              <a:t> </a:t>
            </a:r>
            <a:r>
              <a:rPr lang="en-US" dirty="0" err="1"/>
              <a:t>durumlarda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tepkilerin</a:t>
            </a:r>
            <a:r>
              <a:rPr lang="en-US" dirty="0"/>
              <a:t> </a:t>
            </a:r>
            <a:r>
              <a:rPr lang="en-US" dirty="0" err="1"/>
              <a:t>verilmesi</a:t>
            </a:r>
            <a:r>
              <a:rPr lang="en-US" dirty="0"/>
              <a:t> </a:t>
            </a:r>
            <a:r>
              <a:rPr lang="en-US" dirty="0" err="1"/>
              <a:t>gerçekleşmektedir</a:t>
            </a:r>
            <a:r>
              <a:rPr lang="en-US" dirty="0"/>
              <a:t>. Anne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kişilerin</a:t>
            </a:r>
            <a:r>
              <a:rPr lang="en-US" dirty="0"/>
              <a:t> </a:t>
            </a:r>
            <a:r>
              <a:rPr lang="en-US" dirty="0" err="1"/>
              <a:t>çocukla</a:t>
            </a:r>
            <a:r>
              <a:rPr lang="en-US" dirty="0"/>
              <a:t> </a:t>
            </a:r>
            <a:r>
              <a:rPr lang="en-US" dirty="0" err="1"/>
              <a:t>ilişkilerinde</a:t>
            </a:r>
            <a:r>
              <a:rPr lang="en-US" dirty="0"/>
              <a:t> </a:t>
            </a:r>
            <a:r>
              <a:rPr lang="en-US" dirty="0" err="1"/>
              <a:t>vermiş</a:t>
            </a:r>
            <a:r>
              <a:rPr lang="en-US" dirty="0"/>
              <a:t> </a:t>
            </a:r>
            <a:r>
              <a:rPr lang="en-US" dirty="0" err="1"/>
              <a:t>oldukları</a:t>
            </a:r>
            <a:r>
              <a:rPr lang="en-US" dirty="0"/>
              <a:t> </a:t>
            </a:r>
            <a:r>
              <a:rPr lang="en-US" dirty="0" err="1"/>
              <a:t>tepkiler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zamanla</a:t>
            </a:r>
            <a:r>
              <a:rPr lang="en-US" dirty="0"/>
              <a:t> </a:t>
            </a:r>
            <a:r>
              <a:rPr lang="en-US" dirty="0" err="1"/>
              <a:t>dile</a:t>
            </a:r>
            <a:r>
              <a:rPr lang="en-US" dirty="0"/>
              <a:t> </a:t>
            </a:r>
            <a:r>
              <a:rPr lang="en-US" dirty="0" err="1"/>
              <a:t>dönüştürülür</a:t>
            </a:r>
            <a:r>
              <a:rPr lang="en-US" dirty="0"/>
              <a:t>. </a:t>
            </a:r>
            <a:r>
              <a:rPr lang="en-US" dirty="0" err="1"/>
              <a:t>Ödül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pekiştirenler</a:t>
            </a:r>
            <a:r>
              <a:rPr lang="en-US" dirty="0"/>
              <a:t> </a:t>
            </a:r>
            <a:r>
              <a:rPr lang="en-US" dirty="0" err="1"/>
              <a:t>yoluyla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gelişim</a:t>
            </a:r>
            <a:r>
              <a:rPr lang="en-US" dirty="0"/>
              <a:t> </a:t>
            </a:r>
            <a:r>
              <a:rPr lang="en-US" dirty="0" err="1"/>
              <a:t>sürdürülür</a:t>
            </a:r>
            <a:r>
              <a:rPr lang="en-US" dirty="0"/>
              <a:t>. </a:t>
            </a:r>
            <a:r>
              <a:rPr lang="en-US" dirty="0" err="1"/>
              <a:t>Sonuçta</a:t>
            </a:r>
            <a:r>
              <a:rPr lang="en-US" dirty="0"/>
              <a:t> </a:t>
            </a:r>
            <a:r>
              <a:rPr lang="en-US" dirty="0" err="1"/>
              <a:t>konuşma</a:t>
            </a:r>
            <a:r>
              <a:rPr lang="en-US" dirty="0"/>
              <a:t> </a:t>
            </a:r>
            <a:r>
              <a:rPr lang="en-US" dirty="0" err="1"/>
              <a:t>şekillenir</a:t>
            </a:r>
            <a:r>
              <a:rPr lang="en-US" dirty="0"/>
              <a:t>. </a:t>
            </a:r>
            <a:r>
              <a:rPr lang="en-US" dirty="0" err="1"/>
              <a:t>Pekiştirilmenin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bebeklerin</a:t>
            </a:r>
            <a:r>
              <a:rPr lang="en-US" dirty="0"/>
              <a:t> </a:t>
            </a:r>
            <a:r>
              <a:rPr lang="en-US" dirty="0" err="1"/>
              <a:t>sıklıkla</a:t>
            </a:r>
            <a:r>
              <a:rPr lang="en-US" dirty="0"/>
              <a:t> </a:t>
            </a:r>
            <a:r>
              <a:rPr lang="en-US" dirty="0" err="1"/>
              <a:t>duydukları</a:t>
            </a:r>
            <a:r>
              <a:rPr lang="en-US" dirty="0"/>
              <a:t> </a:t>
            </a:r>
            <a:r>
              <a:rPr lang="en-US" dirty="0" err="1"/>
              <a:t>sesleri</a:t>
            </a:r>
            <a:r>
              <a:rPr lang="en-US" dirty="0"/>
              <a:t> </a:t>
            </a:r>
            <a:r>
              <a:rPr lang="en-US" dirty="0" err="1"/>
              <a:t>taklit</a:t>
            </a:r>
            <a:r>
              <a:rPr lang="en-US" dirty="0"/>
              <a:t> </a:t>
            </a:r>
            <a:r>
              <a:rPr lang="en-US" dirty="0" err="1"/>
              <a:t>etmeleri</a:t>
            </a:r>
            <a:r>
              <a:rPr lang="en-US" dirty="0"/>
              <a:t> de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kazanılmasında</a:t>
            </a:r>
            <a:r>
              <a:rPr lang="en-US" dirty="0"/>
              <a:t> </a:t>
            </a:r>
            <a:r>
              <a:rPr lang="en-US" dirty="0" err="1"/>
              <a:t>önemli</a:t>
            </a:r>
            <a:r>
              <a:rPr lang="en-US" dirty="0"/>
              <a:t> </a:t>
            </a:r>
            <a:r>
              <a:rPr lang="en-US" dirty="0" err="1"/>
              <a:t>yer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4988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Bilişselci görüş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Noam Chomsky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Lenneberg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dilbilimciler</a:t>
            </a:r>
            <a:r>
              <a:rPr lang="en-US" dirty="0"/>
              <a:t>,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gelişimini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 </a:t>
            </a:r>
            <a:r>
              <a:rPr lang="en-US" dirty="0" err="1"/>
              <a:t>temellere</a:t>
            </a:r>
            <a:r>
              <a:rPr lang="en-US" dirty="0"/>
              <a:t> </a:t>
            </a:r>
            <a:r>
              <a:rPr lang="en-US" dirty="0" err="1"/>
              <a:t>dayandırmaktadırlar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çevresel</a:t>
            </a:r>
            <a:r>
              <a:rPr lang="en-US" dirty="0"/>
              <a:t> </a:t>
            </a:r>
            <a:r>
              <a:rPr lang="en-US" dirty="0" err="1"/>
              <a:t>koşulların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gelişimi</a:t>
            </a:r>
            <a:r>
              <a:rPr lang="en-US" dirty="0"/>
              <a:t> </a:t>
            </a:r>
            <a:r>
              <a:rPr lang="en-US" dirty="0" err="1"/>
              <a:t>üzerindeki</a:t>
            </a:r>
            <a:r>
              <a:rPr lang="en-US" dirty="0"/>
              <a:t> </a:t>
            </a:r>
            <a:r>
              <a:rPr lang="en-US" dirty="0" err="1"/>
              <a:t>etkilerini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ardı</a:t>
            </a:r>
            <a:r>
              <a:rPr lang="en-US" dirty="0"/>
              <a:t> </a:t>
            </a:r>
            <a:r>
              <a:rPr lang="en-US" dirty="0" err="1"/>
              <a:t>etmemektedirler</a:t>
            </a:r>
            <a:r>
              <a:rPr lang="en-US" dirty="0"/>
              <a:t>.</a:t>
            </a:r>
            <a:endParaRPr lang="tr-TR" dirty="0"/>
          </a:p>
          <a:p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yeterliliği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beş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bilgiye</a:t>
            </a:r>
            <a:r>
              <a:rPr lang="en-US" dirty="0"/>
              <a:t> </a:t>
            </a:r>
            <a:r>
              <a:rPr lang="en-US" dirty="0" err="1"/>
              <a:t>ihtiyaç</a:t>
            </a:r>
            <a:r>
              <a:rPr lang="en-US" dirty="0"/>
              <a:t> </a:t>
            </a:r>
            <a:r>
              <a:rPr lang="en-US" dirty="0" err="1"/>
              <a:t>vardır</a:t>
            </a:r>
            <a:r>
              <a:rPr lang="en-US" dirty="0"/>
              <a:t>. </a:t>
            </a:r>
            <a:r>
              <a:rPr lang="en-US" dirty="0" err="1"/>
              <a:t>Bunlar</a:t>
            </a:r>
            <a:r>
              <a:rPr lang="en-US" dirty="0"/>
              <a:t>, </a:t>
            </a:r>
            <a:r>
              <a:rPr lang="en-US" dirty="0" err="1"/>
              <a:t>fonoloji</a:t>
            </a:r>
            <a:r>
              <a:rPr lang="en-US" dirty="0"/>
              <a:t>, </a:t>
            </a:r>
            <a:r>
              <a:rPr lang="en-US" dirty="0" err="1"/>
              <a:t>morfoloji</a:t>
            </a:r>
            <a:r>
              <a:rPr lang="en-US" dirty="0"/>
              <a:t>, </a:t>
            </a:r>
            <a:r>
              <a:rPr lang="en-US" dirty="0" err="1"/>
              <a:t>semantik</a:t>
            </a:r>
            <a:r>
              <a:rPr lang="en-US" dirty="0"/>
              <a:t>, </a:t>
            </a:r>
            <a:r>
              <a:rPr lang="en-US" dirty="0" err="1"/>
              <a:t>sentaks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pragmatiktir</a:t>
            </a:r>
            <a:r>
              <a:rPr lang="en-US" dirty="0"/>
              <a:t>. </a:t>
            </a:r>
            <a:r>
              <a:rPr lang="en-US" dirty="0" err="1"/>
              <a:t>Fonoloji</a:t>
            </a:r>
            <a:r>
              <a:rPr lang="en-US" dirty="0"/>
              <a:t>,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ses</a:t>
            </a:r>
            <a:r>
              <a:rPr lang="en-US" dirty="0"/>
              <a:t> </a:t>
            </a:r>
            <a:r>
              <a:rPr lang="en-US" dirty="0" err="1"/>
              <a:t>yapılarını</a:t>
            </a:r>
            <a:r>
              <a:rPr lang="en-US" dirty="0"/>
              <a:t> </a:t>
            </a:r>
            <a:r>
              <a:rPr lang="en-US" dirty="0" err="1"/>
              <a:t>araştırır</a:t>
            </a:r>
            <a:r>
              <a:rPr lang="en-US" dirty="0"/>
              <a:t>. Her </a:t>
            </a:r>
            <a:r>
              <a:rPr lang="en-US" dirty="0" err="1"/>
              <a:t>dilde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seslerin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sesler</a:t>
            </a:r>
            <a:r>
              <a:rPr lang="en-US" dirty="0"/>
              <a:t> de </a:t>
            </a:r>
            <a:r>
              <a:rPr lang="en-US" dirty="0" err="1"/>
              <a:t>bulunmaktadır</a:t>
            </a:r>
            <a:r>
              <a:rPr lang="en-US" dirty="0"/>
              <a:t>. </a:t>
            </a:r>
            <a:r>
              <a:rPr lang="en-US" dirty="0" err="1"/>
              <a:t>Çocuk</a:t>
            </a:r>
            <a:r>
              <a:rPr lang="en-US" dirty="0"/>
              <a:t>, </a:t>
            </a:r>
            <a:r>
              <a:rPr lang="en-US" dirty="0" err="1"/>
              <a:t>dilinin</a:t>
            </a:r>
            <a:r>
              <a:rPr lang="en-US" dirty="0"/>
              <a:t> </a:t>
            </a:r>
            <a:r>
              <a:rPr lang="en-US" dirty="0" err="1"/>
              <a:t>gelişiminde</a:t>
            </a:r>
            <a:r>
              <a:rPr lang="en-US" dirty="0"/>
              <a:t> ilk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seslerle</a:t>
            </a:r>
            <a:r>
              <a:rPr lang="en-US" dirty="0"/>
              <a:t> </a:t>
            </a:r>
            <a:r>
              <a:rPr lang="en-US" dirty="0" err="1"/>
              <a:t>karşılaşır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sesler</a:t>
            </a:r>
            <a:r>
              <a:rPr lang="en-US" dirty="0"/>
              <a:t> </a:t>
            </a:r>
            <a:r>
              <a:rPr lang="en-US" dirty="0" err="1"/>
              <a:t>üzerinde</a:t>
            </a:r>
            <a:r>
              <a:rPr lang="en-US" dirty="0"/>
              <a:t> </a:t>
            </a:r>
            <a:r>
              <a:rPr lang="en-US" dirty="0" err="1"/>
              <a:t>yeterlilik</a:t>
            </a:r>
            <a:r>
              <a:rPr lang="en-US" dirty="0"/>
              <a:t> </a:t>
            </a:r>
            <a:r>
              <a:rPr lang="en-US" dirty="0" err="1"/>
              <a:t>kazanır</a:t>
            </a:r>
            <a:r>
              <a:rPr lang="en-US" dirty="0"/>
              <a:t>. Bu </a:t>
            </a:r>
            <a:r>
              <a:rPr lang="en-US" dirty="0" err="1"/>
              <a:t>seslere</a:t>
            </a:r>
            <a:r>
              <a:rPr lang="en-US" dirty="0"/>
              <a:t> </a:t>
            </a:r>
            <a:r>
              <a:rPr lang="en-US" dirty="0" err="1"/>
              <a:t>fonem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verilmektedir</a:t>
            </a:r>
            <a:r>
              <a:rPr lang="en-US" dirty="0"/>
              <a:t>. </a:t>
            </a:r>
            <a:r>
              <a:rPr lang="en-US" dirty="0" err="1"/>
              <a:t>Morfoloji</a:t>
            </a:r>
            <a:r>
              <a:rPr lang="en-US" dirty="0"/>
              <a:t>, </a:t>
            </a:r>
            <a:r>
              <a:rPr lang="en-US" dirty="0" err="1"/>
              <a:t>dildeki</a:t>
            </a:r>
            <a:r>
              <a:rPr lang="en-US" dirty="0"/>
              <a:t>,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içeren</a:t>
            </a:r>
            <a:r>
              <a:rPr lang="en-US" dirty="0"/>
              <a:t> en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birimleri</a:t>
            </a:r>
            <a:r>
              <a:rPr lang="en-US" dirty="0"/>
              <a:t> </a:t>
            </a:r>
            <a:r>
              <a:rPr lang="en-US" dirty="0" err="1"/>
              <a:t>inceleyen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dalıdır</a:t>
            </a:r>
            <a:r>
              <a:rPr lang="en-US" dirty="0"/>
              <a:t>. Bu </a:t>
            </a:r>
            <a:r>
              <a:rPr lang="en-US" dirty="0" err="1"/>
              <a:t>birimlere</a:t>
            </a:r>
            <a:r>
              <a:rPr lang="en-US" dirty="0"/>
              <a:t> </a:t>
            </a:r>
            <a:r>
              <a:rPr lang="en-US" dirty="0" err="1"/>
              <a:t>morfem</a:t>
            </a:r>
            <a:r>
              <a:rPr lang="en-US" dirty="0"/>
              <a:t> </a:t>
            </a:r>
            <a:r>
              <a:rPr lang="en-US" dirty="0" err="1"/>
              <a:t>adı</a:t>
            </a:r>
            <a:r>
              <a:rPr lang="en-US" dirty="0"/>
              <a:t> </a:t>
            </a:r>
            <a:r>
              <a:rPr lang="en-US" dirty="0" err="1"/>
              <a:t>verilmektedir</a:t>
            </a:r>
            <a:r>
              <a:rPr lang="en-US" dirty="0"/>
              <a:t>. </a:t>
            </a:r>
            <a:r>
              <a:rPr lang="en-US" dirty="0" err="1"/>
              <a:t>Semantik</a:t>
            </a:r>
            <a:r>
              <a:rPr lang="en-US" dirty="0"/>
              <a:t> </a:t>
            </a:r>
            <a:r>
              <a:rPr lang="en-US" dirty="0" err="1"/>
              <a:t>genel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yönünü</a:t>
            </a:r>
            <a:r>
              <a:rPr lang="en-US" dirty="0"/>
              <a:t> </a:t>
            </a:r>
            <a:r>
              <a:rPr lang="en-US" dirty="0" err="1"/>
              <a:t>ele</a:t>
            </a:r>
            <a:r>
              <a:rPr lang="en-US" dirty="0"/>
              <a:t> </a:t>
            </a:r>
            <a:r>
              <a:rPr lang="en-US" dirty="0" err="1"/>
              <a:t>almaktadır</a:t>
            </a:r>
            <a:r>
              <a:rPr lang="en-US" dirty="0"/>
              <a:t>. </a:t>
            </a:r>
            <a:r>
              <a:rPr lang="en-US" dirty="0" err="1"/>
              <a:t>Cümlelerin</a:t>
            </a:r>
            <a:r>
              <a:rPr lang="en-US" dirty="0"/>
              <a:t>, </a:t>
            </a:r>
            <a:r>
              <a:rPr lang="en-US" dirty="0" err="1"/>
              <a:t>kelimelerin</a:t>
            </a:r>
            <a:r>
              <a:rPr lang="en-US" dirty="0"/>
              <a:t> </a:t>
            </a:r>
            <a:r>
              <a:rPr lang="en-US" dirty="0" err="1"/>
              <a:t>incelemesini</a:t>
            </a:r>
            <a:r>
              <a:rPr lang="en-US" dirty="0"/>
              <a:t> </a:t>
            </a:r>
            <a:r>
              <a:rPr lang="en-US" dirty="0" err="1"/>
              <a:t>anlam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yapmaktadır</a:t>
            </a:r>
            <a:r>
              <a:rPr lang="en-US" dirty="0"/>
              <a:t>. </a:t>
            </a:r>
            <a:r>
              <a:rPr lang="en-US" dirty="0" err="1"/>
              <a:t>Cümlelerin</a:t>
            </a:r>
            <a:r>
              <a:rPr lang="en-US" dirty="0"/>
              <a:t> </a:t>
            </a:r>
            <a:r>
              <a:rPr lang="en-US" dirty="0" err="1"/>
              <a:t>kural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açısından</a:t>
            </a:r>
            <a:r>
              <a:rPr lang="en-US" dirty="0"/>
              <a:t> </a:t>
            </a:r>
            <a:r>
              <a:rPr lang="en-US" dirty="0" err="1"/>
              <a:t>incelemesini</a:t>
            </a:r>
            <a:r>
              <a:rPr lang="en-US" dirty="0"/>
              <a:t> </a:t>
            </a:r>
            <a:r>
              <a:rPr lang="en-US" dirty="0" err="1"/>
              <a:t>yapan</a:t>
            </a:r>
            <a:r>
              <a:rPr lang="en-US" dirty="0"/>
              <a:t> </a:t>
            </a:r>
            <a:r>
              <a:rPr lang="en-US" dirty="0" err="1"/>
              <a:t>bilim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 </a:t>
            </a:r>
            <a:r>
              <a:rPr lang="en-US" dirty="0" err="1"/>
              <a:t>sentakstır</a:t>
            </a:r>
            <a:r>
              <a:rPr lang="en-US" dirty="0"/>
              <a:t>. </a:t>
            </a:r>
            <a:r>
              <a:rPr lang="en-US" dirty="0" err="1"/>
              <a:t>Sentaks</a:t>
            </a:r>
            <a:r>
              <a:rPr lang="en-US" dirty="0"/>
              <a:t>, </a:t>
            </a:r>
            <a:r>
              <a:rPr lang="en-US" dirty="0" err="1"/>
              <a:t>kelimelerden</a:t>
            </a:r>
            <a:r>
              <a:rPr lang="en-US" dirty="0"/>
              <a:t> </a:t>
            </a:r>
            <a:r>
              <a:rPr lang="en-US" dirty="0" err="1"/>
              <a:t>oluşan</a:t>
            </a:r>
            <a:r>
              <a:rPr lang="en-US" dirty="0"/>
              <a:t> </a:t>
            </a:r>
            <a:r>
              <a:rPr lang="en-US" dirty="0" err="1"/>
              <a:t>cümlelerin</a:t>
            </a:r>
            <a:r>
              <a:rPr lang="en-US" dirty="0"/>
              <a:t> </a:t>
            </a:r>
            <a:r>
              <a:rPr lang="en-US" dirty="0" err="1"/>
              <a:t>kurallarını</a:t>
            </a:r>
            <a:r>
              <a:rPr lang="en-US" dirty="0"/>
              <a:t> </a:t>
            </a:r>
            <a:r>
              <a:rPr lang="en-US" dirty="0" err="1"/>
              <a:t>işleten</a:t>
            </a:r>
            <a:r>
              <a:rPr lang="en-US" dirty="0"/>
              <a:t> </a:t>
            </a:r>
            <a:r>
              <a:rPr lang="en-US" dirty="0" err="1"/>
              <a:t>sistemdir</a:t>
            </a:r>
            <a:r>
              <a:rPr lang="en-US" dirty="0"/>
              <a:t>. </a:t>
            </a:r>
            <a:r>
              <a:rPr lang="en-US" dirty="0" err="1"/>
              <a:t>Pragmatik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kontekstleri</a:t>
            </a:r>
            <a:r>
              <a:rPr lang="en-US" dirty="0"/>
              <a:t> </a:t>
            </a:r>
            <a:r>
              <a:rPr lang="en-US" dirty="0" err="1"/>
              <a:t>yöneten</a:t>
            </a:r>
            <a:r>
              <a:rPr lang="en-US" dirty="0"/>
              <a:t> </a:t>
            </a:r>
            <a:r>
              <a:rPr lang="en-US" dirty="0" err="1"/>
              <a:t>kuralları</a:t>
            </a:r>
            <a:r>
              <a:rPr lang="en-US" dirty="0"/>
              <a:t> </a:t>
            </a:r>
            <a:r>
              <a:rPr lang="en-US" dirty="0" err="1"/>
              <a:t>araştırmaktadır</a:t>
            </a:r>
            <a:r>
              <a:rPr lang="en-US" dirty="0"/>
              <a:t>.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dilin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 </a:t>
            </a:r>
            <a:r>
              <a:rPr lang="en-US" dirty="0" err="1"/>
              <a:t>bağlamda</a:t>
            </a:r>
            <a:r>
              <a:rPr lang="en-US" dirty="0"/>
              <a:t> </a:t>
            </a:r>
            <a:r>
              <a:rPr lang="en-US" dirty="0" err="1"/>
              <a:t>kullanım</a:t>
            </a:r>
            <a:r>
              <a:rPr lang="en-US" dirty="0"/>
              <a:t> </a:t>
            </a:r>
            <a:r>
              <a:rPr lang="en-US" dirty="0" err="1"/>
              <a:t>uygunluğu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pragmatiklerle</a:t>
            </a:r>
            <a:r>
              <a:rPr lang="en-US" dirty="0"/>
              <a:t> </a:t>
            </a:r>
            <a:r>
              <a:rPr lang="en-US" dirty="0" err="1"/>
              <a:t>çocuklar</a:t>
            </a:r>
            <a:r>
              <a:rPr lang="en-US" dirty="0"/>
              <a:t>, </a:t>
            </a:r>
            <a:r>
              <a:rPr lang="en-US" dirty="0" err="1"/>
              <a:t>küçük</a:t>
            </a:r>
            <a:r>
              <a:rPr lang="en-US" dirty="0"/>
              <a:t> </a:t>
            </a:r>
            <a:r>
              <a:rPr lang="en-US" dirty="0" err="1"/>
              <a:t>yaşlarında</a:t>
            </a:r>
            <a:r>
              <a:rPr lang="en-US" dirty="0"/>
              <a:t> </a:t>
            </a:r>
            <a:r>
              <a:rPr lang="en-US" dirty="0" err="1"/>
              <a:t>nezaket</a:t>
            </a:r>
            <a:r>
              <a:rPr lang="en-US" dirty="0"/>
              <a:t> </a:t>
            </a:r>
            <a:r>
              <a:rPr lang="en-US" dirty="0" err="1"/>
              <a:t>ifadelerini</a:t>
            </a:r>
            <a:r>
              <a:rPr lang="en-US" dirty="0"/>
              <a:t>, </a:t>
            </a:r>
            <a:r>
              <a:rPr lang="en-US" dirty="0" err="1"/>
              <a:t>argo</a:t>
            </a:r>
            <a:r>
              <a:rPr lang="en-US" dirty="0"/>
              <a:t> </a:t>
            </a:r>
            <a:r>
              <a:rPr lang="en-US" dirty="0" err="1"/>
              <a:t>sözcükleri</a:t>
            </a:r>
            <a:r>
              <a:rPr lang="en-US" dirty="0"/>
              <a:t>, emir </a:t>
            </a:r>
            <a:r>
              <a:rPr lang="en-US" dirty="0" err="1"/>
              <a:t>kavramlarını</a:t>
            </a:r>
            <a:r>
              <a:rPr lang="en-US" dirty="0"/>
              <a:t>, </a:t>
            </a:r>
            <a:r>
              <a:rPr lang="en-US" dirty="0" err="1"/>
              <a:t>dilek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arzularını</a:t>
            </a:r>
            <a:r>
              <a:rPr lang="en-US" dirty="0"/>
              <a:t> </a:t>
            </a:r>
            <a:r>
              <a:rPr lang="en-US" dirty="0" err="1"/>
              <a:t>iletme</a:t>
            </a:r>
            <a:r>
              <a:rPr lang="en-US" dirty="0"/>
              <a:t> </a:t>
            </a:r>
            <a:r>
              <a:rPr lang="en-US" dirty="0" err="1"/>
              <a:t>kurallarını</a:t>
            </a:r>
            <a:r>
              <a:rPr lang="en-US" dirty="0"/>
              <a:t> </a:t>
            </a:r>
            <a:r>
              <a:rPr lang="en-US" dirty="0" err="1"/>
              <a:t>öğrenirler</a:t>
            </a:r>
            <a:r>
              <a:rPr lang="en-US" dirty="0"/>
              <a:t>. </a:t>
            </a:r>
            <a:r>
              <a:rPr lang="en-US" dirty="0" err="1"/>
              <a:t>Örneğin</a:t>
            </a:r>
            <a:r>
              <a:rPr lang="en-US" dirty="0"/>
              <a:t> 5 </a:t>
            </a:r>
            <a:r>
              <a:rPr lang="en-US" dirty="0" err="1"/>
              <a:t>yaşındaki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2 </a:t>
            </a:r>
            <a:r>
              <a:rPr lang="en-US" dirty="0" err="1"/>
              <a:t>yaşındaki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çocuğa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şeyler</a:t>
            </a:r>
            <a:r>
              <a:rPr lang="en-US" dirty="0"/>
              <a:t> </a:t>
            </a:r>
            <a:r>
              <a:rPr lang="en-US" dirty="0" err="1"/>
              <a:t>anlatırken</a:t>
            </a:r>
            <a:r>
              <a:rPr lang="en-US" dirty="0"/>
              <a:t>,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pragmatik</a:t>
            </a:r>
            <a:r>
              <a:rPr lang="en-US" dirty="0"/>
              <a:t> </a:t>
            </a:r>
            <a:r>
              <a:rPr lang="en-US" dirty="0" err="1"/>
              <a:t>bilgi</a:t>
            </a:r>
            <a:r>
              <a:rPr lang="en-US" dirty="0"/>
              <a:t> </a:t>
            </a:r>
            <a:r>
              <a:rPr lang="en-US" dirty="0" err="1"/>
              <a:t>verilmiş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,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basit</a:t>
            </a:r>
            <a:r>
              <a:rPr lang="en-US" dirty="0"/>
              <a:t> </a:t>
            </a:r>
            <a:r>
              <a:rPr lang="en-US" dirty="0" err="1"/>
              <a:t>cümleler</a:t>
            </a:r>
            <a:r>
              <a:rPr lang="en-US" dirty="0"/>
              <a:t> </a:t>
            </a:r>
            <a:r>
              <a:rPr lang="en-US" dirty="0" err="1"/>
              <a:t>kullanır</a:t>
            </a:r>
            <a:r>
              <a:rPr lang="en-US" dirty="0"/>
              <a:t>, </a:t>
            </a:r>
            <a:r>
              <a:rPr lang="en-US" dirty="0" err="1"/>
              <a:t>yavaş</a:t>
            </a:r>
            <a:r>
              <a:rPr lang="en-US" dirty="0"/>
              <a:t> </a:t>
            </a:r>
            <a:r>
              <a:rPr lang="en-US" dirty="0" err="1"/>
              <a:t>konuşur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onun</a:t>
            </a:r>
            <a:r>
              <a:rPr lang="en-US" dirty="0"/>
              <a:t> </a:t>
            </a:r>
            <a:r>
              <a:rPr lang="en-US" dirty="0" err="1"/>
              <a:t>anlaması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sözcüklerini</a:t>
            </a:r>
            <a:r>
              <a:rPr lang="en-US" dirty="0"/>
              <a:t> </a:t>
            </a:r>
            <a:r>
              <a:rPr lang="en-US" dirty="0" err="1"/>
              <a:t>tekrarlar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207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Dil edinim aşamaları:Brown 1974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46238"/>
          <a:ext cx="10972801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79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2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022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aşama</a:t>
                      </a:r>
                      <a:endParaRPr lang="tr-T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osu</a:t>
                      </a:r>
                      <a:endParaRPr lang="tr-TR" dirty="0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Sözce</a:t>
                      </a:r>
                      <a:r>
                        <a:rPr lang="tr-TR" baseline="0" dirty="0" smtClean="0"/>
                        <a:t> yapısı görünümü</a:t>
                      </a:r>
                      <a:endParaRPr lang="tr-TR" dirty="0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Times New Roman"/>
                        </a:rPr>
                        <a:t>aşama</a:t>
                      </a:r>
                      <a:endParaRPr lang="tr-TR" sz="12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1.1-2.0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Basit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tümcelerde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anlamsal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roller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ve</a:t>
                      </a:r>
                      <a:r>
                        <a:rPr lang="de-DE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de-DE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bağlam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Times New Roman"/>
                        </a:rPr>
                        <a:t>aşama</a:t>
                      </a:r>
                      <a:endParaRPr lang="tr-TR" sz="12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2.0-2.5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Dilbilgisel biçimbirimlerin kullanılmasıyla basit tümcelerde anlamın belirlenmesi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Times New Roman"/>
                        </a:rPr>
                        <a:t>aşama</a:t>
                      </a:r>
                      <a:endParaRPr lang="tr-TR" sz="12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2.5-3.5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Olumsuzluk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soru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ve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emir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kiplerini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içeren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tümcelerin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kullanılması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Times New Roman"/>
                        </a:rPr>
                        <a:t>aşama</a:t>
                      </a:r>
                      <a:endParaRPr lang="tr-TR" sz="120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3.5-4.0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Bir tümceyi diğerinin içine yerleştirme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342900" lvl="0" indent="-342900" algn="just">
                        <a:spcBef>
                          <a:spcPts val="200"/>
                        </a:spcBef>
                        <a:spcAft>
                          <a:spcPts val="200"/>
                        </a:spcAft>
                        <a:buFont typeface="+mj-lt"/>
                        <a:buAutoNum type="arabicPeriod"/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Times New Roman"/>
                        </a:rPr>
                        <a:t>aşama</a:t>
                      </a:r>
                      <a:endParaRPr lang="tr-TR" sz="1200" dirty="0">
                        <a:latin typeface="Calibri"/>
                        <a:ea typeface="MS Mincho"/>
                        <a:cs typeface="Times New Roman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4.0- …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s-E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İki ya da daha fazla tümceyi birleştirme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5488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*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kullanarak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bağlamı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edebilmektedir</a:t>
            </a:r>
            <a:r>
              <a:rPr lang="en-US" dirty="0"/>
              <a:t>.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r>
              <a:rPr lang="tr-TR" dirty="0" smtClean="0"/>
              <a:t>* </a:t>
            </a:r>
            <a:r>
              <a:rPr lang="en-US" dirty="0" err="1" smtClean="0"/>
              <a:t>Dil</a:t>
            </a:r>
            <a:r>
              <a:rPr lang="en-US" dirty="0" smtClean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</a:t>
            </a:r>
            <a:r>
              <a:rPr lang="en-US" dirty="0" err="1"/>
              <a:t>algılama</a:t>
            </a:r>
            <a:r>
              <a:rPr lang="en-US" dirty="0"/>
              <a:t> </a:t>
            </a:r>
            <a:r>
              <a:rPr lang="en-US" dirty="0" err="1"/>
              <a:t>üretimden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ileridedir</a:t>
            </a:r>
            <a:r>
              <a:rPr lang="en-US" dirty="0"/>
              <a:t>. 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r>
              <a:rPr lang="tr-TR" dirty="0" smtClean="0"/>
              <a:t>* </a:t>
            </a:r>
            <a:r>
              <a:rPr lang="tr-TR" dirty="0"/>
              <a:t>İ</a:t>
            </a:r>
            <a:r>
              <a:rPr lang="en-US" dirty="0" err="1" smtClean="0"/>
              <a:t>kinci</a:t>
            </a:r>
            <a:r>
              <a:rPr lang="en-US" dirty="0" smtClean="0"/>
              <a:t> </a:t>
            </a:r>
            <a:r>
              <a:rPr lang="en-US" dirty="0" err="1"/>
              <a:t>aşama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nesne</a:t>
            </a:r>
            <a:r>
              <a:rPr lang="en-US" dirty="0"/>
              <a:t> </a:t>
            </a:r>
            <a:r>
              <a:rPr lang="en-US" dirty="0" err="1"/>
              <a:t>arasındaki</a:t>
            </a:r>
            <a:r>
              <a:rPr lang="en-US" dirty="0"/>
              <a:t> </a:t>
            </a:r>
            <a:r>
              <a:rPr lang="en-US" dirty="0" err="1"/>
              <a:t>ilişkinin</a:t>
            </a:r>
            <a:r>
              <a:rPr lang="en-US" dirty="0"/>
              <a:t> </a:t>
            </a:r>
            <a:r>
              <a:rPr lang="en-US" dirty="0" err="1"/>
              <a:t>belirgin</a:t>
            </a:r>
            <a:r>
              <a:rPr lang="en-US" dirty="0"/>
              <a:t> </a:t>
            </a:r>
            <a:r>
              <a:rPr lang="en-US" dirty="0" err="1"/>
              <a:t>kılınması</a:t>
            </a:r>
            <a:r>
              <a:rPr lang="en-US" dirty="0"/>
              <a:t> </a:t>
            </a:r>
            <a:r>
              <a:rPr lang="en-US" dirty="0" err="1"/>
              <a:t>sürecini</a:t>
            </a:r>
            <a:r>
              <a:rPr lang="en-US" dirty="0"/>
              <a:t> </a:t>
            </a:r>
            <a:r>
              <a:rPr lang="en-US" dirty="0" err="1"/>
              <a:t>gösterir</a:t>
            </a:r>
            <a:r>
              <a:rPr lang="en-US" dirty="0"/>
              <a:t>.</a:t>
            </a:r>
            <a:r>
              <a:rPr lang="en-US" i="1" dirty="0"/>
              <a:t> 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r>
              <a:rPr lang="tr-TR" dirty="0" smtClean="0"/>
              <a:t>* </a:t>
            </a:r>
            <a:r>
              <a:rPr lang="en-US" dirty="0" err="1" smtClean="0"/>
              <a:t>Öbeksel</a:t>
            </a:r>
            <a:r>
              <a:rPr lang="en-US" dirty="0" smtClean="0"/>
              <a:t> </a:t>
            </a:r>
            <a:r>
              <a:rPr lang="en-US" dirty="0" err="1"/>
              <a:t>sıralama</a:t>
            </a:r>
            <a:r>
              <a:rPr lang="en-US" dirty="0"/>
              <a:t> </a:t>
            </a:r>
            <a:r>
              <a:rPr lang="en-US" dirty="0" err="1"/>
              <a:t>tümcesel</a:t>
            </a:r>
            <a:r>
              <a:rPr lang="en-US" dirty="0"/>
              <a:t> </a:t>
            </a:r>
            <a:r>
              <a:rPr lang="en-US" dirty="0" err="1"/>
              <a:t>sıralamadan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kolaydır</a:t>
            </a:r>
            <a:r>
              <a:rPr lang="en-US" dirty="0"/>
              <a:t>. 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67300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Soru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* </a:t>
            </a:r>
            <a:r>
              <a:rPr lang="en-US" dirty="0" err="1" smtClean="0"/>
              <a:t>Davranışçı</a:t>
            </a:r>
            <a:r>
              <a:rPr lang="en-US" dirty="0" smtClean="0"/>
              <a:t> </a:t>
            </a:r>
            <a:r>
              <a:rPr lang="en-US" dirty="0" err="1"/>
              <a:t>görüşe</a:t>
            </a:r>
            <a:r>
              <a:rPr lang="en-US" dirty="0"/>
              <a:t> </a:t>
            </a:r>
            <a:r>
              <a:rPr lang="en-US" dirty="0" err="1"/>
              <a:t>göre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, </a:t>
            </a:r>
            <a:r>
              <a:rPr lang="en-US" dirty="0" err="1"/>
              <a:t>herhangi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öğrenme</a:t>
            </a:r>
            <a:r>
              <a:rPr lang="en-US" dirty="0"/>
              <a:t> </a:t>
            </a:r>
            <a:r>
              <a:rPr lang="en-US" dirty="0" err="1"/>
              <a:t>sürecinden</a:t>
            </a:r>
            <a:r>
              <a:rPr lang="en-US" dirty="0"/>
              <a:t> </a:t>
            </a:r>
            <a:r>
              <a:rPr lang="en-US" dirty="0" err="1"/>
              <a:t>farksızdır</a:t>
            </a:r>
            <a:r>
              <a:rPr lang="en-US" dirty="0"/>
              <a:t>. 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r>
              <a:rPr lang="tr-TR" dirty="0" smtClean="0"/>
              <a:t>* </a:t>
            </a:r>
            <a:r>
              <a:rPr lang="en-US" dirty="0" err="1" smtClean="0"/>
              <a:t>Bilişseci</a:t>
            </a:r>
            <a:r>
              <a:rPr lang="en-US" dirty="0" smtClean="0"/>
              <a:t> </a:t>
            </a:r>
            <a:r>
              <a:rPr lang="en-US" dirty="0" err="1"/>
              <a:t>görüşe</a:t>
            </a:r>
            <a:r>
              <a:rPr lang="en-US" dirty="0"/>
              <a:t> gore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dili</a:t>
            </a:r>
            <a:r>
              <a:rPr lang="en-US" dirty="0"/>
              <a:t> </a:t>
            </a:r>
            <a:r>
              <a:rPr lang="en-US" dirty="0" err="1"/>
              <a:t>doğuştan</a:t>
            </a:r>
            <a:r>
              <a:rPr lang="en-US" dirty="0"/>
              <a:t> </a:t>
            </a:r>
            <a:r>
              <a:rPr lang="en-US" dirty="0" err="1"/>
              <a:t>getirdikleri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yetenek</a:t>
            </a:r>
            <a:r>
              <a:rPr lang="en-US" dirty="0"/>
              <a:t> </a:t>
            </a:r>
            <a:r>
              <a:rPr lang="en-US" dirty="0" err="1"/>
              <a:t>sayesinde</a:t>
            </a:r>
            <a:r>
              <a:rPr lang="en-US" dirty="0"/>
              <a:t> </a:t>
            </a:r>
            <a:r>
              <a:rPr lang="en-US" dirty="0" err="1"/>
              <a:t>edinirler</a:t>
            </a:r>
            <a:r>
              <a:rPr lang="en-US" dirty="0"/>
              <a:t>. </a:t>
            </a:r>
            <a:r>
              <a:rPr lang="tr-TR" i="1" dirty="0"/>
              <a:t>D/Y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95675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/>
              <a:t>Bir çocuğun dil edinim sürecinde hangi kuralları önceleyerek sözcükleri bir araya getirdiği ve iletişimini nasıl gerçekleştirdiği pek çok araştırmanın konusudur.  </a:t>
            </a:r>
            <a:r>
              <a:rPr lang="en-US" dirty="0"/>
              <a:t>Bu </a:t>
            </a:r>
            <a:r>
              <a:rPr lang="en-US" dirty="0" err="1"/>
              <a:t>araştırmalardan</a:t>
            </a:r>
            <a:r>
              <a:rPr lang="en-US" dirty="0"/>
              <a:t> </a:t>
            </a:r>
            <a:r>
              <a:rPr lang="en-US" dirty="0" err="1"/>
              <a:t>alanda</a:t>
            </a:r>
            <a:r>
              <a:rPr lang="en-US" dirty="0"/>
              <a:t> </a:t>
            </a:r>
            <a:r>
              <a:rPr lang="en-US" dirty="0" err="1"/>
              <a:t>oldukça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görenlerden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tanesi</a:t>
            </a:r>
            <a:r>
              <a:rPr lang="en-US" dirty="0"/>
              <a:t> Brain (1961)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geliştirilen</a:t>
            </a:r>
            <a:r>
              <a:rPr lang="en-US" dirty="0"/>
              <a:t> pivot </a:t>
            </a:r>
            <a:r>
              <a:rPr lang="en-US" dirty="0" err="1"/>
              <a:t>dilbilgisidir</a:t>
            </a:r>
            <a:r>
              <a:rPr lang="en-US" dirty="0"/>
              <a:t>. Bu </a:t>
            </a:r>
            <a:r>
              <a:rPr lang="en-US" dirty="0" err="1"/>
              <a:t>dilbilgisinde</a:t>
            </a:r>
            <a:r>
              <a:rPr lang="en-US" dirty="0"/>
              <a:t> </a:t>
            </a:r>
            <a:r>
              <a:rPr lang="en-US" dirty="0" err="1"/>
              <a:t>çocuğun</a:t>
            </a:r>
            <a:r>
              <a:rPr lang="en-US" dirty="0"/>
              <a:t> pivot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sözcükler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bilinen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kategorisine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varsayılmaktadır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/>
              <a:t>Pivot </a:t>
            </a:r>
            <a:r>
              <a:rPr lang="en-US" dirty="0" err="1"/>
              <a:t>sözcükler</a:t>
            </a:r>
            <a:r>
              <a:rPr lang="en-US" dirty="0"/>
              <a:t> </a:t>
            </a:r>
            <a:r>
              <a:rPr lang="en-US" dirty="0" err="1"/>
              <a:t>tümcede</a:t>
            </a:r>
            <a:r>
              <a:rPr lang="en-US" dirty="0"/>
              <a:t> </a:t>
            </a:r>
            <a:r>
              <a:rPr lang="en-US" dirty="0" err="1"/>
              <a:t>daima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sözcüklerle</a:t>
            </a:r>
            <a:r>
              <a:rPr lang="en-US" dirty="0"/>
              <a:t> </a:t>
            </a:r>
            <a:r>
              <a:rPr lang="en-US" dirty="0" err="1"/>
              <a:t>beraber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başka</a:t>
            </a:r>
            <a:r>
              <a:rPr lang="en-US" dirty="0"/>
              <a:t> </a:t>
            </a:r>
            <a:r>
              <a:rPr lang="en-US" dirty="0" err="1"/>
              <a:t>deyişle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pivot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tümcenin</a:t>
            </a:r>
            <a:r>
              <a:rPr lang="en-US" dirty="0"/>
              <a:t> </a:t>
            </a:r>
            <a:r>
              <a:rPr lang="en-US" dirty="0" err="1"/>
              <a:t>başında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sonunda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olsa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sınıf</a:t>
            </a:r>
            <a:r>
              <a:rPr lang="en-US" dirty="0"/>
              <a:t> </a:t>
            </a:r>
            <a:r>
              <a:rPr lang="en-US" dirty="0" err="1"/>
              <a:t>üyesi</a:t>
            </a:r>
            <a:r>
              <a:rPr lang="en-US" dirty="0"/>
              <a:t> </a:t>
            </a:r>
            <a:r>
              <a:rPr lang="en-US" dirty="0" err="1"/>
              <a:t>sözcükle</a:t>
            </a:r>
            <a:r>
              <a:rPr lang="en-US" dirty="0"/>
              <a:t> </a:t>
            </a:r>
            <a:r>
              <a:rPr lang="en-US" dirty="0" err="1"/>
              <a:t>kullanılmaktadır</a:t>
            </a:r>
            <a:r>
              <a:rPr lang="en-US" dirty="0"/>
              <a:t>.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sözcükler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hem pivot </a:t>
            </a:r>
            <a:r>
              <a:rPr lang="en-US" dirty="0" err="1"/>
              <a:t>sözcüklerle</a:t>
            </a:r>
            <a:r>
              <a:rPr lang="en-US" dirty="0"/>
              <a:t> hem de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sözcüklerle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arada</a:t>
            </a:r>
            <a:r>
              <a:rPr lang="en-US" dirty="0"/>
              <a:t> </a:t>
            </a:r>
            <a:r>
              <a:rPr lang="en-US" dirty="0" err="1"/>
              <a:t>kullanılabilmektedir</a:t>
            </a:r>
            <a:r>
              <a:rPr lang="en-US" dirty="0"/>
              <a:t>. </a:t>
            </a:r>
            <a:endParaRPr lang="tr-TR" dirty="0"/>
          </a:p>
          <a:p>
            <a:r>
              <a:rPr lang="en-US" dirty="0" err="1"/>
              <a:t>Ancak</a:t>
            </a:r>
            <a:r>
              <a:rPr lang="en-US" dirty="0"/>
              <a:t> </a:t>
            </a:r>
            <a:r>
              <a:rPr lang="en-US" dirty="0" err="1"/>
              <a:t>dil</a:t>
            </a:r>
            <a:r>
              <a:rPr lang="en-US" dirty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sürecinde</a:t>
            </a:r>
            <a:r>
              <a:rPr lang="en-US" dirty="0"/>
              <a:t> </a:t>
            </a:r>
            <a:r>
              <a:rPr lang="en-US" dirty="0" err="1"/>
              <a:t>açık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kapalı</a:t>
            </a:r>
            <a:r>
              <a:rPr lang="en-US" dirty="0"/>
              <a:t> </a:t>
            </a:r>
            <a:r>
              <a:rPr lang="en-US" dirty="0" err="1"/>
              <a:t>sözcüklerin</a:t>
            </a:r>
            <a:r>
              <a:rPr lang="en-US" dirty="0"/>
              <a:t> </a:t>
            </a:r>
            <a:r>
              <a:rPr lang="en-US" dirty="0" err="1"/>
              <a:t>kullanılış</a:t>
            </a:r>
            <a:r>
              <a:rPr lang="en-US" dirty="0"/>
              <a:t> </a:t>
            </a:r>
            <a:r>
              <a:rPr lang="en-US" dirty="0" err="1"/>
              <a:t>biçimleri</a:t>
            </a:r>
            <a:r>
              <a:rPr lang="en-US" dirty="0"/>
              <a:t> </a:t>
            </a:r>
            <a:r>
              <a:rPr lang="en-US" dirty="0" err="1"/>
              <a:t>çocuktan</a:t>
            </a:r>
            <a:r>
              <a:rPr lang="en-US" dirty="0"/>
              <a:t> </a:t>
            </a:r>
            <a:r>
              <a:rPr lang="en-US" dirty="0" err="1"/>
              <a:t>çocuğa</a:t>
            </a:r>
            <a:r>
              <a:rPr lang="en-US" dirty="0"/>
              <a:t> </a:t>
            </a:r>
            <a:r>
              <a:rPr lang="en-US" dirty="0" err="1"/>
              <a:t>değişebilmektedir</a:t>
            </a:r>
            <a:r>
              <a:rPr lang="en-US" dirty="0"/>
              <a:t>. Bu </a:t>
            </a:r>
            <a:r>
              <a:rPr lang="en-US" dirty="0" err="1"/>
              <a:t>yaklaşım</a:t>
            </a:r>
            <a:r>
              <a:rPr lang="en-US" dirty="0"/>
              <a:t> </a:t>
            </a:r>
            <a:r>
              <a:rPr lang="en-US" dirty="0" err="1"/>
              <a:t>kimi</a:t>
            </a:r>
            <a:r>
              <a:rPr lang="en-US" dirty="0"/>
              <a:t> </a:t>
            </a:r>
            <a:r>
              <a:rPr lang="en-US" dirty="0" err="1"/>
              <a:t>araştırmacılar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kabul</a:t>
            </a:r>
            <a:r>
              <a:rPr lang="en-US" dirty="0"/>
              <a:t> </a:t>
            </a:r>
            <a:r>
              <a:rPr lang="en-US" dirty="0" err="1"/>
              <a:t>görmemiştir</a:t>
            </a:r>
            <a:r>
              <a:rPr lang="en-US" dirty="0"/>
              <a:t>. Bloom (1970), pivot </a:t>
            </a:r>
            <a:r>
              <a:rPr lang="en-US" dirty="0" err="1"/>
              <a:t>dilbilgisinin</a:t>
            </a:r>
            <a:r>
              <a:rPr lang="en-US" dirty="0"/>
              <a:t>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sözcelerinin</a:t>
            </a:r>
            <a:r>
              <a:rPr lang="en-US" dirty="0"/>
              <a:t> </a:t>
            </a:r>
            <a:r>
              <a:rPr lang="en-US" dirty="0" err="1"/>
              <a:t>anlamsal</a:t>
            </a:r>
            <a:r>
              <a:rPr lang="en-US" dirty="0"/>
              <a:t> </a:t>
            </a:r>
            <a:r>
              <a:rPr lang="en-US" dirty="0" err="1"/>
              <a:t>boyutunu</a:t>
            </a:r>
            <a:r>
              <a:rPr lang="en-US" dirty="0"/>
              <a:t> </a:t>
            </a:r>
            <a:r>
              <a:rPr lang="en-US" dirty="0" err="1"/>
              <a:t>dikkate</a:t>
            </a:r>
            <a:r>
              <a:rPr lang="en-US" dirty="0"/>
              <a:t> </a:t>
            </a:r>
            <a:r>
              <a:rPr lang="en-US" dirty="0" err="1"/>
              <a:t>almadığını</a:t>
            </a:r>
            <a:r>
              <a:rPr lang="en-US" dirty="0"/>
              <a:t> </a:t>
            </a:r>
            <a:r>
              <a:rPr lang="en-US" dirty="0" err="1"/>
              <a:t>belirtmekte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tümceleri</a:t>
            </a:r>
            <a:r>
              <a:rPr lang="en-US" dirty="0"/>
              <a:t> </a:t>
            </a:r>
            <a:r>
              <a:rPr lang="en-US" dirty="0" err="1"/>
              <a:t>incelemelerinde</a:t>
            </a:r>
            <a:r>
              <a:rPr lang="en-US" dirty="0"/>
              <a:t> </a:t>
            </a:r>
            <a:r>
              <a:rPr lang="en-US" dirty="0" err="1"/>
              <a:t>bağlamın</a:t>
            </a:r>
            <a:r>
              <a:rPr lang="en-US" dirty="0"/>
              <a:t> </a:t>
            </a:r>
            <a:r>
              <a:rPr lang="en-US" dirty="0" err="1"/>
              <a:t>mutlaka</a:t>
            </a:r>
            <a:r>
              <a:rPr lang="en-US" dirty="0"/>
              <a:t> </a:t>
            </a:r>
            <a:r>
              <a:rPr lang="en-US" dirty="0" err="1"/>
              <a:t>göz</a:t>
            </a:r>
            <a:r>
              <a:rPr lang="en-US" dirty="0"/>
              <a:t> </a:t>
            </a:r>
            <a:r>
              <a:rPr lang="en-US" dirty="0" err="1"/>
              <a:t>önünde</a:t>
            </a:r>
            <a:r>
              <a:rPr lang="en-US" dirty="0"/>
              <a:t> </a:t>
            </a:r>
            <a:r>
              <a:rPr lang="en-US" dirty="0" err="1"/>
              <a:t>bulundurulması</a:t>
            </a:r>
            <a:r>
              <a:rPr lang="en-US" dirty="0"/>
              <a:t> </a:t>
            </a:r>
            <a:r>
              <a:rPr lang="en-US" dirty="0" err="1"/>
              <a:t>gerekliliğini</a:t>
            </a:r>
            <a:r>
              <a:rPr lang="en-US" dirty="0"/>
              <a:t> </a:t>
            </a:r>
            <a:r>
              <a:rPr lang="en-US" dirty="0" err="1"/>
              <a:t>savunmaktadır</a:t>
            </a:r>
            <a:r>
              <a:rPr lang="en-US" dirty="0"/>
              <a:t>. Bu </a:t>
            </a:r>
            <a:r>
              <a:rPr lang="en-US" dirty="0" err="1"/>
              <a:t>durumu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iki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bağlam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sözcükleri</a:t>
            </a:r>
            <a:r>
              <a:rPr lang="en-US" dirty="0"/>
              <a:t> </a:t>
            </a:r>
            <a:r>
              <a:rPr lang="en-US" dirty="0" err="1"/>
              <a:t>kullanan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çocuğun</a:t>
            </a:r>
            <a:r>
              <a:rPr lang="en-US" dirty="0"/>
              <a:t> </a:t>
            </a:r>
            <a:r>
              <a:rPr lang="en-US" dirty="0" err="1"/>
              <a:t>sözcesiyle</a:t>
            </a:r>
            <a:r>
              <a:rPr lang="en-US" dirty="0"/>
              <a:t> </a:t>
            </a:r>
            <a:r>
              <a:rPr lang="en-US" dirty="0" err="1"/>
              <a:t>örneklemektedir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786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err="1"/>
              <a:t>Örneğin</a:t>
            </a:r>
            <a:r>
              <a:rPr lang="en-US" dirty="0"/>
              <a:t> “mummy sock” </a:t>
            </a:r>
            <a:r>
              <a:rPr lang="en-US" dirty="0" err="1"/>
              <a:t>diyen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, </a:t>
            </a:r>
            <a:r>
              <a:rPr lang="en-US" dirty="0" err="1"/>
              <a:t>annesinin</a:t>
            </a:r>
            <a:r>
              <a:rPr lang="en-US" dirty="0"/>
              <a:t> </a:t>
            </a:r>
            <a:r>
              <a:rPr lang="en-US" dirty="0" err="1"/>
              <a:t>çorabını</a:t>
            </a:r>
            <a:r>
              <a:rPr lang="en-US" dirty="0"/>
              <a:t> </a:t>
            </a:r>
            <a:r>
              <a:rPr lang="en-US" dirty="0" err="1"/>
              <a:t>alırken</a:t>
            </a:r>
            <a:r>
              <a:rPr lang="en-US" dirty="0"/>
              <a:t> de </a:t>
            </a:r>
            <a:r>
              <a:rPr lang="en-US" dirty="0" err="1"/>
              <a:t>annesi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çorabını</a:t>
            </a:r>
            <a:r>
              <a:rPr lang="en-US" dirty="0"/>
              <a:t> </a:t>
            </a:r>
            <a:r>
              <a:rPr lang="en-US" dirty="0" err="1"/>
              <a:t>giyerken</a:t>
            </a:r>
            <a:r>
              <a:rPr lang="en-US" dirty="0"/>
              <a:t> de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sözceyi</a:t>
            </a:r>
            <a:r>
              <a:rPr lang="en-US" dirty="0"/>
              <a:t> </a:t>
            </a:r>
            <a:r>
              <a:rPr lang="en-US" dirty="0" err="1"/>
              <a:t>kullanabilmektedir</a:t>
            </a:r>
            <a:r>
              <a:rPr lang="en-US" dirty="0"/>
              <a:t>. Bu </a:t>
            </a:r>
            <a:r>
              <a:rPr lang="en-US" dirty="0" err="1"/>
              <a:t>bağlamlar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genişletildiğinde</a:t>
            </a:r>
            <a:r>
              <a:rPr lang="en-US" dirty="0"/>
              <a:t>,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annesinin</a:t>
            </a:r>
            <a:r>
              <a:rPr lang="en-US" dirty="0"/>
              <a:t> </a:t>
            </a:r>
            <a:r>
              <a:rPr lang="en-US" dirty="0" err="1"/>
              <a:t>çorabını</a:t>
            </a:r>
            <a:r>
              <a:rPr lang="en-US" dirty="0"/>
              <a:t> </a:t>
            </a:r>
            <a:r>
              <a:rPr lang="en-US" dirty="0" err="1"/>
              <a:t>gösterirken</a:t>
            </a:r>
            <a:r>
              <a:rPr lang="en-US" dirty="0"/>
              <a:t> </a:t>
            </a:r>
            <a:r>
              <a:rPr lang="en-US" dirty="0" err="1"/>
              <a:t>ya</a:t>
            </a:r>
            <a:r>
              <a:rPr lang="en-US" dirty="0"/>
              <a:t> </a:t>
            </a:r>
            <a:r>
              <a:rPr lang="en-US" dirty="0" err="1"/>
              <a:t>da</a:t>
            </a:r>
            <a:r>
              <a:rPr lang="en-US" dirty="0"/>
              <a:t> </a:t>
            </a:r>
            <a:r>
              <a:rPr lang="en-US" dirty="0" err="1"/>
              <a:t>annesinden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çorap</a:t>
            </a:r>
            <a:r>
              <a:rPr lang="en-US" dirty="0"/>
              <a:t> </a:t>
            </a:r>
            <a:r>
              <a:rPr lang="en-US" dirty="0" err="1"/>
              <a:t>giydirmesini</a:t>
            </a:r>
            <a:r>
              <a:rPr lang="en-US" dirty="0"/>
              <a:t> </a:t>
            </a:r>
            <a:r>
              <a:rPr lang="en-US" dirty="0" err="1"/>
              <a:t>isterken</a:t>
            </a:r>
            <a:r>
              <a:rPr lang="en-US" dirty="0"/>
              <a:t> de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ikili</a:t>
            </a:r>
            <a:r>
              <a:rPr lang="en-US" dirty="0"/>
              <a:t>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grubunu</a:t>
            </a:r>
            <a:r>
              <a:rPr lang="en-US" dirty="0"/>
              <a:t> </a:t>
            </a:r>
            <a:r>
              <a:rPr lang="en-US" dirty="0" err="1"/>
              <a:t>kullanabilmektedir</a:t>
            </a:r>
            <a:r>
              <a:rPr lang="en-US" dirty="0"/>
              <a:t>. </a:t>
            </a:r>
            <a:r>
              <a:rPr lang="en-US" dirty="0" err="1"/>
              <a:t>Dolayısıyla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bağlam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sözcelerden</a:t>
            </a:r>
            <a:r>
              <a:rPr lang="en-US" dirty="0"/>
              <a:t> </a:t>
            </a:r>
            <a:r>
              <a:rPr lang="en-US" dirty="0" err="1"/>
              <a:t>yararlanmaktadır</a:t>
            </a:r>
            <a:r>
              <a:rPr lang="en-US" dirty="0"/>
              <a:t>. 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287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İlkinde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çorabın</a:t>
            </a:r>
            <a:r>
              <a:rPr lang="en-US" dirty="0"/>
              <a:t> </a:t>
            </a:r>
            <a:r>
              <a:rPr lang="en-US" dirty="0" err="1"/>
              <a:t>annesine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, </a:t>
            </a:r>
            <a:r>
              <a:rPr lang="en-US" dirty="0" err="1"/>
              <a:t>ikincisinde</a:t>
            </a:r>
            <a:r>
              <a:rPr lang="en-US" dirty="0"/>
              <a:t> </a:t>
            </a:r>
            <a:r>
              <a:rPr lang="en-US" dirty="0" err="1"/>
              <a:t>giyme</a:t>
            </a:r>
            <a:r>
              <a:rPr lang="en-US" dirty="0"/>
              <a:t> </a:t>
            </a:r>
            <a:r>
              <a:rPr lang="en-US" dirty="0" err="1"/>
              <a:t>eylemini</a:t>
            </a:r>
            <a:r>
              <a:rPr lang="en-US" dirty="0"/>
              <a:t> </a:t>
            </a:r>
            <a:r>
              <a:rPr lang="en-US" dirty="0" err="1"/>
              <a:t>tanımladığını</a:t>
            </a:r>
            <a:r>
              <a:rPr lang="en-US" dirty="0"/>
              <a:t> </a:t>
            </a:r>
            <a:r>
              <a:rPr lang="en-US" dirty="0" err="1"/>
              <a:t>üçüncüsünde</a:t>
            </a:r>
            <a:r>
              <a:rPr lang="en-US" dirty="0"/>
              <a:t> </a:t>
            </a:r>
            <a:r>
              <a:rPr lang="en-US" dirty="0" err="1"/>
              <a:t>gösterme</a:t>
            </a:r>
            <a:r>
              <a:rPr lang="en-US" dirty="0"/>
              <a:t> </a:t>
            </a:r>
            <a:r>
              <a:rPr lang="en-US" dirty="0" err="1"/>
              <a:t>durumunu</a:t>
            </a:r>
            <a:r>
              <a:rPr lang="en-US" dirty="0"/>
              <a:t> </a:t>
            </a:r>
            <a:r>
              <a:rPr lang="en-US" dirty="0" err="1"/>
              <a:t>öncelediğini</a:t>
            </a:r>
            <a:r>
              <a:rPr lang="en-US" dirty="0"/>
              <a:t>, </a:t>
            </a:r>
            <a:r>
              <a:rPr lang="en-US" dirty="0" err="1"/>
              <a:t>dördüncüsünde</a:t>
            </a:r>
            <a:r>
              <a:rPr lang="en-US" dirty="0"/>
              <a:t> de </a:t>
            </a:r>
            <a:r>
              <a:rPr lang="en-US" dirty="0" err="1"/>
              <a:t>çorabın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giydirilmesini</a:t>
            </a:r>
            <a:r>
              <a:rPr lang="en-US" dirty="0"/>
              <a:t> </a:t>
            </a:r>
            <a:r>
              <a:rPr lang="en-US" dirty="0" err="1"/>
              <a:t>beklediğini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etmektedir</a:t>
            </a:r>
            <a:r>
              <a:rPr lang="en-US" dirty="0"/>
              <a:t> “</a:t>
            </a:r>
            <a:r>
              <a:rPr lang="en-US" i="1" dirty="0"/>
              <a:t>mummy sock</a:t>
            </a:r>
            <a:r>
              <a:rPr lang="en-US" dirty="0"/>
              <a:t>” </a:t>
            </a:r>
            <a:r>
              <a:rPr lang="en-US" dirty="0" err="1"/>
              <a:t>öbeğiyle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944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aşama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/>
              <a:t>Bloom’un</a:t>
            </a:r>
            <a:r>
              <a:rPr lang="en-US" dirty="0"/>
              <a:t> </a:t>
            </a:r>
            <a:r>
              <a:rPr lang="en-US" dirty="0" err="1"/>
              <a:t>yukarıda</a:t>
            </a:r>
            <a:r>
              <a:rPr lang="en-US" dirty="0"/>
              <a:t> </a:t>
            </a:r>
            <a:r>
              <a:rPr lang="en-US" dirty="0" err="1"/>
              <a:t>değinilen</a:t>
            </a:r>
            <a:r>
              <a:rPr lang="en-US" dirty="0"/>
              <a:t> </a:t>
            </a:r>
            <a:r>
              <a:rPr lang="en-US" dirty="0" err="1"/>
              <a:t>eleştirileri</a:t>
            </a:r>
            <a:r>
              <a:rPr lang="en-US" dirty="0"/>
              <a:t>, </a:t>
            </a:r>
            <a:r>
              <a:rPr lang="en-US" dirty="0" err="1"/>
              <a:t>çocukların</a:t>
            </a:r>
            <a:r>
              <a:rPr lang="en-US" dirty="0"/>
              <a:t> ilk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birleşimlerinin</a:t>
            </a:r>
            <a:r>
              <a:rPr lang="en-US" dirty="0"/>
              <a:t> </a:t>
            </a:r>
            <a:r>
              <a:rPr lang="en-US" dirty="0" err="1"/>
              <a:t>anlamsal</a:t>
            </a:r>
            <a:r>
              <a:rPr lang="en-US" dirty="0"/>
              <a:t> </a:t>
            </a:r>
            <a:r>
              <a:rPr lang="en-US" dirty="0" err="1"/>
              <a:t>bağlarla</a:t>
            </a:r>
            <a:r>
              <a:rPr lang="en-US" dirty="0"/>
              <a:t> </a:t>
            </a:r>
            <a:r>
              <a:rPr lang="en-US" dirty="0" err="1"/>
              <a:t>çözümlenmesin</a:t>
            </a:r>
            <a:r>
              <a:rPr lang="en-US" dirty="0"/>
              <a:t> </a:t>
            </a:r>
            <a:r>
              <a:rPr lang="en-US" dirty="0" err="1"/>
              <a:t>öncülük</a:t>
            </a:r>
            <a:r>
              <a:rPr lang="en-US" dirty="0"/>
              <a:t> </a:t>
            </a:r>
            <a:r>
              <a:rPr lang="en-US" dirty="0" err="1"/>
              <a:t>etmiştir</a:t>
            </a:r>
            <a:r>
              <a:rPr lang="en-US" dirty="0"/>
              <a:t>. Brown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dilleri</a:t>
            </a:r>
            <a:r>
              <a:rPr lang="en-US" dirty="0"/>
              <a:t> </a:t>
            </a:r>
            <a:r>
              <a:rPr lang="en-US" dirty="0" err="1"/>
              <a:t>konuşan</a:t>
            </a:r>
            <a:r>
              <a:rPr lang="en-US" dirty="0"/>
              <a:t> </a:t>
            </a:r>
            <a:r>
              <a:rPr lang="en-US" dirty="0" err="1"/>
              <a:t>çocuklar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yaptığı</a:t>
            </a:r>
            <a:r>
              <a:rPr lang="en-US" dirty="0"/>
              <a:t> </a:t>
            </a:r>
            <a:r>
              <a:rPr lang="en-US" dirty="0" err="1"/>
              <a:t>çalışmada</a:t>
            </a:r>
            <a:r>
              <a:rPr lang="en-US" dirty="0"/>
              <a:t>, </a:t>
            </a:r>
            <a:r>
              <a:rPr lang="en-US" dirty="0" err="1"/>
              <a:t>sözcelerin</a:t>
            </a:r>
            <a:r>
              <a:rPr lang="en-US" dirty="0"/>
              <a:t> </a:t>
            </a:r>
            <a:r>
              <a:rPr lang="en-US" dirty="0" err="1"/>
              <a:t>üretilmesi</a:t>
            </a:r>
            <a:r>
              <a:rPr lang="en-US" dirty="0"/>
              <a:t> </a:t>
            </a:r>
            <a:r>
              <a:rPr lang="en-US" dirty="0" err="1"/>
              <a:t>aşamasında</a:t>
            </a:r>
            <a:r>
              <a:rPr lang="en-US" dirty="0"/>
              <a:t>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birleşimlerinin</a:t>
            </a:r>
            <a:r>
              <a:rPr lang="en-US" dirty="0"/>
              <a:t> </a:t>
            </a:r>
            <a:r>
              <a:rPr lang="en-US" dirty="0" err="1"/>
              <a:t>sekiz</a:t>
            </a:r>
            <a:r>
              <a:rPr lang="en-US" dirty="0"/>
              <a:t> </a:t>
            </a:r>
            <a:r>
              <a:rPr lang="en-US" dirty="0" err="1"/>
              <a:t>farkı</a:t>
            </a:r>
            <a:r>
              <a:rPr lang="en-US" dirty="0"/>
              <a:t> </a:t>
            </a:r>
            <a:r>
              <a:rPr lang="en-US" dirty="0" err="1"/>
              <a:t>biçimde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koymuştur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2701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1. aşama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609600" y="1646238"/>
          <a:ext cx="10972800" cy="3337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anlamsal</a:t>
                      </a: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 </a:t>
                      </a: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ilişkiler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Örnek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eyleyen-hareket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mummy go,  daddy look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hareket-nesne 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hit ball, eat cookie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eyleyen-nesne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mummy car, baby milk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hareket-yer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put table, go work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varlık-yer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sock chair, toy bed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iyelik-konum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daddy coat, my bottle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varlık-niteleyici</a:t>
                      </a:r>
                      <a:endParaRPr lang="tr-TR" sz="120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doggy nice, pretty flower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 err="1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gösterme-varlık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tc>
                  <a:txBody>
                    <a:bodyPr/>
                    <a:lstStyle/>
                    <a:p>
                      <a:pPr marL="457200" algn="just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000" dirty="0">
                          <a:solidFill>
                            <a:srgbClr val="000000"/>
                          </a:solidFill>
                          <a:latin typeface="Tahoma"/>
                          <a:ea typeface="MS Mincho"/>
                          <a:cs typeface="Calibri"/>
                        </a:rPr>
                        <a:t>that bus, this shoe</a:t>
                      </a:r>
                      <a:endParaRPr lang="tr-TR" sz="1200" dirty="0">
                        <a:latin typeface="Calibri"/>
                        <a:ea typeface="MS Mincho"/>
                        <a:cs typeface="Calibri"/>
                      </a:endParaRPr>
                    </a:p>
                  </a:txBody>
                  <a:tcPr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300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 smtClean="0"/>
              <a:t>Erken</a:t>
            </a:r>
            <a:r>
              <a:rPr lang="en-US" b="1" dirty="0" smtClean="0"/>
              <a:t> </a:t>
            </a:r>
            <a:r>
              <a:rPr lang="en-US" b="1" dirty="0" err="1" smtClean="0"/>
              <a:t>Dönem</a:t>
            </a:r>
            <a:r>
              <a:rPr lang="en-US" b="1" dirty="0" smtClean="0"/>
              <a:t> </a:t>
            </a:r>
            <a:r>
              <a:rPr lang="en-US" b="1" dirty="0" err="1" smtClean="0"/>
              <a:t>Sözcük</a:t>
            </a:r>
            <a:r>
              <a:rPr lang="en-US" b="1" dirty="0" smtClean="0"/>
              <a:t> </a:t>
            </a:r>
            <a:r>
              <a:rPr lang="en-US" b="1" dirty="0" err="1" smtClean="0"/>
              <a:t>Bileşimleri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Çocukların</a:t>
            </a:r>
            <a:r>
              <a:rPr lang="en-US" dirty="0" smtClean="0"/>
              <a:t> </a:t>
            </a:r>
            <a:r>
              <a:rPr lang="en-US" dirty="0" err="1"/>
              <a:t>erken</a:t>
            </a:r>
            <a:r>
              <a:rPr lang="en-US" dirty="0"/>
              <a:t> 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gelişimleri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onların</a:t>
            </a:r>
            <a:r>
              <a:rPr lang="en-US" dirty="0"/>
              <a:t> </a:t>
            </a:r>
            <a:r>
              <a:rPr lang="en-US" dirty="0" err="1"/>
              <a:t>bilişsel</a:t>
            </a:r>
            <a:r>
              <a:rPr lang="en-US" dirty="0"/>
              <a:t> </a:t>
            </a:r>
            <a:r>
              <a:rPr lang="en-US" dirty="0" err="1"/>
              <a:t>gelişimleriyle</a:t>
            </a:r>
            <a:r>
              <a:rPr lang="en-US" dirty="0"/>
              <a:t> de </a:t>
            </a:r>
            <a:r>
              <a:rPr lang="en-US" dirty="0" err="1"/>
              <a:t>yakından</a:t>
            </a:r>
            <a:r>
              <a:rPr lang="en-US" dirty="0"/>
              <a:t> </a:t>
            </a:r>
            <a:r>
              <a:rPr lang="en-US" dirty="0" err="1"/>
              <a:t>ilişkilidir</a:t>
            </a:r>
            <a:r>
              <a:rPr lang="en-US" dirty="0"/>
              <a:t>. </a:t>
            </a:r>
            <a:r>
              <a:rPr lang="en-US" dirty="0" err="1"/>
              <a:t>Onların</a:t>
            </a:r>
            <a:r>
              <a:rPr lang="en-US" dirty="0"/>
              <a:t> </a:t>
            </a:r>
            <a:r>
              <a:rPr lang="en-US" dirty="0" err="1"/>
              <a:t>sınırlı</a:t>
            </a:r>
            <a:r>
              <a:rPr lang="en-US" dirty="0"/>
              <a:t> </a:t>
            </a:r>
            <a:r>
              <a:rPr lang="en-US" dirty="0" err="1"/>
              <a:t>sözvarlıklarıyla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ettikleri</a:t>
            </a:r>
            <a:r>
              <a:rPr lang="en-US" dirty="0"/>
              <a:t> </a:t>
            </a:r>
            <a:r>
              <a:rPr lang="en-US" dirty="0" err="1"/>
              <a:t>durumların</a:t>
            </a:r>
            <a:r>
              <a:rPr lang="en-US" dirty="0"/>
              <a:t> </a:t>
            </a:r>
            <a:r>
              <a:rPr lang="en-US" dirty="0" err="1"/>
              <a:t>sayısını</a:t>
            </a:r>
            <a:r>
              <a:rPr lang="en-US" dirty="0"/>
              <a:t> </a:t>
            </a:r>
            <a:r>
              <a:rPr lang="en-US" dirty="0" err="1"/>
              <a:t>çokça</a:t>
            </a:r>
            <a:r>
              <a:rPr lang="en-US" dirty="0"/>
              <a:t> </a:t>
            </a:r>
            <a:r>
              <a:rPr lang="en-US" dirty="0" err="1"/>
              <a:t>aşmasının</a:t>
            </a:r>
            <a:r>
              <a:rPr lang="en-US" dirty="0"/>
              <a:t> </a:t>
            </a:r>
            <a:r>
              <a:rPr lang="en-US" dirty="0" err="1"/>
              <a:t>yanı</a:t>
            </a:r>
            <a:r>
              <a:rPr lang="en-US" dirty="0"/>
              <a:t> </a:t>
            </a:r>
            <a:r>
              <a:rPr lang="en-US" dirty="0" err="1"/>
              <a:t>sıra</a:t>
            </a:r>
            <a:r>
              <a:rPr lang="en-US" dirty="0"/>
              <a:t>, </a:t>
            </a:r>
            <a:r>
              <a:rPr lang="en-US" dirty="0" err="1"/>
              <a:t>algılamaları</a:t>
            </a:r>
            <a:r>
              <a:rPr lang="en-US" dirty="0"/>
              <a:t> </a:t>
            </a:r>
            <a:r>
              <a:rPr lang="en-US" dirty="0" err="1"/>
              <a:t>üretimlerinin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ötesindedir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216180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 bilgi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/>
          </a:p>
          <a:p>
            <a:r>
              <a:rPr lang="en-US" dirty="0" err="1"/>
              <a:t>Algılama</a:t>
            </a:r>
            <a:r>
              <a:rPr lang="en-US" dirty="0"/>
              <a:t> </a:t>
            </a:r>
            <a:r>
              <a:rPr lang="en-US" dirty="0" err="1"/>
              <a:t>üretimden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ileridedir</a:t>
            </a:r>
            <a:r>
              <a:rPr lang="en-US" dirty="0"/>
              <a:t>.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anladıkları</a:t>
            </a:r>
            <a:r>
              <a:rPr lang="en-US" dirty="0"/>
              <a:t> </a:t>
            </a:r>
            <a:r>
              <a:rPr lang="en-US" dirty="0" err="1"/>
              <a:t>ürettiklerinden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sayıda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edinim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, </a:t>
            </a:r>
            <a:r>
              <a:rPr lang="en-US" dirty="0" err="1"/>
              <a:t>üretiminkinden</a:t>
            </a:r>
            <a:r>
              <a:rPr lang="en-US" dirty="0"/>
              <a:t> </a:t>
            </a:r>
            <a:r>
              <a:rPr lang="en-US" dirty="0" err="1"/>
              <a:t>fazladır</a:t>
            </a:r>
            <a:r>
              <a:rPr lang="en-US" dirty="0"/>
              <a:t>. </a:t>
            </a:r>
            <a:r>
              <a:rPr lang="en-US" dirty="0" err="1"/>
              <a:t>Çocukların</a:t>
            </a:r>
            <a:r>
              <a:rPr lang="en-US" dirty="0"/>
              <a:t> ilk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üretimi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anlaması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ilgili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 </a:t>
            </a:r>
            <a:r>
              <a:rPr lang="en-US" dirty="0" err="1"/>
              <a:t>araştırmada</a:t>
            </a:r>
            <a:r>
              <a:rPr lang="en-US" dirty="0"/>
              <a:t>, </a:t>
            </a:r>
            <a:r>
              <a:rPr lang="en-US" dirty="0" err="1"/>
              <a:t>deneklerin</a:t>
            </a:r>
            <a:r>
              <a:rPr lang="en-US" dirty="0"/>
              <a:t> on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üretmeden</a:t>
            </a:r>
            <a:r>
              <a:rPr lang="en-US" dirty="0"/>
              <a:t> </a:t>
            </a:r>
            <a:r>
              <a:rPr lang="en-US" dirty="0" err="1"/>
              <a:t>önce</a:t>
            </a:r>
            <a:r>
              <a:rPr lang="en-US" dirty="0"/>
              <a:t> </a:t>
            </a:r>
            <a:r>
              <a:rPr lang="en-US" dirty="0" err="1"/>
              <a:t>elli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sözcüğü</a:t>
            </a:r>
            <a:r>
              <a:rPr lang="en-US" dirty="0"/>
              <a:t> </a:t>
            </a:r>
            <a:r>
              <a:rPr lang="en-US" dirty="0" err="1"/>
              <a:t>anlayabildikleri</a:t>
            </a:r>
            <a:r>
              <a:rPr lang="en-US" dirty="0"/>
              <a:t> </a:t>
            </a:r>
            <a:r>
              <a:rPr lang="en-US" dirty="0" err="1"/>
              <a:t>saptanmıştır</a:t>
            </a:r>
            <a:r>
              <a:rPr lang="en-US" dirty="0"/>
              <a:t>. 13 </a:t>
            </a:r>
            <a:r>
              <a:rPr lang="en-US" dirty="0" err="1"/>
              <a:t>aylıkken</a:t>
            </a:r>
            <a:r>
              <a:rPr lang="en-US" dirty="0"/>
              <a:t> 50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sözcüğü</a:t>
            </a:r>
            <a:r>
              <a:rPr lang="en-US" dirty="0"/>
              <a:t> </a:t>
            </a:r>
            <a:r>
              <a:rPr lang="en-US" dirty="0" err="1"/>
              <a:t>anlayabilen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18 </a:t>
            </a:r>
            <a:r>
              <a:rPr lang="en-US" dirty="0" err="1"/>
              <a:t>aya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50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üretememektedir</a:t>
            </a:r>
            <a:r>
              <a:rPr lang="en-US" dirty="0"/>
              <a:t>. </a:t>
            </a:r>
            <a:r>
              <a:rPr lang="en-US" dirty="0" err="1"/>
              <a:t>Çocukların</a:t>
            </a:r>
            <a:r>
              <a:rPr lang="en-US" dirty="0"/>
              <a:t> </a:t>
            </a:r>
            <a:r>
              <a:rPr lang="en-US" dirty="0" err="1"/>
              <a:t>anlama</a:t>
            </a:r>
            <a:r>
              <a:rPr lang="en-US" dirty="0"/>
              <a:t> </a:t>
            </a:r>
            <a:r>
              <a:rPr lang="en-US" dirty="0" err="1"/>
              <a:t>sözvarlıkları</a:t>
            </a:r>
            <a:r>
              <a:rPr lang="en-US" dirty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ayda</a:t>
            </a:r>
            <a:r>
              <a:rPr lang="en-US" dirty="0"/>
              <a:t> 22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artarken</a:t>
            </a:r>
            <a:r>
              <a:rPr lang="en-US" dirty="0"/>
              <a:t>, </a:t>
            </a:r>
            <a:r>
              <a:rPr lang="en-US" dirty="0" err="1"/>
              <a:t>üretim</a:t>
            </a:r>
            <a:r>
              <a:rPr lang="en-US" dirty="0"/>
              <a:t> </a:t>
            </a:r>
            <a:r>
              <a:rPr lang="en-US" dirty="0" err="1"/>
              <a:t>sözvarlıklarındaki</a:t>
            </a:r>
            <a:r>
              <a:rPr lang="en-US" dirty="0"/>
              <a:t> </a:t>
            </a:r>
            <a:r>
              <a:rPr lang="en-US" dirty="0" err="1"/>
              <a:t>artışın</a:t>
            </a:r>
            <a:r>
              <a:rPr lang="en-US" dirty="0"/>
              <a:t> </a:t>
            </a:r>
            <a:r>
              <a:rPr lang="en-US" dirty="0" err="1"/>
              <a:t>ayda</a:t>
            </a:r>
            <a:r>
              <a:rPr lang="en-US" dirty="0"/>
              <a:t> 9-10 </a:t>
            </a:r>
            <a:r>
              <a:rPr lang="en-US" dirty="0" err="1"/>
              <a:t>sözcük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olduğu</a:t>
            </a:r>
            <a:r>
              <a:rPr lang="en-US" dirty="0"/>
              <a:t> </a:t>
            </a:r>
            <a:r>
              <a:rPr lang="en-US" dirty="0" err="1"/>
              <a:t>bilinmektedir</a:t>
            </a:r>
            <a:r>
              <a:rPr lang="en-US" dirty="0"/>
              <a:t>.</a:t>
            </a:r>
            <a:endParaRPr lang="tr-TR" dirty="0"/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0914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1537</Words>
  <Application>Microsoft Office PowerPoint</Application>
  <PresentationFormat>Geniş ekran</PresentationFormat>
  <Paragraphs>91</Paragraphs>
  <Slides>21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MS Mincho</vt:lpstr>
      <vt:lpstr>Tahoma</vt:lpstr>
      <vt:lpstr>Times New Roman</vt:lpstr>
      <vt:lpstr>Office Teması</vt:lpstr>
      <vt:lpstr>3. ders</vt:lpstr>
      <vt:lpstr>Dil edinim aşamaları:Brown 1974</vt:lpstr>
      <vt:lpstr>1. aşama</vt:lpstr>
      <vt:lpstr>1. aşama</vt:lpstr>
      <vt:lpstr>1. aşama</vt:lpstr>
      <vt:lpstr>1. aşama</vt:lpstr>
      <vt:lpstr>1. aşama</vt:lpstr>
      <vt:lpstr>Erken Dönem Sözcük Bileşimleri </vt:lpstr>
      <vt:lpstr>Ek bilgi</vt:lpstr>
      <vt:lpstr>2. aşama</vt:lpstr>
      <vt:lpstr>2. aşama</vt:lpstr>
      <vt:lpstr>3. aşama</vt:lpstr>
      <vt:lpstr>3. aşama</vt:lpstr>
      <vt:lpstr>4. ve 5. Aşama </vt:lpstr>
      <vt:lpstr>4. ve 5. aşama</vt:lpstr>
      <vt:lpstr>4. ve 5. aşama</vt:lpstr>
      <vt:lpstr>4. ve 5. aşama</vt:lpstr>
      <vt:lpstr>Davranışçı görüş</vt:lpstr>
      <vt:lpstr>Bilişselci görüş</vt:lpstr>
      <vt:lpstr>soru</vt:lpstr>
      <vt:lpstr>Soru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3. ders</dc:title>
  <dc:creator>SEDA</dc:creator>
  <cp:lastModifiedBy>SEDA</cp:lastModifiedBy>
  <cp:revision>1</cp:revision>
  <dcterms:created xsi:type="dcterms:W3CDTF">2020-03-18T08:20:16Z</dcterms:created>
  <dcterms:modified xsi:type="dcterms:W3CDTF">2020-03-18T08:20:22Z</dcterms:modified>
</cp:coreProperties>
</file>