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281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026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80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4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842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817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82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964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94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010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04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1C86A-845C-423D-B5E6-019EEB5FB11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F4408-D611-4233-A887-0C65CDD9D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17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Dil edinim aşamaları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1022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r>
              <a:rPr lang="en-US" dirty="0"/>
              <a:t>Bu </a:t>
            </a:r>
            <a:r>
              <a:rPr lang="en-US" dirty="0" err="1"/>
              <a:t>aşamada</a:t>
            </a:r>
            <a:r>
              <a:rPr lang="en-US" dirty="0"/>
              <a:t> </a:t>
            </a:r>
            <a:r>
              <a:rPr lang="en-US" dirty="0" err="1"/>
              <a:t>çocuklar</a:t>
            </a:r>
            <a:r>
              <a:rPr lang="en-US" dirty="0"/>
              <a:t> 1. </a:t>
            </a:r>
            <a:r>
              <a:rPr lang="en-US" dirty="0" err="1"/>
              <a:t>aşamadakinden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şey</a:t>
            </a:r>
            <a:r>
              <a:rPr lang="en-US" dirty="0"/>
              <a:t> </a:t>
            </a:r>
            <a:r>
              <a:rPr lang="en-US" dirty="0" err="1"/>
              <a:t>söyleyememekle</a:t>
            </a:r>
            <a:r>
              <a:rPr lang="en-US" dirty="0"/>
              <a:t> </a:t>
            </a:r>
            <a:r>
              <a:rPr lang="en-US" dirty="0" err="1"/>
              <a:t>beraber</a:t>
            </a:r>
            <a:r>
              <a:rPr lang="en-US" dirty="0"/>
              <a:t> sweater chair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öbekte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bilgiyi</a:t>
            </a:r>
            <a:r>
              <a:rPr lang="en-US" dirty="0"/>
              <a:t> sweater on chair </a:t>
            </a:r>
            <a:r>
              <a:rPr lang="en-US" dirty="0" err="1"/>
              <a:t>biçimine</a:t>
            </a:r>
            <a:r>
              <a:rPr lang="en-US" dirty="0"/>
              <a:t> </a:t>
            </a:r>
            <a:r>
              <a:rPr lang="en-US" dirty="0" err="1"/>
              <a:t>dönüştürerek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nesne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ilişkiyi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belirgin</a:t>
            </a:r>
            <a:r>
              <a:rPr lang="en-US" dirty="0"/>
              <a:t> </a:t>
            </a:r>
            <a:r>
              <a:rPr lang="en-US" dirty="0" err="1"/>
              <a:t>kılmaya</a:t>
            </a:r>
            <a:r>
              <a:rPr lang="en-US" dirty="0"/>
              <a:t> </a:t>
            </a:r>
            <a:r>
              <a:rPr lang="en-US" dirty="0" err="1"/>
              <a:t>başlamaktadır</a:t>
            </a:r>
            <a:r>
              <a:rPr lang="en-US" dirty="0"/>
              <a:t>. </a:t>
            </a:r>
            <a:r>
              <a:rPr lang="en-US" dirty="0" err="1"/>
              <a:t>Burada</a:t>
            </a:r>
            <a:r>
              <a:rPr lang="en-US" dirty="0"/>
              <a:t> </a:t>
            </a:r>
            <a:r>
              <a:rPr lang="en-US" dirty="0" err="1"/>
              <a:t>önemle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durulması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nokta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üretiminin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olmadığıdır</a:t>
            </a:r>
            <a:r>
              <a:rPr lang="en-US" dirty="0"/>
              <a:t>. </a:t>
            </a:r>
            <a:r>
              <a:rPr lang="en-US" i="1" dirty="0"/>
              <a:t>A doggy, drive the car</a:t>
            </a:r>
            <a:r>
              <a:rPr lang="en-US" dirty="0"/>
              <a:t> (</a:t>
            </a:r>
            <a:r>
              <a:rPr lang="en-US" dirty="0" err="1"/>
              <a:t>artikel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), </a:t>
            </a:r>
            <a:r>
              <a:rPr lang="en-US" i="1" dirty="0"/>
              <a:t>that my bottle</a:t>
            </a:r>
            <a:r>
              <a:rPr lang="en-US" dirty="0"/>
              <a:t> (</a:t>
            </a:r>
            <a:r>
              <a:rPr lang="en-US" dirty="0" err="1"/>
              <a:t>iyelik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)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örneklerden</a:t>
            </a:r>
            <a:r>
              <a:rPr lang="en-US" dirty="0"/>
              <a:t> de </a:t>
            </a:r>
            <a:r>
              <a:rPr lang="en-US" dirty="0" err="1"/>
              <a:t>görülebileceği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nesneler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ilişkilerin</a:t>
            </a:r>
            <a:r>
              <a:rPr lang="en-US" dirty="0"/>
              <a:t> </a:t>
            </a:r>
            <a:r>
              <a:rPr lang="en-US" dirty="0" err="1"/>
              <a:t>belirginlik</a:t>
            </a:r>
            <a:r>
              <a:rPr lang="en-US" dirty="0"/>
              <a:t> </a:t>
            </a:r>
            <a:r>
              <a:rPr lang="en-US" dirty="0" err="1"/>
              <a:t>kazandığı</a:t>
            </a:r>
            <a:r>
              <a:rPr lang="en-US" dirty="0"/>
              <a:t> </a:t>
            </a:r>
            <a:r>
              <a:rPr lang="en-US" dirty="0" err="1"/>
              <a:t>dönemdir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aşama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7473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Çocukların</a:t>
            </a:r>
            <a:r>
              <a:rPr lang="en-US" dirty="0"/>
              <a:t> </a:t>
            </a:r>
            <a:r>
              <a:rPr lang="en-US" dirty="0" err="1"/>
              <a:t>dilbilgisel</a:t>
            </a:r>
            <a:r>
              <a:rPr lang="en-US" dirty="0"/>
              <a:t> </a:t>
            </a:r>
            <a:r>
              <a:rPr lang="en-US" dirty="0" err="1"/>
              <a:t>biçimbirimleri</a:t>
            </a:r>
            <a:r>
              <a:rPr lang="en-US" dirty="0"/>
              <a:t> </a:t>
            </a:r>
            <a:r>
              <a:rPr lang="en-US" dirty="0" err="1"/>
              <a:t>kullanmaya</a:t>
            </a:r>
            <a:r>
              <a:rPr lang="en-US" dirty="0"/>
              <a:t> </a:t>
            </a:r>
            <a:r>
              <a:rPr lang="en-US" dirty="0" err="1"/>
              <a:t>başlamaları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genelleme</a:t>
            </a:r>
            <a:r>
              <a:rPr lang="en-US" dirty="0"/>
              <a:t> </a:t>
            </a:r>
            <a:r>
              <a:rPr lang="en-US" dirty="0" err="1"/>
              <a:t>hatalarını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yapmalarına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olmaktadır</a:t>
            </a:r>
            <a:r>
              <a:rPr lang="en-US" dirty="0"/>
              <a:t>. Bu durum, </a:t>
            </a:r>
            <a:r>
              <a:rPr lang="en-US" dirty="0" err="1"/>
              <a:t>çocukların</a:t>
            </a:r>
            <a:r>
              <a:rPr lang="en-US" dirty="0"/>
              <a:t> </a:t>
            </a:r>
            <a:r>
              <a:rPr lang="en-US" dirty="0" err="1"/>
              <a:t>düzensiz</a:t>
            </a:r>
            <a:r>
              <a:rPr lang="en-US" dirty="0"/>
              <a:t> </a:t>
            </a:r>
            <a:r>
              <a:rPr lang="en-US" dirty="0" err="1"/>
              <a:t>adlara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i="1" dirty="0"/>
              <a:t>–s</a:t>
            </a:r>
            <a:r>
              <a:rPr lang="en-US" dirty="0"/>
              <a:t> </a:t>
            </a:r>
            <a:r>
              <a:rPr lang="en-US" dirty="0" err="1"/>
              <a:t>çoğul</a:t>
            </a:r>
            <a:r>
              <a:rPr lang="en-US" dirty="0"/>
              <a:t> </a:t>
            </a:r>
            <a:r>
              <a:rPr lang="en-US" dirty="0" err="1"/>
              <a:t>biçimbirimini</a:t>
            </a:r>
            <a:r>
              <a:rPr lang="en-US" dirty="0"/>
              <a:t> (</a:t>
            </a:r>
            <a:r>
              <a:rPr lang="en-US" dirty="0" err="1"/>
              <a:t>cats’den</a:t>
            </a:r>
            <a:r>
              <a:rPr lang="en-US" dirty="0"/>
              <a:t> </a:t>
            </a:r>
            <a:r>
              <a:rPr lang="en-US" dirty="0" err="1"/>
              <a:t>örneksenerek</a:t>
            </a:r>
            <a:r>
              <a:rPr lang="en-US" dirty="0"/>
              <a:t> mans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feets</a:t>
            </a:r>
            <a:r>
              <a:rPr lang="en-US" dirty="0"/>
              <a:t> </a:t>
            </a:r>
            <a:r>
              <a:rPr lang="en-US" dirty="0" err="1"/>
              <a:t>yapılarının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)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düzensiz</a:t>
            </a:r>
            <a:r>
              <a:rPr lang="en-US" dirty="0"/>
              <a:t> </a:t>
            </a:r>
            <a:r>
              <a:rPr lang="en-US" dirty="0" err="1"/>
              <a:t>eylemlere</a:t>
            </a:r>
            <a:r>
              <a:rPr lang="en-US" dirty="0"/>
              <a:t> –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geçmiş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biçimbirimi</a:t>
            </a:r>
            <a:r>
              <a:rPr lang="en-US" dirty="0"/>
              <a:t> (</a:t>
            </a:r>
            <a:r>
              <a:rPr lang="en-US" dirty="0" err="1"/>
              <a:t>finished’den</a:t>
            </a:r>
            <a:r>
              <a:rPr lang="en-US" dirty="0"/>
              <a:t> </a:t>
            </a:r>
            <a:r>
              <a:rPr lang="en-US" dirty="0" err="1"/>
              <a:t>örneksenerek</a:t>
            </a:r>
            <a:r>
              <a:rPr lang="en-US" dirty="0"/>
              <a:t> </a:t>
            </a:r>
            <a:r>
              <a:rPr lang="en-US" dirty="0" err="1"/>
              <a:t>doed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runned</a:t>
            </a:r>
            <a:r>
              <a:rPr lang="en-US" dirty="0"/>
              <a:t> </a:t>
            </a:r>
            <a:r>
              <a:rPr lang="en-US" dirty="0" err="1"/>
              <a:t>yapılarının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) </a:t>
            </a:r>
            <a:r>
              <a:rPr lang="en-US" dirty="0" err="1"/>
              <a:t>eklemeleri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örneklenebilir</a:t>
            </a:r>
            <a:r>
              <a:rPr lang="en-US" dirty="0"/>
              <a:t>. Bu </a:t>
            </a:r>
            <a:r>
              <a:rPr lang="en-US" dirty="0" err="1"/>
              <a:t>türden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genellemeler</a:t>
            </a:r>
            <a:r>
              <a:rPr lang="en-US" dirty="0"/>
              <a:t> </a:t>
            </a:r>
            <a:r>
              <a:rPr lang="en-US" dirty="0" err="1"/>
              <a:t>çocukların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üretimsel</a:t>
            </a:r>
            <a:r>
              <a:rPr lang="en-US" dirty="0"/>
              <a:t> </a:t>
            </a:r>
            <a:r>
              <a:rPr lang="en-US" dirty="0" err="1"/>
              <a:t>kuralı</a:t>
            </a:r>
            <a:r>
              <a:rPr lang="en-US" dirty="0"/>
              <a:t> </a:t>
            </a:r>
            <a:r>
              <a:rPr lang="en-US" dirty="0" err="1"/>
              <a:t>edindiği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kuraldışı</a:t>
            </a:r>
            <a:r>
              <a:rPr lang="en-US" dirty="0"/>
              <a:t> </a:t>
            </a:r>
            <a:r>
              <a:rPr lang="en-US" dirty="0" err="1"/>
              <a:t>durumların</a:t>
            </a:r>
            <a:r>
              <a:rPr lang="en-US" dirty="0"/>
              <a:t> </a:t>
            </a:r>
            <a:r>
              <a:rPr lang="en-US" dirty="0" err="1"/>
              <a:t>varlığının</a:t>
            </a:r>
            <a:r>
              <a:rPr lang="en-US" dirty="0"/>
              <a:t> </a:t>
            </a:r>
            <a:r>
              <a:rPr lang="en-US" dirty="0" err="1"/>
              <a:t>farkında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anlamına</a:t>
            </a:r>
            <a:r>
              <a:rPr lang="en-US" dirty="0"/>
              <a:t> </a:t>
            </a:r>
            <a:r>
              <a:rPr lang="en-US" dirty="0" err="1"/>
              <a:t>gelmektedir</a:t>
            </a:r>
            <a:r>
              <a:rPr lang="en-US" dirty="0"/>
              <a:t>. Bu </a:t>
            </a:r>
            <a:r>
              <a:rPr lang="en-US" dirty="0" err="1"/>
              <a:t>türden</a:t>
            </a:r>
            <a:r>
              <a:rPr lang="en-US" dirty="0"/>
              <a:t> </a:t>
            </a:r>
            <a:r>
              <a:rPr lang="en-US" dirty="0" err="1"/>
              <a:t>dilbilgisel</a:t>
            </a:r>
            <a:r>
              <a:rPr lang="en-US" dirty="0"/>
              <a:t> </a:t>
            </a:r>
            <a:r>
              <a:rPr lang="en-US" dirty="0" err="1"/>
              <a:t>biçimbirimlerin</a:t>
            </a:r>
            <a:r>
              <a:rPr lang="en-US" dirty="0"/>
              <a:t> </a:t>
            </a:r>
            <a:r>
              <a:rPr lang="en-US" dirty="0" err="1"/>
              <a:t>kullanımındaki</a:t>
            </a:r>
            <a:r>
              <a:rPr lang="en-US" dirty="0"/>
              <a:t> </a:t>
            </a:r>
            <a:r>
              <a:rPr lang="en-US" dirty="0" err="1"/>
              <a:t>aksamalar</a:t>
            </a:r>
            <a:r>
              <a:rPr lang="en-US" dirty="0"/>
              <a:t> son </a:t>
            </a:r>
            <a:r>
              <a:rPr lang="en-US" dirty="0" err="1"/>
              <a:t>aşamaya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tam </a:t>
            </a:r>
            <a:r>
              <a:rPr lang="en-US" dirty="0" err="1"/>
              <a:t>anlamıyla</a:t>
            </a:r>
            <a:r>
              <a:rPr lang="en-US" dirty="0"/>
              <a:t> </a:t>
            </a:r>
            <a:r>
              <a:rPr lang="en-US" dirty="0" err="1"/>
              <a:t>giderilememektedir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686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</a:t>
            </a:r>
            <a:r>
              <a:rPr lang="en-US" b="1" dirty="0" err="1"/>
              <a:t>Aşama</a:t>
            </a:r>
            <a:endParaRPr lang="tr-TR" dirty="0" smtClean="0"/>
          </a:p>
          <a:p>
            <a:r>
              <a:rPr lang="en-US" dirty="0"/>
              <a:t>Bu </a:t>
            </a:r>
            <a:r>
              <a:rPr lang="en-US" dirty="0" err="1"/>
              <a:t>aşamada</a:t>
            </a:r>
            <a:r>
              <a:rPr lang="en-US" dirty="0"/>
              <a:t> </a:t>
            </a:r>
            <a:r>
              <a:rPr lang="en-US" dirty="0" err="1"/>
              <a:t>çocuklar</a:t>
            </a:r>
            <a:r>
              <a:rPr lang="en-US" dirty="0"/>
              <a:t> </a:t>
            </a:r>
            <a:r>
              <a:rPr lang="en-US" dirty="0" err="1"/>
              <a:t>olumsuz</a:t>
            </a:r>
            <a:r>
              <a:rPr lang="en-US" dirty="0"/>
              <a:t> </a:t>
            </a:r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kiplik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tümceleri</a:t>
            </a:r>
            <a:r>
              <a:rPr lang="en-US" dirty="0"/>
              <a:t> </a:t>
            </a:r>
            <a:r>
              <a:rPr lang="en-US" dirty="0" err="1"/>
              <a:t>oluşturmaya</a:t>
            </a:r>
            <a:r>
              <a:rPr lang="en-US" dirty="0"/>
              <a:t> </a:t>
            </a:r>
            <a:r>
              <a:rPr lang="en-US" dirty="0" err="1"/>
              <a:t>başlarlar</a:t>
            </a:r>
            <a:r>
              <a:rPr lang="en-US" dirty="0"/>
              <a:t>. </a:t>
            </a:r>
            <a:r>
              <a:rPr lang="en-US" dirty="0" err="1"/>
              <a:t>Ayrıca</a:t>
            </a:r>
            <a:r>
              <a:rPr lang="en-US" dirty="0"/>
              <a:t> 2. </a:t>
            </a:r>
            <a:r>
              <a:rPr lang="en-US" dirty="0" err="1"/>
              <a:t>aşamada</a:t>
            </a:r>
            <a:r>
              <a:rPr lang="en-US" dirty="0"/>
              <a:t> </a:t>
            </a:r>
            <a:r>
              <a:rPr lang="en-US" dirty="0" err="1"/>
              <a:t>görülen</a:t>
            </a:r>
            <a:r>
              <a:rPr lang="en-US" dirty="0"/>
              <a:t> </a:t>
            </a:r>
            <a:r>
              <a:rPr lang="en-US" dirty="0" err="1"/>
              <a:t>olumsuz</a:t>
            </a:r>
            <a:r>
              <a:rPr lang="en-US" dirty="0"/>
              <a:t> (Don’t throw the ball, She isn’t here </a:t>
            </a:r>
            <a:r>
              <a:rPr lang="en-US" dirty="0" err="1"/>
              <a:t>vb</a:t>
            </a:r>
            <a:r>
              <a:rPr lang="en-US" dirty="0"/>
              <a:t>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soru</a:t>
            </a:r>
            <a:r>
              <a:rPr lang="en-US" dirty="0"/>
              <a:t> (Am I clean?, Where does it go? </a:t>
            </a:r>
            <a:r>
              <a:rPr lang="en-US" dirty="0" err="1"/>
              <a:t>vb</a:t>
            </a:r>
            <a:r>
              <a:rPr lang="en-US" dirty="0"/>
              <a:t>) </a:t>
            </a:r>
            <a:r>
              <a:rPr lang="en-US" dirty="0" err="1"/>
              <a:t>yapılarının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yetişkinlerin</a:t>
            </a:r>
            <a:r>
              <a:rPr lang="en-US" dirty="0"/>
              <a:t> </a:t>
            </a:r>
            <a:r>
              <a:rPr lang="en-US" dirty="0" err="1"/>
              <a:t>kullanımına</a:t>
            </a:r>
            <a:r>
              <a:rPr lang="en-US" dirty="0"/>
              <a:t>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görünüm</a:t>
            </a:r>
            <a:r>
              <a:rPr lang="en-US" dirty="0"/>
              <a:t> </a:t>
            </a:r>
            <a:r>
              <a:rPr lang="en-US" dirty="0" err="1"/>
              <a:t>sergilemeye</a:t>
            </a:r>
            <a:r>
              <a:rPr lang="en-US" dirty="0"/>
              <a:t> </a:t>
            </a:r>
            <a:r>
              <a:rPr lang="en-US" dirty="0" err="1"/>
              <a:t>başlamaktadır</a:t>
            </a:r>
            <a:r>
              <a:rPr lang="en-US" dirty="0"/>
              <a:t>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önceki</a:t>
            </a:r>
            <a:r>
              <a:rPr lang="en-US" dirty="0"/>
              <a:t> </a:t>
            </a:r>
            <a:r>
              <a:rPr lang="en-US" dirty="0" err="1"/>
              <a:t>aşamada</a:t>
            </a:r>
            <a:r>
              <a:rPr lang="en-US" dirty="0"/>
              <a:t> </a:t>
            </a:r>
            <a:r>
              <a:rPr lang="en-US" i="1" dirty="0"/>
              <a:t>daddy going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öbeğin</a:t>
            </a:r>
            <a:r>
              <a:rPr lang="en-US" dirty="0"/>
              <a:t> </a:t>
            </a:r>
            <a:r>
              <a:rPr lang="en-US" dirty="0" err="1"/>
              <a:t>yükselen</a:t>
            </a:r>
            <a:r>
              <a:rPr lang="en-US" dirty="0"/>
              <a:t> </a:t>
            </a:r>
            <a:r>
              <a:rPr lang="en-US" dirty="0" err="1"/>
              <a:t>ezgi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formunda</a:t>
            </a:r>
            <a:r>
              <a:rPr lang="en-US" dirty="0"/>
              <a:t> </a:t>
            </a:r>
            <a:r>
              <a:rPr lang="en-US" dirty="0" err="1"/>
              <a:t>kullanılması</a:t>
            </a:r>
            <a:r>
              <a:rPr lang="en-US" dirty="0"/>
              <a:t>,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bulunulan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aşamada</a:t>
            </a:r>
            <a:r>
              <a:rPr lang="en-US" dirty="0"/>
              <a:t> </a:t>
            </a:r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yapısının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belirginleşmektedir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7252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Bu </a:t>
            </a:r>
            <a:r>
              <a:rPr lang="en-US" dirty="0" err="1" smtClean="0"/>
              <a:t>aşamanın</a:t>
            </a:r>
            <a:r>
              <a:rPr lang="en-US" dirty="0" smtClean="0"/>
              <a:t> </a:t>
            </a:r>
            <a:r>
              <a:rPr lang="en-US" dirty="0" err="1" smtClean="0"/>
              <a:t>başlangıç</a:t>
            </a:r>
            <a:r>
              <a:rPr lang="en-US" dirty="0" smtClean="0"/>
              <a:t> </a:t>
            </a:r>
            <a:r>
              <a:rPr lang="en-US" dirty="0" err="1" smtClean="0"/>
              <a:t>sürecinde</a:t>
            </a:r>
            <a:r>
              <a:rPr lang="en-US" dirty="0" smtClean="0"/>
              <a:t> </a:t>
            </a:r>
            <a:r>
              <a:rPr lang="en-US" i="1" dirty="0" smtClean="0"/>
              <a:t>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i="1" dirty="0" err="1" smtClean="0"/>
              <a:t>nerede</a:t>
            </a:r>
            <a:r>
              <a:rPr lang="en-US" dirty="0" smtClean="0"/>
              <a:t> </a:t>
            </a:r>
            <a:r>
              <a:rPr lang="en-US" dirty="0" err="1" smtClean="0"/>
              <a:t>soruları</a:t>
            </a:r>
            <a:r>
              <a:rPr lang="en-US" dirty="0" smtClean="0"/>
              <a:t> </a:t>
            </a:r>
            <a:r>
              <a:rPr lang="en-US" dirty="0" err="1" smtClean="0"/>
              <a:t>çokça</a:t>
            </a:r>
            <a:r>
              <a:rPr lang="en-US" dirty="0" smtClean="0"/>
              <a:t> </a:t>
            </a:r>
            <a:r>
              <a:rPr lang="en-US" dirty="0" err="1" smtClean="0"/>
              <a:t>görülürken</a:t>
            </a:r>
            <a:r>
              <a:rPr lang="en-US" dirty="0" smtClean="0"/>
              <a:t> </a:t>
            </a:r>
            <a:r>
              <a:rPr lang="en-US" dirty="0" err="1" smtClean="0"/>
              <a:t>ilerleyen</a:t>
            </a:r>
            <a:r>
              <a:rPr lang="en-US" dirty="0" smtClean="0"/>
              <a:t> </a:t>
            </a:r>
            <a:r>
              <a:rPr lang="en-US" dirty="0" err="1" smtClean="0"/>
              <a:t>dönemlerde</a:t>
            </a:r>
            <a:r>
              <a:rPr lang="en-US" dirty="0" smtClean="0"/>
              <a:t> </a:t>
            </a:r>
            <a:r>
              <a:rPr lang="en-US" i="1" dirty="0" err="1" smtClean="0"/>
              <a:t>kim</a:t>
            </a:r>
            <a:r>
              <a:rPr lang="en-US" dirty="0" smtClean="0"/>
              <a:t>, </a:t>
            </a:r>
            <a:r>
              <a:rPr lang="en-US" i="1" dirty="0" err="1" smtClean="0"/>
              <a:t>niçin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i="1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soruları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kullanılmaya</a:t>
            </a:r>
            <a:r>
              <a:rPr lang="en-US" dirty="0" smtClean="0"/>
              <a:t> </a:t>
            </a:r>
            <a:r>
              <a:rPr lang="en-US" dirty="0" err="1" smtClean="0"/>
              <a:t>başlanmıştır</a:t>
            </a:r>
            <a:r>
              <a:rPr lang="en-US" dirty="0" smtClean="0"/>
              <a:t>. Bu </a:t>
            </a:r>
            <a:r>
              <a:rPr lang="en-US" dirty="0" err="1" smtClean="0"/>
              <a:t>hiyerarşi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bilişsel</a:t>
            </a:r>
            <a:r>
              <a:rPr lang="en-US" dirty="0" smtClean="0"/>
              <a:t> </a:t>
            </a:r>
            <a:r>
              <a:rPr lang="en-US" dirty="0" err="1" smtClean="0"/>
              <a:t>gelişim</a:t>
            </a:r>
            <a:r>
              <a:rPr lang="en-US" dirty="0" smtClean="0"/>
              <a:t> </a:t>
            </a:r>
            <a:r>
              <a:rPr lang="en-US" dirty="0" err="1" smtClean="0"/>
              <a:t>sürecine</a:t>
            </a:r>
            <a:r>
              <a:rPr lang="en-US" dirty="0" smtClean="0"/>
              <a:t> de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etmektedir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97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</a:t>
            </a:r>
            <a:r>
              <a:rPr lang="en-US" b="1" dirty="0" err="1" smtClean="0"/>
              <a:t>ve</a:t>
            </a:r>
            <a:r>
              <a:rPr lang="en-US" b="1" dirty="0" smtClean="0"/>
              <a:t> 5. </a:t>
            </a:r>
            <a:r>
              <a:rPr lang="en-US" b="1" dirty="0" err="1" smtClean="0"/>
              <a:t>Aşama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edinim</a:t>
            </a:r>
            <a:r>
              <a:rPr lang="en-US" dirty="0"/>
              <a:t> </a:t>
            </a:r>
            <a:r>
              <a:rPr lang="en-US" dirty="0" err="1"/>
              <a:t>sürecinin</a:t>
            </a:r>
            <a:r>
              <a:rPr lang="en-US" dirty="0"/>
              <a:t> Brown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tanımlanan</a:t>
            </a:r>
            <a:r>
              <a:rPr lang="en-US" dirty="0"/>
              <a:t> son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aşaması</a:t>
            </a:r>
            <a:r>
              <a:rPr lang="en-US" dirty="0"/>
              <a:t>, </a:t>
            </a:r>
            <a:r>
              <a:rPr lang="en-US" dirty="0" err="1"/>
              <a:t>edinimin</a:t>
            </a:r>
            <a:r>
              <a:rPr lang="en-US" dirty="0"/>
              <a:t> </a:t>
            </a:r>
            <a:r>
              <a:rPr lang="en-US" dirty="0" err="1"/>
              <a:t>kazandığı</a:t>
            </a:r>
            <a:r>
              <a:rPr lang="en-US" dirty="0"/>
              <a:t> </a:t>
            </a:r>
            <a:r>
              <a:rPr lang="en-US" dirty="0" err="1"/>
              <a:t>ivmenin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hızlı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aşamalar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farkın</a:t>
            </a:r>
            <a:r>
              <a:rPr lang="en-US" dirty="0"/>
              <a:t> net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ayrılamaması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alınacaktır</a:t>
            </a:r>
            <a:r>
              <a:rPr lang="en-US" dirty="0"/>
              <a:t>. </a:t>
            </a:r>
            <a:r>
              <a:rPr lang="en-US" dirty="0" err="1"/>
              <a:t>Bilindiği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son </a:t>
            </a:r>
            <a:r>
              <a:rPr lang="en-US" dirty="0" err="1"/>
              <a:t>aşamaya</a:t>
            </a:r>
            <a:r>
              <a:rPr lang="en-US" dirty="0"/>
              <a:t> </a:t>
            </a:r>
            <a:r>
              <a:rPr lang="en-US" dirty="0" err="1"/>
              <a:t>değin</a:t>
            </a:r>
            <a:r>
              <a:rPr lang="en-US" dirty="0"/>
              <a:t> </a:t>
            </a:r>
            <a:r>
              <a:rPr lang="en-US" dirty="0" err="1"/>
              <a:t>anlamsal</a:t>
            </a:r>
            <a:r>
              <a:rPr lang="en-US" dirty="0"/>
              <a:t> </a:t>
            </a:r>
            <a:r>
              <a:rPr lang="en-US" dirty="0" err="1"/>
              <a:t>ilişkiler</a:t>
            </a:r>
            <a:r>
              <a:rPr lang="en-US" dirty="0"/>
              <a:t>, </a:t>
            </a:r>
            <a:r>
              <a:rPr lang="en-US" dirty="0" err="1"/>
              <a:t>dilbilgisel</a:t>
            </a:r>
            <a:r>
              <a:rPr lang="en-US" dirty="0"/>
              <a:t> </a:t>
            </a:r>
            <a:r>
              <a:rPr lang="en-US" dirty="0" err="1"/>
              <a:t>biçimlerin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kurallarıyla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tümcelerin</a:t>
            </a:r>
            <a:r>
              <a:rPr lang="en-US" dirty="0"/>
              <a:t> </a:t>
            </a:r>
            <a:r>
              <a:rPr lang="en-US" dirty="0" err="1"/>
              <a:t>değişik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 </a:t>
            </a:r>
            <a:r>
              <a:rPr lang="en-US" dirty="0" err="1"/>
              <a:t>edinilmiştir</a:t>
            </a:r>
            <a:r>
              <a:rPr lang="en-US" dirty="0"/>
              <a:t>. Son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aşamada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birleşik</a:t>
            </a:r>
            <a:r>
              <a:rPr lang="en-US" dirty="0"/>
              <a:t> </a:t>
            </a:r>
            <a:r>
              <a:rPr lang="en-US" dirty="0" err="1"/>
              <a:t>tümceleri</a:t>
            </a:r>
            <a:r>
              <a:rPr lang="en-US" dirty="0"/>
              <a:t> </a:t>
            </a:r>
            <a:r>
              <a:rPr lang="en-US" dirty="0" err="1"/>
              <a:t>oluşturmak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öbekleri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tümceleri</a:t>
            </a:r>
            <a:r>
              <a:rPr lang="en-US" dirty="0"/>
              <a:t> </a:t>
            </a:r>
            <a:r>
              <a:rPr lang="en-US" dirty="0" err="1"/>
              <a:t>birleştirme</a:t>
            </a:r>
            <a:r>
              <a:rPr lang="en-US" dirty="0"/>
              <a:t> </a:t>
            </a:r>
            <a:r>
              <a:rPr lang="en-US" dirty="0" err="1"/>
              <a:t>kurallarını</a:t>
            </a:r>
            <a:r>
              <a:rPr lang="en-US" dirty="0"/>
              <a:t> </a:t>
            </a:r>
            <a:r>
              <a:rPr lang="en-US" dirty="0" err="1"/>
              <a:t>edinmeye</a:t>
            </a:r>
            <a:r>
              <a:rPr lang="en-US" dirty="0"/>
              <a:t> </a:t>
            </a:r>
            <a:r>
              <a:rPr lang="en-US" dirty="0" err="1"/>
              <a:t>başlamaktadır</a:t>
            </a:r>
            <a:r>
              <a:rPr lang="en-US" dirty="0"/>
              <a:t>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0118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ve 5.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Bu </a:t>
            </a:r>
            <a:r>
              <a:rPr lang="en-US" dirty="0" err="1"/>
              <a:t>süreçte</a:t>
            </a:r>
            <a:r>
              <a:rPr lang="en-US" dirty="0"/>
              <a:t> </a:t>
            </a:r>
            <a:r>
              <a:rPr lang="en-US" dirty="0" err="1"/>
              <a:t>çocukların</a:t>
            </a:r>
            <a:r>
              <a:rPr lang="en-US" dirty="0"/>
              <a:t> ilk </a:t>
            </a:r>
            <a:r>
              <a:rPr lang="en-US" dirty="0" err="1"/>
              <a:t>sıralı</a:t>
            </a:r>
            <a:r>
              <a:rPr lang="en-US" dirty="0"/>
              <a:t> </a:t>
            </a:r>
            <a:r>
              <a:rPr lang="en-US" dirty="0" err="1"/>
              <a:t>tümceleri</a:t>
            </a:r>
            <a:r>
              <a:rPr lang="en-US" dirty="0"/>
              <a:t> </a:t>
            </a:r>
            <a:r>
              <a:rPr lang="en-US" i="1" dirty="0"/>
              <a:t>and</a:t>
            </a:r>
            <a:r>
              <a:rPr lang="en-US" dirty="0"/>
              <a:t> </a:t>
            </a:r>
            <a:r>
              <a:rPr lang="en-US" dirty="0" err="1"/>
              <a:t>bağlacını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tümcelerdir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sıralamanın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görünümü</a:t>
            </a:r>
            <a:r>
              <a:rPr lang="en-US" dirty="0"/>
              <a:t> </a:t>
            </a:r>
            <a:r>
              <a:rPr lang="en-US" dirty="0" err="1"/>
              <a:t>bulunmaktadır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Tümcesel</a:t>
            </a:r>
            <a:r>
              <a:rPr lang="en-US" dirty="0"/>
              <a:t> </a:t>
            </a:r>
            <a:r>
              <a:rPr lang="en-US" dirty="0" err="1"/>
              <a:t>sıralama</a:t>
            </a:r>
            <a:endParaRPr lang="tr-TR" dirty="0"/>
          </a:p>
          <a:p>
            <a:pPr lvl="0"/>
            <a:r>
              <a:rPr lang="en-US" dirty="0" err="1"/>
              <a:t>Öbeksel</a:t>
            </a:r>
            <a:r>
              <a:rPr lang="en-US" dirty="0"/>
              <a:t> </a:t>
            </a:r>
            <a:r>
              <a:rPr lang="en-US" dirty="0" err="1"/>
              <a:t>sıralama</a:t>
            </a:r>
            <a:endParaRPr lang="tr-TR" dirty="0"/>
          </a:p>
          <a:p>
            <a:r>
              <a:rPr lang="en-US" dirty="0" err="1"/>
              <a:t>Öbeksel</a:t>
            </a:r>
            <a:r>
              <a:rPr lang="en-US" dirty="0"/>
              <a:t> </a:t>
            </a:r>
            <a:r>
              <a:rPr lang="en-US" dirty="0" err="1"/>
              <a:t>sıralamanın</a:t>
            </a:r>
            <a:r>
              <a:rPr lang="en-US" dirty="0"/>
              <a:t> </a:t>
            </a:r>
            <a:r>
              <a:rPr lang="en-US" dirty="0" err="1"/>
              <a:t>tümcesel</a:t>
            </a:r>
            <a:r>
              <a:rPr lang="en-US" dirty="0"/>
              <a:t> </a:t>
            </a:r>
            <a:r>
              <a:rPr lang="en-US" dirty="0" err="1"/>
              <a:t>sıralamadan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zor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görüşü</a:t>
            </a:r>
            <a:r>
              <a:rPr lang="en-US" dirty="0"/>
              <a:t> </a:t>
            </a:r>
            <a:r>
              <a:rPr lang="en-US" dirty="0" err="1"/>
              <a:t>yaygındır</a:t>
            </a:r>
            <a:r>
              <a:rPr lang="en-US" dirty="0"/>
              <a:t>. </a:t>
            </a:r>
            <a:r>
              <a:rPr lang="en-US" dirty="0" err="1"/>
              <a:t>Çünkü</a:t>
            </a:r>
            <a:r>
              <a:rPr lang="en-US" dirty="0"/>
              <a:t> </a:t>
            </a:r>
            <a:r>
              <a:rPr lang="en-US" dirty="0" err="1"/>
              <a:t>öbeksel</a:t>
            </a:r>
            <a:r>
              <a:rPr lang="en-US" dirty="0"/>
              <a:t> </a:t>
            </a:r>
            <a:r>
              <a:rPr lang="en-US" dirty="0" err="1"/>
              <a:t>sıralamada</a:t>
            </a:r>
            <a:r>
              <a:rPr lang="en-US" dirty="0"/>
              <a:t> </a:t>
            </a:r>
            <a:r>
              <a:rPr lang="en-US" i="1" dirty="0" err="1"/>
              <a:t>silme</a:t>
            </a:r>
            <a:r>
              <a:rPr lang="en-US" dirty="0"/>
              <a:t> de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/>
              <a:t>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deyişle</a:t>
            </a:r>
            <a:r>
              <a:rPr lang="en-US" dirty="0"/>
              <a:t> </a:t>
            </a:r>
            <a:r>
              <a:rPr lang="en-US" dirty="0" err="1"/>
              <a:t>olaylar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zamanlarda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yerlerde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geldiğinde</a:t>
            </a:r>
            <a:r>
              <a:rPr lang="en-US" dirty="0"/>
              <a:t> </a:t>
            </a:r>
            <a:r>
              <a:rPr lang="en-US" dirty="0" err="1"/>
              <a:t>tümcesel</a:t>
            </a:r>
            <a:r>
              <a:rPr lang="en-US" dirty="0"/>
              <a:t> </a:t>
            </a:r>
            <a:r>
              <a:rPr lang="en-US" dirty="0" err="1"/>
              <a:t>sıralamayı</a:t>
            </a:r>
            <a:r>
              <a:rPr lang="en-US" dirty="0"/>
              <a:t>, </a:t>
            </a:r>
            <a:r>
              <a:rPr lang="en-US" dirty="0" err="1"/>
              <a:t>olaylar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yerde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diliminde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geldiyse</a:t>
            </a:r>
            <a:r>
              <a:rPr lang="en-US" dirty="0"/>
              <a:t> de </a:t>
            </a:r>
            <a:r>
              <a:rPr lang="en-US" dirty="0" err="1"/>
              <a:t>öbeksel</a:t>
            </a:r>
            <a:r>
              <a:rPr lang="en-US" dirty="0"/>
              <a:t> </a:t>
            </a:r>
            <a:r>
              <a:rPr lang="en-US" dirty="0" err="1"/>
              <a:t>sıralamayı</a:t>
            </a:r>
            <a:r>
              <a:rPr lang="en-US" dirty="0"/>
              <a:t> </a:t>
            </a:r>
            <a:r>
              <a:rPr lang="en-US" dirty="0" err="1"/>
              <a:t>kullanmaktadırlar</a:t>
            </a:r>
            <a:r>
              <a:rPr lang="en-US" dirty="0"/>
              <a:t>. Bu </a:t>
            </a:r>
            <a:r>
              <a:rPr lang="en-US" dirty="0" err="1"/>
              <a:t>süreç</a:t>
            </a:r>
            <a:r>
              <a:rPr lang="en-US" dirty="0"/>
              <a:t> </a:t>
            </a:r>
            <a:r>
              <a:rPr lang="en-US" dirty="0" err="1"/>
              <a:t>aşağıdaki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tümce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örneklenebilmektedir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/>
              <a:t>I hit the boy and he ran a way. (</a:t>
            </a:r>
            <a:r>
              <a:rPr lang="en-US" dirty="0" err="1"/>
              <a:t>tümcesel</a:t>
            </a:r>
            <a:r>
              <a:rPr lang="en-US" dirty="0"/>
              <a:t> </a:t>
            </a:r>
            <a:r>
              <a:rPr lang="en-US" dirty="0" err="1"/>
              <a:t>sıralama</a:t>
            </a:r>
            <a:r>
              <a:rPr lang="en-US" dirty="0"/>
              <a:t>)</a:t>
            </a:r>
            <a:endParaRPr lang="tr-TR" dirty="0"/>
          </a:p>
          <a:p>
            <a:pPr lvl="0"/>
            <a:r>
              <a:rPr lang="en-US" dirty="0"/>
              <a:t>I hit the boy and the girl (</a:t>
            </a:r>
            <a:r>
              <a:rPr lang="en-US" dirty="0" err="1"/>
              <a:t>öbeksel</a:t>
            </a:r>
            <a:r>
              <a:rPr lang="en-US" dirty="0"/>
              <a:t> </a:t>
            </a:r>
            <a:r>
              <a:rPr lang="en-US" dirty="0" err="1"/>
              <a:t>sıralama</a:t>
            </a:r>
            <a:r>
              <a:rPr lang="en-US" dirty="0"/>
              <a:t>)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9329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ve 5.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Çocuklar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üretilen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tümcelerin</a:t>
            </a:r>
            <a:r>
              <a:rPr lang="en-US" dirty="0"/>
              <a:t> en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türlerinden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, </a:t>
            </a:r>
            <a:r>
              <a:rPr lang="en-US" i="1" dirty="0"/>
              <a:t>mean</a:t>
            </a:r>
            <a:r>
              <a:rPr lang="en-US" dirty="0"/>
              <a:t>, </a:t>
            </a:r>
            <a:r>
              <a:rPr lang="en-US" i="1" dirty="0"/>
              <a:t>need</a:t>
            </a:r>
            <a:r>
              <a:rPr lang="en-US" dirty="0"/>
              <a:t>, </a:t>
            </a:r>
            <a:r>
              <a:rPr lang="en-US" i="1" dirty="0"/>
              <a:t>make</a:t>
            </a:r>
            <a:r>
              <a:rPr lang="en-US" dirty="0"/>
              <a:t>, </a:t>
            </a:r>
            <a:r>
              <a:rPr lang="en-US" i="1" dirty="0"/>
              <a:t>think</a:t>
            </a:r>
            <a:r>
              <a:rPr lang="en-US" dirty="0"/>
              <a:t>, </a:t>
            </a:r>
            <a:r>
              <a:rPr lang="en-US" i="1" dirty="0"/>
              <a:t>know</a:t>
            </a:r>
            <a:r>
              <a:rPr lang="en-US" dirty="0"/>
              <a:t>, </a:t>
            </a:r>
            <a:r>
              <a:rPr lang="en-US" i="1" dirty="0"/>
              <a:t>wish</a:t>
            </a:r>
            <a:r>
              <a:rPr lang="en-US" dirty="0"/>
              <a:t>, </a:t>
            </a:r>
            <a:r>
              <a:rPr lang="en-US" i="1" dirty="0"/>
              <a:t>show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eylem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tümcecik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nesne</a:t>
            </a:r>
            <a:r>
              <a:rPr lang="en-US" dirty="0"/>
              <a:t> ad </a:t>
            </a:r>
            <a:r>
              <a:rPr lang="en-US" dirty="0" err="1"/>
              <a:t>öbeği</a:t>
            </a:r>
            <a:r>
              <a:rPr lang="en-US" dirty="0"/>
              <a:t> </a:t>
            </a:r>
            <a:r>
              <a:rPr lang="en-US" dirty="0" err="1"/>
              <a:t>rolünde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tümcecikten</a:t>
            </a:r>
            <a:r>
              <a:rPr lang="en-US" dirty="0"/>
              <a:t> </a:t>
            </a:r>
            <a:r>
              <a:rPr lang="en-US" dirty="0" err="1"/>
              <a:t>oluşanlardır</a:t>
            </a:r>
            <a:r>
              <a:rPr lang="en-US" dirty="0"/>
              <a:t>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içe</a:t>
            </a:r>
            <a:r>
              <a:rPr lang="en-US" dirty="0"/>
              <a:t> </a:t>
            </a:r>
            <a:r>
              <a:rPr lang="en-US" dirty="0" err="1"/>
              <a:t>yerleşik</a:t>
            </a:r>
            <a:r>
              <a:rPr lang="en-US" dirty="0"/>
              <a:t> </a:t>
            </a:r>
            <a:r>
              <a:rPr lang="en-US" dirty="0" err="1"/>
              <a:t>tümcecik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tümceler</a:t>
            </a:r>
            <a:r>
              <a:rPr lang="en-US" dirty="0"/>
              <a:t> </a:t>
            </a:r>
            <a:r>
              <a:rPr lang="en-US" dirty="0" err="1"/>
              <a:t>üretebilmektedir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sürecin</a:t>
            </a:r>
            <a:r>
              <a:rPr lang="en-US" dirty="0"/>
              <a:t> </a:t>
            </a:r>
            <a:r>
              <a:rPr lang="en-US" dirty="0" err="1"/>
              <a:t>sonlarına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i="1" dirty="0"/>
              <a:t>I think I need to go outside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tümceyi</a:t>
            </a:r>
            <a:r>
              <a:rPr lang="en-US" dirty="0"/>
              <a:t> </a:t>
            </a:r>
            <a:r>
              <a:rPr lang="en-US" dirty="0" err="1"/>
              <a:t>kolaylıkla</a:t>
            </a:r>
            <a:r>
              <a:rPr lang="en-US" dirty="0"/>
              <a:t> </a:t>
            </a:r>
            <a:r>
              <a:rPr lang="en-US" dirty="0" err="1"/>
              <a:t>kullanabilmektedir</a:t>
            </a:r>
            <a:r>
              <a:rPr lang="en-US" dirty="0"/>
              <a:t>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1962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ve 5.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sözce</a:t>
            </a:r>
            <a:r>
              <a:rPr lang="en-US" dirty="0"/>
              <a:t> </a:t>
            </a:r>
            <a:r>
              <a:rPr lang="en-US" dirty="0" err="1"/>
              <a:t>uzunluğunun</a:t>
            </a:r>
            <a:r>
              <a:rPr lang="en-US" dirty="0"/>
              <a:t> 2’den 5’e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aşamaları</a:t>
            </a:r>
            <a:r>
              <a:rPr lang="en-US" dirty="0"/>
              <a:t> </a:t>
            </a:r>
            <a:r>
              <a:rPr lang="en-US" dirty="0" err="1"/>
              <a:t>çocuğun</a:t>
            </a:r>
            <a:r>
              <a:rPr lang="en-US" dirty="0"/>
              <a:t>, </a:t>
            </a:r>
            <a:r>
              <a:rPr lang="en-US" dirty="0" err="1"/>
              <a:t>tümce</a:t>
            </a:r>
            <a:r>
              <a:rPr lang="en-US" dirty="0"/>
              <a:t> </a:t>
            </a:r>
            <a:r>
              <a:rPr lang="en-US" dirty="0" err="1"/>
              <a:t>üretiminin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görünüşlerini</a:t>
            </a:r>
            <a:r>
              <a:rPr lang="en-US" dirty="0"/>
              <a:t> </a:t>
            </a:r>
            <a:r>
              <a:rPr lang="en-US" dirty="0" err="1"/>
              <a:t>göstermektedir</a:t>
            </a:r>
            <a:r>
              <a:rPr lang="en-US" dirty="0"/>
              <a:t>. Bu </a:t>
            </a:r>
            <a:r>
              <a:rPr lang="en-US" dirty="0" err="1"/>
              <a:t>görünüşler</a:t>
            </a:r>
            <a:r>
              <a:rPr lang="en-US" dirty="0"/>
              <a:t>, </a:t>
            </a:r>
            <a:r>
              <a:rPr lang="en-US" dirty="0" err="1"/>
              <a:t>dilbilgisel</a:t>
            </a:r>
            <a:r>
              <a:rPr lang="en-US" dirty="0"/>
              <a:t> </a:t>
            </a:r>
            <a:r>
              <a:rPr lang="en-US" dirty="0" err="1"/>
              <a:t>biçimbirimlerin</a:t>
            </a:r>
            <a:r>
              <a:rPr lang="en-US" dirty="0"/>
              <a:t> </a:t>
            </a:r>
            <a:r>
              <a:rPr lang="en-US" dirty="0" err="1"/>
              <a:t>aşamalı</a:t>
            </a:r>
            <a:r>
              <a:rPr lang="en-US" dirty="0"/>
              <a:t> </a:t>
            </a:r>
            <a:r>
              <a:rPr lang="en-US" dirty="0" err="1"/>
              <a:t>edinimini</a:t>
            </a:r>
            <a:r>
              <a:rPr lang="en-US" dirty="0"/>
              <a:t>,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tümceler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kuralları</a:t>
            </a:r>
            <a:r>
              <a:rPr lang="en-US" dirty="0"/>
              <a:t> </a:t>
            </a:r>
            <a:r>
              <a:rPr lang="en-US" dirty="0" err="1"/>
              <a:t>edinmeyi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sonrasında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bileşik</a:t>
            </a:r>
            <a:r>
              <a:rPr lang="en-US" dirty="0"/>
              <a:t> </a:t>
            </a:r>
            <a:r>
              <a:rPr lang="en-US" dirty="0" err="1"/>
              <a:t>tümceler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kuralları</a:t>
            </a:r>
            <a:r>
              <a:rPr lang="en-US" dirty="0"/>
              <a:t> </a:t>
            </a:r>
            <a:r>
              <a:rPr lang="en-US" dirty="0" err="1"/>
              <a:t>edinmeyi</a:t>
            </a:r>
            <a:r>
              <a:rPr lang="en-US" dirty="0"/>
              <a:t> </a:t>
            </a:r>
            <a:r>
              <a:rPr lang="en-US" dirty="0" err="1"/>
              <a:t>içermektedir</a:t>
            </a:r>
            <a:r>
              <a:rPr lang="en-US" dirty="0"/>
              <a:t>. Bu </a:t>
            </a:r>
            <a:r>
              <a:rPr lang="en-US" dirty="0" err="1"/>
              <a:t>bilginin</a:t>
            </a:r>
            <a:r>
              <a:rPr lang="en-US" dirty="0"/>
              <a:t> </a:t>
            </a:r>
            <a:r>
              <a:rPr lang="en-US" dirty="0" err="1"/>
              <a:t>edinimiyle</a:t>
            </a:r>
            <a:r>
              <a:rPr lang="en-US" dirty="0"/>
              <a:t> de </a:t>
            </a:r>
            <a:r>
              <a:rPr lang="en-US" dirty="0" err="1"/>
              <a:t>çocuğun</a:t>
            </a:r>
            <a:r>
              <a:rPr lang="en-US" dirty="0"/>
              <a:t> </a:t>
            </a:r>
            <a:r>
              <a:rPr lang="en-US" dirty="0" err="1"/>
              <a:t>üretimleri</a:t>
            </a:r>
            <a:r>
              <a:rPr lang="en-US" dirty="0"/>
              <a:t> </a:t>
            </a:r>
            <a:r>
              <a:rPr lang="en-US" dirty="0" err="1"/>
              <a:t>yetişkininkine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noktaya</a:t>
            </a:r>
            <a:r>
              <a:rPr lang="en-US" dirty="0"/>
              <a:t> </a:t>
            </a:r>
            <a:r>
              <a:rPr lang="en-US" dirty="0" err="1"/>
              <a:t>gelmektedir</a:t>
            </a:r>
            <a:r>
              <a:rPr lang="en-US" dirty="0"/>
              <a:t>.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burada</a:t>
            </a:r>
            <a:r>
              <a:rPr lang="en-US" dirty="0"/>
              <a:t> </a:t>
            </a:r>
            <a:r>
              <a:rPr lang="en-US" dirty="0" err="1"/>
              <a:t>unutulmaması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nokta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edinim</a:t>
            </a:r>
            <a:r>
              <a:rPr lang="en-US" dirty="0"/>
              <a:t> </a:t>
            </a:r>
            <a:r>
              <a:rPr lang="en-US" dirty="0" err="1"/>
              <a:t>sürecinin</a:t>
            </a:r>
            <a:r>
              <a:rPr lang="en-US" dirty="0"/>
              <a:t> </a:t>
            </a:r>
            <a:r>
              <a:rPr lang="en-US" dirty="0" err="1"/>
              <a:t>yaşamın</a:t>
            </a:r>
            <a:r>
              <a:rPr lang="en-US" dirty="0"/>
              <a:t> her </a:t>
            </a:r>
            <a:r>
              <a:rPr lang="en-US" dirty="0" err="1"/>
              <a:t>anında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ettiğidir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5239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Davranışçı görüş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Bu </a:t>
            </a:r>
            <a:r>
              <a:rPr lang="en-US" dirty="0" err="1"/>
              <a:t>görüşe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çocuklar</a:t>
            </a:r>
            <a:r>
              <a:rPr lang="en-US" dirty="0"/>
              <a:t> </a:t>
            </a:r>
            <a:r>
              <a:rPr lang="en-US" dirty="0" err="1"/>
              <a:t>konuşulan</a:t>
            </a:r>
            <a:r>
              <a:rPr lang="en-US" dirty="0"/>
              <a:t> </a:t>
            </a:r>
            <a:r>
              <a:rPr lang="en-US" dirty="0" err="1"/>
              <a:t>dili</a:t>
            </a:r>
            <a:r>
              <a:rPr lang="en-US" dirty="0"/>
              <a:t>,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şeyi</a:t>
            </a:r>
            <a:r>
              <a:rPr lang="en-US" dirty="0"/>
              <a:t> </a:t>
            </a:r>
            <a:r>
              <a:rPr lang="en-US" dirty="0" err="1"/>
              <a:t>öğrendikleri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öğrenirler</a:t>
            </a:r>
            <a:r>
              <a:rPr lang="en-US" dirty="0"/>
              <a:t>. </a:t>
            </a:r>
            <a:r>
              <a:rPr lang="en-US" dirty="0" err="1"/>
              <a:t>Çevreden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uyaranının</a:t>
            </a:r>
            <a:r>
              <a:rPr lang="en-US" dirty="0"/>
              <a:t> </a:t>
            </a:r>
            <a:r>
              <a:rPr lang="en-US" dirty="0" err="1"/>
              <a:t>zamanla</a:t>
            </a:r>
            <a:r>
              <a:rPr lang="en-US" dirty="0"/>
              <a:t> </a:t>
            </a:r>
            <a:r>
              <a:rPr lang="en-US" dirty="0" err="1"/>
              <a:t>sınıflandırılması</a:t>
            </a:r>
            <a:r>
              <a:rPr lang="en-US" dirty="0"/>
              <a:t>, </a:t>
            </a:r>
            <a:r>
              <a:rPr lang="en-US" dirty="0" err="1"/>
              <a:t>şekillendirilmesi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tepkilerin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gerçekleşmektedir</a:t>
            </a:r>
            <a:r>
              <a:rPr lang="en-US" dirty="0"/>
              <a:t>. Anne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kişilerin</a:t>
            </a:r>
            <a:r>
              <a:rPr lang="en-US" dirty="0"/>
              <a:t> </a:t>
            </a:r>
            <a:r>
              <a:rPr lang="en-US" dirty="0" err="1"/>
              <a:t>çocukla</a:t>
            </a:r>
            <a:r>
              <a:rPr lang="en-US" dirty="0"/>
              <a:t> </a:t>
            </a:r>
            <a:r>
              <a:rPr lang="en-US" dirty="0" err="1"/>
              <a:t>ilişkilerinde</a:t>
            </a:r>
            <a:r>
              <a:rPr lang="en-US" dirty="0"/>
              <a:t> </a:t>
            </a:r>
            <a:r>
              <a:rPr lang="en-US" dirty="0" err="1"/>
              <a:t>vermiş</a:t>
            </a:r>
            <a:r>
              <a:rPr lang="en-US" dirty="0"/>
              <a:t> </a:t>
            </a:r>
            <a:r>
              <a:rPr lang="en-US" dirty="0" err="1"/>
              <a:t>oldukları</a:t>
            </a:r>
            <a:r>
              <a:rPr lang="en-US" dirty="0"/>
              <a:t> </a:t>
            </a:r>
            <a:r>
              <a:rPr lang="en-US" dirty="0" err="1"/>
              <a:t>tepkiler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zamanla</a:t>
            </a:r>
            <a:r>
              <a:rPr lang="en-US" dirty="0"/>
              <a:t> </a:t>
            </a:r>
            <a:r>
              <a:rPr lang="en-US" dirty="0" err="1"/>
              <a:t>dile</a:t>
            </a:r>
            <a:r>
              <a:rPr lang="en-US" dirty="0"/>
              <a:t> </a:t>
            </a:r>
            <a:r>
              <a:rPr lang="en-US" dirty="0" err="1"/>
              <a:t>dönüştürülür</a:t>
            </a:r>
            <a:r>
              <a:rPr lang="en-US" dirty="0"/>
              <a:t>. </a:t>
            </a:r>
            <a:r>
              <a:rPr lang="en-US" dirty="0" err="1"/>
              <a:t>Ödül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pekiştirenler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gelişim</a:t>
            </a:r>
            <a:r>
              <a:rPr lang="en-US" dirty="0"/>
              <a:t> </a:t>
            </a:r>
            <a:r>
              <a:rPr lang="en-US" dirty="0" err="1"/>
              <a:t>sürdürülür</a:t>
            </a:r>
            <a:r>
              <a:rPr lang="en-US" dirty="0"/>
              <a:t>. </a:t>
            </a:r>
            <a:r>
              <a:rPr lang="en-US" dirty="0" err="1"/>
              <a:t>Sonuçta</a:t>
            </a:r>
            <a:r>
              <a:rPr lang="en-US" dirty="0"/>
              <a:t> </a:t>
            </a:r>
            <a:r>
              <a:rPr lang="en-US" dirty="0" err="1"/>
              <a:t>konuşma</a:t>
            </a:r>
            <a:r>
              <a:rPr lang="en-US" dirty="0"/>
              <a:t> </a:t>
            </a:r>
            <a:r>
              <a:rPr lang="en-US" dirty="0" err="1"/>
              <a:t>şekillenir</a:t>
            </a:r>
            <a:r>
              <a:rPr lang="en-US" dirty="0"/>
              <a:t>. </a:t>
            </a:r>
            <a:r>
              <a:rPr lang="en-US" dirty="0" err="1"/>
              <a:t>Pekiştirilmenin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, </a:t>
            </a:r>
            <a:r>
              <a:rPr lang="en-US" dirty="0" err="1"/>
              <a:t>bebeklerin</a:t>
            </a:r>
            <a:r>
              <a:rPr lang="en-US" dirty="0"/>
              <a:t> </a:t>
            </a:r>
            <a:r>
              <a:rPr lang="en-US" dirty="0" err="1"/>
              <a:t>sıklıkla</a:t>
            </a:r>
            <a:r>
              <a:rPr lang="en-US" dirty="0"/>
              <a:t> </a:t>
            </a:r>
            <a:r>
              <a:rPr lang="en-US" dirty="0" err="1"/>
              <a:t>duydukları</a:t>
            </a:r>
            <a:r>
              <a:rPr lang="en-US" dirty="0"/>
              <a:t> </a:t>
            </a:r>
            <a:r>
              <a:rPr lang="en-US" dirty="0" err="1"/>
              <a:t>sesleri</a:t>
            </a:r>
            <a:r>
              <a:rPr lang="en-US" dirty="0"/>
              <a:t> </a:t>
            </a:r>
            <a:r>
              <a:rPr lang="en-US" dirty="0" err="1"/>
              <a:t>taklit</a:t>
            </a:r>
            <a:r>
              <a:rPr lang="en-US" dirty="0"/>
              <a:t> </a:t>
            </a:r>
            <a:r>
              <a:rPr lang="en-US" dirty="0" err="1"/>
              <a:t>etmeleri</a:t>
            </a:r>
            <a:r>
              <a:rPr lang="en-US" dirty="0"/>
              <a:t> de </a:t>
            </a:r>
            <a:r>
              <a:rPr lang="en-US" dirty="0" err="1"/>
              <a:t>dilin</a:t>
            </a:r>
            <a:r>
              <a:rPr lang="en-US" dirty="0"/>
              <a:t> </a:t>
            </a:r>
            <a:r>
              <a:rPr lang="en-US" dirty="0" err="1"/>
              <a:t>kazanılmasında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49883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Bilişselci görüş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Noam Chomsky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Lenneberg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dilbilimciler</a:t>
            </a:r>
            <a:r>
              <a:rPr lang="en-US" dirty="0"/>
              <a:t>,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gelişimini</a:t>
            </a:r>
            <a:r>
              <a:rPr lang="en-US" dirty="0"/>
              <a:t>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temellere</a:t>
            </a:r>
            <a:r>
              <a:rPr lang="en-US" dirty="0"/>
              <a:t> </a:t>
            </a:r>
            <a:r>
              <a:rPr lang="en-US" dirty="0" err="1"/>
              <a:t>dayandırmaktadırlar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çevresel</a:t>
            </a:r>
            <a:r>
              <a:rPr lang="en-US" dirty="0"/>
              <a:t> </a:t>
            </a:r>
            <a:r>
              <a:rPr lang="en-US" dirty="0" err="1"/>
              <a:t>koşulların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gelişimi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etkilerini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ardı</a:t>
            </a:r>
            <a:r>
              <a:rPr lang="en-US" dirty="0"/>
              <a:t> </a:t>
            </a:r>
            <a:r>
              <a:rPr lang="en-US" dirty="0" err="1"/>
              <a:t>etmemektedirler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yeterliliği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beş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bilgiye</a:t>
            </a:r>
            <a:r>
              <a:rPr lang="en-US" dirty="0"/>
              <a:t>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  <a:r>
              <a:rPr lang="en-US" dirty="0" err="1"/>
              <a:t>Bunlar</a:t>
            </a:r>
            <a:r>
              <a:rPr lang="en-US" dirty="0"/>
              <a:t>, </a:t>
            </a:r>
            <a:r>
              <a:rPr lang="en-US" dirty="0" err="1"/>
              <a:t>fonoloji</a:t>
            </a:r>
            <a:r>
              <a:rPr lang="en-US" dirty="0"/>
              <a:t>, </a:t>
            </a:r>
            <a:r>
              <a:rPr lang="en-US" dirty="0" err="1"/>
              <a:t>morfoloji</a:t>
            </a:r>
            <a:r>
              <a:rPr lang="en-US" dirty="0"/>
              <a:t>, </a:t>
            </a:r>
            <a:r>
              <a:rPr lang="en-US" dirty="0" err="1"/>
              <a:t>semantik</a:t>
            </a:r>
            <a:r>
              <a:rPr lang="en-US" dirty="0"/>
              <a:t>, </a:t>
            </a:r>
            <a:r>
              <a:rPr lang="en-US" dirty="0" err="1"/>
              <a:t>sentaks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pragmatiktir</a:t>
            </a:r>
            <a:r>
              <a:rPr lang="en-US" dirty="0"/>
              <a:t>. </a:t>
            </a:r>
            <a:r>
              <a:rPr lang="en-US" dirty="0" err="1"/>
              <a:t>Fonoloji</a:t>
            </a:r>
            <a:r>
              <a:rPr lang="en-US" dirty="0"/>
              <a:t>, </a:t>
            </a:r>
            <a:r>
              <a:rPr lang="en-US" dirty="0" err="1"/>
              <a:t>dilin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yapılarını</a:t>
            </a:r>
            <a:r>
              <a:rPr lang="en-US" dirty="0"/>
              <a:t> </a:t>
            </a:r>
            <a:r>
              <a:rPr lang="en-US" dirty="0" err="1"/>
              <a:t>araştırır</a:t>
            </a:r>
            <a:r>
              <a:rPr lang="en-US" dirty="0"/>
              <a:t>. Her </a:t>
            </a:r>
            <a:r>
              <a:rPr lang="en-US" dirty="0" err="1"/>
              <a:t>dilde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seslerin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sesler</a:t>
            </a:r>
            <a:r>
              <a:rPr lang="en-US" dirty="0"/>
              <a:t> de </a:t>
            </a:r>
            <a:r>
              <a:rPr lang="en-US" dirty="0" err="1"/>
              <a:t>bulunmaktadır</a:t>
            </a:r>
            <a:r>
              <a:rPr lang="en-US" dirty="0"/>
              <a:t>. </a:t>
            </a:r>
            <a:r>
              <a:rPr lang="en-US" dirty="0" err="1"/>
              <a:t>Çocuk</a:t>
            </a:r>
            <a:r>
              <a:rPr lang="en-US" dirty="0"/>
              <a:t>, </a:t>
            </a:r>
            <a:r>
              <a:rPr lang="en-US" dirty="0" err="1"/>
              <a:t>dilinin</a:t>
            </a:r>
            <a:r>
              <a:rPr lang="en-US" dirty="0"/>
              <a:t> </a:t>
            </a:r>
            <a:r>
              <a:rPr lang="en-US" dirty="0" err="1"/>
              <a:t>gelişiminde</a:t>
            </a:r>
            <a:r>
              <a:rPr lang="en-US" dirty="0"/>
              <a:t> ilk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seslerle</a:t>
            </a:r>
            <a:r>
              <a:rPr lang="en-US" dirty="0"/>
              <a:t> </a:t>
            </a:r>
            <a:r>
              <a:rPr lang="en-US" dirty="0" err="1"/>
              <a:t>karşılaşır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sesler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yeterlilik</a:t>
            </a:r>
            <a:r>
              <a:rPr lang="en-US" dirty="0"/>
              <a:t> </a:t>
            </a:r>
            <a:r>
              <a:rPr lang="en-US" dirty="0" err="1"/>
              <a:t>kazanır</a:t>
            </a:r>
            <a:r>
              <a:rPr lang="en-US" dirty="0"/>
              <a:t>. Bu </a:t>
            </a:r>
            <a:r>
              <a:rPr lang="en-US" dirty="0" err="1"/>
              <a:t>seslere</a:t>
            </a:r>
            <a:r>
              <a:rPr lang="en-US" dirty="0"/>
              <a:t> </a:t>
            </a:r>
            <a:r>
              <a:rPr lang="en-US" dirty="0" err="1"/>
              <a:t>fonem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verilmektedir</a:t>
            </a:r>
            <a:r>
              <a:rPr lang="en-US" dirty="0"/>
              <a:t>. </a:t>
            </a:r>
            <a:r>
              <a:rPr lang="en-US" dirty="0" err="1"/>
              <a:t>Morfoloji</a:t>
            </a:r>
            <a:r>
              <a:rPr lang="en-US" dirty="0"/>
              <a:t>, </a:t>
            </a:r>
            <a:r>
              <a:rPr lang="en-US" dirty="0" err="1"/>
              <a:t>dildeki</a:t>
            </a:r>
            <a:r>
              <a:rPr lang="en-US" dirty="0"/>
              <a:t>,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en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birimleri</a:t>
            </a:r>
            <a:r>
              <a:rPr lang="en-US" dirty="0"/>
              <a:t> </a:t>
            </a:r>
            <a:r>
              <a:rPr lang="en-US" dirty="0" err="1"/>
              <a:t>inceleyen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dalıdır</a:t>
            </a:r>
            <a:r>
              <a:rPr lang="en-US" dirty="0"/>
              <a:t>. Bu </a:t>
            </a:r>
            <a:r>
              <a:rPr lang="en-US" dirty="0" err="1"/>
              <a:t>birimlere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verilmektedir</a:t>
            </a:r>
            <a:r>
              <a:rPr lang="en-US" dirty="0"/>
              <a:t>. </a:t>
            </a:r>
            <a:r>
              <a:rPr lang="en-US" dirty="0" err="1"/>
              <a:t>Semantik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dilin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yönünü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/>
              <a:t>. </a:t>
            </a:r>
            <a:r>
              <a:rPr lang="en-US" dirty="0" err="1"/>
              <a:t>Cümlelerin</a:t>
            </a:r>
            <a:r>
              <a:rPr lang="en-US" dirty="0"/>
              <a:t>, </a:t>
            </a:r>
            <a:r>
              <a:rPr lang="en-US" dirty="0" err="1"/>
              <a:t>kelimelerin</a:t>
            </a:r>
            <a:r>
              <a:rPr lang="en-US" dirty="0"/>
              <a:t> </a:t>
            </a:r>
            <a:r>
              <a:rPr lang="en-US" dirty="0" err="1"/>
              <a:t>incelemesini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yapmaktadır</a:t>
            </a:r>
            <a:r>
              <a:rPr lang="en-US" dirty="0"/>
              <a:t>. </a:t>
            </a:r>
            <a:r>
              <a:rPr lang="en-US" dirty="0" err="1"/>
              <a:t>Cümlelerin</a:t>
            </a:r>
            <a:r>
              <a:rPr lang="en-US" dirty="0"/>
              <a:t> </a:t>
            </a:r>
            <a:r>
              <a:rPr lang="en-US" dirty="0" err="1"/>
              <a:t>kural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incelemesini</a:t>
            </a:r>
            <a:r>
              <a:rPr lang="en-US" dirty="0"/>
              <a:t> </a:t>
            </a:r>
            <a:r>
              <a:rPr lang="en-US" dirty="0" err="1"/>
              <a:t>yapan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sentakstır</a:t>
            </a:r>
            <a:r>
              <a:rPr lang="en-US" dirty="0"/>
              <a:t>. </a:t>
            </a:r>
            <a:r>
              <a:rPr lang="en-US" dirty="0" err="1"/>
              <a:t>Sentaks</a:t>
            </a:r>
            <a:r>
              <a:rPr lang="en-US" dirty="0"/>
              <a:t>, </a:t>
            </a:r>
            <a:r>
              <a:rPr lang="en-US" dirty="0" err="1"/>
              <a:t>kelimelerden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cümlelerin</a:t>
            </a:r>
            <a:r>
              <a:rPr lang="en-US" dirty="0"/>
              <a:t> </a:t>
            </a:r>
            <a:r>
              <a:rPr lang="en-US" dirty="0" err="1"/>
              <a:t>kurallarını</a:t>
            </a:r>
            <a:r>
              <a:rPr lang="en-US" dirty="0"/>
              <a:t> </a:t>
            </a:r>
            <a:r>
              <a:rPr lang="en-US" dirty="0" err="1"/>
              <a:t>işleten</a:t>
            </a:r>
            <a:r>
              <a:rPr lang="en-US" dirty="0"/>
              <a:t> </a:t>
            </a:r>
            <a:r>
              <a:rPr lang="en-US" dirty="0" err="1"/>
              <a:t>sistemdir</a:t>
            </a:r>
            <a:r>
              <a:rPr lang="en-US" dirty="0"/>
              <a:t>. </a:t>
            </a:r>
            <a:r>
              <a:rPr lang="en-US" dirty="0" err="1"/>
              <a:t>Pragmatik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kontekstleri</a:t>
            </a:r>
            <a:r>
              <a:rPr lang="en-US" dirty="0"/>
              <a:t> </a:t>
            </a:r>
            <a:r>
              <a:rPr lang="en-US" dirty="0" err="1"/>
              <a:t>yöneten</a:t>
            </a:r>
            <a:r>
              <a:rPr lang="en-US" dirty="0"/>
              <a:t> </a:t>
            </a:r>
            <a:r>
              <a:rPr lang="en-US" dirty="0" err="1"/>
              <a:t>kuralları</a:t>
            </a:r>
            <a:r>
              <a:rPr lang="en-US" dirty="0"/>
              <a:t> </a:t>
            </a:r>
            <a:r>
              <a:rPr lang="en-US" dirty="0" err="1"/>
              <a:t>araştırmaktadır</a:t>
            </a:r>
            <a:r>
              <a:rPr lang="en-US" dirty="0"/>
              <a:t>.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dilin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bağlamda</a:t>
            </a:r>
            <a:r>
              <a:rPr lang="en-US" dirty="0"/>
              <a:t> </a:t>
            </a:r>
            <a:r>
              <a:rPr lang="en-US" dirty="0" err="1"/>
              <a:t>kullanım</a:t>
            </a:r>
            <a:r>
              <a:rPr lang="en-US" dirty="0"/>
              <a:t> </a:t>
            </a:r>
            <a:r>
              <a:rPr lang="en-US" dirty="0" err="1"/>
              <a:t>uygunluğu</a:t>
            </a:r>
            <a:r>
              <a:rPr lang="en-US" dirty="0"/>
              <a:t>, </a:t>
            </a:r>
            <a:r>
              <a:rPr lang="en-US" dirty="0" err="1"/>
              <a:t>yani</a:t>
            </a:r>
            <a:r>
              <a:rPr lang="en-US" dirty="0"/>
              <a:t> </a:t>
            </a:r>
            <a:r>
              <a:rPr lang="en-US" dirty="0" err="1"/>
              <a:t>pragmatiklerle</a:t>
            </a:r>
            <a:r>
              <a:rPr lang="en-US" dirty="0"/>
              <a:t> </a:t>
            </a:r>
            <a:r>
              <a:rPr lang="en-US" dirty="0" err="1"/>
              <a:t>çocuklar</a:t>
            </a:r>
            <a:r>
              <a:rPr lang="en-US" dirty="0"/>
              <a:t>,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yaşlarında</a:t>
            </a:r>
            <a:r>
              <a:rPr lang="en-US" dirty="0"/>
              <a:t> </a:t>
            </a:r>
            <a:r>
              <a:rPr lang="en-US" dirty="0" err="1"/>
              <a:t>nezaket</a:t>
            </a:r>
            <a:r>
              <a:rPr lang="en-US" dirty="0"/>
              <a:t> </a:t>
            </a:r>
            <a:r>
              <a:rPr lang="en-US" dirty="0" err="1"/>
              <a:t>ifadelerini</a:t>
            </a:r>
            <a:r>
              <a:rPr lang="en-US" dirty="0"/>
              <a:t>, </a:t>
            </a:r>
            <a:r>
              <a:rPr lang="en-US" dirty="0" err="1"/>
              <a:t>argo</a:t>
            </a:r>
            <a:r>
              <a:rPr lang="en-US" dirty="0"/>
              <a:t> </a:t>
            </a:r>
            <a:r>
              <a:rPr lang="en-US" dirty="0" err="1"/>
              <a:t>sözcükleri</a:t>
            </a:r>
            <a:r>
              <a:rPr lang="en-US" dirty="0"/>
              <a:t>, emir </a:t>
            </a:r>
            <a:r>
              <a:rPr lang="en-US" dirty="0" err="1"/>
              <a:t>kavramlarını</a:t>
            </a:r>
            <a:r>
              <a:rPr lang="en-US" dirty="0"/>
              <a:t>, </a:t>
            </a:r>
            <a:r>
              <a:rPr lang="en-US" dirty="0" err="1"/>
              <a:t>dilek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arzularını</a:t>
            </a:r>
            <a:r>
              <a:rPr lang="en-US" dirty="0"/>
              <a:t> </a:t>
            </a:r>
            <a:r>
              <a:rPr lang="en-US" dirty="0" err="1"/>
              <a:t>iletme</a:t>
            </a:r>
            <a:r>
              <a:rPr lang="en-US" dirty="0"/>
              <a:t> </a:t>
            </a:r>
            <a:r>
              <a:rPr lang="en-US" dirty="0" err="1"/>
              <a:t>kurallarını</a:t>
            </a:r>
            <a:r>
              <a:rPr lang="en-US" dirty="0"/>
              <a:t> </a:t>
            </a:r>
            <a:r>
              <a:rPr lang="en-US" dirty="0" err="1"/>
              <a:t>öğrenirler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 5 </a:t>
            </a:r>
            <a:r>
              <a:rPr lang="en-US" dirty="0" err="1"/>
              <a:t>yaşındaki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2 </a:t>
            </a:r>
            <a:r>
              <a:rPr lang="en-US" dirty="0" err="1"/>
              <a:t>yaşındaki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çocuğa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şeyler</a:t>
            </a:r>
            <a:r>
              <a:rPr lang="en-US" dirty="0"/>
              <a:t> </a:t>
            </a:r>
            <a:r>
              <a:rPr lang="en-US" dirty="0" err="1"/>
              <a:t>anlatırken</a:t>
            </a:r>
            <a:r>
              <a:rPr lang="en-US" dirty="0"/>
              <a:t>,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pragmatik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verilmiş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,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cümleler</a:t>
            </a:r>
            <a:r>
              <a:rPr lang="en-US" dirty="0"/>
              <a:t> </a:t>
            </a:r>
            <a:r>
              <a:rPr lang="en-US" dirty="0" err="1"/>
              <a:t>kullanır</a:t>
            </a:r>
            <a:r>
              <a:rPr lang="en-US" dirty="0"/>
              <a:t>, </a:t>
            </a:r>
            <a:r>
              <a:rPr lang="en-US" dirty="0" err="1"/>
              <a:t>yavaş</a:t>
            </a:r>
            <a:r>
              <a:rPr lang="en-US" dirty="0"/>
              <a:t> </a:t>
            </a:r>
            <a:r>
              <a:rPr lang="en-US" dirty="0" err="1"/>
              <a:t>konuşur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anlaması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sözcüklerini</a:t>
            </a:r>
            <a:r>
              <a:rPr lang="en-US" dirty="0"/>
              <a:t> </a:t>
            </a:r>
            <a:r>
              <a:rPr lang="en-US" dirty="0" err="1"/>
              <a:t>tekrarlar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920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 edinim aşamaları:Brown 1974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646238"/>
          <a:ext cx="10972801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7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aşama</a:t>
                      </a:r>
                      <a:endParaRPr lang="tr-TR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osu</a:t>
                      </a:r>
                      <a:endParaRPr lang="tr-TR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Sözce</a:t>
                      </a:r>
                      <a:r>
                        <a:rPr lang="tr-TR" baseline="0" dirty="0" smtClean="0"/>
                        <a:t> yapısı görünümü</a:t>
                      </a:r>
                      <a:endParaRPr lang="tr-TR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Times New Roman"/>
                        </a:rPr>
                        <a:t>aşama</a:t>
                      </a:r>
                      <a:endParaRPr lang="tr-TR" sz="12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1.1-2.0</a:t>
                      </a:r>
                      <a:endParaRPr lang="tr-TR" sz="1200" dirty="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Basit</a:t>
                      </a:r>
                      <a:r>
                        <a:rPr lang="de-DE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</a:t>
                      </a:r>
                      <a:r>
                        <a:rPr lang="de-DE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tümcelerde</a:t>
                      </a:r>
                      <a:r>
                        <a:rPr lang="de-DE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</a:t>
                      </a:r>
                      <a:r>
                        <a:rPr lang="de-DE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anlamsal</a:t>
                      </a:r>
                      <a:r>
                        <a:rPr lang="de-DE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roller </a:t>
                      </a:r>
                      <a:r>
                        <a:rPr lang="de-DE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ve</a:t>
                      </a:r>
                      <a:r>
                        <a:rPr lang="de-DE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</a:t>
                      </a:r>
                      <a:r>
                        <a:rPr lang="de-DE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bağlam</a:t>
                      </a:r>
                      <a:endParaRPr lang="tr-TR" sz="1200" dirty="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Times New Roman"/>
                        </a:rPr>
                        <a:t>aşama</a:t>
                      </a:r>
                      <a:endParaRPr lang="tr-TR" sz="12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2.0-2.5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Dilbilgisel biçimbirimlerin kullanılmasıyla basit tümcelerde anlamın belirlenmesi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Times New Roman"/>
                        </a:rPr>
                        <a:t>aşama</a:t>
                      </a:r>
                      <a:endParaRPr lang="tr-TR" sz="12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2.5-3.5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Olumsuzluk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soru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ve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emir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kiplerini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içeren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tümcelerin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kullanılması</a:t>
                      </a:r>
                      <a:endParaRPr lang="tr-TR" sz="1200" dirty="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Times New Roman"/>
                        </a:rPr>
                        <a:t>aşama</a:t>
                      </a:r>
                      <a:endParaRPr lang="tr-TR" sz="12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3.5-4.0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Bir tümceyi diğerinin içine yerleştirme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Times New Roman"/>
                        </a:rPr>
                        <a:t>aşama</a:t>
                      </a:r>
                      <a:endParaRPr lang="tr-TR" sz="12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4.0- …</a:t>
                      </a:r>
                      <a:endParaRPr lang="tr-TR" sz="1200" dirty="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İki ya da daha fazla tümceyi birleştirme</a:t>
                      </a:r>
                      <a:endParaRPr lang="tr-TR" sz="1200" dirty="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4880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*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kullanarak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sayıda</a:t>
            </a:r>
            <a:r>
              <a:rPr lang="en-US" dirty="0"/>
              <a:t> </a:t>
            </a:r>
            <a:r>
              <a:rPr lang="en-US" dirty="0" err="1"/>
              <a:t>bağlamı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edebilmektedir</a:t>
            </a:r>
            <a:r>
              <a:rPr lang="en-US" dirty="0"/>
              <a:t>.</a:t>
            </a:r>
            <a:r>
              <a:rPr lang="tr-TR" i="1" dirty="0"/>
              <a:t>D/Y</a:t>
            </a:r>
            <a:endParaRPr lang="tr-TR" dirty="0"/>
          </a:p>
          <a:p>
            <a:pPr>
              <a:buNone/>
            </a:pPr>
            <a:r>
              <a:rPr lang="tr-TR" dirty="0" smtClean="0"/>
              <a:t>*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/>
              <a:t>edinim</a:t>
            </a:r>
            <a:r>
              <a:rPr lang="en-US" dirty="0"/>
              <a:t> </a:t>
            </a:r>
            <a:r>
              <a:rPr lang="en-US" dirty="0" err="1"/>
              <a:t>sürecinde</a:t>
            </a:r>
            <a:r>
              <a:rPr lang="en-US" dirty="0"/>
              <a:t> </a:t>
            </a:r>
            <a:r>
              <a:rPr lang="en-US" dirty="0" err="1"/>
              <a:t>algılama</a:t>
            </a:r>
            <a:r>
              <a:rPr lang="en-US" dirty="0"/>
              <a:t> </a:t>
            </a:r>
            <a:r>
              <a:rPr lang="en-US" dirty="0" err="1"/>
              <a:t>üretimden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ileridedir</a:t>
            </a:r>
            <a:r>
              <a:rPr lang="en-US" dirty="0"/>
              <a:t>. </a:t>
            </a:r>
            <a:r>
              <a:rPr lang="tr-TR" i="1" dirty="0"/>
              <a:t>D/Y</a:t>
            </a:r>
            <a:endParaRPr lang="tr-TR" dirty="0"/>
          </a:p>
          <a:p>
            <a:pPr>
              <a:buNone/>
            </a:pPr>
            <a:r>
              <a:rPr lang="tr-TR" dirty="0" smtClean="0"/>
              <a:t>* </a:t>
            </a:r>
            <a:r>
              <a:rPr lang="tr-TR" dirty="0"/>
              <a:t>İ</a:t>
            </a:r>
            <a:r>
              <a:rPr lang="en-US" dirty="0" err="1" smtClean="0"/>
              <a:t>kinci</a:t>
            </a:r>
            <a:r>
              <a:rPr lang="en-US" dirty="0" smtClean="0"/>
              <a:t> </a:t>
            </a:r>
            <a:r>
              <a:rPr lang="en-US" dirty="0" err="1"/>
              <a:t>aşama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nesne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ilişkinin</a:t>
            </a:r>
            <a:r>
              <a:rPr lang="en-US" dirty="0"/>
              <a:t> </a:t>
            </a:r>
            <a:r>
              <a:rPr lang="en-US" dirty="0" err="1"/>
              <a:t>belirgin</a:t>
            </a:r>
            <a:r>
              <a:rPr lang="en-US" dirty="0"/>
              <a:t> </a:t>
            </a:r>
            <a:r>
              <a:rPr lang="en-US" dirty="0" err="1"/>
              <a:t>kılınması</a:t>
            </a:r>
            <a:r>
              <a:rPr lang="en-US" dirty="0"/>
              <a:t> </a:t>
            </a:r>
            <a:r>
              <a:rPr lang="en-US" dirty="0" err="1"/>
              <a:t>sürecini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</a:t>
            </a:r>
            <a:r>
              <a:rPr lang="en-US" i="1" dirty="0"/>
              <a:t> </a:t>
            </a:r>
            <a:r>
              <a:rPr lang="tr-TR" i="1" dirty="0"/>
              <a:t>D/Y</a:t>
            </a:r>
            <a:endParaRPr lang="tr-TR" dirty="0"/>
          </a:p>
          <a:p>
            <a:pPr>
              <a:buNone/>
            </a:pPr>
            <a:r>
              <a:rPr lang="tr-TR" dirty="0" smtClean="0"/>
              <a:t>* </a:t>
            </a:r>
            <a:r>
              <a:rPr lang="en-US" dirty="0" err="1" smtClean="0"/>
              <a:t>Öbeksel</a:t>
            </a:r>
            <a:r>
              <a:rPr lang="en-US" dirty="0" smtClean="0"/>
              <a:t> </a:t>
            </a:r>
            <a:r>
              <a:rPr lang="en-US" dirty="0" err="1"/>
              <a:t>sıralama</a:t>
            </a:r>
            <a:r>
              <a:rPr lang="en-US" dirty="0"/>
              <a:t> </a:t>
            </a:r>
            <a:r>
              <a:rPr lang="en-US" dirty="0" err="1"/>
              <a:t>tümcesel</a:t>
            </a:r>
            <a:r>
              <a:rPr lang="en-US" dirty="0"/>
              <a:t> </a:t>
            </a:r>
            <a:r>
              <a:rPr lang="en-US" dirty="0" err="1"/>
              <a:t>sıralamadan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kolaydır</a:t>
            </a:r>
            <a:r>
              <a:rPr lang="en-US" dirty="0"/>
              <a:t>. </a:t>
            </a:r>
            <a:r>
              <a:rPr lang="tr-TR" i="1" dirty="0"/>
              <a:t>D/Y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67300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* </a:t>
            </a:r>
            <a:r>
              <a:rPr lang="en-US" dirty="0" err="1" smtClean="0"/>
              <a:t>Davranışçı</a:t>
            </a:r>
            <a:r>
              <a:rPr lang="en-US" dirty="0" smtClean="0"/>
              <a:t> </a:t>
            </a:r>
            <a:r>
              <a:rPr lang="en-US" dirty="0" err="1"/>
              <a:t>görüşe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edinim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,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öğrenme</a:t>
            </a:r>
            <a:r>
              <a:rPr lang="en-US" dirty="0"/>
              <a:t> </a:t>
            </a:r>
            <a:r>
              <a:rPr lang="en-US" dirty="0" err="1"/>
              <a:t>sürecinden</a:t>
            </a:r>
            <a:r>
              <a:rPr lang="en-US" dirty="0"/>
              <a:t> </a:t>
            </a:r>
            <a:r>
              <a:rPr lang="en-US" dirty="0" err="1"/>
              <a:t>farksızdır</a:t>
            </a:r>
            <a:r>
              <a:rPr lang="en-US" dirty="0"/>
              <a:t>. </a:t>
            </a:r>
            <a:r>
              <a:rPr lang="tr-TR" i="1" dirty="0"/>
              <a:t>D/Y</a:t>
            </a:r>
            <a:endParaRPr lang="tr-TR" dirty="0"/>
          </a:p>
          <a:p>
            <a:pPr>
              <a:buNone/>
            </a:pPr>
            <a:r>
              <a:rPr lang="tr-TR" dirty="0" smtClean="0"/>
              <a:t>* </a:t>
            </a:r>
            <a:r>
              <a:rPr lang="en-US" dirty="0" err="1" smtClean="0"/>
              <a:t>Bilişseci</a:t>
            </a:r>
            <a:r>
              <a:rPr lang="en-US" dirty="0" smtClean="0"/>
              <a:t> </a:t>
            </a:r>
            <a:r>
              <a:rPr lang="en-US" dirty="0" err="1"/>
              <a:t>görüşe</a:t>
            </a:r>
            <a:r>
              <a:rPr lang="en-US" dirty="0"/>
              <a:t> gore </a:t>
            </a:r>
            <a:r>
              <a:rPr lang="en-US" dirty="0" err="1"/>
              <a:t>çocuklar</a:t>
            </a:r>
            <a:r>
              <a:rPr lang="en-US" dirty="0"/>
              <a:t> </a:t>
            </a:r>
            <a:r>
              <a:rPr lang="en-US" dirty="0" err="1"/>
              <a:t>dili</a:t>
            </a:r>
            <a:r>
              <a:rPr lang="en-US" dirty="0"/>
              <a:t> </a:t>
            </a:r>
            <a:r>
              <a:rPr lang="en-US" dirty="0" err="1"/>
              <a:t>doğuştan</a:t>
            </a:r>
            <a:r>
              <a:rPr lang="en-US" dirty="0"/>
              <a:t> </a:t>
            </a:r>
            <a:r>
              <a:rPr lang="en-US" dirty="0" err="1"/>
              <a:t>getirdikleri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yetenek</a:t>
            </a:r>
            <a:r>
              <a:rPr lang="en-US" dirty="0"/>
              <a:t> </a:t>
            </a:r>
            <a:r>
              <a:rPr lang="en-US" dirty="0" err="1"/>
              <a:t>sayesinde</a:t>
            </a:r>
            <a:r>
              <a:rPr lang="en-US" dirty="0"/>
              <a:t> </a:t>
            </a:r>
            <a:r>
              <a:rPr lang="en-US" dirty="0" err="1"/>
              <a:t>edinirler</a:t>
            </a:r>
            <a:r>
              <a:rPr lang="en-US" dirty="0"/>
              <a:t>. </a:t>
            </a:r>
            <a:r>
              <a:rPr lang="tr-TR" i="1" dirty="0"/>
              <a:t>D/Y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9567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Bir çocuğun dil edinim sürecinde hangi kuralları önceleyerek sözcükleri bir araya getirdiği ve iletişimini nasıl gerçekleştirdiği pek çok araştırmanın konusudur.  </a:t>
            </a:r>
            <a:r>
              <a:rPr lang="en-US" dirty="0"/>
              <a:t>Bu </a:t>
            </a:r>
            <a:r>
              <a:rPr lang="en-US" dirty="0" err="1"/>
              <a:t>araştırmalardan</a:t>
            </a:r>
            <a:r>
              <a:rPr lang="en-US" dirty="0"/>
              <a:t> </a:t>
            </a:r>
            <a:r>
              <a:rPr lang="en-US" dirty="0" err="1"/>
              <a:t>alanda</a:t>
            </a:r>
            <a:r>
              <a:rPr lang="en-US" dirty="0"/>
              <a:t> </a:t>
            </a:r>
            <a:r>
              <a:rPr lang="en-US" dirty="0" err="1"/>
              <a:t>oldukça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görenlerden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tanesi</a:t>
            </a:r>
            <a:r>
              <a:rPr lang="en-US" dirty="0"/>
              <a:t> Brain (1961)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geliştirilen</a:t>
            </a:r>
            <a:r>
              <a:rPr lang="en-US" dirty="0"/>
              <a:t> pivot </a:t>
            </a:r>
            <a:r>
              <a:rPr lang="en-US" dirty="0" err="1"/>
              <a:t>dilbilgisidir</a:t>
            </a:r>
            <a:r>
              <a:rPr lang="en-US" dirty="0"/>
              <a:t>. Bu </a:t>
            </a:r>
            <a:r>
              <a:rPr lang="en-US" dirty="0" err="1"/>
              <a:t>dilbilgisinde</a:t>
            </a:r>
            <a:r>
              <a:rPr lang="en-US" dirty="0"/>
              <a:t> </a:t>
            </a:r>
            <a:r>
              <a:rPr lang="en-US" dirty="0" err="1"/>
              <a:t>çocuğun</a:t>
            </a:r>
            <a:r>
              <a:rPr lang="en-US" dirty="0"/>
              <a:t> pivot </a:t>
            </a:r>
            <a:r>
              <a:rPr lang="en-US" dirty="0" err="1"/>
              <a:t>kapalı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sözcükler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bilinen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kategorisine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varsayılmaktadır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/>
              <a:t>Pivot </a:t>
            </a:r>
            <a:r>
              <a:rPr lang="en-US" dirty="0" err="1"/>
              <a:t>sözcükler</a:t>
            </a:r>
            <a:r>
              <a:rPr lang="en-US" dirty="0"/>
              <a:t> </a:t>
            </a:r>
            <a:r>
              <a:rPr lang="en-US" dirty="0" err="1"/>
              <a:t>tümcede</a:t>
            </a:r>
            <a:r>
              <a:rPr lang="en-US" dirty="0"/>
              <a:t> </a:t>
            </a:r>
            <a:r>
              <a:rPr lang="en-US" dirty="0" err="1"/>
              <a:t>daima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sözcüklerle</a:t>
            </a:r>
            <a:r>
              <a:rPr lang="en-US" dirty="0"/>
              <a:t> </a:t>
            </a:r>
            <a:r>
              <a:rPr lang="en-US" dirty="0" err="1"/>
              <a:t>beraber</a:t>
            </a:r>
            <a:r>
              <a:rPr lang="en-US" dirty="0"/>
              <a:t> </a:t>
            </a:r>
            <a:r>
              <a:rPr lang="en-US" dirty="0" err="1"/>
              <a:t>kullanılmaktadır</a:t>
            </a:r>
            <a:r>
              <a:rPr lang="en-US" dirty="0"/>
              <a:t>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deyişle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pivot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tümcenin</a:t>
            </a:r>
            <a:r>
              <a:rPr lang="en-US" dirty="0"/>
              <a:t> </a:t>
            </a:r>
            <a:r>
              <a:rPr lang="en-US" dirty="0" err="1"/>
              <a:t>başında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sonunda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olsa</a:t>
            </a:r>
            <a:r>
              <a:rPr lang="en-US" dirty="0"/>
              <a:t> </a:t>
            </a:r>
            <a:r>
              <a:rPr lang="en-US" dirty="0" err="1"/>
              <a:t>mutlaka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mutlaka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üyesi</a:t>
            </a:r>
            <a:r>
              <a:rPr lang="en-US" dirty="0"/>
              <a:t> </a:t>
            </a:r>
            <a:r>
              <a:rPr lang="en-US" dirty="0" err="1"/>
              <a:t>sözcükle</a:t>
            </a:r>
            <a:r>
              <a:rPr lang="en-US" dirty="0"/>
              <a:t> </a:t>
            </a:r>
            <a:r>
              <a:rPr lang="en-US" dirty="0" err="1"/>
              <a:t>kullanılmaktadır</a:t>
            </a:r>
            <a:r>
              <a:rPr lang="en-US" dirty="0"/>
              <a:t>.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sözcükler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hem pivot </a:t>
            </a:r>
            <a:r>
              <a:rPr lang="en-US" dirty="0" err="1"/>
              <a:t>sözcüklerle</a:t>
            </a:r>
            <a:r>
              <a:rPr lang="en-US" dirty="0"/>
              <a:t> hem de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sözcüklerle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arada</a:t>
            </a:r>
            <a:r>
              <a:rPr lang="en-US" dirty="0"/>
              <a:t> </a:t>
            </a:r>
            <a:r>
              <a:rPr lang="en-US" dirty="0" err="1"/>
              <a:t>kullanılabilmektedir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edinim</a:t>
            </a:r>
            <a:r>
              <a:rPr lang="en-US" dirty="0"/>
              <a:t> </a:t>
            </a:r>
            <a:r>
              <a:rPr lang="en-US" dirty="0" err="1"/>
              <a:t>sürecinde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kapalı</a:t>
            </a:r>
            <a:r>
              <a:rPr lang="en-US" dirty="0"/>
              <a:t> </a:t>
            </a:r>
            <a:r>
              <a:rPr lang="en-US" dirty="0" err="1"/>
              <a:t>sözcüklerin</a:t>
            </a:r>
            <a:r>
              <a:rPr lang="en-US" dirty="0"/>
              <a:t> </a:t>
            </a:r>
            <a:r>
              <a:rPr lang="en-US" dirty="0" err="1"/>
              <a:t>kullanılış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 </a:t>
            </a:r>
            <a:r>
              <a:rPr lang="en-US" dirty="0" err="1"/>
              <a:t>çocuktan</a:t>
            </a:r>
            <a:r>
              <a:rPr lang="en-US" dirty="0"/>
              <a:t> </a:t>
            </a:r>
            <a:r>
              <a:rPr lang="en-US" dirty="0" err="1"/>
              <a:t>çocuğa</a:t>
            </a:r>
            <a:r>
              <a:rPr lang="en-US" dirty="0"/>
              <a:t> </a:t>
            </a:r>
            <a:r>
              <a:rPr lang="en-US" dirty="0" err="1"/>
              <a:t>değişebilmektedir</a:t>
            </a:r>
            <a:r>
              <a:rPr lang="en-US" dirty="0"/>
              <a:t>. Bu </a:t>
            </a:r>
            <a:r>
              <a:rPr lang="en-US" dirty="0" err="1"/>
              <a:t>yaklaşım</a:t>
            </a:r>
            <a:r>
              <a:rPr lang="en-US" dirty="0"/>
              <a:t> </a:t>
            </a:r>
            <a:r>
              <a:rPr lang="en-US" dirty="0" err="1"/>
              <a:t>kimi</a:t>
            </a:r>
            <a:r>
              <a:rPr lang="en-US" dirty="0"/>
              <a:t> </a:t>
            </a:r>
            <a:r>
              <a:rPr lang="en-US" dirty="0" err="1"/>
              <a:t>araştırmacılar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görmemiştir</a:t>
            </a:r>
            <a:r>
              <a:rPr lang="en-US" dirty="0"/>
              <a:t>. Bloom (1970), pivot </a:t>
            </a:r>
            <a:r>
              <a:rPr lang="en-US" dirty="0" err="1"/>
              <a:t>dilbilgisinin</a:t>
            </a:r>
            <a:r>
              <a:rPr lang="en-US" dirty="0"/>
              <a:t> </a:t>
            </a:r>
            <a:r>
              <a:rPr lang="en-US" dirty="0" err="1"/>
              <a:t>çocuğun</a:t>
            </a:r>
            <a:r>
              <a:rPr lang="en-US" dirty="0"/>
              <a:t> </a:t>
            </a:r>
            <a:r>
              <a:rPr lang="en-US" dirty="0" err="1"/>
              <a:t>sözcelerinin</a:t>
            </a:r>
            <a:r>
              <a:rPr lang="en-US" dirty="0"/>
              <a:t> </a:t>
            </a:r>
            <a:r>
              <a:rPr lang="en-US" dirty="0" err="1"/>
              <a:t>anlamsal</a:t>
            </a:r>
            <a:r>
              <a:rPr lang="en-US" dirty="0"/>
              <a:t> </a:t>
            </a:r>
            <a:r>
              <a:rPr lang="en-US" dirty="0" err="1"/>
              <a:t>boyutunu</a:t>
            </a:r>
            <a:r>
              <a:rPr lang="en-US" dirty="0"/>
              <a:t> </a:t>
            </a:r>
            <a:r>
              <a:rPr lang="en-US" dirty="0" err="1"/>
              <a:t>dikkate</a:t>
            </a:r>
            <a:r>
              <a:rPr lang="en-US" dirty="0"/>
              <a:t> </a:t>
            </a:r>
            <a:r>
              <a:rPr lang="en-US" dirty="0" err="1"/>
              <a:t>almadığını</a:t>
            </a:r>
            <a:r>
              <a:rPr lang="en-US" dirty="0"/>
              <a:t> </a:t>
            </a:r>
            <a:r>
              <a:rPr lang="en-US" dirty="0" err="1"/>
              <a:t>belirtmekte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tümceleri</a:t>
            </a:r>
            <a:r>
              <a:rPr lang="en-US" dirty="0"/>
              <a:t> </a:t>
            </a:r>
            <a:r>
              <a:rPr lang="en-US" dirty="0" err="1"/>
              <a:t>incelemelerinde</a:t>
            </a:r>
            <a:r>
              <a:rPr lang="en-US" dirty="0"/>
              <a:t> </a:t>
            </a:r>
            <a:r>
              <a:rPr lang="en-US" dirty="0" err="1"/>
              <a:t>bağlamın</a:t>
            </a:r>
            <a:r>
              <a:rPr lang="en-US" dirty="0"/>
              <a:t> </a:t>
            </a:r>
            <a:r>
              <a:rPr lang="en-US" dirty="0" err="1"/>
              <a:t>mutlaka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önünde</a:t>
            </a:r>
            <a:r>
              <a:rPr lang="en-US" dirty="0"/>
              <a:t> </a:t>
            </a:r>
            <a:r>
              <a:rPr lang="en-US" dirty="0" err="1"/>
              <a:t>bulundurulması</a:t>
            </a:r>
            <a:r>
              <a:rPr lang="en-US" dirty="0"/>
              <a:t> </a:t>
            </a:r>
            <a:r>
              <a:rPr lang="en-US" dirty="0" err="1"/>
              <a:t>gerekliliğini</a:t>
            </a:r>
            <a:r>
              <a:rPr lang="en-US" dirty="0"/>
              <a:t> </a:t>
            </a:r>
            <a:r>
              <a:rPr lang="en-US" dirty="0" err="1"/>
              <a:t>savunmaktadır</a:t>
            </a:r>
            <a:r>
              <a:rPr lang="en-US" dirty="0"/>
              <a:t>. Bu </a:t>
            </a:r>
            <a:r>
              <a:rPr lang="en-US" dirty="0" err="1"/>
              <a:t>durumu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bağlam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sözcükleri</a:t>
            </a:r>
            <a:r>
              <a:rPr lang="en-US" dirty="0"/>
              <a:t> </a:t>
            </a:r>
            <a:r>
              <a:rPr lang="en-US" dirty="0" err="1"/>
              <a:t>kullanan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çocuğun</a:t>
            </a:r>
            <a:r>
              <a:rPr lang="en-US" dirty="0"/>
              <a:t> </a:t>
            </a:r>
            <a:r>
              <a:rPr lang="en-US" dirty="0" err="1"/>
              <a:t>sözcesiyle</a:t>
            </a:r>
            <a:r>
              <a:rPr lang="en-US" dirty="0"/>
              <a:t> </a:t>
            </a:r>
            <a:r>
              <a:rPr lang="en-US" dirty="0" err="1"/>
              <a:t>örneklemektedir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786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Örneğin</a:t>
            </a:r>
            <a:r>
              <a:rPr lang="en-US" dirty="0"/>
              <a:t> “mummy sock” </a:t>
            </a:r>
            <a:r>
              <a:rPr lang="en-US" dirty="0" err="1"/>
              <a:t>diyen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, </a:t>
            </a:r>
            <a:r>
              <a:rPr lang="en-US" dirty="0" err="1"/>
              <a:t>annesinin</a:t>
            </a:r>
            <a:r>
              <a:rPr lang="en-US" dirty="0"/>
              <a:t> </a:t>
            </a:r>
            <a:r>
              <a:rPr lang="en-US" dirty="0" err="1"/>
              <a:t>çorabını</a:t>
            </a:r>
            <a:r>
              <a:rPr lang="en-US" dirty="0"/>
              <a:t> </a:t>
            </a:r>
            <a:r>
              <a:rPr lang="en-US" dirty="0" err="1"/>
              <a:t>alırken</a:t>
            </a:r>
            <a:r>
              <a:rPr lang="en-US" dirty="0"/>
              <a:t> de </a:t>
            </a:r>
            <a:r>
              <a:rPr lang="en-US" dirty="0" err="1"/>
              <a:t>annesi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çorabını</a:t>
            </a:r>
            <a:r>
              <a:rPr lang="en-US" dirty="0"/>
              <a:t> </a:t>
            </a:r>
            <a:r>
              <a:rPr lang="en-US" dirty="0" err="1"/>
              <a:t>giyerken</a:t>
            </a:r>
            <a:r>
              <a:rPr lang="en-US" dirty="0"/>
              <a:t> de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sözceyi</a:t>
            </a:r>
            <a:r>
              <a:rPr lang="en-US" dirty="0"/>
              <a:t> </a:t>
            </a:r>
            <a:r>
              <a:rPr lang="en-US" dirty="0" err="1"/>
              <a:t>kullanabilmektedir</a:t>
            </a:r>
            <a:r>
              <a:rPr lang="en-US" dirty="0"/>
              <a:t>. Bu </a:t>
            </a:r>
            <a:r>
              <a:rPr lang="en-US" dirty="0" err="1"/>
              <a:t>bağlamlar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genişletildiğinde</a:t>
            </a:r>
            <a:r>
              <a:rPr lang="en-US" dirty="0"/>
              <a:t>,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annesinin</a:t>
            </a:r>
            <a:r>
              <a:rPr lang="en-US" dirty="0"/>
              <a:t> </a:t>
            </a:r>
            <a:r>
              <a:rPr lang="en-US" dirty="0" err="1"/>
              <a:t>çorabını</a:t>
            </a:r>
            <a:r>
              <a:rPr lang="en-US" dirty="0"/>
              <a:t> </a:t>
            </a:r>
            <a:r>
              <a:rPr lang="en-US" dirty="0" err="1"/>
              <a:t>gösterirken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annesinden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çorap</a:t>
            </a:r>
            <a:r>
              <a:rPr lang="en-US" dirty="0"/>
              <a:t> </a:t>
            </a:r>
            <a:r>
              <a:rPr lang="en-US" dirty="0" err="1"/>
              <a:t>giydirmesini</a:t>
            </a:r>
            <a:r>
              <a:rPr lang="en-US" dirty="0"/>
              <a:t> </a:t>
            </a:r>
            <a:r>
              <a:rPr lang="en-US" dirty="0" err="1"/>
              <a:t>isterken</a:t>
            </a:r>
            <a:r>
              <a:rPr lang="en-US" dirty="0"/>
              <a:t> de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ikili</a:t>
            </a:r>
            <a:r>
              <a:rPr lang="en-US" dirty="0"/>
              <a:t>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grubunu</a:t>
            </a:r>
            <a:r>
              <a:rPr lang="en-US" dirty="0"/>
              <a:t> </a:t>
            </a:r>
            <a:r>
              <a:rPr lang="en-US" dirty="0" err="1"/>
              <a:t>kullanabilmektedir</a:t>
            </a:r>
            <a:r>
              <a:rPr lang="en-US" dirty="0"/>
              <a:t>. </a:t>
            </a:r>
            <a:r>
              <a:rPr lang="en-US" dirty="0" err="1"/>
              <a:t>Dolayısıyla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sayıda</a:t>
            </a:r>
            <a:r>
              <a:rPr lang="en-US" dirty="0"/>
              <a:t> </a:t>
            </a:r>
            <a:r>
              <a:rPr lang="en-US" dirty="0" err="1"/>
              <a:t>bağlam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sözcelerden</a:t>
            </a:r>
            <a:r>
              <a:rPr lang="en-US" dirty="0"/>
              <a:t> </a:t>
            </a:r>
            <a:r>
              <a:rPr lang="en-US" dirty="0" err="1"/>
              <a:t>yararlanmaktadır</a:t>
            </a:r>
            <a:r>
              <a:rPr lang="en-US" dirty="0"/>
              <a:t>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287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İlkinde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çorabın</a:t>
            </a:r>
            <a:r>
              <a:rPr lang="en-US" dirty="0"/>
              <a:t> </a:t>
            </a:r>
            <a:r>
              <a:rPr lang="en-US" dirty="0" err="1"/>
              <a:t>annesine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, </a:t>
            </a:r>
            <a:r>
              <a:rPr lang="en-US" dirty="0" err="1"/>
              <a:t>ikincisinde</a:t>
            </a:r>
            <a:r>
              <a:rPr lang="en-US" dirty="0"/>
              <a:t> </a:t>
            </a:r>
            <a:r>
              <a:rPr lang="en-US" dirty="0" err="1"/>
              <a:t>giyme</a:t>
            </a:r>
            <a:r>
              <a:rPr lang="en-US" dirty="0"/>
              <a:t> </a:t>
            </a:r>
            <a:r>
              <a:rPr lang="en-US" dirty="0" err="1"/>
              <a:t>eylemini</a:t>
            </a:r>
            <a:r>
              <a:rPr lang="en-US" dirty="0"/>
              <a:t> </a:t>
            </a:r>
            <a:r>
              <a:rPr lang="en-US" dirty="0" err="1"/>
              <a:t>tanımladığını</a:t>
            </a:r>
            <a:r>
              <a:rPr lang="en-US" dirty="0"/>
              <a:t> </a:t>
            </a:r>
            <a:r>
              <a:rPr lang="en-US" dirty="0" err="1"/>
              <a:t>üçüncüsünde</a:t>
            </a:r>
            <a:r>
              <a:rPr lang="en-US" dirty="0"/>
              <a:t> </a:t>
            </a:r>
            <a:r>
              <a:rPr lang="en-US" dirty="0" err="1"/>
              <a:t>gösterme</a:t>
            </a:r>
            <a:r>
              <a:rPr lang="en-US" dirty="0"/>
              <a:t> </a:t>
            </a:r>
            <a:r>
              <a:rPr lang="en-US" dirty="0" err="1"/>
              <a:t>durumunu</a:t>
            </a:r>
            <a:r>
              <a:rPr lang="en-US" dirty="0"/>
              <a:t> </a:t>
            </a:r>
            <a:r>
              <a:rPr lang="en-US" dirty="0" err="1"/>
              <a:t>öncelediğini</a:t>
            </a:r>
            <a:r>
              <a:rPr lang="en-US" dirty="0"/>
              <a:t>, </a:t>
            </a:r>
            <a:r>
              <a:rPr lang="en-US" dirty="0" err="1"/>
              <a:t>dördüncüsünde</a:t>
            </a:r>
            <a:r>
              <a:rPr lang="en-US" dirty="0"/>
              <a:t> de </a:t>
            </a:r>
            <a:r>
              <a:rPr lang="en-US" dirty="0" err="1"/>
              <a:t>çorabın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giydirilmesini</a:t>
            </a:r>
            <a:r>
              <a:rPr lang="en-US" dirty="0"/>
              <a:t> </a:t>
            </a:r>
            <a:r>
              <a:rPr lang="en-US" dirty="0" err="1"/>
              <a:t>beklediğini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etmektedir</a:t>
            </a:r>
            <a:r>
              <a:rPr lang="en-US" dirty="0"/>
              <a:t> “</a:t>
            </a:r>
            <a:r>
              <a:rPr lang="en-US" i="1" dirty="0"/>
              <a:t>mummy sock</a:t>
            </a:r>
            <a:r>
              <a:rPr lang="en-US" dirty="0"/>
              <a:t>” </a:t>
            </a:r>
            <a:r>
              <a:rPr lang="en-US" dirty="0" err="1"/>
              <a:t>öbeğiyle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9447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aşama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Bloom’un</a:t>
            </a:r>
            <a:r>
              <a:rPr lang="en-US" dirty="0"/>
              <a:t> </a:t>
            </a:r>
            <a:r>
              <a:rPr lang="en-US" dirty="0" err="1"/>
              <a:t>yukarıda</a:t>
            </a:r>
            <a:r>
              <a:rPr lang="en-US" dirty="0"/>
              <a:t> </a:t>
            </a:r>
            <a:r>
              <a:rPr lang="en-US" dirty="0" err="1"/>
              <a:t>değinilen</a:t>
            </a:r>
            <a:r>
              <a:rPr lang="en-US" dirty="0"/>
              <a:t> </a:t>
            </a:r>
            <a:r>
              <a:rPr lang="en-US" dirty="0" err="1"/>
              <a:t>eleştirileri</a:t>
            </a:r>
            <a:r>
              <a:rPr lang="en-US" dirty="0"/>
              <a:t>, </a:t>
            </a:r>
            <a:r>
              <a:rPr lang="en-US" dirty="0" err="1"/>
              <a:t>çocukların</a:t>
            </a:r>
            <a:r>
              <a:rPr lang="en-US" dirty="0"/>
              <a:t> ilk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birleşimlerinin</a:t>
            </a:r>
            <a:r>
              <a:rPr lang="en-US" dirty="0"/>
              <a:t> </a:t>
            </a:r>
            <a:r>
              <a:rPr lang="en-US" dirty="0" err="1"/>
              <a:t>anlamsal</a:t>
            </a:r>
            <a:r>
              <a:rPr lang="en-US" dirty="0"/>
              <a:t> </a:t>
            </a:r>
            <a:r>
              <a:rPr lang="en-US" dirty="0" err="1"/>
              <a:t>bağlarla</a:t>
            </a:r>
            <a:r>
              <a:rPr lang="en-US" dirty="0"/>
              <a:t> </a:t>
            </a:r>
            <a:r>
              <a:rPr lang="en-US" dirty="0" err="1"/>
              <a:t>çözümlenmesin</a:t>
            </a:r>
            <a:r>
              <a:rPr lang="en-US" dirty="0"/>
              <a:t> </a:t>
            </a:r>
            <a:r>
              <a:rPr lang="en-US" dirty="0" err="1"/>
              <a:t>öncülük</a:t>
            </a:r>
            <a:r>
              <a:rPr lang="en-US" dirty="0"/>
              <a:t> </a:t>
            </a:r>
            <a:r>
              <a:rPr lang="en-US" dirty="0" err="1"/>
              <a:t>etmiştir</a:t>
            </a:r>
            <a:r>
              <a:rPr lang="en-US" dirty="0"/>
              <a:t>. Brown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dilleri</a:t>
            </a:r>
            <a:r>
              <a:rPr lang="en-US" dirty="0"/>
              <a:t> </a:t>
            </a:r>
            <a:r>
              <a:rPr lang="en-US" dirty="0" err="1"/>
              <a:t>konuşan</a:t>
            </a:r>
            <a:r>
              <a:rPr lang="en-US" dirty="0"/>
              <a:t> </a:t>
            </a:r>
            <a:r>
              <a:rPr lang="en-US" dirty="0" err="1"/>
              <a:t>çocuklar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çalışmada</a:t>
            </a:r>
            <a:r>
              <a:rPr lang="en-US" dirty="0"/>
              <a:t>, </a:t>
            </a:r>
            <a:r>
              <a:rPr lang="en-US" dirty="0" err="1"/>
              <a:t>sözcelerin</a:t>
            </a:r>
            <a:r>
              <a:rPr lang="en-US" dirty="0"/>
              <a:t> </a:t>
            </a:r>
            <a:r>
              <a:rPr lang="en-US" dirty="0" err="1"/>
              <a:t>üretilmesi</a:t>
            </a:r>
            <a:r>
              <a:rPr lang="en-US" dirty="0"/>
              <a:t> </a:t>
            </a:r>
            <a:r>
              <a:rPr lang="en-US" dirty="0" err="1"/>
              <a:t>aşamasında</a:t>
            </a:r>
            <a:r>
              <a:rPr lang="en-US" dirty="0"/>
              <a:t>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birleşimlerinin</a:t>
            </a:r>
            <a:r>
              <a:rPr lang="en-US" dirty="0"/>
              <a:t> </a:t>
            </a:r>
            <a:r>
              <a:rPr lang="en-US" dirty="0" err="1"/>
              <a:t>sekiz</a:t>
            </a:r>
            <a:r>
              <a:rPr lang="en-US" dirty="0"/>
              <a:t> </a:t>
            </a:r>
            <a:r>
              <a:rPr lang="en-US" dirty="0" err="1"/>
              <a:t>farkı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koymuştur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2701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aşama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646238"/>
          <a:ext cx="10972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anlamsal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ilişkiler</a:t>
                      </a:r>
                      <a:endParaRPr lang="tr-TR" sz="1200" dirty="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Örnek</a:t>
                      </a:r>
                      <a:endParaRPr lang="tr-TR" sz="1200" dirty="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eyleyen-hareket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mummy go,  daddy look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hareket-nesne 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hit ball, eat cookie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eyleyen-nesne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mummy car, baby milk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hareket-yer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put table, go work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varlık-yer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sock chair, toy bed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iyelik-konum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daddy coat, my bottle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varlık-niteleyici</a:t>
                      </a:r>
                      <a:endParaRPr lang="tr-TR" sz="120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doggy nice, pretty flower</a:t>
                      </a:r>
                      <a:endParaRPr lang="tr-TR" sz="1200" dirty="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gösterme-varlık</a:t>
                      </a:r>
                      <a:endParaRPr lang="tr-TR" sz="1200" dirty="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45720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ahoma"/>
                          <a:ea typeface="MS Mincho"/>
                          <a:cs typeface="Calibri"/>
                        </a:rPr>
                        <a:t>that bus, this shoe</a:t>
                      </a:r>
                      <a:endParaRPr lang="tr-TR" sz="1200" dirty="0">
                        <a:latin typeface="Calibri"/>
                        <a:ea typeface="MS Mincho"/>
                        <a:cs typeface="Calibri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3005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Erken</a:t>
            </a:r>
            <a:r>
              <a:rPr lang="en-US" b="1" dirty="0" smtClean="0"/>
              <a:t> </a:t>
            </a:r>
            <a:r>
              <a:rPr lang="en-US" b="1" dirty="0" err="1" smtClean="0"/>
              <a:t>Dönem</a:t>
            </a:r>
            <a:r>
              <a:rPr lang="en-US" b="1" dirty="0" smtClean="0"/>
              <a:t> </a:t>
            </a:r>
            <a:r>
              <a:rPr lang="en-US" b="1" dirty="0" err="1" smtClean="0"/>
              <a:t>Sözcük</a:t>
            </a:r>
            <a:r>
              <a:rPr lang="en-US" b="1" dirty="0" smtClean="0"/>
              <a:t> </a:t>
            </a:r>
            <a:r>
              <a:rPr lang="en-US" b="1" dirty="0" err="1" smtClean="0"/>
              <a:t>Bileşimleri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gelişimleri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onların</a:t>
            </a:r>
            <a:r>
              <a:rPr lang="en-US" dirty="0"/>
              <a:t> </a:t>
            </a:r>
            <a:r>
              <a:rPr lang="en-US" dirty="0" err="1"/>
              <a:t>bilişsel</a:t>
            </a:r>
            <a:r>
              <a:rPr lang="en-US" dirty="0"/>
              <a:t> </a:t>
            </a:r>
            <a:r>
              <a:rPr lang="en-US" dirty="0" err="1"/>
              <a:t>gelişimleriyle</a:t>
            </a:r>
            <a:r>
              <a:rPr lang="en-US" dirty="0"/>
              <a:t> de </a:t>
            </a:r>
            <a:r>
              <a:rPr lang="en-US" dirty="0" err="1"/>
              <a:t>yakından</a:t>
            </a:r>
            <a:r>
              <a:rPr lang="en-US" dirty="0"/>
              <a:t> </a:t>
            </a:r>
            <a:r>
              <a:rPr lang="en-US" dirty="0" err="1"/>
              <a:t>ilişkilidir</a:t>
            </a:r>
            <a:r>
              <a:rPr lang="en-US" dirty="0"/>
              <a:t>. </a:t>
            </a:r>
            <a:r>
              <a:rPr lang="en-US" dirty="0" err="1"/>
              <a:t>Onların</a:t>
            </a:r>
            <a:r>
              <a:rPr lang="en-US" dirty="0"/>
              <a:t> </a:t>
            </a:r>
            <a:r>
              <a:rPr lang="en-US" dirty="0" err="1"/>
              <a:t>sınırlı</a:t>
            </a:r>
            <a:r>
              <a:rPr lang="en-US" dirty="0"/>
              <a:t> </a:t>
            </a:r>
            <a:r>
              <a:rPr lang="en-US" dirty="0" err="1"/>
              <a:t>sözvarlıklarıyla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ettikleri</a:t>
            </a:r>
            <a:r>
              <a:rPr lang="en-US" dirty="0"/>
              <a:t> </a:t>
            </a:r>
            <a:r>
              <a:rPr lang="en-US" dirty="0" err="1"/>
              <a:t>durumların</a:t>
            </a:r>
            <a:r>
              <a:rPr lang="en-US" dirty="0"/>
              <a:t> </a:t>
            </a:r>
            <a:r>
              <a:rPr lang="en-US" dirty="0" err="1"/>
              <a:t>sayısını</a:t>
            </a:r>
            <a:r>
              <a:rPr lang="en-US" dirty="0"/>
              <a:t> </a:t>
            </a:r>
            <a:r>
              <a:rPr lang="en-US" dirty="0" err="1"/>
              <a:t>çokça</a:t>
            </a:r>
            <a:r>
              <a:rPr lang="en-US" dirty="0"/>
              <a:t> </a:t>
            </a:r>
            <a:r>
              <a:rPr lang="en-US" dirty="0" err="1"/>
              <a:t>aşmasının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, </a:t>
            </a:r>
            <a:r>
              <a:rPr lang="en-US" dirty="0" err="1"/>
              <a:t>algılamaları</a:t>
            </a:r>
            <a:r>
              <a:rPr lang="en-US" dirty="0"/>
              <a:t> </a:t>
            </a:r>
            <a:r>
              <a:rPr lang="en-US" dirty="0" err="1"/>
              <a:t>üretimlerinin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ötesindedir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1618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 bilgi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/>
          </a:p>
          <a:p>
            <a:r>
              <a:rPr lang="en-US" dirty="0" err="1"/>
              <a:t>Algılama</a:t>
            </a:r>
            <a:r>
              <a:rPr lang="en-US" dirty="0"/>
              <a:t> </a:t>
            </a:r>
            <a:r>
              <a:rPr lang="en-US" dirty="0" err="1"/>
              <a:t>üretimden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ileridedir</a:t>
            </a:r>
            <a:r>
              <a:rPr lang="en-US" dirty="0"/>
              <a:t>. </a:t>
            </a:r>
            <a:r>
              <a:rPr lang="en-US" dirty="0" err="1"/>
              <a:t>Çocukların</a:t>
            </a:r>
            <a:r>
              <a:rPr lang="en-US" dirty="0"/>
              <a:t> </a:t>
            </a:r>
            <a:r>
              <a:rPr lang="en-US" dirty="0" err="1"/>
              <a:t>anladıkları</a:t>
            </a:r>
            <a:r>
              <a:rPr lang="en-US" dirty="0"/>
              <a:t> </a:t>
            </a:r>
            <a:r>
              <a:rPr lang="en-US" dirty="0" err="1"/>
              <a:t>ürettiklerinden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sayıda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anlama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edinim</a:t>
            </a:r>
            <a:r>
              <a:rPr lang="en-US" dirty="0"/>
              <a:t> </a:t>
            </a:r>
            <a:r>
              <a:rPr lang="en-US" dirty="0" err="1"/>
              <a:t>hızı</a:t>
            </a:r>
            <a:r>
              <a:rPr lang="en-US" dirty="0"/>
              <a:t>, </a:t>
            </a:r>
            <a:r>
              <a:rPr lang="en-US" dirty="0" err="1"/>
              <a:t>üretiminkinden</a:t>
            </a:r>
            <a:r>
              <a:rPr lang="en-US" dirty="0"/>
              <a:t> </a:t>
            </a:r>
            <a:r>
              <a:rPr lang="en-US" dirty="0" err="1"/>
              <a:t>fazladır</a:t>
            </a:r>
            <a:r>
              <a:rPr lang="en-US" dirty="0"/>
              <a:t>. </a:t>
            </a:r>
            <a:r>
              <a:rPr lang="en-US" dirty="0" err="1"/>
              <a:t>Çocukların</a:t>
            </a:r>
            <a:r>
              <a:rPr lang="en-US" dirty="0"/>
              <a:t> ilk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anlaması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 </a:t>
            </a:r>
            <a:r>
              <a:rPr lang="en-US" dirty="0" err="1"/>
              <a:t>araştırmada</a:t>
            </a:r>
            <a:r>
              <a:rPr lang="en-US" dirty="0"/>
              <a:t>, </a:t>
            </a:r>
            <a:r>
              <a:rPr lang="en-US" dirty="0" err="1"/>
              <a:t>deneklerin</a:t>
            </a:r>
            <a:r>
              <a:rPr lang="en-US" dirty="0"/>
              <a:t> on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üretmeden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elli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sözcüğü</a:t>
            </a:r>
            <a:r>
              <a:rPr lang="en-US" dirty="0"/>
              <a:t> </a:t>
            </a:r>
            <a:r>
              <a:rPr lang="en-US" dirty="0" err="1"/>
              <a:t>anlayabildikleri</a:t>
            </a:r>
            <a:r>
              <a:rPr lang="en-US" dirty="0"/>
              <a:t> </a:t>
            </a:r>
            <a:r>
              <a:rPr lang="en-US" dirty="0" err="1"/>
              <a:t>saptanmıştır</a:t>
            </a:r>
            <a:r>
              <a:rPr lang="en-US" dirty="0"/>
              <a:t>. 13 </a:t>
            </a:r>
            <a:r>
              <a:rPr lang="en-US" dirty="0" err="1"/>
              <a:t>aylıkken</a:t>
            </a:r>
            <a:r>
              <a:rPr lang="en-US" dirty="0"/>
              <a:t> 50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sözcüğü</a:t>
            </a:r>
            <a:r>
              <a:rPr lang="en-US" dirty="0"/>
              <a:t> </a:t>
            </a:r>
            <a:r>
              <a:rPr lang="en-US" dirty="0" err="1"/>
              <a:t>anlayabilen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18 </a:t>
            </a:r>
            <a:r>
              <a:rPr lang="en-US" dirty="0" err="1"/>
              <a:t>aya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50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üretememektedir</a:t>
            </a:r>
            <a:r>
              <a:rPr lang="en-US" dirty="0"/>
              <a:t>. </a:t>
            </a:r>
            <a:r>
              <a:rPr lang="en-US" dirty="0" err="1"/>
              <a:t>Çocukların</a:t>
            </a:r>
            <a:r>
              <a:rPr lang="en-US" dirty="0"/>
              <a:t> </a:t>
            </a:r>
            <a:r>
              <a:rPr lang="en-US" dirty="0" err="1"/>
              <a:t>anlama</a:t>
            </a:r>
            <a:r>
              <a:rPr lang="en-US" dirty="0"/>
              <a:t> </a:t>
            </a:r>
            <a:r>
              <a:rPr lang="en-US" dirty="0" err="1"/>
              <a:t>sözvarlıkları</a:t>
            </a:r>
            <a:r>
              <a:rPr lang="en-US" dirty="0"/>
              <a:t> </a:t>
            </a:r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ayda</a:t>
            </a:r>
            <a:r>
              <a:rPr lang="en-US" dirty="0"/>
              <a:t> 22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artarken</a:t>
            </a:r>
            <a:r>
              <a:rPr lang="en-US" dirty="0"/>
              <a:t>,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sözvarlıklarındaki</a:t>
            </a:r>
            <a:r>
              <a:rPr lang="en-US" dirty="0"/>
              <a:t> </a:t>
            </a:r>
            <a:r>
              <a:rPr lang="en-US" dirty="0" err="1"/>
              <a:t>artışın</a:t>
            </a:r>
            <a:r>
              <a:rPr lang="en-US" dirty="0"/>
              <a:t> </a:t>
            </a:r>
            <a:r>
              <a:rPr lang="en-US" dirty="0" err="1"/>
              <a:t>ayda</a:t>
            </a:r>
            <a:r>
              <a:rPr lang="en-US" dirty="0"/>
              <a:t> 9-10 </a:t>
            </a:r>
            <a:r>
              <a:rPr lang="en-US" dirty="0" err="1"/>
              <a:t>sözcük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bilinmektedir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0914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1537</Words>
  <Application>Microsoft Office PowerPoint</Application>
  <PresentationFormat>Geniş ekran</PresentationFormat>
  <Paragraphs>91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MS Mincho</vt:lpstr>
      <vt:lpstr>Tahoma</vt:lpstr>
      <vt:lpstr>Times New Roman</vt:lpstr>
      <vt:lpstr>Office Teması</vt:lpstr>
      <vt:lpstr>3. ders</vt:lpstr>
      <vt:lpstr>Dil edinim aşamaları:Brown 1974</vt:lpstr>
      <vt:lpstr>1. aşama</vt:lpstr>
      <vt:lpstr>1. aşama</vt:lpstr>
      <vt:lpstr>1. aşama</vt:lpstr>
      <vt:lpstr>1. aşama</vt:lpstr>
      <vt:lpstr>1. aşama</vt:lpstr>
      <vt:lpstr>Erken Dönem Sözcük Bileşimleri </vt:lpstr>
      <vt:lpstr>Ek bilgi</vt:lpstr>
      <vt:lpstr>2. aşama</vt:lpstr>
      <vt:lpstr>2. aşama</vt:lpstr>
      <vt:lpstr>3. aşama</vt:lpstr>
      <vt:lpstr>3. aşama</vt:lpstr>
      <vt:lpstr>4. ve 5. Aşama </vt:lpstr>
      <vt:lpstr>4. ve 5. aşama</vt:lpstr>
      <vt:lpstr>4. ve 5. aşama</vt:lpstr>
      <vt:lpstr>4. ve 5. aşama</vt:lpstr>
      <vt:lpstr>Davranışçı görüş</vt:lpstr>
      <vt:lpstr>Bilişselci görüş</vt:lpstr>
      <vt:lpstr>soru</vt:lpstr>
      <vt:lpstr>Soru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ders</dc:title>
  <dc:creator>SEDA</dc:creator>
  <cp:lastModifiedBy>SEDA</cp:lastModifiedBy>
  <cp:revision>1</cp:revision>
  <dcterms:created xsi:type="dcterms:W3CDTF">2020-03-18T08:20:16Z</dcterms:created>
  <dcterms:modified xsi:type="dcterms:W3CDTF">2020-03-18T08:20:22Z</dcterms:modified>
</cp:coreProperties>
</file>