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7" r:id="rId2"/>
    <p:sldId id="257" r:id="rId3"/>
    <p:sldId id="258" r:id="rId4"/>
    <p:sldId id="259" r:id="rId5"/>
    <p:sldId id="260" r:id="rId6"/>
    <p:sldId id="261" r:id="rId7"/>
    <p:sldId id="262" r:id="rId8"/>
    <p:sldId id="263" r:id="rId9"/>
    <p:sldId id="264" r:id="rId10"/>
    <p:sldId id="265" r:id="rId11"/>
    <p:sldId id="266" r:id="rId12"/>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3" d="100"/>
          <a:sy n="73" d="100"/>
        </p:scale>
        <p:origin x="618"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223AF072-B368-4831-8BFF-283BA1A68095}" type="datetimeFigureOut">
              <a:rPr lang="tr-TR" smtClean="0"/>
              <a:t>24.10.2017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214AC78-C0B9-4940-B2BF-3048F2B9A7F1}" type="slidenum">
              <a:rPr lang="tr-TR" smtClean="0"/>
              <a:t>‹#›</a:t>
            </a:fld>
            <a:endParaRPr lang="tr-TR"/>
          </a:p>
        </p:txBody>
      </p:sp>
    </p:spTree>
    <p:extLst>
      <p:ext uri="{BB962C8B-B14F-4D97-AF65-F5344CB8AC3E}">
        <p14:creationId xmlns:p14="http://schemas.microsoft.com/office/powerpoint/2010/main" val="15798285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223AF072-B368-4831-8BFF-283BA1A68095}" type="datetimeFigureOut">
              <a:rPr lang="tr-TR" smtClean="0"/>
              <a:t>24.10.2017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214AC78-C0B9-4940-B2BF-3048F2B9A7F1}" type="slidenum">
              <a:rPr lang="tr-TR" smtClean="0"/>
              <a:t>‹#›</a:t>
            </a:fld>
            <a:endParaRPr lang="tr-TR"/>
          </a:p>
        </p:txBody>
      </p:sp>
    </p:spTree>
    <p:extLst>
      <p:ext uri="{BB962C8B-B14F-4D97-AF65-F5344CB8AC3E}">
        <p14:creationId xmlns:p14="http://schemas.microsoft.com/office/powerpoint/2010/main" val="29014866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223AF072-B368-4831-8BFF-283BA1A68095}" type="datetimeFigureOut">
              <a:rPr lang="tr-TR" smtClean="0"/>
              <a:t>24.10.2017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214AC78-C0B9-4940-B2BF-3048F2B9A7F1}" type="slidenum">
              <a:rPr lang="tr-TR" smtClean="0"/>
              <a:t>‹#›</a:t>
            </a:fld>
            <a:endParaRPr lang="tr-TR"/>
          </a:p>
        </p:txBody>
      </p:sp>
    </p:spTree>
    <p:extLst>
      <p:ext uri="{BB962C8B-B14F-4D97-AF65-F5344CB8AC3E}">
        <p14:creationId xmlns:p14="http://schemas.microsoft.com/office/powerpoint/2010/main" val="23081553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223AF072-B368-4831-8BFF-283BA1A68095}" type="datetimeFigureOut">
              <a:rPr lang="tr-TR" smtClean="0"/>
              <a:t>24.10.2017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214AC78-C0B9-4940-B2BF-3048F2B9A7F1}" type="slidenum">
              <a:rPr lang="tr-TR" smtClean="0"/>
              <a:t>‹#›</a:t>
            </a:fld>
            <a:endParaRPr lang="tr-TR"/>
          </a:p>
        </p:txBody>
      </p:sp>
    </p:spTree>
    <p:extLst>
      <p:ext uri="{BB962C8B-B14F-4D97-AF65-F5344CB8AC3E}">
        <p14:creationId xmlns:p14="http://schemas.microsoft.com/office/powerpoint/2010/main" val="29573004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223AF072-B368-4831-8BFF-283BA1A68095}" type="datetimeFigureOut">
              <a:rPr lang="tr-TR" smtClean="0"/>
              <a:t>24.10.2017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214AC78-C0B9-4940-B2BF-3048F2B9A7F1}" type="slidenum">
              <a:rPr lang="tr-TR" smtClean="0"/>
              <a:t>‹#›</a:t>
            </a:fld>
            <a:endParaRPr lang="tr-TR"/>
          </a:p>
        </p:txBody>
      </p:sp>
    </p:spTree>
    <p:extLst>
      <p:ext uri="{BB962C8B-B14F-4D97-AF65-F5344CB8AC3E}">
        <p14:creationId xmlns:p14="http://schemas.microsoft.com/office/powerpoint/2010/main" val="32812914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223AF072-B368-4831-8BFF-283BA1A68095}" type="datetimeFigureOut">
              <a:rPr lang="tr-TR" smtClean="0"/>
              <a:t>24.10.2017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C214AC78-C0B9-4940-B2BF-3048F2B9A7F1}" type="slidenum">
              <a:rPr lang="tr-TR" smtClean="0"/>
              <a:t>‹#›</a:t>
            </a:fld>
            <a:endParaRPr lang="tr-TR"/>
          </a:p>
        </p:txBody>
      </p:sp>
    </p:spTree>
    <p:extLst>
      <p:ext uri="{BB962C8B-B14F-4D97-AF65-F5344CB8AC3E}">
        <p14:creationId xmlns:p14="http://schemas.microsoft.com/office/powerpoint/2010/main" val="1361911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223AF072-B368-4831-8BFF-283BA1A68095}" type="datetimeFigureOut">
              <a:rPr lang="tr-TR" smtClean="0"/>
              <a:t>24.10.2017</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C214AC78-C0B9-4940-B2BF-3048F2B9A7F1}" type="slidenum">
              <a:rPr lang="tr-TR" smtClean="0"/>
              <a:t>‹#›</a:t>
            </a:fld>
            <a:endParaRPr lang="tr-TR"/>
          </a:p>
        </p:txBody>
      </p:sp>
    </p:spTree>
    <p:extLst>
      <p:ext uri="{BB962C8B-B14F-4D97-AF65-F5344CB8AC3E}">
        <p14:creationId xmlns:p14="http://schemas.microsoft.com/office/powerpoint/2010/main" val="19825728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223AF072-B368-4831-8BFF-283BA1A68095}" type="datetimeFigureOut">
              <a:rPr lang="tr-TR" smtClean="0"/>
              <a:t>24.10.2017</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C214AC78-C0B9-4940-B2BF-3048F2B9A7F1}" type="slidenum">
              <a:rPr lang="tr-TR" smtClean="0"/>
              <a:t>‹#›</a:t>
            </a:fld>
            <a:endParaRPr lang="tr-TR"/>
          </a:p>
        </p:txBody>
      </p:sp>
    </p:spTree>
    <p:extLst>
      <p:ext uri="{BB962C8B-B14F-4D97-AF65-F5344CB8AC3E}">
        <p14:creationId xmlns:p14="http://schemas.microsoft.com/office/powerpoint/2010/main" val="8195008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223AF072-B368-4831-8BFF-283BA1A68095}" type="datetimeFigureOut">
              <a:rPr lang="tr-TR" smtClean="0"/>
              <a:t>24.10.2017</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C214AC78-C0B9-4940-B2BF-3048F2B9A7F1}" type="slidenum">
              <a:rPr lang="tr-TR" smtClean="0"/>
              <a:t>‹#›</a:t>
            </a:fld>
            <a:endParaRPr lang="tr-TR"/>
          </a:p>
        </p:txBody>
      </p:sp>
    </p:spTree>
    <p:extLst>
      <p:ext uri="{BB962C8B-B14F-4D97-AF65-F5344CB8AC3E}">
        <p14:creationId xmlns:p14="http://schemas.microsoft.com/office/powerpoint/2010/main" val="4686431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223AF072-B368-4831-8BFF-283BA1A68095}" type="datetimeFigureOut">
              <a:rPr lang="tr-TR" smtClean="0"/>
              <a:t>24.10.2017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C214AC78-C0B9-4940-B2BF-3048F2B9A7F1}" type="slidenum">
              <a:rPr lang="tr-TR" smtClean="0"/>
              <a:t>‹#›</a:t>
            </a:fld>
            <a:endParaRPr lang="tr-TR"/>
          </a:p>
        </p:txBody>
      </p:sp>
    </p:spTree>
    <p:extLst>
      <p:ext uri="{BB962C8B-B14F-4D97-AF65-F5344CB8AC3E}">
        <p14:creationId xmlns:p14="http://schemas.microsoft.com/office/powerpoint/2010/main" val="21532074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223AF072-B368-4831-8BFF-283BA1A68095}" type="datetimeFigureOut">
              <a:rPr lang="tr-TR" smtClean="0"/>
              <a:t>24.10.2017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C214AC78-C0B9-4940-B2BF-3048F2B9A7F1}" type="slidenum">
              <a:rPr lang="tr-TR" smtClean="0"/>
              <a:t>‹#›</a:t>
            </a:fld>
            <a:endParaRPr lang="tr-TR"/>
          </a:p>
        </p:txBody>
      </p:sp>
    </p:spTree>
    <p:extLst>
      <p:ext uri="{BB962C8B-B14F-4D97-AF65-F5344CB8AC3E}">
        <p14:creationId xmlns:p14="http://schemas.microsoft.com/office/powerpoint/2010/main" val="19340199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23AF072-B368-4831-8BFF-283BA1A68095}" type="datetimeFigureOut">
              <a:rPr lang="tr-TR" smtClean="0"/>
              <a:t>24.10.2017</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214AC78-C0B9-4940-B2BF-3048F2B9A7F1}" type="slidenum">
              <a:rPr lang="tr-TR" smtClean="0"/>
              <a:t>‹#›</a:t>
            </a:fld>
            <a:endParaRPr lang="tr-TR"/>
          </a:p>
        </p:txBody>
      </p:sp>
    </p:spTree>
    <p:extLst>
      <p:ext uri="{BB962C8B-B14F-4D97-AF65-F5344CB8AC3E}">
        <p14:creationId xmlns:p14="http://schemas.microsoft.com/office/powerpoint/2010/main" val="372594870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hyperlink" Target="http://www.kultur.gov.tr/TR/Genel/t.ashx?F6E10F8892433CFFFFB2CB2AD591CE26689E677AE487704B" TargetMode="External"/><Relationship Id="rId13" Type="http://schemas.openxmlformats.org/officeDocument/2006/relationships/hyperlink" Target="http://www.kultur.gov.tr/TR/Genel/t.ashx?F6E10F8892433CFFFFB2CB2AD591CE261ECB17909A585E2A" TargetMode="External"/><Relationship Id="rId18" Type="http://schemas.openxmlformats.org/officeDocument/2006/relationships/hyperlink" Target="http://www.kultur.gov.tr/TR/Genel/t.ashx?F6E10F8892433CFFFFB2CB2AD591CE26413EC78939A1A8BB" TargetMode="External"/><Relationship Id="rId3" Type="http://schemas.openxmlformats.org/officeDocument/2006/relationships/hyperlink" Target="http://www.kultur.gov.tr/TR/Genel/t.ashx?F6E10F8892433CFFFFB2CB2AD591CE26AB16E518EDA328F3" TargetMode="External"/><Relationship Id="rId21" Type="http://schemas.openxmlformats.org/officeDocument/2006/relationships/hyperlink" Target="http://www.kultur.gov.tr/TR/Genel/t.ashx?F6E10F8892433CFFFFB2CB2AD591CE262A0BA01CC6B267CE" TargetMode="External"/><Relationship Id="rId7" Type="http://schemas.openxmlformats.org/officeDocument/2006/relationships/hyperlink" Target="http://www.kultur.gov.tr/TR/Genel/t.ashx?F6E10F8892433CFFFFB2CB2AD591CE26B26C83B98B5DE501" TargetMode="External"/><Relationship Id="rId12" Type="http://schemas.openxmlformats.org/officeDocument/2006/relationships/hyperlink" Target="http://www.kultur.gov.tr/TR/Genel/t.ashx?F6E10F8892433CFFFFB2CB2AD591CE26143EAE2E6CAE5690" TargetMode="External"/><Relationship Id="rId17" Type="http://schemas.openxmlformats.org/officeDocument/2006/relationships/hyperlink" Target="http://www.kultur.gov.tr/TR/Genel/t.ashx?F6E10F8892433CFFFFB2CB2AD591CE2623BE6F87556AA8A4" TargetMode="External"/><Relationship Id="rId2" Type="http://schemas.openxmlformats.org/officeDocument/2006/relationships/hyperlink" Target="http://www.kultur.gov.tr/TR/Genel/t.ashx?F6E10F8892433CFFFFB2CB2AD591CE263890F1C679E69BE9" TargetMode="External"/><Relationship Id="rId16" Type="http://schemas.openxmlformats.org/officeDocument/2006/relationships/hyperlink" Target="http://www.kultur.gov.tr/TR/Genel/t.ashx?F6E10F8892433CFFFFB2CB2AD591CE2634C990207819AC29" TargetMode="External"/><Relationship Id="rId20" Type="http://schemas.openxmlformats.org/officeDocument/2006/relationships/hyperlink" Target="http://www.kultur.gov.tr/TR/Genel/t.ashx?F6E10F8892433CFFFFB2CB2AD591CE26D85653DB9EC146B4" TargetMode="External"/><Relationship Id="rId1" Type="http://schemas.openxmlformats.org/officeDocument/2006/relationships/slideLayout" Target="../slideLayouts/slideLayout2.xml"/><Relationship Id="rId6" Type="http://schemas.openxmlformats.org/officeDocument/2006/relationships/hyperlink" Target="http://www.kultur.gov.tr/TR/Genel/t.ashx?F6E10F8892433CFFFFB2CB2AD591CE266ADB17BCA15FC4FC" TargetMode="External"/><Relationship Id="rId11" Type="http://schemas.openxmlformats.org/officeDocument/2006/relationships/hyperlink" Target="http://www.kultur.gov.tr/TR/Genel/t.ashx?F6E10F8892433CFFFFB2CB2AD591CE26EFF9A56CAA041EFE" TargetMode="External"/><Relationship Id="rId24" Type="http://schemas.openxmlformats.org/officeDocument/2006/relationships/hyperlink" Target="http://www.kultur.gov.tr/TR/Genel/t.ashx?F6E10F8892433CFFFFB2CB2AD591CE26C5E9426D1B53E3A6" TargetMode="External"/><Relationship Id="rId5" Type="http://schemas.openxmlformats.org/officeDocument/2006/relationships/hyperlink" Target="http://www.kultur.gov.tr/TR/Genel/t.ashx?F6E10F8892433CFFFFB2CB2AD591CE266883A22BF87BFC23" TargetMode="External"/><Relationship Id="rId15" Type="http://schemas.openxmlformats.org/officeDocument/2006/relationships/hyperlink" Target="http://www.kultur.gov.tr/TR/Genel/t.ashx?F6E10F8892433CFFFFB2CB2AD591CE26B0045F2B2135708F" TargetMode="External"/><Relationship Id="rId23" Type="http://schemas.openxmlformats.org/officeDocument/2006/relationships/hyperlink" Target="http://www.kultur.gov.tr/TR/Genel/t.ashx?F6E10F8892433CFFFFB2CB2AD591CE26A8936DAB4A974E8C" TargetMode="External"/><Relationship Id="rId10" Type="http://schemas.openxmlformats.org/officeDocument/2006/relationships/hyperlink" Target="http://www.kultur.gov.tr/TR/Genel/t.ashx?F6E10F8892433CFFFFB2CB2AD591CE261E095E577053A96B" TargetMode="External"/><Relationship Id="rId19" Type="http://schemas.openxmlformats.org/officeDocument/2006/relationships/hyperlink" Target="http://www.kultur.gov.tr/TR/Genel/t.ashx?F6E10F8892433CFFFFB2CB2AD591CE26FA4A68E4166C0C04" TargetMode="External"/><Relationship Id="rId4" Type="http://schemas.openxmlformats.org/officeDocument/2006/relationships/hyperlink" Target="http://www.kultur.gov.tr/TR/Genel/t.ashx?F6E10F8892433CFFFFB2CB2AD591CE260B63B814DE2D1523" TargetMode="External"/><Relationship Id="rId9" Type="http://schemas.openxmlformats.org/officeDocument/2006/relationships/hyperlink" Target="http://www.kultur.gov.tr/TR/Genel/t.ashx?F6E10F8892433CFFFFB2CB2AD591CE269DBA976EC9F13FF8" TargetMode="External"/><Relationship Id="rId14" Type="http://schemas.openxmlformats.org/officeDocument/2006/relationships/hyperlink" Target="http://www.kultur.gov.tr/TR/Genel/t.ashx?F6E10F8892433CFFFFB2CB2AD591CE2685ACA374B1116107" TargetMode="External"/><Relationship Id="rId22" Type="http://schemas.openxmlformats.org/officeDocument/2006/relationships/hyperlink" Target="http://www.kultur.gov.tr/TR/Genel/t.ashx?F6E10F8892433CFFFFB2CB2AD591CE26A18E78E0AF5B93B4"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hyperlink" Target="http://www.kultur.gov.tr/TR/Genel/t.ashx?F6E10F8892433CFFB6B8DA541AA02A1112460496EB6D6255" TargetMode="External"/><Relationship Id="rId3" Type="http://schemas.openxmlformats.org/officeDocument/2006/relationships/hyperlink" Target="http://www.kultur.gov.tr/TR/Genel/t.ashx?F6E10F8892433CFFB6B8DA541AA02A11A6B896F16D985D5D" TargetMode="External"/><Relationship Id="rId7" Type="http://schemas.openxmlformats.org/officeDocument/2006/relationships/hyperlink" Target="http://www.kultur.gov.tr/TR/Genel/t.ashx?F6E10F8892433CFFB6B8DA541AA02A117AA0FE099CA14481" TargetMode="External"/><Relationship Id="rId2" Type="http://schemas.openxmlformats.org/officeDocument/2006/relationships/hyperlink" Target="http://www.kultur.gov.tr/TR/Genel/t.ashx?F6E10F8892433CFFB6B8DA541AA02A1184BE542EF5DE616A" TargetMode="External"/><Relationship Id="rId1" Type="http://schemas.openxmlformats.org/officeDocument/2006/relationships/slideLayout" Target="../slideLayouts/slideLayout2.xml"/><Relationship Id="rId6" Type="http://schemas.openxmlformats.org/officeDocument/2006/relationships/hyperlink" Target="http://www.kultur.gov.tr/TR/Genel/t.ashx?F6E10F8892433CFFB6B8DA541AA02A1153E7C3A27F032B06" TargetMode="External"/><Relationship Id="rId5" Type="http://schemas.openxmlformats.org/officeDocument/2006/relationships/hyperlink" Target="http://www.kultur.gov.tr/TR/Genel/t.ashx?F6E10F8892433CFFB6B8DA541AA02A1120FF3F96B01BD67B" TargetMode="External"/><Relationship Id="rId4" Type="http://schemas.openxmlformats.org/officeDocument/2006/relationships/hyperlink" Target="http://www.kultur.gov.tr/TR/Genel/t.ashx?F6E10F8892433CFFB6B8DA541AA02A1134B8FF67F6C5B31A"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a:xfrm>
            <a:off x="2209800" y="609601"/>
            <a:ext cx="7772400" cy="1736725"/>
          </a:xfrm>
        </p:spPr>
        <p:txBody>
          <a:bodyPr/>
          <a:lstStyle/>
          <a:p>
            <a:pPr eaLnBrk="1" hangingPunct="1"/>
            <a:r>
              <a:rPr lang="tr-TR" altLang="tr-TR" sz="4800"/>
              <a:t>ANT 311 Beslenme İlkeleri ve Beslenme Antropolojisi</a:t>
            </a:r>
          </a:p>
        </p:txBody>
      </p:sp>
      <p:sp>
        <p:nvSpPr>
          <p:cNvPr id="4099" name="Rectangle 3"/>
          <p:cNvSpPr>
            <a:spLocks noGrp="1" noChangeArrowheads="1"/>
          </p:cNvSpPr>
          <p:nvPr>
            <p:ph type="subTitle" idx="1"/>
          </p:nvPr>
        </p:nvSpPr>
        <p:spPr>
          <a:xfrm>
            <a:off x="2362200" y="3886200"/>
            <a:ext cx="7467600" cy="1752600"/>
          </a:xfrm>
        </p:spPr>
        <p:txBody>
          <a:bodyPr/>
          <a:lstStyle/>
          <a:p>
            <a:pPr eaLnBrk="1" hangingPunct="1"/>
            <a:r>
              <a:rPr lang="tr-TR" altLang="tr-TR" smtClean="0"/>
              <a:t>Prof.Dr. Timur Gültekin</a:t>
            </a:r>
          </a:p>
          <a:p>
            <a:pPr eaLnBrk="1" hangingPunct="1"/>
            <a:endParaRPr lang="tr-TR" altLang="tr-TR" smtClean="0"/>
          </a:p>
          <a:p>
            <a:pPr eaLnBrk="1" hangingPunct="1"/>
            <a:r>
              <a:rPr lang="tr-TR" altLang="tr-TR" smtClean="0"/>
              <a:t>Email: tgultekin@ankara.edu.trin</a:t>
            </a:r>
          </a:p>
        </p:txBody>
      </p:sp>
    </p:spTree>
    <p:extLst>
      <p:ext uri="{BB962C8B-B14F-4D97-AF65-F5344CB8AC3E}">
        <p14:creationId xmlns:p14="http://schemas.microsoft.com/office/powerpoint/2010/main" val="271918322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pPr eaLnBrk="1" hangingPunct="1"/>
            <a:r>
              <a:rPr lang="tr-TR" altLang="tr-TR" b="1" smtClean="0"/>
              <a:t>Yahudilikte</a:t>
            </a:r>
          </a:p>
        </p:txBody>
      </p:sp>
      <p:sp>
        <p:nvSpPr>
          <p:cNvPr id="19459" name="Rectangle 3"/>
          <p:cNvSpPr>
            <a:spLocks noGrp="1" noChangeArrowheads="1"/>
          </p:cNvSpPr>
          <p:nvPr>
            <p:ph type="body" idx="1"/>
          </p:nvPr>
        </p:nvSpPr>
        <p:spPr/>
        <p:txBody>
          <a:bodyPr/>
          <a:lstStyle/>
          <a:p>
            <a:pPr eaLnBrk="1" hangingPunct="1">
              <a:lnSpc>
                <a:spcPct val="80000"/>
              </a:lnSpc>
            </a:pPr>
            <a:endParaRPr lang="tr-TR" altLang="tr-TR" sz="1800"/>
          </a:p>
          <a:p>
            <a:pPr eaLnBrk="1" hangingPunct="1">
              <a:lnSpc>
                <a:spcPct val="80000"/>
              </a:lnSpc>
            </a:pPr>
            <a:r>
              <a:rPr lang="tr-TR" altLang="tr-TR" sz="1800"/>
              <a:t>Çift tırnaklı hayvanların ve geviş getiren hayvanların eti yenebilir. (Koyun, sığır, keçi ve geyik gibi.) , Pullu balıklar yenebilir , Hayvanın sadece ön tarafı yenir.Aynı yiyecekte et ve süt karıştırılmamalı , Kan içilmez , Katolikler Cuma günü et yemez , Yunan Ortodoks Kilisesi’nde her Çarşamba ve Cuma oruç sayılır (iki hafta istisna ile.), Yahudiler Cumartesi günü yemek hazırlamazlar.Oruç dönemlerinde zaman sınırlamalarına sık sık başvurulur.Örneğin güneşin doğuşundan batışına kadar yemek yenmez.Karanlık olduğu saatlerde yemek yenir. </a:t>
            </a:r>
          </a:p>
          <a:p>
            <a:pPr eaLnBrk="1" hangingPunct="1">
              <a:lnSpc>
                <a:spcPct val="80000"/>
              </a:lnSpc>
            </a:pPr>
            <a:r>
              <a:rPr lang="tr-TR" altLang="tr-TR" sz="1800"/>
              <a:t>Budist rahipler öğleden sonra yemezler.Yiyeceklerin hazırlanması da bazı dinsel kurallara tabidir.Örneğin, İslâmiyette hayvanın ritüel olarak öldürülmesi gibi. Ortodoks Yahudilerin evlerinde et kesilmesi için ayrı aletlerin kullanılması gerektiği.Hindu Brahmanlarında yemekten önce giyeceklerin temizlenmesi, ritüel olarak kendilerini temizleyen bir banyoya başvurmaları.Oruç tutmak (yılda bir ay belirli saatlerde bir şey yememek gibi.),Katolik olmayan bazı yörelerde Cuma günleri balık yenmez. </a:t>
            </a:r>
          </a:p>
        </p:txBody>
      </p:sp>
    </p:spTree>
    <p:extLst>
      <p:ext uri="{BB962C8B-B14F-4D97-AF65-F5344CB8AC3E}">
        <p14:creationId xmlns:p14="http://schemas.microsoft.com/office/powerpoint/2010/main" val="12684932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1981200" y="533400"/>
            <a:ext cx="8229600" cy="1143000"/>
          </a:xfrm>
        </p:spPr>
        <p:txBody>
          <a:bodyPr>
            <a:normAutofit fontScale="90000"/>
          </a:bodyPr>
          <a:lstStyle/>
          <a:p>
            <a:pPr eaLnBrk="1" hangingPunct="1"/>
            <a:r>
              <a:rPr lang="tr-TR" altLang="tr-TR" sz="4000" b="1"/>
              <a:t>Hindistan’daki İneklerin Kutsallığı </a:t>
            </a:r>
            <a:r>
              <a:rPr lang="tr-TR" altLang="tr-TR" sz="4000"/>
              <a:t/>
            </a:r>
            <a:br>
              <a:rPr lang="tr-TR" altLang="tr-TR" sz="4000"/>
            </a:br>
            <a:endParaRPr lang="tr-TR" altLang="tr-TR" sz="4000"/>
          </a:p>
        </p:txBody>
      </p:sp>
      <p:sp>
        <p:nvSpPr>
          <p:cNvPr id="20483" name="Rectangle 3"/>
          <p:cNvSpPr>
            <a:spLocks noGrp="1" noChangeArrowheads="1"/>
          </p:cNvSpPr>
          <p:nvPr>
            <p:ph type="body" idx="1"/>
          </p:nvPr>
        </p:nvSpPr>
        <p:spPr/>
        <p:txBody>
          <a:bodyPr/>
          <a:lstStyle/>
          <a:p>
            <a:pPr eaLnBrk="1" hangingPunct="1">
              <a:lnSpc>
                <a:spcPct val="90000"/>
              </a:lnSpc>
            </a:pPr>
            <a:r>
              <a:rPr lang="tr-TR" altLang="tr-TR" smtClean="0"/>
              <a:t>Hindular, canlı olan her şeyin simgesi oldukları için ineklere büyük saygı duyarlar.Aç köylüler bile tapınma nedeniyle onların etini yemeyi reddederler.Onlara göre yaşamın anası inektir. Bir ineği öldürmek bir Hindu için büyük bir dinsel saygısızlıktır.Oradaki ineklerin Müslümanlarca öldürülmeleri yüzünden kanlı ayaklanmalar olmuştur. </a:t>
            </a:r>
            <a:br>
              <a:rPr lang="tr-TR" altLang="tr-TR" smtClean="0"/>
            </a:br>
            <a:endParaRPr lang="tr-TR" altLang="tr-TR" smtClean="0"/>
          </a:p>
        </p:txBody>
      </p:sp>
    </p:spTree>
    <p:extLst>
      <p:ext uri="{BB962C8B-B14F-4D97-AF65-F5344CB8AC3E}">
        <p14:creationId xmlns:p14="http://schemas.microsoft.com/office/powerpoint/2010/main" val="12428888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16"/>
          <p:cNvSpPr>
            <a:spLocks noChangeArrowheads="1"/>
          </p:cNvSpPr>
          <p:nvPr/>
        </p:nvSpPr>
        <p:spPr bwMode="auto">
          <a:xfrm>
            <a:off x="5372101" y="3440152"/>
            <a:ext cx="65" cy="11079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tr-TR" altLang="tr-TR" sz="1800"/>
              <a:t/>
            </a:r>
            <a:br>
              <a:rPr lang="tr-TR" altLang="tr-TR" sz="1800"/>
            </a:br>
            <a:r>
              <a:rPr lang="tr-TR" altLang="tr-TR" sz="1800"/>
              <a:t/>
            </a:r>
            <a:br>
              <a:rPr lang="tr-TR" altLang="tr-TR" sz="1800"/>
            </a:br>
            <a:endParaRPr lang="tr-TR" altLang="tr-TR" sz="1800"/>
          </a:p>
          <a:p>
            <a:pPr>
              <a:spcBef>
                <a:spcPct val="0"/>
              </a:spcBef>
              <a:buFontTx/>
              <a:buNone/>
            </a:pPr>
            <a:endParaRPr lang="tr-TR" altLang="tr-TR" sz="1800"/>
          </a:p>
        </p:txBody>
      </p:sp>
      <p:sp>
        <p:nvSpPr>
          <p:cNvPr id="11267" name="Rectangle 17"/>
          <p:cNvSpPr>
            <a:spLocks noGrp="1" noChangeArrowheads="1"/>
          </p:cNvSpPr>
          <p:nvPr>
            <p:ph type="title"/>
          </p:nvPr>
        </p:nvSpPr>
        <p:spPr/>
        <p:txBody>
          <a:bodyPr>
            <a:normAutofit fontScale="90000"/>
          </a:bodyPr>
          <a:lstStyle/>
          <a:p>
            <a:pPr eaLnBrk="1" hangingPunct="1"/>
            <a:r>
              <a:rPr lang="tr-TR" altLang="tr-TR" sz="4000" b="1"/>
              <a:t>Türk Yemek Antropolojisi</a:t>
            </a:r>
            <a:r>
              <a:rPr lang="tr-TR" altLang="tr-TR" sz="4000"/>
              <a:t> </a:t>
            </a:r>
            <a:br>
              <a:rPr lang="tr-TR" altLang="tr-TR" sz="4000"/>
            </a:br>
            <a:r>
              <a:rPr lang="tr-TR" altLang="tr-TR" sz="4000"/>
              <a:t/>
            </a:r>
            <a:br>
              <a:rPr lang="tr-TR" altLang="tr-TR" sz="4000"/>
            </a:br>
            <a:endParaRPr lang="tr-TR" altLang="tr-TR" sz="4000"/>
          </a:p>
        </p:txBody>
      </p:sp>
      <p:sp>
        <p:nvSpPr>
          <p:cNvPr id="11268" name="Rectangle 19"/>
          <p:cNvSpPr>
            <a:spLocks noChangeArrowheads="1"/>
          </p:cNvSpPr>
          <p:nvPr/>
        </p:nvSpPr>
        <p:spPr bwMode="auto">
          <a:xfrm>
            <a:off x="1524001" y="-2361"/>
            <a:ext cx="65" cy="5539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tr-TR" altLang="tr-TR" sz="1800"/>
          </a:p>
          <a:p>
            <a:pPr>
              <a:spcBef>
                <a:spcPct val="0"/>
              </a:spcBef>
              <a:buFontTx/>
              <a:buNone/>
            </a:pPr>
            <a:endParaRPr lang="tr-TR" altLang="tr-TR" sz="1800"/>
          </a:p>
        </p:txBody>
      </p:sp>
      <p:sp>
        <p:nvSpPr>
          <p:cNvPr id="11269" name="Rectangle 20"/>
          <p:cNvSpPr>
            <a:spLocks noChangeArrowheads="1"/>
          </p:cNvSpPr>
          <p:nvPr/>
        </p:nvSpPr>
        <p:spPr bwMode="auto">
          <a:xfrm>
            <a:off x="1524001" y="-2361"/>
            <a:ext cx="65" cy="5539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tr-TR" altLang="tr-TR" sz="1800"/>
          </a:p>
          <a:p>
            <a:pPr>
              <a:spcBef>
                <a:spcPct val="0"/>
              </a:spcBef>
              <a:buFontTx/>
              <a:buNone/>
            </a:pPr>
            <a:endParaRPr lang="tr-TR" altLang="tr-TR" sz="1800"/>
          </a:p>
        </p:txBody>
      </p:sp>
      <p:sp>
        <p:nvSpPr>
          <p:cNvPr id="11270" name="Rectangle 21"/>
          <p:cNvSpPr>
            <a:spLocks noChangeArrowheads="1"/>
          </p:cNvSpPr>
          <p:nvPr/>
        </p:nvSpPr>
        <p:spPr bwMode="auto">
          <a:xfrm>
            <a:off x="1524001" y="-2361"/>
            <a:ext cx="65" cy="5539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tr-TR" altLang="tr-TR" sz="1800"/>
          </a:p>
          <a:p>
            <a:pPr>
              <a:spcBef>
                <a:spcPct val="0"/>
              </a:spcBef>
              <a:buFontTx/>
              <a:buNone/>
            </a:pPr>
            <a:endParaRPr lang="tr-TR" altLang="tr-TR" sz="1800"/>
          </a:p>
        </p:txBody>
      </p:sp>
      <p:sp>
        <p:nvSpPr>
          <p:cNvPr id="11271" name="Rectangle 22"/>
          <p:cNvSpPr>
            <a:spLocks noChangeArrowheads="1"/>
          </p:cNvSpPr>
          <p:nvPr/>
        </p:nvSpPr>
        <p:spPr bwMode="auto">
          <a:xfrm>
            <a:off x="1524001" y="-2361"/>
            <a:ext cx="65" cy="5539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tr-TR" altLang="tr-TR" sz="1800"/>
          </a:p>
          <a:p>
            <a:pPr>
              <a:spcBef>
                <a:spcPct val="0"/>
              </a:spcBef>
              <a:buFontTx/>
              <a:buNone/>
            </a:pPr>
            <a:endParaRPr lang="tr-TR" altLang="tr-TR" sz="1800"/>
          </a:p>
        </p:txBody>
      </p:sp>
      <p:sp>
        <p:nvSpPr>
          <p:cNvPr id="11272" name="Rectangle 23"/>
          <p:cNvSpPr>
            <a:spLocks noChangeArrowheads="1"/>
          </p:cNvSpPr>
          <p:nvPr/>
        </p:nvSpPr>
        <p:spPr bwMode="auto">
          <a:xfrm>
            <a:off x="6096001" y="3152002"/>
            <a:ext cx="65" cy="5539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tr-TR" altLang="tr-TR" sz="1800"/>
          </a:p>
          <a:p>
            <a:pPr>
              <a:spcBef>
                <a:spcPct val="0"/>
              </a:spcBef>
              <a:buFontTx/>
              <a:buNone/>
            </a:pPr>
            <a:endParaRPr lang="tr-TR" altLang="tr-TR" sz="1800"/>
          </a:p>
        </p:txBody>
      </p:sp>
      <p:sp>
        <p:nvSpPr>
          <p:cNvPr id="11273" name="Rectangle 24"/>
          <p:cNvSpPr>
            <a:spLocks noGrp="1" noChangeArrowheads="1"/>
          </p:cNvSpPr>
          <p:nvPr>
            <p:ph type="body" idx="1"/>
          </p:nvPr>
        </p:nvSpPr>
        <p:spPr>
          <a:xfrm>
            <a:off x="2057400" y="990601"/>
            <a:ext cx="8229600" cy="4525963"/>
          </a:xfrm>
        </p:spPr>
        <p:txBody>
          <a:bodyPr>
            <a:normAutofit fontScale="25000" lnSpcReduction="20000"/>
          </a:bodyPr>
          <a:lstStyle/>
          <a:p>
            <a:pPr eaLnBrk="1" hangingPunct="1">
              <a:lnSpc>
                <a:spcPct val="80000"/>
              </a:lnSpc>
            </a:pPr>
            <a:r>
              <a:rPr lang="tr-TR" altLang="tr-TR" sz="4800" dirty="0">
                <a:hlinkClick r:id="rId2"/>
              </a:rPr>
              <a:t>Yemek Antropolojisi Kavramı</a:t>
            </a:r>
            <a:r>
              <a:rPr lang="tr-TR" altLang="tr-TR" sz="4800" dirty="0"/>
              <a:t> </a:t>
            </a:r>
          </a:p>
          <a:p>
            <a:pPr eaLnBrk="1" hangingPunct="1">
              <a:lnSpc>
                <a:spcPct val="80000"/>
              </a:lnSpc>
            </a:pPr>
            <a:r>
              <a:rPr lang="tr-TR" altLang="tr-TR" sz="4800" dirty="0">
                <a:hlinkClick r:id="rId3"/>
              </a:rPr>
              <a:t>Türk ve Yabancı Mutfaklarına Genel Bir Bakış</a:t>
            </a:r>
            <a:r>
              <a:rPr lang="tr-TR" altLang="tr-TR" sz="4800" dirty="0"/>
              <a:t> </a:t>
            </a:r>
          </a:p>
          <a:p>
            <a:pPr eaLnBrk="1" hangingPunct="1">
              <a:lnSpc>
                <a:spcPct val="80000"/>
              </a:lnSpc>
            </a:pPr>
            <a:r>
              <a:rPr lang="tr-TR" altLang="tr-TR" sz="4800" dirty="0">
                <a:hlinkClick r:id="rId4"/>
              </a:rPr>
              <a:t>Yemeklerin Toplumsal İşlevleri</a:t>
            </a:r>
            <a:r>
              <a:rPr lang="tr-TR" altLang="tr-TR" sz="4800" dirty="0"/>
              <a:t> </a:t>
            </a:r>
          </a:p>
          <a:p>
            <a:pPr eaLnBrk="1" hangingPunct="1">
              <a:lnSpc>
                <a:spcPct val="80000"/>
              </a:lnSpc>
            </a:pPr>
            <a:r>
              <a:rPr lang="tr-TR" altLang="tr-TR" sz="4800" dirty="0">
                <a:hlinkClick r:id="rId5"/>
              </a:rPr>
              <a:t>Türk Mutfak Kültürünün Genel Nitelikleri</a:t>
            </a:r>
            <a:r>
              <a:rPr lang="tr-TR" altLang="tr-TR" sz="4800" dirty="0"/>
              <a:t> </a:t>
            </a:r>
          </a:p>
          <a:p>
            <a:pPr eaLnBrk="1" hangingPunct="1">
              <a:lnSpc>
                <a:spcPct val="80000"/>
              </a:lnSpc>
            </a:pPr>
            <a:r>
              <a:rPr lang="tr-TR" altLang="tr-TR" sz="4800" dirty="0">
                <a:hlinkClick r:id="rId6"/>
              </a:rPr>
              <a:t>Yemek Öğünleri ve Türleri</a:t>
            </a:r>
            <a:r>
              <a:rPr lang="tr-TR" altLang="tr-TR" sz="4800" dirty="0"/>
              <a:t> </a:t>
            </a:r>
          </a:p>
          <a:p>
            <a:pPr eaLnBrk="1" hangingPunct="1">
              <a:lnSpc>
                <a:spcPct val="80000"/>
              </a:lnSpc>
            </a:pPr>
            <a:r>
              <a:rPr lang="tr-TR" altLang="tr-TR" sz="4800" dirty="0">
                <a:hlinkClick r:id="rId7"/>
              </a:rPr>
              <a:t>Yemek Kültüründe Cinsel Farklılaşma</a:t>
            </a:r>
            <a:r>
              <a:rPr lang="tr-TR" altLang="tr-TR" sz="4800" dirty="0"/>
              <a:t> </a:t>
            </a:r>
          </a:p>
          <a:p>
            <a:pPr eaLnBrk="1" hangingPunct="1">
              <a:lnSpc>
                <a:spcPct val="80000"/>
              </a:lnSpc>
            </a:pPr>
            <a:r>
              <a:rPr lang="tr-TR" altLang="tr-TR" sz="4800" dirty="0">
                <a:hlinkClick r:id="rId8"/>
              </a:rPr>
              <a:t>Türk Yemek Kültürünün Yörelere Göre Farklılaşması</a:t>
            </a:r>
            <a:r>
              <a:rPr lang="tr-TR" altLang="tr-TR" sz="4800" dirty="0"/>
              <a:t> </a:t>
            </a:r>
          </a:p>
          <a:p>
            <a:pPr eaLnBrk="1" hangingPunct="1">
              <a:lnSpc>
                <a:spcPct val="80000"/>
              </a:lnSpc>
            </a:pPr>
            <a:r>
              <a:rPr lang="tr-TR" altLang="tr-TR" sz="4800" dirty="0">
                <a:hlinkClick r:id="rId9"/>
              </a:rPr>
              <a:t>Mutfak Kültürümüzde Ekmekler ve Hamur İşi Yiyecekler</a:t>
            </a:r>
            <a:r>
              <a:rPr lang="tr-TR" altLang="tr-TR" sz="4800" dirty="0"/>
              <a:t> </a:t>
            </a:r>
          </a:p>
          <a:p>
            <a:pPr eaLnBrk="1" hangingPunct="1">
              <a:lnSpc>
                <a:spcPct val="80000"/>
              </a:lnSpc>
            </a:pPr>
            <a:r>
              <a:rPr lang="tr-TR" altLang="tr-TR" sz="4800" dirty="0">
                <a:hlinkClick r:id="rId10"/>
              </a:rPr>
              <a:t>Tercih ve Kaçınma Örüntüsü Olarak Et</a:t>
            </a:r>
            <a:r>
              <a:rPr lang="tr-TR" altLang="tr-TR" sz="4800" dirty="0"/>
              <a:t> </a:t>
            </a:r>
          </a:p>
          <a:p>
            <a:pPr eaLnBrk="1" hangingPunct="1">
              <a:lnSpc>
                <a:spcPct val="80000"/>
              </a:lnSpc>
            </a:pPr>
            <a:r>
              <a:rPr lang="tr-TR" altLang="tr-TR" sz="4800" dirty="0">
                <a:hlinkClick r:id="rId11"/>
              </a:rPr>
              <a:t>Et </a:t>
            </a:r>
            <a:r>
              <a:rPr lang="tr-TR" altLang="tr-TR" sz="4800" dirty="0" err="1">
                <a:hlinkClick r:id="rId11"/>
              </a:rPr>
              <a:t>Yemezlik</a:t>
            </a:r>
            <a:r>
              <a:rPr lang="tr-TR" altLang="tr-TR" sz="4800" dirty="0">
                <a:hlinkClick r:id="rId11"/>
              </a:rPr>
              <a:t> - Vejetaryenlik Tercihinin Kültürel Boyutu</a:t>
            </a:r>
            <a:r>
              <a:rPr lang="tr-TR" altLang="tr-TR" sz="4800" dirty="0"/>
              <a:t> </a:t>
            </a:r>
          </a:p>
          <a:p>
            <a:pPr eaLnBrk="1" hangingPunct="1">
              <a:lnSpc>
                <a:spcPct val="80000"/>
              </a:lnSpc>
            </a:pPr>
            <a:r>
              <a:rPr lang="tr-TR" altLang="tr-TR" sz="4800" dirty="0">
                <a:hlinkClick r:id="rId12"/>
              </a:rPr>
              <a:t>Meyvelere Kültürel Bir Bakış</a:t>
            </a:r>
            <a:r>
              <a:rPr lang="tr-TR" altLang="tr-TR" sz="4800" dirty="0"/>
              <a:t> </a:t>
            </a:r>
          </a:p>
          <a:p>
            <a:pPr eaLnBrk="1" hangingPunct="1">
              <a:lnSpc>
                <a:spcPct val="80000"/>
              </a:lnSpc>
            </a:pPr>
            <a:r>
              <a:rPr lang="tr-TR" altLang="tr-TR" sz="4800" dirty="0">
                <a:hlinkClick r:id="rId13"/>
              </a:rPr>
              <a:t>Mutfak Kültürümüzde Kurutulmuş Yiyecekler</a:t>
            </a:r>
            <a:r>
              <a:rPr lang="tr-TR" altLang="tr-TR" sz="4800" dirty="0"/>
              <a:t> </a:t>
            </a:r>
          </a:p>
          <a:p>
            <a:pPr eaLnBrk="1" hangingPunct="1">
              <a:lnSpc>
                <a:spcPct val="80000"/>
              </a:lnSpc>
            </a:pPr>
            <a:r>
              <a:rPr lang="tr-TR" altLang="tr-TR" sz="4800" dirty="0">
                <a:hlinkClick r:id="rId14"/>
              </a:rPr>
              <a:t>Türk Yemek Kültüründe Sakatatlar</a:t>
            </a:r>
            <a:r>
              <a:rPr lang="tr-TR" altLang="tr-TR" sz="4800" dirty="0"/>
              <a:t> </a:t>
            </a:r>
          </a:p>
          <a:p>
            <a:pPr eaLnBrk="1" hangingPunct="1">
              <a:lnSpc>
                <a:spcPct val="80000"/>
              </a:lnSpc>
            </a:pPr>
            <a:r>
              <a:rPr lang="tr-TR" altLang="tr-TR" sz="4800" dirty="0">
                <a:hlinkClick r:id="rId15"/>
              </a:rPr>
              <a:t>Tatlı Yiyeceklerimize Kültürel Bir Bakış</a:t>
            </a:r>
            <a:r>
              <a:rPr lang="tr-TR" altLang="tr-TR" sz="4800" dirty="0"/>
              <a:t> </a:t>
            </a:r>
          </a:p>
          <a:p>
            <a:pPr eaLnBrk="1" hangingPunct="1">
              <a:lnSpc>
                <a:spcPct val="80000"/>
              </a:lnSpc>
            </a:pPr>
            <a:r>
              <a:rPr lang="tr-TR" altLang="tr-TR" sz="4800" dirty="0">
                <a:hlinkClick r:id="rId16"/>
              </a:rPr>
              <a:t>Mutfak Kültürümüzde Türk İçecekleri (Meşrubatları)</a:t>
            </a:r>
            <a:r>
              <a:rPr lang="tr-TR" altLang="tr-TR" sz="4800" dirty="0"/>
              <a:t> </a:t>
            </a:r>
          </a:p>
          <a:p>
            <a:pPr eaLnBrk="1" hangingPunct="1">
              <a:lnSpc>
                <a:spcPct val="80000"/>
              </a:lnSpc>
            </a:pPr>
            <a:r>
              <a:rPr lang="tr-TR" altLang="tr-TR" sz="4800" dirty="0">
                <a:hlinkClick r:id="rId17"/>
              </a:rPr>
              <a:t>Yemek Kültürü Üzerinde Dinsel Etkiler</a:t>
            </a:r>
            <a:r>
              <a:rPr lang="tr-TR" altLang="tr-TR" sz="4800" dirty="0"/>
              <a:t> </a:t>
            </a:r>
          </a:p>
          <a:p>
            <a:pPr eaLnBrk="1" hangingPunct="1">
              <a:lnSpc>
                <a:spcPct val="80000"/>
              </a:lnSpc>
            </a:pPr>
            <a:r>
              <a:rPr lang="tr-TR" altLang="tr-TR" sz="4800" dirty="0">
                <a:hlinkClick r:id="rId18"/>
              </a:rPr>
              <a:t>Özel Gün Yemekleri Örneği Olarak Çankırı Yâren Yemeği</a:t>
            </a:r>
            <a:r>
              <a:rPr lang="tr-TR" altLang="tr-TR" sz="4800" dirty="0"/>
              <a:t> </a:t>
            </a:r>
          </a:p>
          <a:p>
            <a:pPr eaLnBrk="1" hangingPunct="1">
              <a:lnSpc>
                <a:spcPct val="80000"/>
              </a:lnSpc>
            </a:pPr>
            <a:r>
              <a:rPr lang="tr-TR" altLang="tr-TR" sz="4800" dirty="0">
                <a:hlinkClick r:id="rId19"/>
              </a:rPr>
              <a:t>Okullarda Özel Gün Yemekleri </a:t>
            </a:r>
            <a:endParaRPr lang="tr-TR" altLang="tr-TR" sz="4800" dirty="0"/>
          </a:p>
          <a:p>
            <a:pPr eaLnBrk="1" hangingPunct="1">
              <a:lnSpc>
                <a:spcPct val="80000"/>
              </a:lnSpc>
            </a:pPr>
            <a:r>
              <a:rPr lang="tr-TR" altLang="tr-TR" sz="4800" dirty="0">
                <a:hlinkClick r:id="rId20"/>
              </a:rPr>
              <a:t>Ülkemizde Yemek ve Sağlık İlişkisine Kültürel Bir Bakış</a:t>
            </a:r>
            <a:r>
              <a:rPr lang="tr-TR" altLang="tr-TR" sz="4800" dirty="0"/>
              <a:t> </a:t>
            </a:r>
          </a:p>
          <a:p>
            <a:pPr eaLnBrk="1" hangingPunct="1">
              <a:lnSpc>
                <a:spcPct val="80000"/>
              </a:lnSpc>
            </a:pPr>
            <a:r>
              <a:rPr lang="tr-TR" altLang="tr-TR" sz="4800" dirty="0">
                <a:hlinkClick r:id="rId21"/>
              </a:rPr>
              <a:t>Ayaküstü Beslenme (</a:t>
            </a:r>
            <a:r>
              <a:rPr lang="tr-TR" altLang="tr-TR" sz="4800" dirty="0" err="1">
                <a:hlinkClick r:id="rId21"/>
              </a:rPr>
              <a:t>Fast</a:t>
            </a:r>
            <a:r>
              <a:rPr lang="tr-TR" altLang="tr-TR" sz="4800" dirty="0">
                <a:hlinkClick r:id="rId21"/>
              </a:rPr>
              <a:t> </a:t>
            </a:r>
            <a:r>
              <a:rPr lang="tr-TR" altLang="tr-TR" sz="4800" dirty="0" err="1">
                <a:hlinkClick r:id="rId21"/>
              </a:rPr>
              <a:t>Food</a:t>
            </a:r>
            <a:r>
              <a:rPr lang="tr-TR" altLang="tr-TR" sz="4800" dirty="0">
                <a:hlinkClick r:id="rId21"/>
              </a:rPr>
              <a:t>) ve Ülkemiz</a:t>
            </a:r>
            <a:r>
              <a:rPr lang="tr-TR" altLang="tr-TR" sz="4800" dirty="0"/>
              <a:t> </a:t>
            </a:r>
          </a:p>
          <a:p>
            <a:pPr eaLnBrk="1" hangingPunct="1">
              <a:lnSpc>
                <a:spcPct val="80000"/>
              </a:lnSpc>
            </a:pPr>
            <a:r>
              <a:rPr lang="tr-TR" altLang="tr-TR" sz="4800" dirty="0" err="1">
                <a:hlinkClick r:id="rId22"/>
              </a:rPr>
              <a:t>Sosyo</a:t>
            </a:r>
            <a:r>
              <a:rPr lang="tr-TR" altLang="tr-TR" sz="4800" dirty="0">
                <a:hlinkClick r:id="rId22"/>
              </a:rPr>
              <a:t>-Kültürel Değişme ve Türk Mutfağı</a:t>
            </a:r>
            <a:r>
              <a:rPr lang="tr-TR" altLang="tr-TR" sz="4800" dirty="0"/>
              <a:t> </a:t>
            </a:r>
          </a:p>
          <a:p>
            <a:pPr eaLnBrk="1" hangingPunct="1">
              <a:lnSpc>
                <a:spcPct val="80000"/>
              </a:lnSpc>
            </a:pPr>
            <a:r>
              <a:rPr lang="tr-TR" altLang="tr-TR" sz="4800" dirty="0">
                <a:hlinkClick r:id="rId23"/>
              </a:rPr>
              <a:t>Ankara Yemek Kültürüne Genel Bir Bakış</a:t>
            </a:r>
            <a:r>
              <a:rPr lang="tr-TR" altLang="tr-TR" sz="4800" dirty="0"/>
              <a:t> </a:t>
            </a:r>
          </a:p>
          <a:p>
            <a:pPr eaLnBrk="1" hangingPunct="1">
              <a:lnSpc>
                <a:spcPct val="80000"/>
              </a:lnSpc>
            </a:pPr>
            <a:r>
              <a:rPr lang="tr-TR" altLang="tr-TR" sz="4800" dirty="0">
                <a:hlinkClick r:id="rId24"/>
              </a:rPr>
              <a:t>Yemek Kültürümüzün Mizahî Yönleri</a:t>
            </a:r>
            <a:r>
              <a:rPr lang="tr-TR" altLang="tr-TR" sz="4800" dirty="0"/>
              <a:t> </a:t>
            </a:r>
          </a:p>
          <a:p>
            <a:pPr eaLnBrk="1" hangingPunct="1">
              <a:lnSpc>
                <a:spcPct val="80000"/>
              </a:lnSpc>
            </a:pPr>
            <a:endParaRPr lang="tr-TR" altLang="tr-TR" sz="1600" dirty="0"/>
          </a:p>
        </p:txBody>
      </p:sp>
      <p:sp>
        <p:nvSpPr>
          <p:cNvPr id="11274" name="Rectangle 25"/>
          <p:cNvSpPr>
            <a:spLocks noChangeArrowheads="1"/>
          </p:cNvSpPr>
          <p:nvPr/>
        </p:nvSpPr>
        <p:spPr bwMode="auto">
          <a:xfrm>
            <a:off x="1524001" y="-2361"/>
            <a:ext cx="65" cy="5539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tr-TR" altLang="tr-TR" sz="1800"/>
          </a:p>
          <a:p>
            <a:pPr>
              <a:spcBef>
                <a:spcPct val="0"/>
              </a:spcBef>
              <a:buFontTx/>
              <a:buNone/>
            </a:pPr>
            <a:endParaRPr lang="tr-TR" altLang="tr-TR" sz="1800"/>
          </a:p>
        </p:txBody>
      </p:sp>
      <p:sp>
        <p:nvSpPr>
          <p:cNvPr id="11275" name="Rectangle 26"/>
          <p:cNvSpPr>
            <a:spLocks noChangeArrowheads="1"/>
          </p:cNvSpPr>
          <p:nvPr/>
        </p:nvSpPr>
        <p:spPr bwMode="auto">
          <a:xfrm>
            <a:off x="1524000" y="6537325"/>
            <a:ext cx="8210550"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tr-TR" altLang="tr-TR" sz="1200"/>
              <a:t>http://www.kultur.gov.tr/TR/Genel/BelgeGoster.aspx?F6E10F8892433CFF71BE64510F6C8BC93D203AAAB91E0915</a:t>
            </a:r>
          </a:p>
        </p:txBody>
      </p:sp>
    </p:spTree>
    <p:extLst>
      <p:ext uri="{BB962C8B-B14F-4D97-AF65-F5344CB8AC3E}">
        <p14:creationId xmlns:p14="http://schemas.microsoft.com/office/powerpoint/2010/main" val="34450918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pPr eaLnBrk="1" hangingPunct="1"/>
            <a:r>
              <a:rPr lang="tr-TR" altLang="tr-TR" sz="4000" b="1"/>
              <a:t>Yiyeceklerin Simgesel Rolleri</a:t>
            </a:r>
            <a:r>
              <a:rPr lang="tr-TR" altLang="tr-TR" sz="4000"/>
              <a:t> </a:t>
            </a:r>
            <a:br>
              <a:rPr lang="tr-TR" altLang="tr-TR" sz="4000"/>
            </a:br>
            <a:endParaRPr lang="tr-TR" altLang="tr-TR" sz="4000"/>
          </a:p>
        </p:txBody>
      </p:sp>
      <p:sp>
        <p:nvSpPr>
          <p:cNvPr id="12291" name="Rectangle 3"/>
          <p:cNvSpPr>
            <a:spLocks noGrp="1" noChangeArrowheads="1"/>
          </p:cNvSpPr>
          <p:nvPr>
            <p:ph type="body" idx="1"/>
          </p:nvPr>
        </p:nvSpPr>
        <p:spPr/>
        <p:txBody>
          <a:bodyPr>
            <a:normAutofit lnSpcReduction="10000"/>
          </a:bodyPr>
          <a:lstStyle/>
          <a:p>
            <a:pPr eaLnBrk="1" hangingPunct="1">
              <a:lnSpc>
                <a:spcPct val="80000"/>
              </a:lnSpc>
            </a:pPr>
            <a:r>
              <a:rPr lang="tr-TR" altLang="tr-TR" sz="2400" b="1"/>
              <a:t>Çerkezler: </a:t>
            </a:r>
            <a:r>
              <a:rPr lang="tr-TR" altLang="tr-TR" sz="2400"/>
              <a:t> Çerkez tavuğu </a:t>
            </a:r>
            <a:br>
              <a:rPr lang="tr-TR" altLang="tr-TR" sz="2400"/>
            </a:br>
            <a:r>
              <a:rPr lang="tr-TR" altLang="tr-TR" sz="2400"/>
              <a:t/>
            </a:r>
            <a:br>
              <a:rPr lang="tr-TR" altLang="tr-TR" sz="2400"/>
            </a:br>
            <a:r>
              <a:rPr lang="tr-TR" altLang="tr-TR" sz="2400" b="1"/>
              <a:t>Arnavutlar:</a:t>
            </a:r>
            <a:r>
              <a:rPr lang="tr-TR" altLang="tr-TR" sz="2400"/>
              <a:t> Pırasa, boza </a:t>
            </a:r>
            <a:br>
              <a:rPr lang="tr-TR" altLang="tr-TR" sz="2400"/>
            </a:br>
            <a:r>
              <a:rPr lang="tr-TR" altLang="tr-TR" sz="2400"/>
              <a:t/>
            </a:r>
            <a:br>
              <a:rPr lang="tr-TR" altLang="tr-TR" sz="2400"/>
            </a:br>
            <a:r>
              <a:rPr lang="tr-TR" altLang="tr-TR" sz="2400" b="1"/>
              <a:t>Lazlar: </a:t>
            </a:r>
            <a:r>
              <a:rPr lang="tr-TR" altLang="tr-TR" sz="2400"/>
              <a:t>       Kara lahana, hamsi, mısır ekmeği, laz böreği </a:t>
            </a:r>
            <a:br>
              <a:rPr lang="tr-TR" altLang="tr-TR" sz="2400"/>
            </a:br>
            <a:r>
              <a:rPr lang="tr-TR" altLang="tr-TR" sz="2400"/>
              <a:t/>
            </a:r>
            <a:br>
              <a:rPr lang="tr-TR" altLang="tr-TR" sz="2400"/>
            </a:br>
            <a:r>
              <a:rPr lang="tr-TR" altLang="tr-TR" sz="2400" b="1"/>
              <a:t>Bulgarlar: </a:t>
            </a:r>
            <a:r>
              <a:rPr lang="tr-TR" altLang="tr-TR" sz="2400"/>
              <a:t>   Süt, yoğurt, muhallebi </a:t>
            </a:r>
            <a:br>
              <a:rPr lang="tr-TR" altLang="tr-TR" sz="2400"/>
            </a:br>
            <a:r>
              <a:rPr lang="tr-TR" altLang="tr-TR" sz="2400"/>
              <a:t/>
            </a:r>
            <a:br>
              <a:rPr lang="tr-TR" altLang="tr-TR" sz="2400"/>
            </a:br>
            <a:r>
              <a:rPr lang="tr-TR" altLang="tr-TR" sz="2400" b="1"/>
              <a:t>Ermeniler:</a:t>
            </a:r>
            <a:r>
              <a:rPr lang="tr-TR" altLang="tr-TR" sz="2400"/>
              <a:t>   Topik </a:t>
            </a:r>
            <a:br>
              <a:rPr lang="tr-TR" altLang="tr-TR" sz="2400"/>
            </a:br>
            <a:r>
              <a:rPr lang="tr-TR" altLang="tr-TR" sz="2400"/>
              <a:t/>
            </a:r>
            <a:br>
              <a:rPr lang="tr-TR" altLang="tr-TR" sz="2400"/>
            </a:br>
            <a:r>
              <a:rPr lang="tr-TR" altLang="tr-TR" sz="2400" b="1"/>
              <a:t>Türkler:</a:t>
            </a:r>
            <a:r>
              <a:rPr lang="tr-TR" altLang="tr-TR" sz="2400"/>
              <a:t>       Kebap, soğan, ayran </a:t>
            </a:r>
            <a:br>
              <a:rPr lang="tr-TR" altLang="tr-TR" sz="2400"/>
            </a:br>
            <a:r>
              <a:rPr lang="tr-TR" altLang="tr-TR" sz="2400"/>
              <a:t/>
            </a:r>
            <a:br>
              <a:rPr lang="tr-TR" altLang="tr-TR" sz="2400"/>
            </a:br>
            <a:r>
              <a:rPr lang="tr-TR" altLang="tr-TR" sz="2400" b="1"/>
              <a:t>Museviler:</a:t>
            </a:r>
            <a:r>
              <a:rPr lang="tr-TR" altLang="tr-TR" sz="2400"/>
              <a:t>   Hamursuz ekmeği </a:t>
            </a:r>
            <a:br>
              <a:rPr lang="tr-TR" altLang="tr-TR" sz="2400"/>
            </a:br>
            <a:r>
              <a:rPr lang="tr-TR" altLang="tr-TR" sz="2400"/>
              <a:t/>
            </a:r>
            <a:br>
              <a:rPr lang="tr-TR" altLang="tr-TR" sz="2400"/>
            </a:br>
            <a:r>
              <a:rPr lang="tr-TR" altLang="tr-TR" sz="2400"/>
              <a:t>İ</a:t>
            </a:r>
            <a:r>
              <a:rPr lang="tr-TR" altLang="tr-TR" sz="2400" b="1"/>
              <a:t>ranlılar:  </a:t>
            </a:r>
            <a:r>
              <a:rPr lang="tr-TR" altLang="tr-TR" sz="2400"/>
              <a:t>    pilav </a:t>
            </a:r>
          </a:p>
        </p:txBody>
      </p:sp>
    </p:spTree>
    <p:extLst>
      <p:ext uri="{BB962C8B-B14F-4D97-AF65-F5344CB8AC3E}">
        <p14:creationId xmlns:p14="http://schemas.microsoft.com/office/powerpoint/2010/main" val="4281680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pPr eaLnBrk="1" hangingPunct="1"/>
            <a:r>
              <a:rPr lang="tr-TR" altLang="tr-TR" sz="4000" b="1"/>
              <a:t>Türk Mutfak Kültürünün Genel Nitelikleri</a:t>
            </a:r>
            <a:r>
              <a:rPr lang="tr-TR" altLang="tr-TR" sz="4000"/>
              <a:t> </a:t>
            </a:r>
          </a:p>
        </p:txBody>
      </p:sp>
      <p:sp>
        <p:nvSpPr>
          <p:cNvPr id="13315" name="Rectangle 3"/>
          <p:cNvSpPr>
            <a:spLocks noGrp="1" noChangeArrowheads="1"/>
          </p:cNvSpPr>
          <p:nvPr>
            <p:ph type="body" idx="1"/>
          </p:nvPr>
        </p:nvSpPr>
        <p:spPr/>
        <p:txBody>
          <a:bodyPr/>
          <a:lstStyle/>
          <a:p>
            <a:pPr eaLnBrk="1" hangingPunct="1"/>
            <a:r>
              <a:rPr lang="tr-TR" altLang="tr-TR">
                <a:hlinkClick r:id="rId2"/>
              </a:rPr>
              <a:t>Tarımsal Yapı ve Göçebe Kültürünün Etkisi </a:t>
            </a:r>
            <a:endParaRPr lang="tr-TR" altLang="tr-TR"/>
          </a:p>
          <a:p>
            <a:pPr eaLnBrk="1" hangingPunct="1"/>
            <a:r>
              <a:rPr lang="tr-TR" altLang="tr-TR">
                <a:hlinkClick r:id="rId3"/>
              </a:rPr>
              <a:t>Başka Toplumlardan Etkilenme </a:t>
            </a:r>
            <a:endParaRPr lang="tr-TR" altLang="tr-TR"/>
          </a:p>
          <a:p>
            <a:pPr eaLnBrk="1" hangingPunct="1"/>
            <a:r>
              <a:rPr lang="tr-TR" altLang="tr-TR">
                <a:hlinkClick r:id="rId4"/>
              </a:rPr>
              <a:t>Sosyo - Ekonomik Düzeye Göre Farklılaşma</a:t>
            </a:r>
            <a:r>
              <a:rPr lang="tr-TR" altLang="tr-TR"/>
              <a:t> </a:t>
            </a:r>
          </a:p>
          <a:p>
            <a:pPr eaLnBrk="1" hangingPunct="1"/>
            <a:r>
              <a:rPr lang="tr-TR" altLang="tr-TR">
                <a:hlinkClick r:id="rId5"/>
              </a:rPr>
              <a:t>Davranış Kalıpları </a:t>
            </a:r>
            <a:endParaRPr lang="tr-TR" altLang="tr-TR"/>
          </a:p>
          <a:p>
            <a:pPr eaLnBrk="1" hangingPunct="1"/>
            <a:r>
              <a:rPr lang="tr-TR" altLang="tr-TR">
                <a:hlinkClick r:id="rId6"/>
              </a:rPr>
              <a:t>Toplu Yemek Yeme Geleneği</a:t>
            </a:r>
            <a:r>
              <a:rPr lang="tr-TR" altLang="tr-TR"/>
              <a:t> </a:t>
            </a:r>
          </a:p>
          <a:p>
            <a:pPr eaLnBrk="1" hangingPunct="1"/>
            <a:r>
              <a:rPr lang="tr-TR" altLang="tr-TR">
                <a:hlinkClick r:id="rId7"/>
              </a:rPr>
              <a:t>Mutfak Düzeni</a:t>
            </a:r>
            <a:r>
              <a:rPr lang="tr-TR" altLang="tr-TR"/>
              <a:t> </a:t>
            </a:r>
          </a:p>
          <a:p>
            <a:pPr eaLnBrk="1" hangingPunct="1"/>
            <a:r>
              <a:rPr lang="tr-TR" altLang="tr-TR">
                <a:hlinkClick r:id="rId8"/>
              </a:rPr>
              <a:t>Özel Amaçlı Yemekler </a:t>
            </a:r>
            <a:endParaRPr lang="tr-TR" altLang="tr-TR"/>
          </a:p>
          <a:p>
            <a:pPr eaLnBrk="1" hangingPunct="1">
              <a:buFontTx/>
              <a:buNone/>
            </a:pPr>
            <a:endParaRPr lang="tr-TR" altLang="tr-TR"/>
          </a:p>
          <a:p>
            <a:pPr eaLnBrk="1" hangingPunct="1"/>
            <a:endParaRPr lang="tr-TR" altLang="tr-TR"/>
          </a:p>
        </p:txBody>
      </p:sp>
      <p:sp>
        <p:nvSpPr>
          <p:cNvPr id="13316" name="Rectangle 4"/>
          <p:cNvSpPr>
            <a:spLocks noChangeArrowheads="1"/>
          </p:cNvSpPr>
          <p:nvPr/>
        </p:nvSpPr>
        <p:spPr bwMode="auto">
          <a:xfrm>
            <a:off x="1524001" y="-2361"/>
            <a:ext cx="65" cy="5539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tr-TR" altLang="tr-TR" sz="1800"/>
          </a:p>
          <a:p>
            <a:pPr>
              <a:spcBef>
                <a:spcPct val="0"/>
              </a:spcBef>
              <a:buFontTx/>
              <a:buNone/>
            </a:pPr>
            <a:endParaRPr lang="tr-TR" altLang="tr-TR" sz="1800"/>
          </a:p>
        </p:txBody>
      </p:sp>
    </p:spTree>
    <p:extLst>
      <p:ext uri="{BB962C8B-B14F-4D97-AF65-F5344CB8AC3E}">
        <p14:creationId xmlns:p14="http://schemas.microsoft.com/office/powerpoint/2010/main" val="2600234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pPr eaLnBrk="1" hangingPunct="1"/>
            <a:r>
              <a:rPr lang="tr-TR" altLang="tr-TR" sz="4000" b="1"/>
              <a:t>Yemek Kültüründe Cinsel Farklılaşma</a:t>
            </a:r>
            <a:r>
              <a:rPr lang="tr-TR" altLang="tr-TR" sz="4000"/>
              <a:t> </a:t>
            </a:r>
          </a:p>
        </p:txBody>
      </p:sp>
      <p:sp>
        <p:nvSpPr>
          <p:cNvPr id="14339" name="Rectangle 3"/>
          <p:cNvSpPr>
            <a:spLocks noGrp="1" noChangeArrowheads="1"/>
          </p:cNvSpPr>
          <p:nvPr>
            <p:ph type="body" idx="1"/>
          </p:nvPr>
        </p:nvSpPr>
        <p:spPr/>
        <p:txBody>
          <a:bodyPr/>
          <a:lstStyle/>
          <a:p>
            <a:pPr eaLnBrk="1" hangingPunct="1">
              <a:lnSpc>
                <a:spcPct val="80000"/>
              </a:lnSpc>
            </a:pPr>
            <a:r>
              <a:rPr lang="tr-TR" altLang="tr-TR" b="1"/>
              <a:t>Kadına Özgü Bir Uğraşı</a:t>
            </a:r>
            <a:r>
              <a:rPr lang="tr-TR" altLang="tr-TR"/>
              <a:t> </a:t>
            </a:r>
          </a:p>
          <a:p>
            <a:pPr eaLnBrk="1" hangingPunct="1">
              <a:lnSpc>
                <a:spcPct val="80000"/>
              </a:lnSpc>
            </a:pPr>
            <a:r>
              <a:rPr lang="tr-TR" altLang="tr-TR" b="1"/>
              <a:t>Erkeğin Güçlü Olması: </a:t>
            </a:r>
            <a:r>
              <a:rPr lang="tr-TR" altLang="tr-TR"/>
              <a:t>Geleneksel kesimlerde erkek egemen bir aile yaşamı görülür. Bu nedenle erkek çocuk sahibi olmak, her ailenin isteğidir. Erkek çocuğa sahip aileler de onun iyi yetişmesini, güçlü kuvvetli olmasını isterler. Bu yüzden anneler, tabaklara yemek servisi yaparken, erkek çocuğun tabağına daha fazla et koyar. Fazla et yerse daha güçlü olur diyerek oğlunun tabağını doldurur. Ayrıca erkek çocuğun soyu sürdürmesi özelliği de bu hususta rol oynar). </a:t>
            </a:r>
          </a:p>
        </p:txBody>
      </p:sp>
    </p:spTree>
    <p:extLst>
      <p:ext uri="{BB962C8B-B14F-4D97-AF65-F5344CB8AC3E}">
        <p14:creationId xmlns:p14="http://schemas.microsoft.com/office/powerpoint/2010/main" val="37426471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3"/>
          <p:cNvSpPr>
            <a:spLocks noGrp="1" noChangeArrowheads="1"/>
          </p:cNvSpPr>
          <p:nvPr>
            <p:ph type="body" idx="1"/>
          </p:nvPr>
        </p:nvSpPr>
        <p:spPr/>
        <p:txBody>
          <a:bodyPr/>
          <a:lstStyle/>
          <a:p>
            <a:pPr eaLnBrk="1" hangingPunct="1"/>
            <a:r>
              <a:rPr lang="tr-TR" altLang="tr-TR" b="1"/>
              <a:t>Ayrı Yemek Yeme  (</a:t>
            </a:r>
            <a:r>
              <a:rPr lang="tr-TR" altLang="tr-TR"/>
              <a:t>Yine, geleneksel ve kabilesel yörelerde kadınlar ve erkekler ayrı ayrı yemek yerler. Önce erkekler, yer, daha sonra kadınlar sofraya oturur. Kadınlar erkeklerden kalan yemekleri yerler. Eve konuk geldiği zaman da aynı gelenek sürdürülür. Önce erkekler daha sonra da kadınlar yer. Hatta kadınlar mutfakta, ayrı yerde erkeklere hiç görünmeden içerde yemek yerler. Ayrıca düğünlerde erkekler ayrı, kadınlar ayrı gruplar halinde yemek yerler). </a:t>
            </a:r>
          </a:p>
        </p:txBody>
      </p:sp>
    </p:spTree>
    <p:extLst>
      <p:ext uri="{BB962C8B-B14F-4D97-AF65-F5344CB8AC3E}">
        <p14:creationId xmlns:p14="http://schemas.microsoft.com/office/powerpoint/2010/main" val="30109750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pPr eaLnBrk="1" hangingPunct="1"/>
            <a:r>
              <a:rPr lang="tr-TR" altLang="tr-TR" sz="4000" b="1"/>
              <a:t>Yemek Kültürü Üzerinde Dinsel Etkiler</a:t>
            </a:r>
            <a:r>
              <a:rPr lang="tr-TR" altLang="tr-TR" sz="4000"/>
              <a:t> </a:t>
            </a:r>
          </a:p>
        </p:txBody>
      </p:sp>
      <p:sp>
        <p:nvSpPr>
          <p:cNvPr id="16387" name="Rectangle 3"/>
          <p:cNvSpPr>
            <a:spLocks noGrp="1" noChangeArrowheads="1"/>
          </p:cNvSpPr>
          <p:nvPr>
            <p:ph type="body" idx="1"/>
          </p:nvPr>
        </p:nvSpPr>
        <p:spPr/>
        <p:txBody>
          <a:bodyPr/>
          <a:lstStyle/>
          <a:p>
            <a:pPr eaLnBrk="1" hangingPunct="1">
              <a:lnSpc>
                <a:spcPct val="90000"/>
              </a:lnSpc>
            </a:pPr>
            <a:r>
              <a:rPr lang="tr-TR" altLang="tr-TR" sz="2400" b="1"/>
              <a:t>Çeşitli Dinlerde Yemek Kültürü İle İlgili Sınırlamalar </a:t>
            </a:r>
            <a:endParaRPr lang="tr-TR" altLang="tr-TR" sz="2400"/>
          </a:p>
          <a:p>
            <a:pPr eaLnBrk="1" hangingPunct="1">
              <a:lnSpc>
                <a:spcPct val="90000"/>
              </a:lnSpc>
              <a:buFontTx/>
              <a:buNone/>
            </a:pPr>
            <a:r>
              <a:rPr lang="tr-TR" altLang="tr-TR" sz="2400"/>
              <a:t>		Yiyecek alışkanlıklarını biçimlendiren etmenlerin birçoğu, dinsel yasalardan çıkar. Bunlar, sınırlamalar, yasaklamalar biçiminde olabilir.Yine bunlar, belirli bir dine mensup üyelerce güçlü inançlar olabilir.Belirli sınırlamalar şu noktalarda toplanır: </a:t>
            </a:r>
            <a:endParaRPr lang="tr-TR" altLang="tr-TR" sz="2400" b="1"/>
          </a:p>
          <a:p>
            <a:pPr eaLnBrk="1" hangingPunct="1">
              <a:lnSpc>
                <a:spcPct val="90000"/>
              </a:lnSpc>
              <a:buFontTx/>
              <a:buNone/>
            </a:pPr>
            <a:r>
              <a:rPr lang="tr-TR" altLang="tr-TR" sz="2400" b="1"/>
              <a:t>	a)</a:t>
            </a:r>
            <a:r>
              <a:rPr lang="tr-TR" altLang="tr-TR" sz="2400"/>
              <a:t>Ne gibi yiyecekler yenir ya da yenmez? </a:t>
            </a:r>
            <a:br>
              <a:rPr lang="tr-TR" altLang="tr-TR" sz="2400"/>
            </a:br>
            <a:r>
              <a:rPr lang="tr-TR" altLang="tr-TR" sz="2400"/>
              <a:t/>
            </a:r>
            <a:br>
              <a:rPr lang="tr-TR" altLang="tr-TR" sz="2400"/>
            </a:br>
            <a:r>
              <a:rPr lang="tr-TR" altLang="tr-TR" sz="2400" b="1"/>
              <a:t>b)</a:t>
            </a:r>
            <a:r>
              <a:rPr lang="tr-TR" altLang="tr-TR" sz="2400"/>
              <a:t>Yılın belirli günlerinde ne yenir?</a:t>
            </a:r>
            <a:br>
              <a:rPr lang="tr-TR" altLang="tr-TR" sz="2400"/>
            </a:br>
            <a:r>
              <a:rPr lang="tr-TR" altLang="tr-TR" sz="2400"/>
              <a:t> </a:t>
            </a:r>
            <a:br>
              <a:rPr lang="tr-TR" altLang="tr-TR" sz="2400"/>
            </a:br>
            <a:r>
              <a:rPr lang="tr-TR" altLang="tr-TR" sz="2400" b="1"/>
              <a:t>c)</a:t>
            </a:r>
            <a:r>
              <a:rPr lang="tr-TR" altLang="tr-TR" sz="2400"/>
              <a:t>Günün hangi zamanında yemek yenir? </a:t>
            </a:r>
            <a:r>
              <a:rPr lang="tr-TR" altLang="tr-TR" sz="2400" b="1"/>
              <a:t> </a:t>
            </a:r>
          </a:p>
        </p:txBody>
      </p:sp>
    </p:spTree>
    <p:extLst>
      <p:ext uri="{BB962C8B-B14F-4D97-AF65-F5344CB8AC3E}">
        <p14:creationId xmlns:p14="http://schemas.microsoft.com/office/powerpoint/2010/main" val="8659414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pPr eaLnBrk="1" hangingPunct="1"/>
            <a:r>
              <a:rPr lang="tr-TR" altLang="tr-TR" sz="4000" b="1"/>
              <a:t>İslamda</a:t>
            </a:r>
            <a:br>
              <a:rPr lang="tr-TR" altLang="tr-TR" sz="4000" b="1"/>
            </a:br>
            <a:endParaRPr lang="tr-TR" altLang="tr-TR" sz="4000" b="1"/>
          </a:p>
        </p:txBody>
      </p:sp>
      <p:sp>
        <p:nvSpPr>
          <p:cNvPr id="17411" name="Rectangle 3"/>
          <p:cNvSpPr>
            <a:spLocks noGrp="1" noChangeArrowheads="1"/>
          </p:cNvSpPr>
          <p:nvPr>
            <p:ph type="body" idx="1"/>
          </p:nvPr>
        </p:nvSpPr>
        <p:spPr/>
        <p:txBody>
          <a:bodyPr/>
          <a:lstStyle/>
          <a:p>
            <a:pPr eaLnBrk="1" hangingPunct="1">
              <a:buFontTx/>
              <a:buNone/>
            </a:pPr>
            <a:r>
              <a:rPr lang="tr-TR" altLang="tr-TR" b="1" smtClean="0"/>
              <a:t/>
            </a:r>
            <a:br>
              <a:rPr lang="tr-TR" altLang="tr-TR" b="1" smtClean="0"/>
            </a:br>
            <a:r>
              <a:rPr lang="tr-TR" altLang="tr-TR" smtClean="0"/>
              <a:t>Kan içilmez , Domuz yenmez , Alkollü içki içilmez </a:t>
            </a:r>
          </a:p>
        </p:txBody>
      </p:sp>
    </p:spTree>
    <p:extLst>
      <p:ext uri="{BB962C8B-B14F-4D97-AF65-F5344CB8AC3E}">
        <p14:creationId xmlns:p14="http://schemas.microsoft.com/office/powerpoint/2010/main" val="366219513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pPr eaLnBrk="1" hangingPunct="1"/>
            <a:r>
              <a:rPr lang="tr-TR" altLang="tr-TR" b="1" smtClean="0"/>
              <a:t>Hinduizm</a:t>
            </a:r>
          </a:p>
        </p:txBody>
      </p:sp>
      <p:sp>
        <p:nvSpPr>
          <p:cNvPr id="18435" name="Rectangle 3"/>
          <p:cNvSpPr>
            <a:spLocks noGrp="1" noChangeArrowheads="1"/>
          </p:cNvSpPr>
          <p:nvPr>
            <p:ph type="body" idx="1"/>
          </p:nvPr>
        </p:nvSpPr>
        <p:spPr/>
        <p:txBody>
          <a:bodyPr/>
          <a:lstStyle/>
          <a:p>
            <a:pPr eaLnBrk="1" hangingPunct="1"/>
            <a:endParaRPr lang="tr-TR" altLang="tr-TR" smtClean="0"/>
          </a:p>
          <a:p>
            <a:pPr eaLnBrk="1" hangingPunct="1"/>
            <a:r>
              <a:rPr lang="tr-TR" altLang="tr-TR" smtClean="0"/>
              <a:t>Herhangi bir hayvan öldürülmemeli ve yenmemelidir. </a:t>
            </a:r>
          </a:p>
        </p:txBody>
      </p:sp>
    </p:spTree>
    <p:extLst>
      <p:ext uri="{BB962C8B-B14F-4D97-AF65-F5344CB8AC3E}">
        <p14:creationId xmlns:p14="http://schemas.microsoft.com/office/powerpoint/2010/main" val="2752063552"/>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557</Words>
  <Application>Microsoft Office PowerPoint</Application>
  <PresentationFormat>Geniş ekran</PresentationFormat>
  <Paragraphs>59</Paragraphs>
  <Slides>11</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11</vt:i4>
      </vt:variant>
    </vt:vector>
  </HeadingPairs>
  <TitlesOfParts>
    <vt:vector size="15" baseType="lpstr">
      <vt:lpstr>Arial</vt:lpstr>
      <vt:lpstr>Calibri</vt:lpstr>
      <vt:lpstr>Calibri Light</vt:lpstr>
      <vt:lpstr>Office Teması</vt:lpstr>
      <vt:lpstr>ANT 311 Beslenme İlkeleri ve Beslenme Antropolojisi</vt:lpstr>
      <vt:lpstr>Türk Yemek Antropolojisi   </vt:lpstr>
      <vt:lpstr>Yiyeceklerin Simgesel Rolleri  </vt:lpstr>
      <vt:lpstr>Türk Mutfak Kültürünün Genel Nitelikleri </vt:lpstr>
      <vt:lpstr>Yemek Kültüründe Cinsel Farklılaşma </vt:lpstr>
      <vt:lpstr>PowerPoint Sunusu</vt:lpstr>
      <vt:lpstr>Yemek Kültürü Üzerinde Dinsel Etkiler </vt:lpstr>
      <vt:lpstr>İslamda </vt:lpstr>
      <vt:lpstr>Hinduizm</vt:lpstr>
      <vt:lpstr>Yahudilikte</vt:lpstr>
      <vt:lpstr>Hindistan’daki İneklerin Kutsallığı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ANT 311 Beslenme İlkeleri ve Beslenme Antropolojisi</dc:title>
  <dc:creator>Windows Kullanıcısı</dc:creator>
  <cp:lastModifiedBy>Windows Kullanıcısı</cp:lastModifiedBy>
  <cp:revision>1</cp:revision>
  <dcterms:created xsi:type="dcterms:W3CDTF">2017-10-23T22:51:15Z</dcterms:created>
  <dcterms:modified xsi:type="dcterms:W3CDTF">2017-10-23T22:51:25Z</dcterms:modified>
</cp:coreProperties>
</file>