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78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3" r:id="rId17"/>
    <p:sldId id="274" r:id="rId18"/>
    <p:sldId id="275" r:id="rId19"/>
    <p:sldId id="276" r:id="rId20"/>
    <p:sldId id="281" r:id="rId2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78" autoAdjust="0"/>
    <p:restoredTop sz="94599"/>
  </p:normalViewPr>
  <p:slideViewPr>
    <p:cSldViewPr snapToGrid="0">
      <p:cViewPr varScale="1">
        <p:scale>
          <a:sx n="106" d="100"/>
          <a:sy n="106" d="100"/>
        </p:scale>
        <p:origin x="9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4655C-9688-4F0A-8307-DF0F6939B29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0C30-99DC-4A81-9F9A-453177E990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5004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4655C-9688-4F0A-8307-DF0F6939B29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0C30-99DC-4A81-9F9A-453177E990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9412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4655C-9688-4F0A-8307-DF0F6939B29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0C30-99DC-4A81-9F9A-453177E990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353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4655C-9688-4F0A-8307-DF0F6939B29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0C30-99DC-4A81-9F9A-453177E990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4133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4655C-9688-4F0A-8307-DF0F6939B29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0C30-99DC-4A81-9F9A-453177E990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256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4655C-9688-4F0A-8307-DF0F6939B29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0C30-99DC-4A81-9F9A-453177E990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0636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4655C-9688-4F0A-8307-DF0F6939B29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0C30-99DC-4A81-9F9A-453177E990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1827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4655C-9688-4F0A-8307-DF0F6939B29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0C30-99DC-4A81-9F9A-453177E990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5974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4655C-9688-4F0A-8307-DF0F6939B29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0C30-99DC-4A81-9F9A-453177E990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5012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4655C-9688-4F0A-8307-DF0F6939B29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0C30-99DC-4A81-9F9A-453177E990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4744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4655C-9688-4F0A-8307-DF0F6939B29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20C30-99DC-4A81-9F9A-453177E990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94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4655C-9688-4F0A-8307-DF0F6939B29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20C30-99DC-4A81-9F9A-453177E990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8149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494" l="20563" r="79975">
                        <a14:foregroundMark x1="33306" y1="10918" x2="33306" y2="10918"/>
                        <a14:foregroundMark x1="33306" y1="10918" x2="33306" y2="10918"/>
                        <a14:foregroundMark x1="38726" y1="13666" x2="38726" y2="13666"/>
                        <a14:foregroundMark x1="38726" y1="13666" x2="38726" y2="13666"/>
                        <a14:foregroundMark x1="38726" y1="13666" x2="38726" y2="13666"/>
                        <a14:foregroundMark x1="38726" y1="5423" x2="38726" y2="5423"/>
                        <a14:foregroundMark x1="67646" y1="9544" x2="67646" y2="9544"/>
                        <a14:foregroundMark x1="66570" y1="13160" x2="66570" y2="13160"/>
                        <a14:foregroundMark x1="73066" y1="28633" x2="73066" y2="28633"/>
                        <a14:foregroundMark x1="74514" y1="45481" x2="74514" y2="45481"/>
                        <a14:foregroundMark x1="69466" y1="73174" x2="69466" y2="73174"/>
                        <a14:foregroundMark x1="68018" y1="80477" x2="68018" y2="80477"/>
                        <a14:foregroundMark x1="51014" y1="90022" x2="51014" y2="90022"/>
                        <a14:foregroundMark x1="30037" y1="74548" x2="30037" y2="74548"/>
                        <a14:foregroundMark x1="32189" y1="23210" x2="32189" y2="23210"/>
                        <a14:foregroundMark x1="29293" y1="33189" x2="29293" y2="33189"/>
                        <a14:foregroundMark x1="27141" y1="42733" x2="27141" y2="42733"/>
                        <a14:foregroundMark x1="26769" y1="44541" x2="26769" y2="44541"/>
                        <a14:foregroundMark x1="25693" y1="39118" x2="25693" y2="39118"/>
                        <a14:foregroundMark x1="26769" y1="50036" x2="26769" y2="50036"/>
                        <a14:foregroundMark x1="24948" y1="50036" x2="24948" y2="50036"/>
                        <a14:foregroundMark x1="27844" y1="53651" x2="27844" y2="53651"/>
                        <a14:foregroundMark x1="27844" y1="60014" x2="27844" y2="60014"/>
                        <a14:foregroundMark x1="29293" y1="64064" x2="29293" y2="64064"/>
                        <a14:foregroundMark x1="29665" y1="66811" x2="29665" y2="66811"/>
                        <a14:foregroundMark x1="32189" y1="77296" x2="32189" y2="77296"/>
                        <a14:foregroundMark x1="39801" y1="83225" x2="39801" y2="83225"/>
                        <a14:foregroundMark x1="42325" y1="89588" x2="42325" y2="89588"/>
                        <a14:foregroundMark x1="42325" y1="89588" x2="42325" y2="89588"/>
                        <a14:foregroundMark x1="48118" y1="90022" x2="48118" y2="90022"/>
                        <a14:foregroundMark x1="54986" y1="90889" x2="54986" y2="90889"/>
                        <a14:foregroundMark x1="61523" y1="87274" x2="61523" y2="87274"/>
                        <a14:foregroundMark x1="72362" y1="60882" x2="72362" y2="60882"/>
                        <a14:foregroundMark x1="75631" y1="61822" x2="75631" y2="61822"/>
                        <a14:foregroundMark x1="74514" y1="53218" x2="74514" y2="53218"/>
                        <a14:foregroundMark x1="72735" y1="36804" x2="72735" y2="36804"/>
                        <a14:foregroundMark x1="71618" y1="29573" x2="71618" y2="29573"/>
                        <a14:foregroundMark x1="55358" y1="9978" x2="55358" y2="9978"/>
                        <a14:foregroundMark x1="52462" y1="6797" x2="52462" y2="6797"/>
                        <a14:foregroundMark x1="48118" y1="8171" x2="48118" y2="8171"/>
                        <a14:foregroundMark x1="43070" y1="10484" x2="43070" y2="10484"/>
                        <a14:foregroundMark x1="37609" y1="17715" x2="37609" y2="17715"/>
                        <a14:foregroundMark x1="36161" y1="18655" x2="36161" y2="18655"/>
                        <a14:foregroundMark x1="60778" y1="13160" x2="60778" y2="13160"/>
                        <a14:foregroundMark x1="64750" y1="19089" x2="64750" y2="19089"/>
                        <a14:foregroundMark x1="68763" y1="24078" x2="68763" y2="24078"/>
                        <a14:foregroundMark x1="41249" y1="13160" x2="41249" y2="13160"/>
                        <a14:foregroundMark x1="41249" y1="5929" x2="41249" y2="5929"/>
                        <a14:foregroundMark x1="73438" y1="66377" x2="73438" y2="66377"/>
                        <a14:foregroundMark x1="69839" y1="70427" x2="69839" y2="70427"/>
                        <a14:foregroundMark x1="36533" y1="82285" x2="36533" y2="82285"/>
                        <a14:foregroundMark x1="31485" y1="18655" x2="31485" y2="18655"/>
                        <a14:foregroundMark x1="47042" y1="3181" x2="47042" y2="3181"/>
                        <a14:foregroundMark x1="47042" y1="3615" x2="47042" y2="3615"/>
                        <a14:foregroundMark x1="47042" y1="3615" x2="47042" y2="3615"/>
                        <a14:foregroundMark x1="55358" y1="7737" x2="55358" y2="7737"/>
                        <a14:foregroundMark x1="70542" y1="64570" x2="70542" y2="64570"/>
                        <a14:foregroundMark x1="65867" y1="78670" x2="65867" y2="78670"/>
                        <a14:foregroundMark x1="65867" y1="78670" x2="65867" y2="78670"/>
                        <a14:foregroundMark x1="64750" y1="80911" x2="64750" y2="80911"/>
                        <a14:foregroundMark x1="64046" y1="84093" x2="64046" y2="84093"/>
                        <a14:foregroundMark x1="62598" y1="92263" x2="62598" y2="92263"/>
                        <a14:foregroundMark x1="61150" y1="94577" x2="61150" y2="94577"/>
                        <a14:foregroundMark x1="52089" y1="96819" x2="52089" y2="96819"/>
                        <a14:foregroundMark x1="43070" y1="92769" x2="43070" y2="92769"/>
                        <a14:foregroundMark x1="58254" y1="13160" x2="58254" y2="13160"/>
                        <a14:foregroundMark x1="56434" y1="23210" x2="56434" y2="23210"/>
                        <a14:foregroundMark x1="49566" y1="40926" x2="49566" y2="40926"/>
                        <a14:foregroundMark x1="42325" y1="80477" x2="42325" y2="80477"/>
                        <a14:foregroundMark x1="32933" y1="74114" x2="32933" y2="74114"/>
                        <a14:foregroundMark x1="73811" y1="38178" x2="73811" y2="38178"/>
                        <a14:foregroundMark x1="73811" y1="44107" x2="73811" y2="44107"/>
                        <a14:foregroundMark x1="73811" y1="39118" x2="73811" y2="39118"/>
                        <a14:foregroundMark x1="69839" y1="19089" x2="69839" y2="19089"/>
                        <a14:foregroundMark x1="60074" y1="7303" x2="60074" y2="7303"/>
                        <a14:foregroundMark x1="26396" y1="27260" x2="26396" y2="27260"/>
                        <a14:foregroundMark x1="44849" y1="14100" x2="44849" y2="14100"/>
                        <a14:foregroundMark x1="48862" y1="11352" x2="48862" y2="11352"/>
                        <a14:foregroundMark x1="46669" y1="11786" x2="46669" y2="11786"/>
                        <a14:foregroundMark x1="46669" y1="11786" x2="46669" y2="11786"/>
                        <a14:foregroundMark x1="64750" y1="87274" x2="64750" y2="87274"/>
                        <a14:foregroundMark x1="66570" y1="82285" x2="66570" y2="82285"/>
                        <a14:foregroundMark x1="71990" y1="72307" x2="71990" y2="72307"/>
                        <a14:foregroundMark x1="59702" y1="84093" x2="59702" y2="84093"/>
                        <a14:foregroundMark x1="59702" y1="84093" x2="59702" y2="84093"/>
                        <a14:foregroundMark x1="35085" y1="79103" x2="35085" y2="79103"/>
                        <a14:foregroundMark x1="32933" y1="82719" x2="32933" y2="82719"/>
                        <a14:foregroundMark x1="26769" y1="66377" x2="26769" y2="66377"/>
                        <a14:foregroundMark x1="24948" y1="57701" x2="24948" y2="57701"/>
                        <a14:foregroundMark x1="26065" y1="39552" x2="26065" y2="39552"/>
                        <a14:foregroundMark x1="30037" y1="29573" x2="30037" y2="29573"/>
                        <a14:foregroundMark x1="36533" y1="13666" x2="36533" y2="13666"/>
                        <a14:foregroundMark x1="29293" y1="73608" x2="29293" y2="73608"/>
                        <a14:foregroundMark x1="26769" y1="69125" x2="26769" y2="69125"/>
                        <a14:foregroundMark x1="27513" y1="74982" x2="27513" y2="74982"/>
                        <a14:foregroundMark x1="36905" y1="87274" x2="36905" y2="87274"/>
                        <a14:foregroundMark x1="45594" y1="86406" x2="45594" y2="86406"/>
                        <a14:foregroundMark x1="49938" y1="94071" x2="49938" y2="94071"/>
                        <a14:foregroundMark x1="59330" y1="87274" x2="59330" y2="87274"/>
                        <a14:foregroundMark x1="54613" y1="4989" x2="54613" y2="4989"/>
                        <a14:foregroundMark x1="53537" y1="13160" x2="53537" y2="13160"/>
                        <a14:foregroundMark x1="30741" y1="22704" x2="30741" y2="22704"/>
                        <a14:foregroundMark x1="27141" y1="33189" x2="27141" y2="33189"/>
                        <a14:foregroundMark x1="27844" y1="37744" x2="27844" y2="37744"/>
                        <a14:foregroundMark x1="23873" y1="48662" x2="23873" y2="48662"/>
                        <a14:foregroundMark x1="24948" y1="58641" x2="24948" y2="58641"/>
                        <a14:foregroundMark x1="24948" y1="58641" x2="24948" y2="58641"/>
                        <a14:foregroundMark x1="27513" y1="47289" x2="27513" y2="47289"/>
                        <a14:foregroundMark x1="27513" y1="47289" x2="27513" y2="47289"/>
                        <a14:foregroundMark x1="28217" y1="24512" x2="28217" y2="24512"/>
                        <a14:foregroundMark x1="63674" y1="14100" x2="63674" y2="14100"/>
                        <a14:foregroundMark x1="68391" y1="21837" x2="68391" y2="21837"/>
                        <a14:foregroundMark x1="70914" y1="25018" x2="70914" y2="25018"/>
                        <a14:foregroundMark x1="73811" y1="32249" x2="73811" y2="32249"/>
                        <a14:foregroundMark x1="73811" y1="51844" x2="73811" y2="51844"/>
                        <a14:foregroundMark x1="76334" y1="59074" x2="76334" y2="59074"/>
                        <a14:foregroundMark x1="75962" y1="50470" x2="75962" y2="50470"/>
                        <a14:foregroundMark x1="67646" y1="30947" x2="67646" y2="30947"/>
                        <a14:foregroundMark x1="71287" y1="35430" x2="71287" y2="3543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1511" y="300038"/>
            <a:ext cx="3557400" cy="198000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352" b="94972" l="1897" r="9485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9308" y="228600"/>
            <a:ext cx="2391280" cy="2232000"/>
          </a:xfrm>
          <a:prstGeom prst="rect">
            <a:avLst/>
          </a:prstGeom>
        </p:spPr>
      </p:pic>
      <p:sp>
        <p:nvSpPr>
          <p:cNvPr id="6" name="Akış Çizelgesi: Delikli Teyp 5"/>
          <p:cNvSpPr/>
          <p:nvPr/>
        </p:nvSpPr>
        <p:spPr>
          <a:xfrm>
            <a:off x="2171700" y="442913"/>
            <a:ext cx="7729538" cy="1843087"/>
          </a:xfrm>
          <a:prstGeom prst="flowChartPunchedTape">
            <a:avLst/>
          </a:prstGeom>
          <a:solidFill>
            <a:srgbClr val="B2B2B2">
              <a:lumMod val="60000"/>
              <a:lumOff val="40000"/>
            </a:srgbClr>
          </a:solidFill>
          <a:ln w="12700" cap="flat" cmpd="sng" algn="ctr">
            <a:solidFill>
              <a:srgbClr val="DDDDDD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1" i="0" u="none" strike="noStrike" kern="0" cap="none" spc="0" normalizeH="0" baseline="0" noProof="0">
              <a:ln w="12700">
                <a:solidFill>
                  <a:srgbClr val="000000">
                    <a:lumMod val="50000"/>
                  </a:srgbClr>
                </a:solidFill>
                <a:prstDash val="solid"/>
              </a:ln>
              <a:pattFill prst="narHorz">
                <a:fgClr>
                  <a:srgbClr val="000000"/>
                </a:fgClr>
                <a:bgClr>
                  <a:srgbClr val="000000">
                    <a:lumMod val="40000"/>
                    <a:lumOff val="60000"/>
                  </a:srgbClr>
                </a:bgClr>
              </a:pattFill>
              <a:effectLst>
                <a:innerShdw blurRad="177800">
                  <a:srgbClr val="000000">
                    <a:lumMod val="50000"/>
                  </a:srgbClr>
                </a:inn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2694411" y="781349"/>
            <a:ext cx="677461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72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Jokerman" panose="04090605060D06020702" pitchFamily="82" charset="0"/>
              </a:rPr>
              <a:t>Çocuk ve Doğa</a:t>
            </a:r>
          </a:p>
        </p:txBody>
      </p:sp>
      <p:sp>
        <p:nvSpPr>
          <p:cNvPr id="8" name="Dikdörtgen 7"/>
          <p:cNvSpPr/>
          <p:nvPr/>
        </p:nvSpPr>
        <p:spPr>
          <a:xfrm>
            <a:off x="1892347" y="3065025"/>
            <a:ext cx="849303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5400" b="0" i="0" u="none" strike="noStrike" kern="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Rounded MT Bold" panose="020F0704030504030204" pitchFamily="34" charset="0"/>
              </a:rPr>
              <a:t>Sağlık Bilimleri Fakültesi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5400" b="0" i="0" u="none" strike="noStrike" kern="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Rounded MT Bold" panose="020F0704030504030204" pitchFamily="34" charset="0"/>
              </a:rPr>
              <a:t>Çocuk Gelişimi Bölümü</a:t>
            </a:r>
            <a:endParaRPr kumimoji="0" lang="tr-TR" sz="5400" b="0" i="0" u="none" strike="noStrike" kern="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018918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ey Kaydırma 2"/>
          <p:cNvSpPr/>
          <p:nvPr/>
        </p:nvSpPr>
        <p:spPr>
          <a:xfrm>
            <a:off x="300038" y="242888"/>
            <a:ext cx="11530012" cy="5886450"/>
          </a:xfrm>
          <a:prstGeom prst="verticalScroll">
            <a:avLst/>
          </a:prstGeom>
          <a:solidFill>
            <a:schemeClr val="bg2">
              <a:lumMod val="75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i="0" u="sng" strike="noStrike" kern="0" normalizeH="0" baseline="0" noProof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3. Su ile İlgili Etkinlikler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3200" i="0" u="none" strike="noStrike" kern="0" normalizeH="0" baseline="0" noProof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i="0" u="none" strike="noStrike" kern="0" normalizeH="0" baseline="0" noProof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Su ile ilgili etkinlikler, suyun genel özellikler, korunması, önemi, suda yaşayan canlılar ve sel gibi kavramları ele alan çalışmaları kapsamaktadır.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3200" b="1" i="0" u="none" strike="noStrike" kern="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2579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613" y="342899"/>
            <a:ext cx="11601450" cy="5929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7144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ey Kaydırma 2"/>
          <p:cNvSpPr/>
          <p:nvPr/>
        </p:nvSpPr>
        <p:spPr>
          <a:xfrm>
            <a:off x="214313" y="300038"/>
            <a:ext cx="11815762" cy="5900737"/>
          </a:xfrm>
          <a:prstGeom prst="verticalScroll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i="0" u="sng" strike="noStrike" kern="0" normalizeH="0" baseline="0" noProof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4. Hava ile İlgili Etkinlikler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3200" i="0" u="none" strike="noStrike" kern="0" normalizeH="0" baseline="0" noProof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i="0" u="none" strike="noStrike" kern="0" normalizeH="0" baseline="0" noProof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Hava ile ilgili etkinlikler, havanın özellikler, önemi, kirliliği, havada hareket edebilen canlılar gibi kavramları ele alan çalışmaları kapsamaktadır.</a:t>
            </a:r>
          </a:p>
        </p:txBody>
      </p:sp>
    </p:spTree>
    <p:extLst>
      <p:ext uri="{BB962C8B-B14F-4D97-AF65-F5344CB8AC3E}">
        <p14:creationId xmlns:p14="http://schemas.microsoft.com/office/powerpoint/2010/main" val="5781148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75" y="271463"/>
            <a:ext cx="11615738" cy="5972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756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ey Kaydırma 2"/>
          <p:cNvSpPr/>
          <p:nvPr/>
        </p:nvSpPr>
        <p:spPr>
          <a:xfrm>
            <a:off x="600075" y="357188"/>
            <a:ext cx="11329988" cy="5729287"/>
          </a:xfrm>
          <a:prstGeom prst="verticalScroll">
            <a:avLst/>
          </a:prstGeom>
          <a:solidFill>
            <a:schemeClr val="bg2">
              <a:lumMod val="75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i="0" u="none" strike="noStrike" kern="0" normalizeH="0" baseline="0" noProof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                  </a:t>
            </a:r>
            <a:r>
              <a:rPr kumimoji="0" lang="tr-TR" sz="3200" i="0" u="sng" strike="noStrike" kern="0" normalizeH="0" baseline="0" noProof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5. Geri Dönüşüm ile İlgili Etkinlikler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3200" i="0" u="none" strike="noStrike" kern="0" normalizeH="0" baseline="0" noProof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i="0" u="none" strike="noStrike" kern="0" normalizeH="0" baseline="0" noProof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Geri dönüşümle ilgili etkinlikler, geri dönüşümün özellikleri, önemi, maddelerin geri dönüştürüleceği gibi kavramları ele alan çalışmaları kapsamaktadır. </a:t>
            </a:r>
          </a:p>
        </p:txBody>
      </p:sp>
    </p:spTree>
    <p:extLst>
      <p:ext uri="{BB962C8B-B14F-4D97-AF65-F5344CB8AC3E}">
        <p14:creationId xmlns:p14="http://schemas.microsoft.com/office/powerpoint/2010/main" val="10652997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88" y="314325"/>
            <a:ext cx="11472862" cy="5872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7129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ey Kaydırma 2"/>
          <p:cNvSpPr/>
          <p:nvPr/>
        </p:nvSpPr>
        <p:spPr>
          <a:xfrm>
            <a:off x="242887" y="400051"/>
            <a:ext cx="11658600" cy="5815012"/>
          </a:xfrm>
          <a:prstGeom prst="verticalScroll">
            <a:avLst/>
          </a:prstGeom>
          <a:solidFill>
            <a:schemeClr val="bg2">
              <a:lumMod val="75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1" i="0" u="sng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2800" b="1" u="sng" kern="0" dirty="0">
              <a:solidFill>
                <a:schemeClr val="bg2">
                  <a:lumMod val="75000"/>
                </a:schemeClr>
              </a:solidFill>
              <a:latin typeface="Calibri" panose="020F0502020204030204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1" i="0" u="sng" strike="noStrike" kern="0" cap="none" spc="0" normalizeH="0" baseline="0" noProof="0" dirty="0">
              <a:ln>
                <a:noFill/>
              </a:ln>
              <a:solidFill>
                <a:schemeClr val="bg2">
                  <a:lumMod val="75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1" i="0" u="sng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tr-TR" sz="2800" i="0" u="sng" strike="noStrike" kern="0" normalizeH="0" baseline="0" noProof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6. Enerji Tasarrufu ile İlgili Etkinlikler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i="0" u="none" strike="noStrike" kern="0" normalizeH="0" baseline="0" noProof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i="0" u="none" strike="noStrike" kern="0" normalizeH="0" baseline="0" noProof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Enerji tasarrufu ile ilgili etkinlikler, enerji tasarrufunun ne olduğu, önemi, enerjiden nasıl tasarruf edileceği gibi konuları ele alan çalışmaları kapsamaktadır.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1" i="0" u="none" strike="noStrike" kern="0" normalizeH="0" baseline="0" noProof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1" i="0" u="none" strike="noStrike" kern="0" normalizeH="0" baseline="0" noProof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1" i="0" u="none" strike="noStrike" kern="0" normalizeH="0" baseline="0" noProof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1" i="0" u="none" strike="noStrike" kern="0" normalizeH="0" baseline="0" noProof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66473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75" y="285750"/>
            <a:ext cx="11501438" cy="574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3781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ey Kaydırma 3"/>
          <p:cNvSpPr/>
          <p:nvPr/>
        </p:nvSpPr>
        <p:spPr>
          <a:xfrm>
            <a:off x="432486" y="321277"/>
            <a:ext cx="11071655" cy="5869459"/>
          </a:xfrm>
          <a:prstGeom prst="verticalScroll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/>
              </a:rPr>
              <a:t>     </a:t>
            </a:r>
            <a:r>
              <a:rPr lang="tr-TR" sz="2800" u="sng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/>
              </a:rPr>
              <a:t>7. Çevre Sorunları ile İlgili Etkinlikler</a:t>
            </a:r>
          </a:p>
          <a:p>
            <a:pPr lvl="0"/>
            <a:endParaRPr lang="tr-TR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/>
            </a:endParaRPr>
          </a:p>
          <a:p>
            <a:pPr lvl="0" algn="just"/>
            <a:r>
              <a:rPr lang="tr-TR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/>
              </a:rPr>
              <a:t>Çevre sorunları ile ilgili etkinlikler, çevre sorunlarının ne olduğu, nedenleri, sonuçları gibi konuları ele alan çalışmaları kapsamaktadır.</a:t>
            </a:r>
          </a:p>
          <a:p>
            <a:pPr lvl="0"/>
            <a:endParaRPr lang="tr-TR" sz="2800" b="1" dirty="0">
              <a:solidFill>
                <a:srgbClr val="FFC000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2287121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175" y="300037"/>
            <a:ext cx="11658600" cy="585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471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öşeleri Yuvarlanmış Dikdörtgen Belirtme Çizgisi 2"/>
          <p:cNvSpPr/>
          <p:nvPr/>
        </p:nvSpPr>
        <p:spPr>
          <a:xfrm>
            <a:off x="328613" y="357188"/>
            <a:ext cx="11601450" cy="5257800"/>
          </a:xfrm>
          <a:prstGeom prst="wedgeRoundRectCallout">
            <a:avLst/>
          </a:prstGeom>
          <a:solidFill>
            <a:schemeClr val="bg2">
              <a:lumMod val="75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600" i="0" u="none" strike="noStrike" kern="0" normalizeH="0" baseline="0" noProof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Doğada Yapılan Etkinlik Türleri</a:t>
            </a:r>
          </a:p>
        </p:txBody>
      </p:sp>
    </p:spTree>
    <p:extLst>
      <p:ext uri="{BB962C8B-B14F-4D97-AF65-F5344CB8AC3E}">
        <p14:creationId xmlns:p14="http://schemas.microsoft.com/office/powerpoint/2010/main" val="29089421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7B8851B-F055-0044-83D9-D8226F41C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A015A5CC-134D-D64E-A482-8EDB7549BFCB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3041174"/>
          <a:ext cx="10515600" cy="1920240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215966717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Atasoy, E. (2006). Çevre için eğitim: Çocuk doğa etkileşimi. Bursa: Ezgi Kitabevi.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218539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Büyüktaşkapu, S., Öztürk Samur, A., Koçyiğit, S., ve Özenoğlu Kiremit, H. (2013). Çocuk ve çevre. Ankara: Vize Yayıncılık.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23027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Kansu, N. (2012). Çocuğumla doğadayız. Ankara: Elma Yayınevi.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55168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Louv, R. (2010). Doğadaki son çocuk. (Çev. C. Temürcü). Ankara: Tübitak Yayınları.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48299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dirty="0">
                          <a:effectLst/>
                        </a:rPr>
                        <a:t>Önder, A. ve Özkan, B. (2013). Sürdürülebilir çocuk gelişimi: Okul öncesinde etkinliklerle çevre eğitimi. Ankara: Anı Yayıncılık.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30238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1855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öşeleri Yuvarlanmış Dikdörtgen Belirtme Çizgisi 2"/>
          <p:cNvSpPr/>
          <p:nvPr/>
        </p:nvSpPr>
        <p:spPr>
          <a:xfrm>
            <a:off x="171449" y="200024"/>
            <a:ext cx="11701463" cy="5200650"/>
          </a:xfrm>
          <a:prstGeom prst="wedgeRoundRectCallout">
            <a:avLst/>
          </a:prstGeom>
          <a:solidFill>
            <a:schemeClr val="bg2">
              <a:lumMod val="75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i="0" u="none" strike="noStrike" kern="0" normalizeH="0" baseline="0" noProof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Çocuklarla çevre ile ilgili çeşitli konularda yapılabilecek etkinlik örnekleri; doğada yaşayan canlılar, toprak, su, hava, geri dönüşüm, enerji tasarrufu ve çevre sorunları konularına göre ayrılmıştır.</a:t>
            </a:r>
          </a:p>
        </p:txBody>
      </p:sp>
    </p:spTree>
    <p:extLst>
      <p:ext uri="{BB962C8B-B14F-4D97-AF65-F5344CB8AC3E}">
        <p14:creationId xmlns:p14="http://schemas.microsoft.com/office/powerpoint/2010/main" val="3177885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öşeleri Yuvarlanmış Dikdörtgen Belirtme Çizgisi 2"/>
          <p:cNvSpPr/>
          <p:nvPr/>
        </p:nvSpPr>
        <p:spPr>
          <a:xfrm>
            <a:off x="328613" y="528636"/>
            <a:ext cx="11401425" cy="1628777"/>
          </a:xfrm>
          <a:prstGeom prst="wedgeRoundRectCallout">
            <a:avLst/>
          </a:prstGeom>
          <a:solidFill>
            <a:schemeClr val="bg2">
              <a:lumMod val="75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i="0" u="none" strike="noStrike" kern="0" normalizeH="0" baseline="0" noProof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Doğada Yapılan Etkinlik Türleri</a:t>
            </a:r>
          </a:p>
        </p:txBody>
      </p:sp>
      <p:grpSp>
        <p:nvGrpSpPr>
          <p:cNvPr id="9" name="Grup 8"/>
          <p:cNvGrpSpPr/>
          <p:nvPr/>
        </p:nvGrpSpPr>
        <p:grpSpPr>
          <a:xfrm>
            <a:off x="328613" y="2500313"/>
            <a:ext cx="11544300" cy="3637576"/>
            <a:chOff x="2693227" y="720108"/>
            <a:chExt cx="6805545" cy="5417781"/>
          </a:xfrm>
        </p:grpSpPr>
        <p:sp>
          <p:nvSpPr>
            <p:cNvPr id="10" name="Serbest Form 9"/>
            <p:cNvSpPr/>
            <p:nvPr/>
          </p:nvSpPr>
          <p:spPr>
            <a:xfrm>
              <a:off x="2693227" y="720108"/>
              <a:ext cx="6315075" cy="574097"/>
            </a:xfrm>
            <a:custGeom>
              <a:avLst/>
              <a:gdLst>
                <a:gd name="connsiteX0" fmla="*/ 0 w 6315075"/>
                <a:gd name="connsiteY0" fmla="*/ 0 h 574097"/>
                <a:gd name="connsiteX1" fmla="*/ 6315075 w 6315075"/>
                <a:gd name="connsiteY1" fmla="*/ 0 h 574097"/>
                <a:gd name="connsiteX2" fmla="*/ 6315075 w 6315075"/>
                <a:gd name="connsiteY2" fmla="*/ 574097 h 574097"/>
                <a:gd name="connsiteX3" fmla="*/ 0 w 6315075"/>
                <a:gd name="connsiteY3" fmla="*/ 574097 h 574097"/>
                <a:gd name="connsiteX4" fmla="*/ 0 w 6315075"/>
                <a:gd name="connsiteY4" fmla="*/ 0 h 57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15075" h="574097">
                  <a:moveTo>
                    <a:pt x="0" y="0"/>
                  </a:moveTo>
                  <a:lnTo>
                    <a:pt x="6315075" y="0"/>
                  </a:lnTo>
                  <a:lnTo>
                    <a:pt x="6315075" y="574097"/>
                  </a:lnTo>
                  <a:lnTo>
                    <a:pt x="0" y="57409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</p:spPr>
          <p:txBody>
            <a:bodyPr spcFirstLastPara="0" vert="horz" wrap="square" lIns="99060" tIns="99060" rIns="99060" bIns="99060" numCol="1" spcCol="1270" anchor="b" anchorCtr="0">
              <a:noAutofit/>
            </a:bodyPr>
            <a:lstStyle/>
            <a:p>
              <a:pPr marL="0" marR="0" lvl="0" indent="0" defTabSz="11557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600" b="0" i="0" u="none" strike="noStrike" kern="0" cap="none" spc="0" normalizeH="0" baseline="0" noProof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Köşeli Çift Ayraç 10"/>
            <p:cNvSpPr/>
            <p:nvPr/>
          </p:nvSpPr>
          <p:spPr>
            <a:xfrm>
              <a:off x="2693227" y="1294206"/>
              <a:ext cx="1477727" cy="1169458"/>
            </a:xfrm>
            <a:prstGeom prst="chevron">
              <a:avLst>
                <a:gd name="adj" fmla="val 70610"/>
              </a:avLst>
            </a:prstGeom>
            <a:solidFill>
              <a:srgbClr val="ED7D31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rgbClr val="ED7D31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12" name="Köşeli Çift Ayraç 11"/>
            <p:cNvSpPr/>
            <p:nvPr/>
          </p:nvSpPr>
          <p:spPr>
            <a:xfrm>
              <a:off x="3580845" y="1294206"/>
              <a:ext cx="1477727" cy="1169458"/>
            </a:xfrm>
            <a:prstGeom prst="chevron">
              <a:avLst>
                <a:gd name="adj" fmla="val 70610"/>
              </a:avLst>
            </a:prstGeom>
            <a:solidFill>
              <a:srgbClr val="A5A5A5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rgbClr val="A5A5A5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13" name="Köşeli Çift Ayraç 12"/>
            <p:cNvSpPr/>
            <p:nvPr/>
          </p:nvSpPr>
          <p:spPr>
            <a:xfrm>
              <a:off x="4469166" y="1294206"/>
              <a:ext cx="1477727" cy="1169458"/>
            </a:xfrm>
            <a:prstGeom prst="chevron">
              <a:avLst>
                <a:gd name="adj" fmla="val 70610"/>
              </a:avLst>
            </a:prstGeom>
            <a:solidFill>
              <a:srgbClr val="FFC000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rgbClr val="FFC000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14" name="Köşeli Çift Ayraç 13"/>
            <p:cNvSpPr/>
            <p:nvPr/>
          </p:nvSpPr>
          <p:spPr>
            <a:xfrm>
              <a:off x="5356785" y="1294206"/>
              <a:ext cx="1477727" cy="1169458"/>
            </a:xfrm>
            <a:prstGeom prst="chevron">
              <a:avLst>
                <a:gd name="adj" fmla="val 70610"/>
              </a:avLst>
            </a:prstGeom>
            <a:solidFill>
              <a:srgbClr val="4472C4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rgbClr val="4472C4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15" name="Köşeli Çift Ayraç 14"/>
            <p:cNvSpPr/>
            <p:nvPr/>
          </p:nvSpPr>
          <p:spPr>
            <a:xfrm>
              <a:off x="6245105" y="1294206"/>
              <a:ext cx="1477727" cy="1169458"/>
            </a:xfrm>
            <a:prstGeom prst="chevron">
              <a:avLst>
                <a:gd name="adj" fmla="val 70610"/>
              </a:avLst>
            </a:prstGeom>
            <a:solidFill>
              <a:srgbClr val="70AD47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rgbClr val="70AD47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16" name="Köşeli Çift Ayraç 15"/>
            <p:cNvSpPr/>
            <p:nvPr/>
          </p:nvSpPr>
          <p:spPr>
            <a:xfrm>
              <a:off x="7132724" y="1294206"/>
              <a:ext cx="1477727" cy="1169458"/>
            </a:xfrm>
            <a:prstGeom prst="chevron">
              <a:avLst>
                <a:gd name="adj" fmla="val 70610"/>
              </a:avLst>
            </a:prstGeom>
            <a:solidFill>
              <a:srgbClr val="ED7D31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rgbClr val="ED7D31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17" name="Köşeli Çift Ayraç 16"/>
            <p:cNvSpPr/>
            <p:nvPr/>
          </p:nvSpPr>
          <p:spPr>
            <a:xfrm>
              <a:off x="8021045" y="1294206"/>
              <a:ext cx="1477727" cy="1169458"/>
            </a:xfrm>
            <a:prstGeom prst="chevron">
              <a:avLst>
                <a:gd name="adj" fmla="val 70610"/>
              </a:avLst>
            </a:prstGeom>
            <a:solidFill>
              <a:srgbClr val="A5A5A5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rgbClr val="A5A5A5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18" name="Serbest Form 17"/>
            <p:cNvSpPr/>
            <p:nvPr/>
          </p:nvSpPr>
          <p:spPr>
            <a:xfrm>
              <a:off x="2693227" y="1411152"/>
              <a:ext cx="6397170" cy="935566"/>
            </a:xfrm>
            <a:custGeom>
              <a:avLst/>
              <a:gdLst>
                <a:gd name="connsiteX0" fmla="*/ 0 w 6397170"/>
                <a:gd name="connsiteY0" fmla="*/ 0 h 935566"/>
                <a:gd name="connsiteX1" fmla="*/ 6397170 w 6397170"/>
                <a:gd name="connsiteY1" fmla="*/ 0 h 935566"/>
                <a:gd name="connsiteX2" fmla="*/ 6397170 w 6397170"/>
                <a:gd name="connsiteY2" fmla="*/ 935566 h 935566"/>
                <a:gd name="connsiteX3" fmla="*/ 0 w 6397170"/>
                <a:gd name="connsiteY3" fmla="*/ 935566 h 935566"/>
                <a:gd name="connsiteX4" fmla="*/ 0 w 6397170"/>
                <a:gd name="connsiteY4" fmla="*/ 0 h 935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97170" h="935566">
                  <a:moveTo>
                    <a:pt x="0" y="0"/>
                  </a:moveTo>
                  <a:lnTo>
                    <a:pt x="6397170" y="0"/>
                  </a:lnTo>
                  <a:lnTo>
                    <a:pt x="6397170" y="935566"/>
                  </a:lnTo>
                  <a:lnTo>
                    <a:pt x="0" y="9355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ln w="12700" cap="flat" cmpd="sng" algn="ctr">
              <a:solidFill>
                <a:srgbClr val="ED7D31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marL="0" marR="0" lvl="0" indent="0" defTabSz="16002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36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Serbest Form 18"/>
            <p:cNvSpPr/>
            <p:nvPr/>
          </p:nvSpPr>
          <p:spPr>
            <a:xfrm>
              <a:off x="2693227" y="2557221"/>
              <a:ext cx="6315075" cy="574097"/>
            </a:xfrm>
            <a:custGeom>
              <a:avLst/>
              <a:gdLst>
                <a:gd name="connsiteX0" fmla="*/ 0 w 6315075"/>
                <a:gd name="connsiteY0" fmla="*/ 0 h 574097"/>
                <a:gd name="connsiteX1" fmla="*/ 6315075 w 6315075"/>
                <a:gd name="connsiteY1" fmla="*/ 0 h 574097"/>
                <a:gd name="connsiteX2" fmla="*/ 6315075 w 6315075"/>
                <a:gd name="connsiteY2" fmla="*/ 574097 h 574097"/>
                <a:gd name="connsiteX3" fmla="*/ 0 w 6315075"/>
                <a:gd name="connsiteY3" fmla="*/ 574097 h 574097"/>
                <a:gd name="connsiteX4" fmla="*/ 0 w 6315075"/>
                <a:gd name="connsiteY4" fmla="*/ 0 h 57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15075" h="574097">
                  <a:moveTo>
                    <a:pt x="0" y="0"/>
                  </a:moveTo>
                  <a:lnTo>
                    <a:pt x="6315075" y="0"/>
                  </a:lnTo>
                  <a:lnTo>
                    <a:pt x="6315075" y="574097"/>
                  </a:lnTo>
                  <a:lnTo>
                    <a:pt x="0" y="57409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</p:spPr>
          <p:txBody>
            <a:bodyPr spcFirstLastPara="0" vert="horz" wrap="square" lIns="99060" tIns="99060" rIns="99060" bIns="99060" numCol="1" spcCol="1270" anchor="b" anchorCtr="0">
              <a:noAutofit/>
            </a:bodyPr>
            <a:lstStyle/>
            <a:p>
              <a:pPr marL="0" marR="0" lvl="0" indent="0" defTabSz="11557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600" b="0" i="0" u="none" strike="noStrike" kern="0" cap="none" spc="0" normalizeH="0" baseline="0" noProof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Köşeli Çift Ayraç 19"/>
            <p:cNvSpPr/>
            <p:nvPr/>
          </p:nvSpPr>
          <p:spPr>
            <a:xfrm>
              <a:off x="2693227" y="3131319"/>
              <a:ext cx="1477727" cy="1169458"/>
            </a:xfrm>
            <a:prstGeom prst="chevron">
              <a:avLst>
                <a:gd name="adj" fmla="val 70610"/>
              </a:avLst>
            </a:prstGeom>
            <a:solidFill>
              <a:srgbClr val="FFC000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rgbClr val="FFC000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21" name="Köşeli Çift Ayraç 20"/>
            <p:cNvSpPr/>
            <p:nvPr/>
          </p:nvSpPr>
          <p:spPr>
            <a:xfrm>
              <a:off x="3580845" y="3131319"/>
              <a:ext cx="1477727" cy="1169458"/>
            </a:xfrm>
            <a:prstGeom prst="chevron">
              <a:avLst>
                <a:gd name="adj" fmla="val 70610"/>
              </a:avLst>
            </a:prstGeom>
            <a:solidFill>
              <a:srgbClr val="4472C4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rgbClr val="4472C4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22" name="Köşeli Çift Ayraç 21"/>
            <p:cNvSpPr/>
            <p:nvPr/>
          </p:nvSpPr>
          <p:spPr>
            <a:xfrm>
              <a:off x="4469166" y="3131319"/>
              <a:ext cx="1477727" cy="1169458"/>
            </a:xfrm>
            <a:prstGeom prst="chevron">
              <a:avLst>
                <a:gd name="adj" fmla="val 70610"/>
              </a:avLst>
            </a:prstGeom>
            <a:solidFill>
              <a:srgbClr val="70AD47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rgbClr val="70AD47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23" name="Köşeli Çift Ayraç 22"/>
            <p:cNvSpPr/>
            <p:nvPr/>
          </p:nvSpPr>
          <p:spPr>
            <a:xfrm>
              <a:off x="5356785" y="3131319"/>
              <a:ext cx="1477727" cy="1169458"/>
            </a:xfrm>
            <a:prstGeom prst="chevron">
              <a:avLst>
                <a:gd name="adj" fmla="val 70610"/>
              </a:avLst>
            </a:prstGeom>
            <a:solidFill>
              <a:srgbClr val="ED7D31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rgbClr val="ED7D31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24" name="Köşeli Çift Ayraç 23"/>
            <p:cNvSpPr/>
            <p:nvPr/>
          </p:nvSpPr>
          <p:spPr>
            <a:xfrm>
              <a:off x="6245105" y="3131319"/>
              <a:ext cx="1477727" cy="1169458"/>
            </a:xfrm>
            <a:prstGeom prst="chevron">
              <a:avLst>
                <a:gd name="adj" fmla="val 70610"/>
              </a:avLst>
            </a:prstGeom>
            <a:solidFill>
              <a:srgbClr val="A5A5A5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rgbClr val="A5A5A5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25" name="Köşeli Çift Ayraç 24"/>
            <p:cNvSpPr/>
            <p:nvPr/>
          </p:nvSpPr>
          <p:spPr>
            <a:xfrm>
              <a:off x="7132724" y="3131319"/>
              <a:ext cx="1477727" cy="1169458"/>
            </a:xfrm>
            <a:prstGeom prst="chevron">
              <a:avLst>
                <a:gd name="adj" fmla="val 70610"/>
              </a:avLst>
            </a:prstGeom>
            <a:solidFill>
              <a:srgbClr val="FFC000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rgbClr val="FFC000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26" name="Köşeli Çift Ayraç 25"/>
            <p:cNvSpPr/>
            <p:nvPr/>
          </p:nvSpPr>
          <p:spPr>
            <a:xfrm>
              <a:off x="8021045" y="3131319"/>
              <a:ext cx="1477727" cy="1169458"/>
            </a:xfrm>
            <a:prstGeom prst="chevron">
              <a:avLst>
                <a:gd name="adj" fmla="val 70610"/>
              </a:avLst>
            </a:prstGeom>
            <a:solidFill>
              <a:srgbClr val="4472C4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rgbClr val="4472C4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27" name="Serbest Form 26"/>
            <p:cNvSpPr/>
            <p:nvPr/>
          </p:nvSpPr>
          <p:spPr>
            <a:xfrm>
              <a:off x="2693227" y="3248265"/>
              <a:ext cx="6397170" cy="935566"/>
            </a:xfrm>
            <a:custGeom>
              <a:avLst/>
              <a:gdLst>
                <a:gd name="connsiteX0" fmla="*/ 0 w 6397170"/>
                <a:gd name="connsiteY0" fmla="*/ 0 h 935566"/>
                <a:gd name="connsiteX1" fmla="*/ 6397170 w 6397170"/>
                <a:gd name="connsiteY1" fmla="*/ 0 h 935566"/>
                <a:gd name="connsiteX2" fmla="*/ 6397170 w 6397170"/>
                <a:gd name="connsiteY2" fmla="*/ 935566 h 935566"/>
                <a:gd name="connsiteX3" fmla="*/ 0 w 6397170"/>
                <a:gd name="connsiteY3" fmla="*/ 935566 h 935566"/>
                <a:gd name="connsiteX4" fmla="*/ 0 w 6397170"/>
                <a:gd name="connsiteY4" fmla="*/ 0 h 935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97170" h="935566">
                  <a:moveTo>
                    <a:pt x="0" y="0"/>
                  </a:moveTo>
                  <a:lnTo>
                    <a:pt x="6397170" y="0"/>
                  </a:lnTo>
                  <a:lnTo>
                    <a:pt x="6397170" y="935566"/>
                  </a:lnTo>
                  <a:lnTo>
                    <a:pt x="0" y="9355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ln w="12700" cap="flat" cmpd="sng" algn="ctr">
              <a:solidFill>
                <a:srgbClr val="A5A5A5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marL="0" marR="0" lvl="0" indent="0" defTabSz="16002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36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Serbest Form 27"/>
            <p:cNvSpPr/>
            <p:nvPr/>
          </p:nvSpPr>
          <p:spPr>
            <a:xfrm>
              <a:off x="2693227" y="4394334"/>
              <a:ext cx="6315075" cy="574097"/>
            </a:xfrm>
            <a:custGeom>
              <a:avLst/>
              <a:gdLst>
                <a:gd name="connsiteX0" fmla="*/ 0 w 6315075"/>
                <a:gd name="connsiteY0" fmla="*/ 0 h 574097"/>
                <a:gd name="connsiteX1" fmla="*/ 6315075 w 6315075"/>
                <a:gd name="connsiteY1" fmla="*/ 0 h 574097"/>
                <a:gd name="connsiteX2" fmla="*/ 6315075 w 6315075"/>
                <a:gd name="connsiteY2" fmla="*/ 574097 h 574097"/>
                <a:gd name="connsiteX3" fmla="*/ 0 w 6315075"/>
                <a:gd name="connsiteY3" fmla="*/ 574097 h 574097"/>
                <a:gd name="connsiteX4" fmla="*/ 0 w 6315075"/>
                <a:gd name="connsiteY4" fmla="*/ 0 h 57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15075" h="574097">
                  <a:moveTo>
                    <a:pt x="0" y="0"/>
                  </a:moveTo>
                  <a:lnTo>
                    <a:pt x="6315075" y="0"/>
                  </a:lnTo>
                  <a:lnTo>
                    <a:pt x="6315075" y="574097"/>
                  </a:lnTo>
                  <a:lnTo>
                    <a:pt x="0" y="57409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</p:spPr>
          <p:txBody>
            <a:bodyPr spcFirstLastPara="0" vert="horz" wrap="square" lIns="99060" tIns="99060" rIns="99060" bIns="99060" numCol="1" spcCol="1270" anchor="b" anchorCtr="0">
              <a:noAutofit/>
            </a:bodyPr>
            <a:lstStyle/>
            <a:p>
              <a:pPr marL="0" marR="0" lvl="0" indent="0" defTabSz="11557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600" b="0" i="0" u="none" strike="noStrike" kern="0" cap="none" spc="0" normalizeH="0" baseline="0" noProof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Köşeli Çift Ayraç 28"/>
            <p:cNvSpPr/>
            <p:nvPr/>
          </p:nvSpPr>
          <p:spPr>
            <a:xfrm>
              <a:off x="2693227" y="4968431"/>
              <a:ext cx="1477727" cy="1169458"/>
            </a:xfrm>
            <a:prstGeom prst="chevron">
              <a:avLst>
                <a:gd name="adj" fmla="val 70610"/>
              </a:avLst>
            </a:prstGeom>
            <a:solidFill>
              <a:srgbClr val="70AD47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rgbClr val="70AD47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30" name="Köşeli Çift Ayraç 29"/>
            <p:cNvSpPr/>
            <p:nvPr/>
          </p:nvSpPr>
          <p:spPr>
            <a:xfrm>
              <a:off x="3580845" y="4968431"/>
              <a:ext cx="1477727" cy="1169458"/>
            </a:xfrm>
            <a:prstGeom prst="chevron">
              <a:avLst>
                <a:gd name="adj" fmla="val 70610"/>
              </a:avLst>
            </a:prstGeom>
            <a:solidFill>
              <a:srgbClr val="ED7D31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rgbClr val="ED7D31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31" name="Köşeli Çift Ayraç 30"/>
            <p:cNvSpPr/>
            <p:nvPr/>
          </p:nvSpPr>
          <p:spPr>
            <a:xfrm>
              <a:off x="4469166" y="4968431"/>
              <a:ext cx="1477727" cy="1169458"/>
            </a:xfrm>
            <a:prstGeom prst="chevron">
              <a:avLst>
                <a:gd name="adj" fmla="val 70610"/>
              </a:avLst>
            </a:prstGeom>
            <a:solidFill>
              <a:srgbClr val="A5A5A5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rgbClr val="A5A5A5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32" name="Köşeli Çift Ayraç 31"/>
            <p:cNvSpPr/>
            <p:nvPr/>
          </p:nvSpPr>
          <p:spPr>
            <a:xfrm>
              <a:off x="5356785" y="4968431"/>
              <a:ext cx="1477727" cy="1169458"/>
            </a:xfrm>
            <a:prstGeom prst="chevron">
              <a:avLst>
                <a:gd name="adj" fmla="val 70610"/>
              </a:avLst>
            </a:prstGeom>
            <a:solidFill>
              <a:srgbClr val="FFC000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rgbClr val="FFC000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33" name="Köşeli Çift Ayraç 32"/>
            <p:cNvSpPr/>
            <p:nvPr/>
          </p:nvSpPr>
          <p:spPr>
            <a:xfrm>
              <a:off x="6245105" y="4968431"/>
              <a:ext cx="1477727" cy="1169458"/>
            </a:xfrm>
            <a:prstGeom prst="chevron">
              <a:avLst>
                <a:gd name="adj" fmla="val 70610"/>
              </a:avLst>
            </a:prstGeom>
            <a:solidFill>
              <a:srgbClr val="4472C4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rgbClr val="4472C4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34" name="Köşeli Çift Ayraç 33"/>
            <p:cNvSpPr/>
            <p:nvPr/>
          </p:nvSpPr>
          <p:spPr>
            <a:xfrm>
              <a:off x="7132724" y="4968431"/>
              <a:ext cx="1477727" cy="1169458"/>
            </a:xfrm>
            <a:prstGeom prst="chevron">
              <a:avLst>
                <a:gd name="adj" fmla="val 70610"/>
              </a:avLst>
            </a:prstGeom>
            <a:solidFill>
              <a:srgbClr val="70AD47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rgbClr val="70AD47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35" name="Köşeli Çift Ayraç 34"/>
            <p:cNvSpPr/>
            <p:nvPr/>
          </p:nvSpPr>
          <p:spPr>
            <a:xfrm>
              <a:off x="8021045" y="4968431"/>
              <a:ext cx="1477727" cy="1169458"/>
            </a:xfrm>
            <a:prstGeom prst="chevron">
              <a:avLst>
                <a:gd name="adj" fmla="val 70610"/>
              </a:avLst>
            </a:prstGeom>
            <a:solidFill>
              <a:srgbClr val="ED7D31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rgbClr val="ED7D31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</p:sp>
        <p:sp>
          <p:nvSpPr>
            <p:cNvPr id="36" name="Serbest Form 35"/>
            <p:cNvSpPr/>
            <p:nvPr/>
          </p:nvSpPr>
          <p:spPr>
            <a:xfrm>
              <a:off x="2693227" y="5085377"/>
              <a:ext cx="6397170" cy="935566"/>
            </a:xfrm>
            <a:custGeom>
              <a:avLst/>
              <a:gdLst>
                <a:gd name="connsiteX0" fmla="*/ 0 w 6397170"/>
                <a:gd name="connsiteY0" fmla="*/ 0 h 935566"/>
                <a:gd name="connsiteX1" fmla="*/ 6397170 w 6397170"/>
                <a:gd name="connsiteY1" fmla="*/ 0 h 935566"/>
                <a:gd name="connsiteX2" fmla="*/ 6397170 w 6397170"/>
                <a:gd name="connsiteY2" fmla="*/ 935566 h 935566"/>
                <a:gd name="connsiteX3" fmla="*/ 0 w 6397170"/>
                <a:gd name="connsiteY3" fmla="*/ 935566 h 935566"/>
                <a:gd name="connsiteX4" fmla="*/ 0 w 6397170"/>
                <a:gd name="connsiteY4" fmla="*/ 0 h 935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97170" h="935566">
                  <a:moveTo>
                    <a:pt x="0" y="0"/>
                  </a:moveTo>
                  <a:lnTo>
                    <a:pt x="6397170" y="0"/>
                  </a:lnTo>
                  <a:lnTo>
                    <a:pt x="6397170" y="935566"/>
                  </a:lnTo>
                  <a:lnTo>
                    <a:pt x="0" y="9355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ln w="12700" cap="flat" cmpd="sng" algn="ctr">
              <a:solidFill>
                <a:srgbClr val="FFC000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marL="0" marR="0" lvl="0" indent="0" defTabSz="16002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36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8" name="Dikdörtgen 37"/>
          <p:cNvSpPr/>
          <p:nvPr/>
        </p:nvSpPr>
        <p:spPr>
          <a:xfrm>
            <a:off x="542000" y="4249092"/>
            <a:ext cx="42047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/>
              </a:rPr>
              <a:t>2. Toprak ile İlgili Etkinlikler </a:t>
            </a:r>
          </a:p>
        </p:txBody>
      </p:sp>
      <p:sp>
        <p:nvSpPr>
          <p:cNvPr id="39" name="Dikdörtgen 38"/>
          <p:cNvSpPr/>
          <p:nvPr/>
        </p:nvSpPr>
        <p:spPr>
          <a:xfrm>
            <a:off x="544800" y="5514115"/>
            <a:ext cx="35852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/>
              </a:rPr>
              <a:t>3. Su ile İlgili Etkinlikler </a:t>
            </a:r>
            <a:endParaRPr lang="tr-TR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/>
            </a:endParaRPr>
          </a:p>
        </p:txBody>
      </p:sp>
      <p:sp>
        <p:nvSpPr>
          <p:cNvPr id="40" name="Dikdörtgen 39"/>
          <p:cNvSpPr/>
          <p:nvPr/>
        </p:nvSpPr>
        <p:spPr>
          <a:xfrm>
            <a:off x="458430" y="3066189"/>
            <a:ext cx="573932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 Doğada Yaşayan Canlılar İle İlgili Etkinlikler</a:t>
            </a:r>
          </a:p>
        </p:txBody>
      </p:sp>
    </p:spTree>
    <p:extLst>
      <p:ext uri="{BB962C8B-B14F-4D97-AF65-F5344CB8AC3E}">
        <p14:creationId xmlns:p14="http://schemas.microsoft.com/office/powerpoint/2010/main" val="1592625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 2"/>
          <p:cNvGrpSpPr/>
          <p:nvPr/>
        </p:nvGrpSpPr>
        <p:grpSpPr>
          <a:xfrm>
            <a:off x="0" y="420130"/>
            <a:ext cx="11530013" cy="5557838"/>
            <a:chOff x="328613" y="0"/>
            <a:chExt cx="11530013" cy="5557838"/>
          </a:xfrm>
        </p:grpSpPr>
        <p:grpSp>
          <p:nvGrpSpPr>
            <p:cNvPr id="4" name="Grup 3"/>
            <p:cNvGrpSpPr/>
            <p:nvPr/>
          </p:nvGrpSpPr>
          <p:grpSpPr>
            <a:xfrm>
              <a:off x="371476" y="0"/>
              <a:ext cx="11487150" cy="4180505"/>
              <a:chOff x="2693227" y="720108"/>
              <a:chExt cx="6805545" cy="5417781"/>
            </a:xfrm>
          </p:grpSpPr>
          <p:sp>
            <p:nvSpPr>
              <p:cNvPr id="33" name="Serbest Form 32"/>
              <p:cNvSpPr/>
              <p:nvPr/>
            </p:nvSpPr>
            <p:spPr>
              <a:xfrm>
                <a:off x="2693227" y="720108"/>
                <a:ext cx="6315075" cy="574097"/>
              </a:xfrm>
              <a:custGeom>
                <a:avLst/>
                <a:gdLst>
                  <a:gd name="connsiteX0" fmla="*/ 0 w 6315075"/>
                  <a:gd name="connsiteY0" fmla="*/ 0 h 574097"/>
                  <a:gd name="connsiteX1" fmla="*/ 6315075 w 6315075"/>
                  <a:gd name="connsiteY1" fmla="*/ 0 h 574097"/>
                  <a:gd name="connsiteX2" fmla="*/ 6315075 w 6315075"/>
                  <a:gd name="connsiteY2" fmla="*/ 574097 h 574097"/>
                  <a:gd name="connsiteX3" fmla="*/ 0 w 6315075"/>
                  <a:gd name="connsiteY3" fmla="*/ 574097 h 574097"/>
                  <a:gd name="connsiteX4" fmla="*/ 0 w 6315075"/>
                  <a:gd name="connsiteY4" fmla="*/ 0 h 57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315075" h="574097">
                    <a:moveTo>
                      <a:pt x="0" y="0"/>
                    </a:moveTo>
                    <a:lnTo>
                      <a:pt x="6315075" y="0"/>
                    </a:lnTo>
                    <a:lnTo>
                      <a:pt x="6315075" y="574097"/>
                    </a:lnTo>
                    <a:lnTo>
                      <a:pt x="0" y="57409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</p:spPr>
            <p:txBody>
              <a:bodyPr spcFirstLastPara="0" vert="horz" wrap="square" lIns="99060" tIns="99060" rIns="99060" bIns="99060" numCol="1" spcCol="1270" anchor="b" anchorCtr="0">
                <a:noAutofit/>
              </a:bodyPr>
              <a:lstStyle/>
              <a:p>
                <a:pPr marL="0" marR="0" lvl="0" indent="0" defTabSz="115570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600" b="0" i="0" u="none" strike="noStrike" kern="0" cap="none" spc="0" normalizeH="0" baseline="0" noProof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4" name="Köşeli Çift Ayraç 33"/>
              <p:cNvSpPr/>
              <p:nvPr/>
            </p:nvSpPr>
            <p:spPr>
              <a:xfrm>
                <a:off x="2693227" y="1294206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ED7D31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ED7D31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35" name="Köşeli Çift Ayraç 34"/>
              <p:cNvSpPr/>
              <p:nvPr/>
            </p:nvSpPr>
            <p:spPr>
              <a:xfrm>
                <a:off x="3580845" y="1294206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A5A5A5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A5A5A5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36" name="Köşeli Çift Ayraç 35"/>
              <p:cNvSpPr/>
              <p:nvPr/>
            </p:nvSpPr>
            <p:spPr>
              <a:xfrm>
                <a:off x="4469166" y="1294206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FFC000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FFC000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37" name="Köşeli Çift Ayraç 36"/>
              <p:cNvSpPr/>
              <p:nvPr/>
            </p:nvSpPr>
            <p:spPr>
              <a:xfrm>
                <a:off x="5356785" y="1294206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4472C4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4472C4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38" name="Köşeli Çift Ayraç 37"/>
              <p:cNvSpPr/>
              <p:nvPr/>
            </p:nvSpPr>
            <p:spPr>
              <a:xfrm>
                <a:off x="6245105" y="1294206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70AD47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70AD47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39" name="Köşeli Çift Ayraç 38"/>
              <p:cNvSpPr/>
              <p:nvPr/>
            </p:nvSpPr>
            <p:spPr>
              <a:xfrm>
                <a:off x="7132724" y="1294206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ED7D31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ED7D31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40" name="Köşeli Çift Ayraç 39"/>
              <p:cNvSpPr/>
              <p:nvPr/>
            </p:nvSpPr>
            <p:spPr>
              <a:xfrm>
                <a:off x="8021045" y="1294206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A5A5A5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A5A5A5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41" name="Serbest Form 40"/>
              <p:cNvSpPr/>
              <p:nvPr/>
            </p:nvSpPr>
            <p:spPr>
              <a:xfrm>
                <a:off x="2693227" y="1411152"/>
                <a:ext cx="6397170" cy="935566"/>
              </a:xfrm>
              <a:custGeom>
                <a:avLst/>
                <a:gdLst>
                  <a:gd name="connsiteX0" fmla="*/ 0 w 6397170"/>
                  <a:gd name="connsiteY0" fmla="*/ 0 h 935566"/>
                  <a:gd name="connsiteX1" fmla="*/ 6397170 w 6397170"/>
                  <a:gd name="connsiteY1" fmla="*/ 0 h 935566"/>
                  <a:gd name="connsiteX2" fmla="*/ 6397170 w 6397170"/>
                  <a:gd name="connsiteY2" fmla="*/ 935566 h 935566"/>
                  <a:gd name="connsiteX3" fmla="*/ 0 w 6397170"/>
                  <a:gd name="connsiteY3" fmla="*/ 935566 h 935566"/>
                  <a:gd name="connsiteX4" fmla="*/ 0 w 6397170"/>
                  <a:gd name="connsiteY4" fmla="*/ 0 h 9355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397170" h="935566">
                    <a:moveTo>
                      <a:pt x="0" y="0"/>
                    </a:moveTo>
                    <a:lnTo>
                      <a:pt x="6397170" y="0"/>
                    </a:lnTo>
                    <a:lnTo>
                      <a:pt x="6397170" y="935566"/>
                    </a:lnTo>
                    <a:lnTo>
                      <a:pt x="0" y="93556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ln w="12700" cap="flat" cmpd="sng" algn="ctr">
                <a:solidFill>
                  <a:srgbClr val="ED7D31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  <p:txBody>
              <a:bodyPr spcFirstLastPara="0" vert="horz" wrap="square" lIns="91440" tIns="91440" rIns="91440" bIns="91440" numCol="1" spcCol="1270" anchor="ctr" anchorCtr="0">
                <a:noAutofit/>
              </a:bodyPr>
              <a:lstStyle/>
              <a:p>
                <a:pPr marL="0" marR="0" lvl="0" indent="0" defTabSz="160020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3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2" name="Serbest Form 41"/>
              <p:cNvSpPr/>
              <p:nvPr/>
            </p:nvSpPr>
            <p:spPr>
              <a:xfrm>
                <a:off x="2693227" y="2557221"/>
                <a:ext cx="6315075" cy="574097"/>
              </a:xfrm>
              <a:custGeom>
                <a:avLst/>
                <a:gdLst>
                  <a:gd name="connsiteX0" fmla="*/ 0 w 6315075"/>
                  <a:gd name="connsiteY0" fmla="*/ 0 h 574097"/>
                  <a:gd name="connsiteX1" fmla="*/ 6315075 w 6315075"/>
                  <a:gd name="connsiteY1" fmla="*/ 0 h 574097"/>
                  <a:gd name="connsiteX2" fmla="*/ 6315075 w 6315075"/>
                  <a:gd name="connsiteY2" fmla="*/ 574097 h 574097"/>
                  <a:gd name="connsiteX3" fmla="*/ 0 w 6315075"/>
                  <a:gd name="connsiteY3" fmla="*/ 574097 h 574097"/>
                  <a:gd name="connsiteX4" fmla="*/ 0 w 6315075"/>
                  <a:gd name="connsiteY4" fmla="*/ 0 h 57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315075" h="574097">
                    <a:moveTo>
                      <a:pt x="0" y="0"/>
                    </a:moveTo>
                    <a:lnTo>
                      <a:pt x="6315075" y="0"/>
                    </a:lnTo>
                    <a:lnTo>
                      <a:pt x="6315075" y="574097"/>
                    </a:lnTo>
                    <a:lnTo>
                      <a:pt x="0" y="57409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</p:spPr>
            <p:txBody>
              <a:bodyPr spcFirstLastPara="0" vert="horz" wrap="square" lIns="99060" tIns="99060" rIns="99060" bIns="99060" numCol="1" spcCol="1270" anchor="b" anchorCtr="0">
                <a:noAutofit/>
              </a:bodyPr>
              <a:lstStyle/>
              <a:p>
                <a:pPr marL="0" marR="0" lvl="0" indent="0" defTabSz="115570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600" b="0" i="0" u="none" strike="noStrike" kern="0" cap="none" spc="0" normalizeH="0" baseline="0" noProof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3" name="Köşeli Çift Ayraç 42"/>
              <p:cNvSpPr/>
              <p:nvPr/>
            </p:nvSpPr>
            <p:spPr>
              <a:xfrm>
                <a:off x="2693227" y="3131319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FFC000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FFC000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44" name="Köşeli Çift Ayraç 43"/>
              <p:cNvSpPr/>
              <p:nvPr/>
            </p:nvSpPr>
            <p:spPr>
              <a:xfrm>
                <a:off x="3580845" y="3131319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4472C4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4472C4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45" name="Köşeli Çift Ayraç 44"/>
              <p:cNvSpPr/>
              <p:nvPr/>
            </p:nvSpPr>
            <p:spPr>
              <a:xfrm>
                <a:off x="4469166" y="3131319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70AD47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70AD47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46" name="Köşeli Çift Ayraç 45"/>
              <p:cNvSpPr/>
              <p:nvPr/>
            </p:nvSpPr>
            <p:spPr>
              <a:xfrm>
                <a:off x="5356785" y="3131319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ED7D31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ED7D31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47" name="Köşeli Çift Ayraç 46"/>
              <p:cNvSpPr/>
              <p:nvPr/>
            </p:nvSpPr>
            <p:spPr>
              <a:xfrm>
                <a:off x="6245105" y="3131319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A5A5A5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A5A5A5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48" name="Köşeli Çift Ayraç 47"/>
              <p:cNvSpPr/>
              <p:nvPr/>
            </p:nvSpPr>
            <p:spPr>
              <a:xfrm>
                <a:off x="7132724" y="3131319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FFC000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FFC000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49" name="Köşeli Çift Ayraç 48"/>
              <p:cNvSpPr/>
              <p:nvPr/>
            </p:nvSpPr>
            <p:spPr>
              <a:xfrm>
                <a:off x="8021045" y="3131319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4472C4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4472C4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50" name="Serbest Form 49"/>
              <p:cNvSpPr/>
              <p:nvPr/>
            </p:nvSpPr>
            <p:spPr>
              <a:xfrm>
                <a:off x="2693227" y="3248265"/>
                <a:ext cx="6397170" cy="935566"/>
              </a:xfrm>
              <a:custGeom>
                <a:avLst/>
                <a:gdLst>
                  <a:gd name="connsiteX0" fmla="*/ 0 w 6397170"/>
                  <a:gd name="connsiteY0" fmla="*/ 0 h 935566"/>
                  <a:gd name="connsiteX1" fmla="*/ 6397170 w 6397170"/>
                  <a:gd name="connsiteY1" fmla="*/ 0 h 935566"/>
                  <a:gd name="connsiteX2" fmla="*/ 6397170 w 6397170"/>
                  <a:gd name="connsiteY2" fmla="*/ 935566 h 935566"/>
                  <a:gd name="connsiteX3" fmla="*/ 0 w 6397170"/>
                  <a:gd name="connsiteY3" fmla="*/ 935566 h 935566"/>
                  <a:gd name="connsiteX4" fmla="*/ 0 w 6397170"/>
                  <a:gd name="connsiteY4" fmla="*/ 0 h 9355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397170" h="935566">
                    <a:moveTo>
                      <a:pt x="0" y="0"/>
                    </a:moveTo>
                    <a:lnTo>
                      <a:pt x="6397170" y="0"/>
                    </a:lnTo>
                    <a:lnTo>
                      <a:pt x="6397170" y="935566"/>
                    </a:lnTo>
                    <a:lnTo>
                      <a:pt x="0" y="93556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ln w="12700" cap="flat" cmpd="sng" algn="ctr">
                <a:solidFill>
                  <a:srgbClr val="A5A5A5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  <p:txBody>
              <a:bodyPr spcFirstLastPara="0" vert="horz" wrap="square" lIns="91440" tIns="91440" rIns="91440" bIns="91440" numCol="1" spcCol="1270" anchor="ctr" anchorCtr="0">
                <a:noAutofit/>
              </a:bodyPr>
              <a:lstStyle/>
              <a:p>
                <a:pPr marL="0" marR="0" lvl="0" indent="0" defTabSz="160020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3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1" name="Serbest Form 50"/>
              <p:cNvSpPr/>
              <p:nvPr/>
            </p:nvSpPr>
            <p:spPr>
              <a:xfrm>
                <a:off x="2693227" y="4394334"/>
                <a:ext cx="6315075" cy="574097"/>
              </a:xfrm>
              <a:custGeom>
                <a:avLst/>
                <a:gdLst>
                  <a:gd name="connsiteX0" fmla="*/ 0 w 6315075"/>
                  <a:gd name="connsiteY0" fmla="*/ 0 h 574097"/>
                  <a:gd name="connsiteX1" fmla="*/ 6315075 w 6315075"/>
                  <a:gd name="connsiteY1" fmla="*/ 0 h 574097"/>
                  <a:gd name="connsiteX2" fmla="*/ 6315075 w 6315075"/>
                  <a:gd name="connsiteY2" fmla="*/ 574097 h 574097"/>
                  <a:gd name="connsiteX3" fmla="*/ 0 w 6315075"/>
                  <a:gd name="connsiteY3" fmla="*/ 574097 h 574097"/>
                  <a:gd name="connsiteX4" fmla="*/ 0 w 6315075"/>
                  <a:gd name="connsiteY4" fmla="*/ 0 h 57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315075" h="574097">
                    <a:moveTo>
                      <a:pt x="0" y="0"/>
                    </a:moveTo>
                    <a:lnTo>
                      <a:pt x="6315075" y="0"/>
                    </a:lnTo>
                    <a:lnTo>
                      <a:pt x="6315075" y="574097"/>
                    </a:lnTo>
                    <a:lnTo>
                      <a:pt x="0" y="57409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</p:spPr>
            <p:txBody>
              <a:bodyPr spcFirstLastPara="0" vert="horz" wrap="square" lIns="99060" tIns="99060" rIns="99060" bIns="99060" numCol="1" spcCol="1270" anchor="b" anchorCtr="0">
                <a:noAutofit/>
              </a:bodyPr>
              <a:lstStyle/>
              <a:p>
                <a:pPr marL="0" marR="0" lvl="0" indent="0" defTabSz="115570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600" b="0" i="0" u="none" strike="noStrike" kern="0" cap="none" spc="0" normalizeH="0" baseline="0" noProof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2" name="Köşeli Çift Ayraç 51"/>
              <p:cNvSpPr/>
              <p:nvPr/>
            </p:nvSpPr>
            <p:spPr>
              <a:xfrm>
                <a:off x="2693227" y="4968431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70AD47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70AD47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53" name="Köşeli Çift Ayraç 52"/>
              <p:cNvSpPr/>
              <p:nvPr/>
            </p:nvSpPr>
            <p:spPr>
              <a:xfrm>
                <a:off x="3580845" y="4968431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ED7D31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ED7D31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54" name="Köşeli Çift Ayraç 53"/>
              <p:cNvSpPr/>
              <p:nvPr/>
            </p:nvSpPr>
            <p:spPr>
              <a:xfrm>
                <a:off x="4469166" y="4968431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A5A5A5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A5A5A5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55" name="Köşeli Çift Ayraç 54"/>
              <p:cNvSpPr/>
              <p:nvPr/>
            </p:nvSpPr>
            <p:spPr>
              <a:xfrm>
                <a:off x="5356785" y="4968431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FFC000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FFC000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56" name="Köşeli Çift Ayraç 55"/>
              <p:cNvSpPr/>
              <p:nvPr/>
            </p:nvSpPr>
            <p:spPr>
              <a:xfrm>
                <a:off x="6245105" y="4968431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4472C4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4472C4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57" name="Köşeli Çift Ayraç 56"/>
              <p:cNvSpPr/>
              <p:nvPr/>
            </p:nvSpPr>
            <p:spPr>
              <a:xfrm>
                <a:off x="7132724" y="4968431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70AD47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70AD47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58" name="Köşeli Çift Ayraç 57"/>
              <p:cNvSpPr/>
              <p:nvPr/>
            </p:nvSpPr>
            <p:spPr>
              <a:xfrm>
                <a:off x="8021045" y="4968431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ED7D31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ED7D31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59" name="Serbest Form 58"/>
              <p:cNvSpPr/>
              <p:nvPr/>
            </p:nvSpPr>
            <p:spPr>
              <a:xfrm>
                <a:off x="2693227" y="5085377"/>
                <a:ext cx="6397170" cy="935566"/>
              </a:xfrm>
              <a:custGeom>
                <a:avLst/>
                <a:gdLst>
                  <a:gd name="connsiteX0" fmla="*/ 0 w 6397170"/>
                  <a:gd name="connsiteY0" fmla="*/ 0 h 935566"/>
                  <a:gd name="connsiteX1" fmla="*/ 6397170 w 6397170"/>
                  <a:gd name="connsiteY1" fmla="*/ 0 h 935566"/>
                  <a:gd name="connsiteX2" fmla="*/ 6397170 w 6397170"/>
                  <a:gd name="connsiteY2" fmla="*/ 935566 h 935566"/>
                  <a:gd name="connsiteX3" fmla="*/ 0 w 6397170"/>
                  <a:gd name="connsiteY3" fmla="*/ 935566 h 935566"/>
                  <a:gd name="connsiteX4" fmla="*/ 0 w 6397170"/>
                  <a:gd name="connsiteY4" fmla="*/ 0 h 9355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397170" h="935566">
                    <a:moveTo>
                      <a:pt x="0" y="0"/>
                    </a:moveTo>
                    <a:lnTo>
                      <a:pt x="6397170" y="0"/>
                    </a:lnTo>
                    <a:lnTo>
                      <a:pt x="6397170" y="935566"/>
                    </a:lnTo>
                    <a:lnTo>
                      <a:pt x="0" y="93556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ln w="12700" cap="flat" cmpd="sng" algn="ctr">
                <a:solidFill>
                  <a:srgbClr val="FFC000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  <p:txBody>
              <a:bodyPr spcFirstLastPara="0" vert="horz" wrap="square" lIns="91440" tIns="91440" rIns="91440" bIns="91440" numCol="1" spcCol="1270" anchor="ctr" anchorCtr="0">
                <a:noAutofit/>
              </a:bodyPr>
              <a:lstStyle/>
              <a:p>
                <a:pPr marL="0" marR="0" lvl="0" indent="0" defTabSz="160020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3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5" name="Grup 4"/>
            <p:cNvGrpSpPr/>
            <p:nvPr/>
          </p:nvGrpSpPr>
          <p:grpSpPr>
            <a:xfrm>
              <a:off x="328613" y="1377333"/>
              <a:ext cx="11487150" cy="4180505"/>
              <a:chOff x="2693227" y="720108"/>
              <a:chExt cx="6805545" cy="5417781"/>
            </a:xfrm>
          </p:grpSpPr>
          <p:sp>
            <p:nvSpPr>
              <p:cNvPr id="6" name="Serbest Form 5"/>
              <p:cNvSpPr/>
              <p:nvPr/>
            </p:nvSpPr>
            <p:spPr>
              <a:xfrm>
                <a:off x="2693227" y="720108"/>
                <a:ext cx="6315075" cy="574097"/>
              </a:xfrm>
              <a:custGeom>
                <a:avLst/>
                <a:gdLst>
                  <a:gd name="connsiteX0" fmla="*/ 0 w 6315075"/>
                  <a:gd name="connsiteY0" fmla="*/ 0 h 574097"/>
                  <a:gd name="connsiteX1" fmla="*/ 6315075 w 6315075"/>
                  <a:gd name="connsiteY1" fmla="*/ 0 h 574097"/>
                  <a:gd name="connsiteX2" fmla="*/ 6315075 w 6315075"/>
                  <a:gd name="connsiteY2" fmla="*/ 574097 h 574097"/>
                  <a:gd name="connsiteX3" fmla="*/ 0 w 6315075"/>
                  <a:gd name="connsiteY3" fmla="*/ 574097 h 574097"/>
                  <a:gd name="connsiteX4" fmla="*/ 0 w 6315075"/>
                  <a:gd name="connsiteY4" fmla="*/ 0 h 57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315075" h="574097">
                    <a:moveTo>
                      <a:pt x="0" y="0"/>
                    </a:moveTo>
                    <a:lnTo>
                      <a:pt x="6315075" y="0"/>
                    </a:lnTo>
                    <a:lnTo>
                      <a:pt x="6315075" y="574097"/>
                    </a:lnTo>
                    <a:lnTo>
                      <a:pt x="0" y="57409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</p:spPr>
            <p:txBody>
              <a:bodyPr spcFirstLastPara="0" vert="horz" wrap="square" lIns="99060" tIns="99060" rIns="99060" bIns="99060" numCol="1" spcCol="1270" anchor="b" anchorCtr="0">
                <a:noAutofit/>
              </a:bodyPr>
              <a:lstStyle/>
              <a:p>
                <a:pPr marL="0" marR="0" lvl="0" indent="0" defTabSz="115570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600" b="0" i="0" u="none" strike="noStrike" kern="0" cap="none" spc="0" normalizeH="0" baseline="0" noProof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" name="Köşeli Çift Ayraç 6"/>
              <p:cNvSpPr/>
              <p:nvPr/>
            </p:nvSpPr>
            <p:spPr>
              <a:xfrm>
                <a:off x="2693227" y="1294206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ED7D31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ED7D31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8" name="Köşeli Çift Ayraç 7"/>
              <p:cNvSpPr/>
              <p:nvPr/>
            </p:nvSpPr>
            <p:spPr>
              <a:xfrm>
                <a:off x="3580845" y="1294206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A5A5A5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A5A5A5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9" name="Köşeli Çift Ayraç 8"/>
              <p:cNvSpPr/>
              <p:nvPr/>
            </p:nvSpPr>
            <p:spPr>
              <a:xfrm>
                <a:off x="4469166" y="1294206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FFC000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FFC000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10" name="Köşeli Çift Ayraç 9"/>
              <p:cNvSpPr/>
              <p:nvPr/>
            </p:nvSpPr>
            <p:spPr>
              <a:xfrm>
                <a:off x="5356785" y="1294206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4472C4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4472C4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11" name="Köşeli Çift Ayraç 10"/>
              <p:cNvSpPr/>
              <p:nvPr/>
            </p:nvSpPr>
            <p:spPr>
              <a:xfrm>
                <a:off x="6245105" y="1294206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70AD47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70AD47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12" name="Köşeli Çift Ayraç 11"/>
              <p:cNvSpPr/>
              <p:nvPr/>
            </p:nvSpPr>
            <p:spPr>
              <a:xfrm>
                <a:off x="7132724" y="1294206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ED7D31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ED7D31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13" name="Köşeli Çift Ayraç 12"/>
              <p:cNvSpPr/>
              <p:nvPr/>
            </p:nvSpPr>
            <p:spPr>
              <a:xfrm>
                <a:off x="8021045" y="1294206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A5A5A5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A5A5A5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14" name="Serbest Form 13"/>
              <p:cNvSpPr/>
              <p:nvPr/>
            </p:nvSpPr>
            <p:spPr>
              <a:xfrm>
                <a:off x="2693227" y="1411152"/>
                <a:ext cx="6397170" cy="935566"/>
              </a:xfrm>
              <a:custGeom>
                <a:avLst/>
                <a:gdLst>
                  <a:gd name="connsiteX0" fmla="*/ 0 w 6397170"/>
                  <a:gd name="connsiteY0" fmla="*/ 0 h 935566"/>
                  <a:gd name="connsiteX1" fmla="*/ 6397170 w 6397170"/>
                  <a:gd name="connsiteY1" fmla="*/ 0 h 935566"/>
                  <a:gd name="connsiteX2" fmla="*/ 6397170 w 6397170"/>
                  <a:gd name="connsiteY2" fmla="*/ 935566 h 935566"/>
                  <a:gd name="connsiteX3" fmla="*/ 0 w 6397170"/>
                  <a:gd name="connsiteY3" fmla="*/ 935566 h 935566"/>
                  <a:gd name="connsiteX4" fmla="*/ 0 w 6397170"/>
                  <a:gd name="connsiteY4" fmla="*/ 0 h 9355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397170" h="935566">
                    <a:moveTo>
                      <a:pt x="0" y="0"/>
                    </a:moveTo>
                    <a:lnTo>
                      <a:pt x="6397170" y="0"/>
                    </a:lnTo>
                    <a:lnTo>
                      <a:pt x="6397170" y="935566"/>
                    </a:lnTo>
                    <a:lnTo>
                      <a:pt x="0" y="93556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ln w="12700" cap="flat" cmpd="sng" algn="ctr">
                <a:solidFill>
                  <a:srgbClr val="ED7D31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  <p:txBody>
              <a:bodyPr spcFirstLastPara="0" vert="horz" wrap="square" lIns="91440" tIns="91440" rIns="91440" bIns="91440" numCol="1" spcCol="1270" anchor="ctr" anchorCtr="0">
                <a:noAutofit/>
              </a:bodyPr>
              <a:lstStyle/>
              <a:p>
                <a:pPr marL="0" marR="0" lvl="0" indent="0" defTabSz="160020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3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Serbest Form 14"/>
              <p:cNvSpPr/>
              <p:nvPr/>
            </p:nvSpPr>
            <p:spPr>
              <a:xfrm>
                <a:off x="2693227" y="2557221"/>
                <a:ext cx="6315075" cy="574097"/>
              </a:xfrm>
              <a:custGeom>
                <a:avLst/>
                <a:gdLst>
                  <a:gd name="connsiteX0" fmla="*/ 0 w 6315075"/>
                  <a:gd name="connsiteY0" fmla="*/ 0 h 574097"/>
                  <a:gd name="connsiteX1" fmla="*/ 6315075 w 6315075"/>
                  <a:gd name="connsiteY1" fmla="*/ 0 h 574097"/>
                  <a:gd name="connsiteX2" fmla="*/ 6315075 w 6315075"/>
                  <a:gd name="connsiteY2" fmla="*/ 574097 h 574097"/>
                  <a:gd name="connsiteX3" fmla="*/ 0 w 6315075"/>
                  <a:gd name="connsiteY3" fmla="*/ 574097 h 574097"/>
                  <a:gd name="connsiteX4" fmla="*/ 0 w 6315075"/>
                  <a:gd name="connsiteY4" fmla="*/ 0 h 57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315075" h="574097">
                    <a:moveTo>
                      <a:pt x="0" y="0"/>
                    </a:moveTo>
                    <a:lnTo>
                      <a:pt x="6315075" y="0"/>
                    </a:lnTo>
                    <a:lnTo>
                      <a:pt x="6315075" y="574097"/>
                    </a:lnTo>
                    <a:lnTo>
                      <a:pt x="0" y="57409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</p:spPr>
            <p:txBody>
              <a:bodyPr spcFirstLastPara="0" vert="horz" wrap="square" lIns="99060" tIns="99060" rIns="99060" bIns="99060" numCol="1" spcCol="1270" anchor="b" anchorCtr="0">
                <a:noAutofit/>
              </a:bodyPr>
              <a:lstStyle/>
              <a:p>
                <a:pPr marL="0" marR="0" lvl="0" indent="0" defTabSz="115570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600" b="0" i="0" u="none" strike="noStrike" kern="0" cap="none" spc="0" normalizeH="0" baseline="0" noProof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" name="Köşeli Çift Ayraç 15"/>
              <p:cNvSpPr/>
              <p:nvPr/>
            </p:nvSpPr>
            <p:spPr>
              <a:xfrm>
                <a:off x="2693227" y="3131319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FFC000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FFC000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17" name="Köşeli Çift Ayraç 16"/>
              <p:cNvSpPr/>
              <p:nvPr/>
            </p:nvSpPr>
            <p:spPr>
              <a:xfrm>
                <a:off x="3580845" y="3131319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4472C4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4472C4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18" name="Köşeli Çift Ayraç 17"/>
              <p:cNvSpPr/>
              <p:nvPr/>
            </p:nvSpPr>
            <p:spPr>
              <a:xfrm>
                <a:off x="4469166" y="3131319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70AD47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70AD47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19" name="Köşeli Çift Ayraç 18"/>
              <p:cNvSpPr/>
              <p:nvPr/>
            </p:nvSpPr>
            <p:spPr>
              <a:xfrm>
                <a:off x="5356785" y="3131319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ED7D31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ED7D31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20" name="Köşeli Çift Ayraç 19"/>
              <p:cNvSpPr/>
              <p:nvPr/>
            </p:nvSpPr>
            <p:spPr>
              <a:xfrm>
                <a:off x="6245105" y="3131319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A5A5A5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A5A5A5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21" name="Köşeli Çift Ayraç 20"/>
              <p:cNvSpPr/>
              <p:nvPr/>
            </p:nvSpPr>
            <p:spPr>
              <a:xfrm>
                <a:off x="7132724" y="3131319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FFC000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FFC000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22" name="Köşeli Çift Ayraç 21"/>
              <p:cNvSpPr/>
              <p:nvPr/>
            </p:nvSpPr>
            <p:spPr>
              <a:xfrm>
                <a:off x="8021045" y="3131319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4472C4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4472C4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23" name="Serbest Form 22"/>
              <p:cNvSpPr/>
              <p:nvPr/>
            </p:nvSpPr>
            <p:spPr>
              <a:xfrm>
                <a:off x="2693227" y="3248265"/>
                <a:ext cx="6397170" cy="935566"/>
              </a:xfrm>
              <a:custGeom>
                <a:avLst/>
                <a:gdLst>
                  <a:gd name="connsiteX0" fmla="*/ 0 w 6397170"/>
                  <a:gd name="connsiteY0" fmla="*/ 0 h 935566"/>
                  <a:gd name="connsiteX1" fmla="*/ 6397170 w 6397170"/>
                  <a:gd name="connsiteY1" fmla="*/ 0 h 935566"/>
                  <a:gd name="connsiteX2" fmla="*/ 6397170 w 6397170"/>
                  <a:gd name="connsiteY2" fmla="*/ 935566 h 935566"/>
                  <a:gd name="connsiteX3" fmla="*/ 0 w 6397170"/>
                  <a:gd name="connsiteY3" fmla="*/ 935566 h 935566"/>
                  <a:gd name="connsiteX4" fmla="*/ 0 w 6397170"/>
                  <a:gd name="connsiteY4" fmla="*/ 0 h 9355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397170" h="935566">
                    <a:moveTo>
                      <a:pt x="0" y="0"/>
                    </a:moveTo>
                    <a:lnTo>
                      <a:pt x="6397170" y="0"/>
                    </a:lnTo>
                    <a:lnTo>
                      <a:pt x="6397170" y="935566"/>
                    </a:lnTo>
                    <a:lnTo>
                      <a:pt x="0" y="93556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ln w="12700" cap="flat" cmpd="sng" algn="ctr">
                <a:solidFill>
                  <a:srgbClr val="A5A5A5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  <p:txBody>
              <a:bodyPr spcFirstLastPara="0" vert="horz" wrap="square" lIns="91440" tIns="91440" rIns="91440" bIns="91440" numCol="1" spcCol="1270" anchor="ctr" anchorCtr="0">
                <a:noAutofit/>
              </a:bodyPr>
              <a:lstStyle/>
              <a:p>
                <a:pPr marL="0" marR="0" lvl="0" indent="0" defTabSz="160020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3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4" name="Serbest Form 23"/>
              <p:cNvSpPr/>
              <p:nvPr/>
            </p:nvSpPr>
            <p:spPr>
              <a:xfrm>
                <a:off x="2693227" y="4394334"/>
                <a:ext cx="6315075" cy="574097"/>
              </a:xfrm>
              <a:custGeom>
                <a:avLst/>
                <a:gdLst>
                  <a:gd name="connsiteX0" fmla="*/ 0 w 6315075"/>
                  <a:gd name="connsiteY0" fmla="*/ 0 h 574097"/>
                  <a:gd name="connsiteX1" fmla="*/ 6315075 w 6315075"/>
                  <a:gd name="connsiteY1" fmla="*/ 0 h 574097"/>
                  <a:gd name="connsiteX2" fmla="*/ 6315075 w 6315075"/>
                  <a:gd name="connsiteY2" fmla="*/ 574097 h 574097"/>
                  <a:gd name="connsiteX3" fmla="*/ 0 w 6315075"/>
                  <a:gd name="connsiteY3" fmla="*/ 574097 h 574097"/>
                  <a:gd name="connsiteX4" fmla="*/ 0 w 6315075"/>
                  <a:gd name="connsiteY4" fmla="*/ 0 h 57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315075" h="574097">
                    <a:moveTo>
                      <a:pt x="0" y="0"/>
                    </a:moveTo>
                    <a:lnTo>
                      <a:pt x="6315075" y="0"/>
                    </a:lnTo>
                    <a:lnTo>
                      <a:pt x="6315075" y="574097"/>
                    </a:lnTo>
                    <a:lnTo>
                      <a:pt x="0" y="57409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</p:spPr>
            <p:txBody>
              <a:bodyPr spcFirstLastPara="0" vert="horz" wrap="square" lIns="99060" tIns="99060" rIns="99060" bIns="99060" numCol="1" spcCol="1270" anchor="b" anchorCtr="0">
                <a:noAutofit/>
              </a:bodyPr>
              <a:lstStyle/>
              <a:p>
                <a:pPr marL="0" marR="0" lvl="0" indent="0" defTabSz="115570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600" b="0" i="0" u="none" strike="noStrike" kern="0" cap="none" spc="0" normalizeH="0" baseline="0" noProof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" name="Köşeli Çift Ayraç 24"/>
              <p:cNvSpPr/>
              <p:nvPr/>
            </p:nvSpPr>
            <p:spPr>
              <a:xfrm>
                <a:off x="2693227" y="4968431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70AD47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70AD47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26" name="Köşeli Çift Ayraç 25"/>
              <p:cNvSpPr/>
              <p:nvPr/>
            </p:nvSpPr>
            <p:spPr>
              <a:xfrm>
                <a:off x="3580845" y="4968431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ED7D31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ED7D31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27" name="Köşeli Çift Ayraç 26"/>
              <p:cNvSpPr/>
              <p:nvPr/>
            </p:nvSpPr>
            <p:spPr>
              <a:xfrm>
                <a:off x="4469166" y="4968431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A5A5A5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A5A5A5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28" name="Köşeli Çift Ayraç 27"/>
              <p:cNvSpPr/>
              <p:nvPr/>
            </p:nvSpPr>
            <p:spPr>
              <a:xfrm>
                <a:off x="5356785" y="4968431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FFC000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FFC000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29" name="Köşeli Çift Ayraç 28"/>
              <p:cNvSpPr/>
              <p:nvPr/>
            </p:nvSpPr>
            <p:spPr>
              <a:xfrm>
                <a:off x="6245105" y="4968431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4472C4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4472C4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30" name="Köşeli Çift Ayraç 29"/>
              <p:cNvSpPr/>
              <p:nvPr/>
            </p:nvSpPr>
            <p:spPr>
              <a:xfrm>
                <a:off x="7132724" y="4968431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70AD47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70AD47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31" name="Köşeli Çift Ayraç 30"/>
              <p:cNvSpPr/>
              <p:nvPr/>
            </p:nvSpPr>
            <p:spPr>
              <a:xfrm>
                <a:off x="8021045" y="4968431"/>
                <a:ext cx="1477727" cy="1169458"/>
              </a:xfrm>
              <a:prstGeom prst="chevron">
                <a:avLst>
                  <a:gd name="adj" fmla="val 70610"/>
                </a:avLst>
              </a:prstGeom>
              <a:solidFill>
                <a:srgbClr val="ED7D31">
                  <a:hueOff val="0"/>
                  <a:satOff val="0"/>
                  <a:lumOff val="0"/>
                  <a:alphaOff val="0"/>
                </a:srgbClr>
              </a:solidFill>
              <a:ln w="12700" cap="flat" cmpd="sng" algn="ctr">
                <a:solidFill>
                  <a:srgbClr val="ED7D31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</p:sp>
          <p:sp>
            <p:nvSpPr>
              <p:cNvPr id="32" name="Serbest Form 31"/>
              <p:cNvSpPr/>
              <p:nvPr/>
            </p:nvSpPr>
            <p:spPr>
              <a:xfrm>
                <a:off x="2693227" y="5085377"/>
                <a:ext cx="6397170" cy="935566"/>
              </a:xfrm>
              <a:custGeom>
                <a:avLst/>
                <a:gdLst>
                  <a:gd name="connsiteX0" fmla="*/ 0 w 6397170"/>
                  <a:gd name="connsiteY0" fmla="*/ 0 h 935566"/>
                  <a:gd name="connsiteX1" fmla="*/ 6397170 w 6397170"/>
                  <a:gd name="connsiteY1" fmla="*/ 0 h 935566"/>
                  <a:gd name="connsiteX2" fmla="*/ 6397170 w 6397170"/>
                  <a:gd name="connsiteY2" fmla="*/ 935566 h 935566"/>
                  <a:gd name="connsiteX3" fmla="*/ 0 w 6397170"/>
                  <a:gd name="connsiteY3" fmla="*/ 935566 h 935566"/>
                  <a:gd name="connsiteX4" fmla="*/ 0 w 6397170"/>
                  <a:gd name="connsiteY4" fmla="*/ 0 h 9355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397170" h="935566">
                    <a:moveTo>
                      <a:pt x="0" y="0"/>
                    </a:moveTo>
                    <a:lnTo>
                      <a:pt x="6397170" y="0"/>
                    </a:lnTo>
                    <a:lnTo>
                      <a:pt x="6397170" y="935566"/>
                    </a:lnTo>
                    <a:lnTo>
                      <a:pt x="0" y="93556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ln w="12700" cap="flat" cmpd="sng" algn="ctr">
                <a:solidFill>
                  <a:srgbClr val="FFC000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  <a:miter lim="800000"/>
              </a:ln>
              <a:effectLst/>
            </p:spPr>
            <p:txBody>
              <a:bodyPr spcFirstLastPara="0" vert="horz" wrap="square" lIns="91440" tIns="91440" rIns="91440" bIns="91440" numCol="1" spcCol="1270" anchor="ctr" anchorCtr="0">
                <a:noAutofit/>
              </a:bodyPr>
              <a:lstStyle/>
              <a:p>
                <a:pPr marL="0" marR="0" lvl="0" indent="0" defTabSz="160020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3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60" name="Dikdörtgen 59"/>
          <p:cNvSpPr/>
          <p:nvPr/>
        </p:nvSpPr>
        <p:spPr>
          <a:xfrm>
            <a:off x="590630" y="1072635"/>
            <a:ext cx="46359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/>
              </a:rPr>
              <a:t>4. Hava ile İlgili Etkinlikler </a:t>
            </a:r>
          </a:p>
        </p:txBody>
      </p:sp>
      <p:sp>
        <p:nvSpPr>
          <p:cNvPr id="61" name="Dikdörtgen 60"/>
          <p:cNvSpPr/>
          <p:nvPr/>
        </p:nvSpPr>
        <p:spPr>
          <a:xfrm>
            <a:off x="560520" y="2429947"/>
            <a:ext cx="54821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/>
              </a:rPr>
              <a:t>5. Geri Dönüşüm ile İlgili Etkinlikler </a:t>
            </a:r>
          </a:p>
        </p:txBody>
      </p:sp>
      <p:sp>
        <p:nvSpPr>
          <p:cNvPr id="62" name="Dikdörtgen 61"/>
          <p:cNvSpPr/>
          <p:nvPr/>
        </p:nvSpPr>
        <p:spPr>
          <a:xfrm>
            <a:off x="499276" y="3887272"/>
            <a:ext cx="56040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/>
              </a:rPr>
              <a:t>6. Enerji Tasarrufu ile İlgili Etkinlikler</a:t>
            </a:r>
          </a:p>
        </p:txBody>
      </p:sp>
      <p:sp>
        <p:nvSpPr>
          <p:cNvPr id="63" name="Dikdörtgen 62"/>
          <p:cNvSpPr/>
          <p:nvPr/>
        </p:nvSpPr>
        <p:spPr>
          <a:xfrm>
            <a:off x="503954" y="5344597"/>
            <a:ext cx="56863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/>
              </a:rPr>
              <a:t>7. Çevre Sorunları ile İlgili Etkinlikler </a:t>
            </a:r>
            <a:r>
              <a:rPr lang="tr-T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49090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ey Kaydırma 2"/>
          <p:cNvSpPr/>
          <p:nvPr/>
        </p:nvSpPr>
        <p:spPr>
          <a:xfrm>
            <a:off x="0" y="609342"/>
            <a:ext cx="11877675" cy="5514975"/>
          </a:xfrm>
          <a:prstGeom prst="verticalScroll">
            <a:avLst/>
          </a:prstGeom>
          <a:solidFill>
            <a:schemeClr val="bg2">
              <a:lumMod val="75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800100" marR="0" lvl="1" indent="-34290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tr-TR" sz="3200" i="0" u="sng" strike="noStrike" kern="0" normalizeH="0" baseline="0" noProof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Doğada yaşayan canlılar ile ilgili etkinlikler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3200" i="0" u="none" strike="noStrike" kern="0" normalizeH="0" baseline="0" noProof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i="0" u="none" strike="noStrike" kern="0" normalizeH="0" baseline="0" noProof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Doğada yaşayan canlılar bölümündeki etkinlikler, doğadaki canlı ve cansız varlıklara dikkat çekmek, onları tanıtmak,</a:t>
            </a:r>
            <a:r>
              <a:rPr kumimoji="0" lang="tr-TR" sz="3200" i="0" u="none" strike="noStrike" kern="0" normalizeH="0" noProof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tr-TR" sz="3200" i="0" u="none" strike="noStrike" kern="0" normalizeH="0" baseline="0" noProof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birbirleriyle ilişkilerine, etkileşimlerine dikkat çekmek ve canlı varlıkların korunmasının önemini vurgulamayı amaçlayan çalışmaları kapsamaktadır. </a:t>
            </a:r>
          </a:p>
        </p:txBody>
      </p:sp>
    </p:spTree>
    <p:extLst>
      <p:ext uri="{BB962C8B-B14F-4D97-AF65-F5344CB8AC3E}">
        <p14:creationId xmlns:p14="http://schemas.microsoft.com/office/powerpoint/2010/main" val="299592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99" y="528638"/>
            <a:ext cx="11458575" cy="562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13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ey Kaydırma 2"/>
          <p:cNvSpPr/>
          <p:nvPr/>
        </p:nvSpPr>
        <p:spPr>
          <a:xfrm>
            <a:off x="171450" y="271463"/>
            <a:ext cx="11744325" cy="5957887"/>
          </a:xfrm>
          <a:prstGeom prst="verticalScroll">
            <a:avLst/>
          </a:prstGeom>
          <a:solidFill>
            <a:schemeClr val="bg2">
              <a:lumMod val="75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3200" b="1" kern="0" dirty="0">
                <a:solidFill>
                  <a:srgbClr val="FFC000"/>
                </a:solidFill>
                <a:latin typeface="Calibri" panose="020F0502020204030204"/>
              </a:rPr>
              <a:t>                              </a:t>
            </a:r>
            <a:r>
              <a:rPr kumimoji="0" lang="tr-TR" sz="3200" i="0" u="sng" strike="noStrike" kern="0" normalizeH="0" baseline="0" noProof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2. Toprak ile İlgili Etkinlikler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3200" i="0" u="none" strike="noStrike" kern="0" normalizeH="0" baseline="0" noProof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i="0" u="none" strike="noStrike" kern="0" normalizeH="0" baseline="0" noProof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Toprak ile ilgili etkinlikler, toprağın genel özellikleri, korunması, önemi, toprağın altında yatan canlılar ve erozyon gibi kavramları ele alan çalışmaları kapsamaktadır.</a:t>
            </a:r>
          </a:p>
        </p:txBody>
      </p:sp>
    </p:spTree>
    <p:extLst>
      <p:ext uri="{BB962C8B-B14F-4D97-AF65-F5344CB8AC3E}">
        <p14:creationId xmlns:p14="http://schemas.microsoft.com/office/powerpoint/2010/main" val="3713600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442913"/>
            <a:ext cx="11544300" cy="5672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842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Özel 5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000000"/>
      </a:accent3>
      <a:accent4>
        <a:srgbClr val="000000"/>
      </a:accent4>
      <a:accent5>
        <a:srgbClr val="000000"/>
      </a:accent5>
      <a:accent6>
        <a:srgbClr val="000000"/>
      </a:accent6>
      <a:hlink>
        <a:srgbClr val="000000"/>
      </a:hlink>
      <a:folHlink>
        <a:srgbClr val="919191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</TotalTime>
  <Words>438</Words>
  <Application>Microsoft Macintosh PowerPoint</Application>
  <PresentationFormat>Geniş ekran</PresentationFormat>
  <Paragraphs>45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6" baseType="lpstr">
      <vt:lpstr>Arial</vt:lpstr>
      <vt:lpstr>Arial Rounded MT Bold</vt:lpstr>
      <vt:lpstr>Calibri</vt:lpstr>
      <vt:lpstr>Calibri Light</vt:lpstr>
      <vt:lpstr>Jokerman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SeFa ÜnaL</dc:creator>
  <cp:lastModifiedBy>Taşkın TAŞTEPE</cp:lastModifiedBy>
  <cp:revision>13</cp:revision>
  <dcterms:created xsi:type="dcterms:W3CDTF">2017-12-02T17:52:33Z</dcterms:created>
  <dcterms:modified xsi:type="dcterms:W3CDTF">2020-05-04T20:26:51Z</dcterms:modified>
</cp:coreProperties>
</file>