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81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8" autoAdjust="0"/>
    <p:restoredTop sz="94599"/>
  </p:normalViewPr>
  <p:slideViewPr>
    <p:cSldViewPr snapToGrid="0">
      <p:cViewPr varScale="1">
        <p:scale>
          <a:sx n="106" d="100"/>
          <a:sy n="106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00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41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35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13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25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63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82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97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01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74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9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4655C-9688-4F0A-8307-DF0F6939B29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20C30-99DC-4A81-9F9A-453177E99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14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511" y="300038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228600"/>
            <a:ext cx="2391280" cy="2232000"/>
          </a:xfrm>
          <a:prstGeom prst="rect">
            <a:avLst/>
          </a:prstGeom>
        </p:spPr>
      </p:pic>
      <p:sp>
        <p:nvSpPr>
          <p:cNvPr id="6" name="Akış Çizelgesi: Delikli Teyp 5"/>
          <p:cNvSpPr/>
          <p:nvPr/>
        </p:nvSpPr>
        <p:spPr>
          <a:xfrm>
            <a:off x="2171700" y="442913"/>
            <a:ext cx="7729538" cy="1843087"/>
          </a:xfrm>
          <a:prstGeom prst="flowChartPunchedTape">
            <a:avLst/>
          </a:prstGeom>
          <a:solidFill>
            <a:srgbClr val="B2B2B2">
              <a:lumMod val="60000"/>
              <a:lumOff val="40000"/>
            </a:srgbClr>
          </a:solidFill>
          <a:ln w="12700" cap="flat" cmpd="sng" algn="ctr">
            <a:solidFill>
              <a:srgbClr val="DDDDD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0" cap="none" spc="0" normalizeH="0" baseline="0" noProof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694411" y="781349"/>
            <a:ext cx="67746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Jokerman" panose="04090605060D06020702" pitchFamily="82" charset="0"/>
              </a:rPr>
              <a:t>Çocuk ve Doğa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892347" y="3065025"/>
            <a:ext cx="84930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Rounded MT Bold" panose="020F0704030504030204" pitchFamily="34" charset="0"/>
              </a:rPr>
              <a:t>Sağlık Bilimleri Fakültesi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Rounded MT Bold" panose="020F0704030504030204" pitchFamily="34" charset="0"/>
              </a:rPr>
              <a:t>Çocuk Gelişimi Bölümü</a:t>
            </a:r>
            <a:endParaRPr kumimoji="0" lang="tr-TR" sz="5400" b="0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18918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300038" y="242888"/>
            <a:ext cx="11530012" cy="5886450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3. Su ile İlgili Etkinlikler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Su ile ilgili etkinlikler, suyun genel özellikler, korunması, önemi, suda yaşayan canlılar ve sel gibi kavramları ele alan çalışmaları kapsamaktadır.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579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3" y="342899"/>
            <a:ext cx="11601450" cy="59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14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214313" y="300038"/>
            <a:ext cx="11815762" cy="5900737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4. Hava ile İlgili Etkinlikler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Hava ile ilgili etkinlikler, havanın özellikler, önemi, kirliliği, havada hareket edebilen canlılar gibi kavramları ele alan çalışmaları kapsamaktadır.</a:t>
            </a:r>
          </a:p>
        </p:txBody>
      </p:sp>
    </p:spTree>
    <p:extLst>
      <p:ext uri="{BB962C8B-B14F-4D97-AF65-F5344CB8AC3E}">
        <p14:creationId xmlns:p14="http://schemas.microsoft.com/office/powerpoint/2010/main" val="578114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271463"/>
            <a:ext cx="11615738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5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600075" y="357188"/>
            <a:ext cx="11329988" cy="5729287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r>
              <a:rPr kumimoji="0" lang="tr-TR" sz="32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5. Geri Dönüşüm ile İlgili Etkinlikler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 dönüşümle ilgili etkinlikler, geri dönüşümün özellikleri, önemi, maddelerin geri dönüştürüleceği gibi kavramları ele alan çalışmaları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1065299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314325"/>
            <a:ext cx="11472862" cy="58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12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242887" y="400051"/>
            <a:ext cx="11658600" cy="5815012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800" b="1" u="sng" kern="0" dirty="0">
              <a:solidFill>
                <a:schemeClr val="bg2">
                  <a:lumMod val="75000"/>
                </a:schemeClr>
              </a:solidFill>
              <a:latin typeface="Calibri" panose="020F0502020204030204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sng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28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6. Enerji Tasarrufu ile İlgili Etkinlikler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Enerji tasarrufu ile ilgili etkinlikler, enerji tasarrufunun ne olduğu, önemi, enerjiden nasıl tasarruf edileceği gibi konuları ele alan çalışmaları kapsamaktadır.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0" normalizeH="0" baseline="0" noProof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0" normalizeH="0" baseline="0" noProof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0" normalizeH="0" baseline="0" noProof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0" normalizeH="0" baseline="0" noProof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647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285750"/>
            <a:ext cx="11501438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78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ey Kaydırma 3"/>
          <p:cNvSpPr/>
          <p:nvPr/>
        </p:nvSpPr>
        <p:spPr>
          <a:xfrm>
            <a:off x="432486" y="321277"/>
            <a:ext cx="11071655" cy="5869459"/>
          </a:xfrm>
          <a:prstGeom prst="vertic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     </a:t>
            </a:r>
            <a:r>
              <a:rPr lang="tr-TR" sz="28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7. Çevre Sorunları ile İlgili Etkinlikler</a:t>
            </a:r>
          </a:p>
          <a:p>
            <a:pPr lvl="0"/>
            <a:endParaRPr lang="tr-T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/>
            </a:endParaRPr>
          </a:p>
          <a:p>
            <a:pPr lvl="0" algn="just"/>
            <a:r>
              <a:rPr lang="tr-T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Çevre sorunları ile ilgili etkinlikler, çevre sorunlarının ne olduğu, nedenleri, sonuçları gibi konuları ele alan çalışmaları kapsamaktadır.</a:t>
            </a:r>
          </a:p>
          <a:p>
            <a:pPr lvl="0"/>
            <a:endParaRPr lang="tr-TR" sz="2800" b="1" dirty="0">
              <a:solidFill>
                <a:srgbClr val="FFC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8712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300037"/>
            <a:ext cx="116586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7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öşeleri Yuvarlanmış Dikdörtgen Belirtme Çizgisi 2"/>
          <p:cNvSpPr/>
          <p:nvPr/>
        </p:nvSpPr>
        <p:spPr>
          <a:xfrm>
            <a:off x="328613" y="357188"/>
            <a:ext cx="11601450" cy="5257800"/>
          </a:xfrm>
          <a:prstGeom prst="wedgeRoundRectCallout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6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Doğada Yapılan Etkinlik Türleri</a:t>
            </a:r>
          </a:p>
        </p:txBody>
      </p:sp>
    </p:spTree>
    <p:extLst>
      <p:ext uri="{BB962C8B-B14F-4D97-AF65-F5344CB8AC3E}">
        <p14:creationId xmlns:p14="http://schemas.microsoft.com/office/powerpoint/2010/main" val="2908942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B8851B-F055-0044-83D9-D8226F41C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A015A5CC-134D-D64E-A482-8EDB7549BFC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041174"/>
          <a:ext cx="10515600" cy="192024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1596671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Atasoy, E. (2006). Çevre için eğitim: Çocuk doğa etkileşimi. Bursa: Ezgi Kitabevi.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185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Büyüktaşkapu, S., Öztürk Samur, A., Koçyiğit, S., ve Özenoğlu Kiremit, H. (2013). Çocuk ve çevre. Ankara: Vize Yayıncılık.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302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Kansu, N. (2012). Çocuğumla doğadayız. Ankara: Elma Yayınevi.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516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Louv, R. (2010). Doğadaki son çocuk. (Çev. C. Temürcü). Ankara: Tübitak Yayınları.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82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Önder, A. ve Özkan, B. (2013). Sürdürülebilir çocuk gelişimi: Okul öncesinde etkinliklerle çevre eğitimi. Ankara: Anı Yayıncılık.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023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85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öşeleri Yuvarlanmış Dikdörtgen Belirtme Çizgisi 2"/>
          <p:cNvSpPr/>
          <p:nvPr/>
        </p:nvSpPr>
        <p:spPr>
          <a:xfrm>
            <a:off x="171449" y="200024"/>
            <a:ext cx="11701463" cy="5200650"/>
          </a:xfrm>
          <a:prstGeom prst="wedgeRoundRectCallout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Çocuklarla çevre ile ilgili çeşitli konularda yapılabilecek etkinlik örnekleri; doğada yaşayan canlılar, toprak, su, hava, geri dönüşüm, enerji tasarrufu ve çevre sorunları konularına göre ayrılmıştır.</a:t>
            </a:r>
          </a:p>
        </p:txBody>
      </p:sp>
    </p:spTree>
    <p:extLst>
      <p:ext uri="{BB962C8B-B14F-4D97-AF65-F5344CB8AC3E}">
        <p14:creationId xmlns:p14="http://schemas.microsoft.com/office/powerpoint/2010/main" val="317788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öşeleri Yuvarlanmış Dikdörtgen Belirtme Çizgisi 2"/>
          <p:cNvSpPr/>
          <p:nvPr/>
        </p:nvSpPr>
        <p:spPr>
          <a:xfrm>
            <a:off x="328613" y="528636"/>
            <a:ext cx="11401425" cy="1628777"/>
          </a:xfrm>
          <a:prstGeom prst="wedgeRoundRectCallout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Doğada Yapılan Etkinlik Türleri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328613" y="2500313"/>
            <a:ext cx="11544300" cy="3637576"/>
            <a:chOff x="2693227" y="720108"/>
            <a:chExt cx="6805545" cy="5417781"/>
          </a:xfrm>
        </p:grpSpPr>
        <p:sp>
          <p:nvSpPr>
            <p:cNvPr id="10" name="Serbest Form 9"/>
            <p:cNvSpPr/>
            <p:nvPr/>
          </p:nvSpPr>
          <p:spPr>
            <a:xfrm>
              <a:off x="2693227" y="720108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marL="0" marR="0" lvl="0" indent="0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Köşeli Çift Ayraç 10"/>
            <p:cNvSpPr/>
            <p:nvPr/>
          </p:nvSpPr>
          <p:spPr>
            <a:xfrm>
              <a:off x="2693227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2" name="Köşeli Çift Ayraç 11"/>
            <p:cNvSpPr/>
            <p:nvPr/>
          </p:nvSpPr>
          <p:spPr>
            <a:xfrm>
              <a:off x="3580845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3" name="Köşeli Çift Ayraç 12"/>
            <p:cNvSpPr/>
            <p:nvPr/>
          </p:nvSpPr>
          <p:spPr>
            <a:xfrm>
              <a:off x="4469166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4" name="Köşeli Çift Ayraç 13"/>
            <p:cNvSpPr/>
            <p:nvPr/>
          </p:nvSpPr>
          <p:spPr>
            <a:xfrm>
              <a:off x="5356785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5" name="Köşeli Çift Ayraç 14"/>
            <p:cNvSpPr/>
            <p:nvPr/>
          </p:nvSpPr>
          <p:spPr>
            <a:xfrm>
              <a:off x="6245105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70AD47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6" name="Köşeli Çift Ayraç 15"/>
            <p:cNvSpPr/>
            <p:nvPr/>
          </p:nvSpPr>
          <p:spPr>
            <a:xfrm>
              <a:off x="7132724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7" name="Köşeli Çift Ayraç 16"/>
            <p:cNvSpPr/>
            <p:nvPr/>
          </p:nvSpPr>
          <p:spPr>
            <a:xfrm>
              <a:off x="8021045" y="1294206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8" name="Serbest Form 17"/>
            <p:cNvSpPr/>
            <p:nvPr/>
          </p:nvSpPr>
          <p:spPr>
            <a:xfrm>
              <a:off x="2693227" y="1411152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Serbest Form 18"/>
            <p:cNvSpPr/>
            <p:nvPr/>
          </p:nvSpPr>
          <p:spPr>
            <a:xfrm>
              <a:off x="2693227" y="2557221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marL="0" marR="0" lvl="0" indent="0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Köşeli Çift Ayraç 19"/>
            <p:cNvSpPr/>
            <p:nvPr/>
          </p:nvSpPr>
          <p:spPr>
            <a:xfrm>
              <a:off x="2693227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1" name="Köşeli Çift Ayraç 20"/>
            <p:cNvSpPr/>
            <p:nvPr/>
          </p:nvSpPr>
          <p:spPr>
            <a:xfrm>
              <a:off x="3580845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2" name="Köşeli Çift Ayraç 21"/>
            <p:cNvSpPr/>
            <p:nvPr/>
          </p:nvSpPr>
          <p:spPr>
            <a:xfrm>
              <a:off x="4469166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70AD47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3" name="Köşeli Çift Ayraç 22"/>
            <p:cNvSpPr/>
            <p:nvPr/>
          </p:nvSpPr>
          <p:spPr>
            <a:xfrm>
              <a:off x="5356785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4" name="Köşeli Çift Ayraç 23"/>
            <p:cNvSpPr/>
            <p:nvPr/>
          </p:nvSpPr>
          <p:spPr>
            <a:xfrm>
              <a:off x="6245105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5" name="Köşeli Çift Ayraç 24"/>
            <p:cNvSpPr/>
            <p:nvPr/>
          </p:nvSpPr>
          <p:spPr>
            <a:xfrm>
              <a:off x="7132724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6" name="Köşeli Çift Ayraç 25"/>
            <p:cNvSpPr/>
            <p:nvPr/>
          </p:nvSpPr>
          <p:spPr>
            <a:xfrm>
              <a:off x="8021045" y="3131319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7" name="Serbest Form 26"/>
            <p:cNvSpPr/>
            <p:nvPr/>
          </p:nvSpPr>
          <p:spPr>
            <a:xfrm>
              <a:off x="2693227" y="3248265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Serbest Form 27"/>
            <p:cNvSpPr/>
            <p:nvPr/>
          </p:nvSpPr>
          <p:spPr>
            <a:xfrm>
              <a:off x="2693227" y="4394334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marL="0" marR="0" lvl="0" indent="0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Köşeli Çift Ayraç 28"/>
            <p:cNvSpPr/>
            <p:nvPr/>
          </p:nvSpPr>
          <p:spPr>
            <a:xfrm>
              <a:off x="2693227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70AD47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0" name="Köşeli Çift Ayraç 29"/>
            <p:cNvSpPr/>
            <p:nvPr/>
          </p:nvSpPr>
          <p:spPr>
            <a:xfrm>
              <a:off x="3580845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1" name="Köşeli Çift Ayraç 30"/>
            <p:cNvSpPr/>
            <p:nvPr/>
          </p:nvSpPr>
          <p:spPr>
            <a:xfrm>
              <a:off x="4469166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2" name="Köşeli Çift Ayraç 31"/>
            <p:cNvSpPr/>
            <p:nvPr/>
          </p:nvSpPr>
          <p:spPr>
            <a:xfrm>
              <a:off x="5356785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3" name="Köşeli Çift Ayraç 32"/>
            <p:cNvSpPr/>
            <p:nvPr/>
          </p:nvSpPr>
          <p:spPr>
            <a:xfrm>
              <a:off x="6245105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4" name="Köşeli Çift Ayraç 33"/>
            <p:cNvSpPr/>
            <p:nvPr/>
          </p:nvSpPr>
          <p:spPr>
            <a:xfrm>
              <a:off x="7132724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70AD47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5" name="Köşeli Çift Ayraç 34"/>
            <p:cNvSpPr/>
            <p:nvPr/>
          </p:nvSpPr>
          <p:spPr>
            <a:xfrm>
              <a:off x="8021045" y="4968431"/>
              <a:ext cx="1477727" cy="1169458"/>
            </a:xfrm>
            <a:prstGeom prst="chevron">
              <a:avLst>
                <a:gd name="adj" fmla="val 70610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36" name="Serbest Form 35"/>
            <p:cNvSpPr/>
            <p:nvPr/>
          </p:nvSpPr>
          <p:spPr>
            <a:xfrm>
              <a:off x="2693227" y="5085377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8" name="Dikdörtgen 37"/>
          <p:cNvSpPr/>
          <p:nvPr/>
        </p:nvSpPr>
        <p:spPr>
          <a:xfrm>
            <a:off x="542000" y="4249092"/>
            <a:ext cx="4204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2. Toprak ile İlgili Etkinlikler 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544800" y="5514115"/>
            <a:ext cx="3585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3. Su ile İlgili Etkinlikler </a:t>
            </a:r>
            <a:endParaRPr lang="tr-T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/>
            </a:endParaRPr>
          </a:p>
        </p:txBody>
      </p:sp>
      <p:sp>
        <p:nvSpPr>
          <p:cNvPr id="40" name="Dikdörtgen 39"/>
          <p:cNvSpPr/>
          <p:nvPr/>
        </p:nvSpPr>
        <p:spPr>
          <a:xfrm>
            <a:off x="458430" y="3066189"/>
            <a:ext cx="57393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Doğada Yaşayan Canlılar İle İlgili Etkinlikler</a:t>
            </a:r>
          </a:p>
        </p:txBody>
      </p:sp>
    </p:spTree>
    <p:extLst>
      <p:ext uri="{BB962C8B-B14F-4D97-AF65-F5344CB8AC3E}">
        <p14:creationId xmlns:p14="http://schemas.microsoft.com/office/powerpoint/2010/main" val="159262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0" y="420130"/>
            <a:ext cx="11530013" cy="5557838"/>
            <a:chOff x="328613" y="0"/>
            <a:chExt cx="11530013" cy="5557838"/>
          </a:xfrm>
        </p:grpSpPr>
        <p:grpSp>
          <p:nvGrpSpPr>
            <p:cNvPr id="4" name="Grup 3"/>
            <p:cNvGrpSpPr/>
            <p:nvPr/>
          </p:nvGrpSpPr>
          <p:grpSpPr>
            <a:xfrm>
              <a:off x="371476" y="0"/>
              <a:ext cx="11487150" cy="4180505"/>
              <a:chOff x="2693227" y="720108"/>
              <a:chExt cx="6805545" cy="5417781"/>
            </a:xfrm>
          </p:grpSpPr>
          <p:sp>
            <p:nvSpPr>
              <p:cNvPr id="33" name="Serbest Form 32"/>
              <p:cNvSpPr/>
              <p:nvPr/>
            </p:nvSpPr>
            <p:spPr>
              <a:xfrm>
                <a:off x="2693227" y="720108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Köşeli Çift Ayraç 33"/>
              <p:cNvSpPr/>
              <p:nvPr/>
            </p:nvSpPr>
            <p:spPr>
              <a:xfrm>
                <a:off x="2693227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5" name="Köşeli Çift Ayraç 34"/>
              <p:cNvSpPr/>
              <p:nvPr/>
            </p:nvSpPr>
            <p:spPr>
              <a:xfrm>
                <a:off x="358084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6" name="Köşeli Çift Ayraç 35"/>
              <p:cNvSpPr/>
              <p:nvPr/>
            </p:nvSpPr>
            <p:spPr>
              <a:xfrm>
                <a:off x="4469166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7" name="Köşeli Çift Ayraç 36"/>
              <p:cNvSpPr/>
              <p:nvPr/>
            </p:nvSpPr>
            <p:spPr>
              <a:xfrm>
                <a:off x="535678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8" name="Köşeli Çift Ayraç 37"/>
              <p:cNvSpPr/>
              <p:nvPr/>
            </p:nvSpPr>
            <p:spPr>
              <a:xfrm>
                <a:off x="624510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9" name="Köşeli Çift Ayraç 38"/>
              <p:cNvSpPr/>
              <p:nvPr/>
            </p:nvSpPr>
            <p:spPr>
              <a:xfrm>
                <a:off x="7132724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0" name="Köşeli Çift Ayraç 39"/>
              <p:cNvSpPr/>
              <p:nvPr/>
            </p:nvSpPr>
            <p:spPr>
              <a:xfrm>
                <a:off x="802104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1" name="Serbest Form 40"/>
              <p:cNvSpPr/>
              <p:nvPr/>
            </p:nvSpPr>
            <p:spPr>
              <a:xfrm>
                <a:off x="2693227" y="1411152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Serbest Form 41"/>
              <p:cNvSpPr/>
              <p:nvPr/>
            </p:nvSpPr>
            <p:spPr>
              <a:xfrm>
                <a:off x="2693227" y="2557221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Köşeli Çift Ayraç 42"/>
              <p:cNvSpPr/>
              <p:nvPr/>
            </p:nvSpPr>
            <p:spPr>
              <a:xfrm>
                <a:off x="2693227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4" name="Köşeli Çift Ayraç 43"/>
              <p:cNvSpPr/>
              <p:nvPr/>
            </p:nvSpPr>
            <p:spPr>
              <a:xfrm>
                <a:off x="358084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5" name="Köşeli Çift Ayraç 44"/>
              <p:cNvSpPr/>
              <p:nvPr/>
            </p:nvSpPr>
            <p:spPr>
              <a:xfrm>
                <a:off x="4469166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6" name="Köşeli Çift Ayraç 45"/>
              <p:cNvSpPr/>
              <p:nvPr/>
            </p:nvSpPr>
            <p:spPr>
              <a:xfrm>
                <a:off x="535678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7" name="Köşeli Çift Ayraç 46"/>
              <p:cNvSpPr/>
              <p:nvPr/>
            </p:nvSpPr>
            <p:spPr>
              <a:xfrm>
                <a:off x="624510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8" name="Köşeli Çift Ayraç 47"/>
              <p:cNvSpPr/>
              <p:nvPr/>
            </p:nvSpPr>
            <p:spPr>
              <a:xfrm>
                <a:off x="7132724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49" name="Köşeli Çift Ayraç 48"/>
              <p:cNvSpPr/>
              <p:nvPr/>
            </p:nvSpPr>
            <p:spPr>
              <a:xfrm>
                <a:off x="802104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0" name="Serbest Form 49"/>
              <p:cNvSpPr/>
              <p:nvPr/>
            </p:nvSpPr>
            <p:spPr>
              <a:xfrm>
                <a:off x="2693227" y="3248265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Serbest Form 50"/>
              <p:cNvSpPr/>
              <p:nvPr/>
            </p:nvSpPr>
            <p:spPr>
              <a:xfrm>
                <a:off x="2693227" y="4394334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Köşeli Çift Ayraç 51"/>
              <p:cNvSpPr/>
              <p:nvPr/>
            </p:nvSpPr>
            <p:spPr>
              <a:xfrm>
                <a:off x="2693227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3" name="Köşeli Çift Ayraç 52"/>
              <p:cNvSpPr/>
              <p:nvPr/>
            </p:nvSpPr>
            <p:spPr>
              <a:xfrm>
                <a:off x="358084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4" name="Köşeli Çift Ayraç 53"/>
              <p:cNvSpPr/>
              <p:nvPr/>
            </p:nvSpPr>
            <p:spPr>
              <a:xfrm>
                <a:off x="4469166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5" name="Köşeli Çift Ayraç 54"/>
              <p:cNvSpPr/>
              <p:nvPr/>
            </p:nvSpPr>
            <p:spPr>
              <a:xfrm>
                <a:off x="535678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6" name="Köşeli Çift Ayraç 55"/>
              <p:cNvSpPr/>
              <p:nvPr/>
            </p:nvSpPr>
            <p:spPr>
              <a:xfrm>
                <a:off x="624510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7" name="Köşeli Çift Ayraç 56"/>
              <p:cNvSpPr/>
              <p:nvPr/>
            </p:nvSpPr>
            <p:spPr>
              <a:xfrm>
                <a:off x="7132724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8" name="Köşeli Çift Ayraç 57"/>
              <p:cNvSpPr/>
              <p:nvPr/>
            </p:nvSpPr>
            <p:spPr>
              <a:xfrm>
                <a:off x="802104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59" name="Serbest Form 58"/>
              <p:cNvSpPr/>
              <p:nvPr/>
            </p:nvSpPr>
            <p:spPr>
              <a:xfrm>
                <a:off x="2693227" y="5085377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up 4"/>
            <p:cNvGrpSpPr/>
            <p:nvPr/>
          </p:nvGrpSpPr>
          <p:grpSpPr>
            <a:xfrm>
              <a:off x="328613" y="1377333"/>
              <a:ext cx="11487150" cy="4180505"/>
              <a:chOff x="2693227" y="720108"/>
              <a:chExt cx="6805545" cy="5417781"/>
            </a:xfrm>
          </p:grpSpPr>
          <p:sp>
            <p:nvSpPr>
              <p:cNvPr id="6" name="Serbest Form 5"/>
              <p:cNvSpPr/>
              <p:nvPr/>
            </p:nvSpPr>
            <p:spPr>
              <a:xfrm>
                <a:off x="2693227" y="720108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Köşeli Çift Ayraç 6"/>
              <p:cNvSpPr/>
              <p:nvPr/>
            </p:nvSpPr>
            <p:spPr>
              <a:xfrm>
                <a:off x="2693227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8" name="Köşeli Çift Ayraç 7"/>
              <p:cNvSpPr/>
              <p:nvPr/>
            </p:nvSpPr>
            <p:spPr>
              <a:xfrm>
                <a:off x="358084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9" name="Köşeli Çift Ayraç 8"/>
              <p:cNvSpPr/>
              <p:nvPr/>
            </p:nvSpPr>
            <p:spPr>
              <a:xfrm>
                <a:off x="4469166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0" name="Köşeli Çift Ayraç 9"/>
              <p:cNvSpPr/>
              <p:nvPr/>
            </p:nvSpPr>
            <p:spPr>
              <a:xfrm>
                <a:off x="535678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1" name="Köşeli Çift Ayraç 10"/>
              <p:cNvSpPr/>
              <p:nvPr/>
            </p:nvSpPr>
            <p:spPr>
              <a:xfrm>
                <a:off x="624510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2" name="Köşeli Çift Ayraç 11"/>
              <p:cNvSpPr/>
              <p:nvPr/>
            </p:nvSpPr>
            <p:spPr>
              <a:xfrm>
                <a:off x="7132724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3" name="Köşeli Çift Ayraç 12"/>
              <p:cNvSpPr/>
              <p:nvPr/>
            </p:nvSpPr>
            <p:spPr>
              <a:xfrm>
                <a:off x="8021045" y="1294206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4" name="Serbest Form 13"/>
              <p:cNvSpPr/>
              <p:nvPr/>
            </p:nvSpPr>
            <p:spPr>
              <a:xfrm>
                <a:off x="2693227" y="1411152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Serbest Form 14"/>
              <p:cNvSpPr/>
              <p:nvPr/>
            </p:nvSpPr>
            <p:spPr>
              <a:xfrm>
                <a:off x="2693227" y="2557221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Köşeli Çift Ayraç 15"/>
              <p:cNvSpPr/>
              <p:nvPr/>
            </p:nvSpPr>
            <p:spPr>
              <a:xfrm>
                <a:off x="2693227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7" name="Köşeli Çift Ayraç 16"/>
              <p:cNvSpPr/>
              <p:nvPr/>
            </p:nvSpPr>
            <p:spPr>
              <a:xfrm>
                <a:off x="358084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8" name="Köşeli Çift Ayraç 17"/>
              <p:cNvSpPr/>
              <p:nvPr/>
            </p:nvSpPr>
            <p:spPr>
              <a:xfrm>
                <a:off x="4469166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19" name="Köşeli Çift Ayraç 18"/>
              <p:cNvSpPr/>
              <p:nvPr/>
            </p:nvSpPr>
            <p:spPr>
              <a:xfrm>
                <a:off x="535678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0" name="Köşeli Çift Ayraç 19"/>
              <p:cNvSpPr/>
              <p:nvPr/>
            </p:nvSpPr>
            <p:spPr>
              <a:xfrm>
                <a:off x="624510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1" name="Köşeli Çift Ayraç 20"/>
              <p:cNvSpPr/>
              <p:nvPr/>
            </p:nvSpPr>
            <p:spPr>
              <a:xfrm>
                <a:off x="7132724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2" name="Köşeli Çift Ayraç 21"/>
              <p:cNvSpPr/>
              <p:nvPr/>
            </p:nvSpPr>
            <p:spPr>
              <a:xfrm>
                <a:off x="8021045" y="3131319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3" name="Serbest Form 22"/>
              <p:cNvSpPr/>
              <p:nvPr/>
            </p:nvSpPr>
            <p:spPr>
              <a:xfrm>
                <a:off x="2693227" y="3248265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Serbest Form 23"/>
              <p:cNvSpPr/>
              <p:nvPr/>
            </p:nvSpPr>
            <p:spPr>
              <a:xfrm>
                <a:off x="2693227" y="4394334"/>
                <a:ext cx="6315075" cy="574097"/>
              </a:xfrm>
              <a:custGeom>
                <a:avLst/>
                <a:gdLst>
                  <a:gd name="connsiteX0" fmla="*/ 0 w 6315075"/>
                  <a:gd name="connsiteY0" fmla="*/ 0 h 574097"/>
                  <a:gd name="connsiteX1" fmla="*/ 6315075 w 6315075"/>
                  <a:gd name="connsiteY1" fmla="*/ 0 h 574097"/>
                  <a:gd name="connsiteX2" fmla="*/ 6315075 w 6315075"/>
                  <a:gd name="connsiteY2" fmla="*/ 574097 h 574097"/>
                  <a:gd name="connsiteX3" fmla="*/ 0 w 6315075"/>
                  <a:gd name="connsiteY3" fmla="*/ 574097 h 574097"/>
                  <a:gd name="connsiteX4" fmla="*/ 0 w 6315075"/>
                  <a:gd name="connsiteY4" fmla="*/ 0 h 57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5075" h="574097">
                    <a:moveTo>
                      <a:pt x="0" y="0"/>
                    </a:moveTo>
                    <a:lnTo>
                      <a:pt x="6315075" y="0"/>
                    </a:lnTo>
                    <a:lnTo>
                      <a:pt x="6315075" y="574097"/>
                    </a:lnTo>
                    <a:lnTo>
                      <a:pt x="0" y="5740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99060" tIns="99060" rIns="99060" bIns="99060" numCol="1" spcCol="1270" anchor="b" anchorCtr="0">
                <a:noAutofit/>
              </a:bodyPr>
              <a:lstStyle/>
              <a:p>
                <a:pPr marL="0" marR="0" lvl="0" indent="0" defTabSz="11557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Köşeli Çift Ayraç 24"/>
              <p:cNvSpPr/>
              <p:nvPr/>
            </p:nvSpPr>
            <p:spPr>
              <a:xfrm>
                <a:off x="2693227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6" name="Köşeli Çift Ayraç 25"/>
              <p:cNvSpPr/>
              <p:nvPr/>
            </p:nvSpPr>
            <p:spPr>
              <a:xfrm>
                <a:off x="358084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7" name="Köşeli Çift Ayraç 26"/>
              <p:cNvSpPr/>
              <p:nvPr/>
            </p:nvSpPr>
            <p:spPr>
              <a:xfrm>
                <a:off x="4469166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8" name="Köşeli Çift Ayraç 27"/>
              <p:cNvSpPr/>
              <p:nvPr/>
            </p:nvSpPr>
            <p:spPr>
              <a:xfrm>
                <a:off x="535678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29" name="Köşeli Çift Ayraç 28"/>
              <p:cNvSpPr/>
              <p:nvPr/>
            </p:nvSpPr>
            <p:spPr>
              <a:xfrm>
                <a:off x="624510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4472C4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4472C4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0" name="Köşeli Çift Ayraç 29"/>
              <p:cNvSpPr/>
              <p:nvPr/>
            </p:nvSpPr>
            <p:spPr>
              <a:xfrm>
                <a:off x="7132724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1" name="Köşeli Çift Ayraç 30"/>
              <p:cNvSpPr/>
              <p:nvPr/>
            </p:nvSpPr>
            <p:spPr>
              <a:xfrm>
                <a:off x="8021045" y="4968431"/>
                <a:ext cx="1477727" cy="1169458"/>
              </a:xfrm>
              <a:prstGeom prst="chevron">
                <a:avLst>
                  <a:gd name="adj" fmla="val 70610"/>
                </a:avLst>
              </a:prstGeom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ln w="1270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</p:sp>
          <p:sp>
            <p:nvSpPr>
              <p:cNvPr id="32" name="Serbest Form 31"/>
              <p:cNvSpPr/>
              <p:nvPr/>
            </p:nvSpPr>
            <p:spPr>
              <a:xfrm>
                <a:off x="2693227" y="5085377"/>
                <a:ext cx="6397170" cy="935566"/>
              </a:xfrm>
              <a:custGeom>
                <a:avLst/>
                <a:gdLst>
                  <a:gd name="connsiteX0" fmla="*/ 0 w 6397170"/>
                  <a:gd name="connsiteY0" fmla="*/ 0 h 935566"/>
                  <a:gd name="connsiteX1" fmla="*/ 6397170 w 6397170"/>
                  <a:gd name="connsiteY1" fmla="*/ 0 h 935566"/>
                  <a:gd name="connsiteX2" fmla="*/ 6397170 w 6397170"/>
                  <a:gd name="connsiteY2" fmla="*/ 935566 h 935566"/>
                  <a:gd name="connsiteX3" fmla="*/ 0 w 6397170"/>
                  <a:gd name="connsiteY3" fmla="*/ 935566 h 935566"/>
                  <a:gd name="connsiteX4" fmla="*/ 0 w 6397170"/>
                  <a:gd name="connsiteY4" fmla="*/ 0 h 93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7170" h="935566">
                    <a:moveTo>
                      <a:pt x="0" y="0"/>
                    </a:moveTo>
                    <a:lnTo>
                      <a:pt x="6397170" y="0"/>
                    </a:lnTo>
                    <a:lnTo>
                      <a:pt x="6397170" y="935566"/>
                    </a:lnTo>
                    <a:lnTo>
                      <a:pt x="0" y="9355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1270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91440" tIns="91440" rIns="91440" bIns="91440" numCol="1" spcCol="1270" anchor="ctr" anchorCtr="0">
                <a:noAutofit/>
              </a:bodyPr>
              <a:lstStyle/>
              <a:p>
                <a:pPr marL="0" marR="0" lvl="0" indent="0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" name="Dikdörtgen 59"/>
          <p:cNvSpPr/>
          <p:nvPr/>
        </p:nvSpPr>
        <p:spPr>
          <a:xfrm>
            <a:off x="590630" y="1072635"/>
            <a:ext cx="4635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4. Hava ile İlgili Etkinlikler </a:t>
            </a:r>
          </a:p>
        </p:txBody>
      </p:sp>
      <p:sp>
        <p:nvSpPr>
          <p:cNvPr id="61" name="Dikdörtgen 60"/>
          <p:cNvSpPr/>
          <p:nvPr/>
        </p:nvSpPr>
        <p:spPr>
          <a:xfrm>
            <a:off x="560520" y="2429947"/>
            <a:ext cx="5482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5. Geri Dönüşüm ile İlgili Etkinlikler </a:t>
            </a:r>
          </a:p>
        </p:txBody>
      </p:sp>
      <p:sp>
        <p:nvSpPr>
          <p:cNvPr id="62" name="Dikdörtgen 61"/>
          <p:cNvSpPr/>
          <p:nvPr/>
        </p:nvSpPr>
        <p:spPr>
          <a:xfrm>
            <a:off x="499276" y="3887272"/>
            <a:ext cx="56040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6. Enerji Tasarrufu ile İlgili Etkinlikler</a:t>
            </a:r>
          </a:p>
        </p:txBody>
      </p:sp>
      <p:sp>
        <p:nvSpPr>
          <p:cNvPr id="63" name="Dikdörtgen 62"/>
          <p:cNvSpPr/>
          <p:nvPr/>
        </p:nvSpPr>
        <p:spPr>
          <a:xfrm>
            <a:off x="503954" y="5344597"/>
            <a:ext cx="5686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7. Çevre Sorunları ile İlgili Etkinlikler </a:t>
            </a:r>
            <a:r>
              <a:rPr lang="tr-T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909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0" y="609342"/>
            <a:ext cx="11877675" cy="5514975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800100" marR="0" lvl="1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r-TR" sz="32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Doğada yaşayan canlılar ile ilgili etkinlikler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Doğada yaşayan canlılar bölümündeki etkinlikler, doğadaki canlı ve cansız varlıklara dikkat çekmek, onları tanıtmak,</a:t>
            </a:r>
            <a:r>
              <a:rPr kumimoji="0" lang="tr-TR" sz="3200" i="0" u="none" strike="noStrike" kern="0" normalizeH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birbirleriyle ilişkilerine, etkileşimlerine dikkat çekmek ve canlı varlıkların korunmasının önemini vurgulamayı amaçlayan çalışmaları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29959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528638"/>
            <a:ext cx="114585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1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Kaydırma 2"/>
          <p:cNvSpPr/>
          <p:nvPr/>
        </p:nvSpPr>
        <p:spPr>
          <a:xfrm>
            <a:off x="171450" y="271463"/>
            <a:ext cx="11744325" cy="5957887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kern="0" dirty="0">
                <a:solidFill>
                  <a:srgbClr val="FFC000"/>
                </a:solidFill>
                <a:latin typeface="Calibri" panose="020F0502020204030204"/>
              </a:rPr>
              <a:t>                              </a:t>
            </a:r>
            <a:r>
              <a:rPr kumimoji="0" lang="tr-TR" sz="3200" i="0" u="sng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2. Toprak ile İlgili Etkinlikler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i="0" u="none" strike="noStrike" kern="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Toprak ile ilgili etkinlikler, toprağın genel özellikleri, korunması, önemi, toprağın altında yatan canlılar ve erozyon gibi kavramları ele alan çalışmaları kapsamaktadır.</a:t>
            </a:r>
          </a:p>
        </p:txBody>
      </p:sp>
    </p:spTree>
    <p:extLst>
      <p:ext uri="{BB962C8B-B14F-4D97-AF65-F5344CB8AC3E}">
        <p14:creationId xmlns:p14="http://schemas.microsoft.com/office/powerpoint/2010/main" val="371360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42913"/>
            <a:ext cx="11544300" cy="567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42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Özel 5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438</Words>
  <Application>Microsoft Macintosh PowerPoint</Application>
  <PresentationFormat>Geniş ekran</PresentationFormat>
  <Paragraphs>45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Jokerman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SeFa ÜnaL</dc:creator>
  <cp:lastModifiedBy>Taşkın TAŞTEPE</cp:lastModifiedBy>
  <cp:revision>13</cp:revision>
  <dcterms:created xsi:type="dcterms:W3CDTF">2017-12-02T17:52:33Z</dcterms:created>
  <dcterms:modified xsi:type="dcterms:W3CDTF">2020-05-04T20:26:51Z</dcterms:modified>
</cp:coreProperties>
</file>