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337" r:id="rId13"/>
    <p:sldId id="335" r:id="rId14"/>
    <p:sldId id="338" r:id="rId15"/>
    <p:sldId id="268" r:id="rId16"/>
    <p:sldId id="269" r:id="rId17"/>
    <p:sldId id="339" r:id="rId18"/>
    <p:sldId id="270" r:id="rId19"/>
    <p:sldId id="271" r:id="rId20"/>
    <p:sldId id="272" r:id="rId21"/>
    <p:sldId id="273" r:id="rId22"/>
    <p:sldId id="274" r:id="rId23"/>
    <p:sldId id="275" r:id="rId24"/>
    <p:sldId id="326" r:id="rId25"/>
    <p:sldId id="276" r:id="rId26"/>
    <p:sldId id="277" r:id="rId27"/>
    <p:sldId id="278" r:id="rId28"/>
    <p:sldId id="279" r:id="rId29"/>
    <p:sldId id="341" r:id="rId30"/>
    <p:sldId id="283" r:id="rId31"/>
    <p:sldId id="315" r:id="rId32"/>
    <p:sldId id="340" r:id="rId33"/>
    <p:sldId id="284" r:id="rId34"/>
    <p:sldId id="285" r:id="rId35"/>
    <p:sldId id="287" r:id="rId36"/>
    <p:sldId id="286" r:id="rId37"/>
    <p:sldId id="28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62" autoAdjust="0"/>
    <p:restoredTop sz="94660"/>
  </p:normalViewPr>
  <p:slideViewPr>
    <p:cSldViewPr snapToGrid="0">
      <p:cViewPr varScale="1">
        <p:scale>
          <a:sx n="72" d="100"/>
          <a:sy n="72" d="100"/>
        </p:scale>
        <p:origin x="67"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FCBBE-3D40-4F4A-B37D-C0E577B2109D}" type="datetimeFigureOut">
              <a:rPr lang="tr-TR" smtClean="0"/>
              <a:t>2.07.2021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845A0-E086-401F-84D1-97CD11CAAA44}" type="slidenum">
              <a:rPr lang="tr-TR" smtClean="0"/>
              <a:t>‹#›</a:t>
            </a:fld>
            <a:endParaRPr lang="tr-TR"/>
          </a:p>
        </p:txBody>
      </p:sp>
    </p:spTree>
    <p:extLst>
      <p:ext uri="{BB962C8B-B14F-4D97-AF65-F5344CB8AC3E}">
        <p14:creationId xmlns:p14="http://schemas.microsoft.com/office/powerpoint/2010/main" val="186793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13</a:t>
            </a:fld>
            <a:endParaRPr lang="tr-TR"/>
          </a:p>
        </p:txBody>
      </p:sp>
    </p:spTree>
    <p:extLst>
      <p:ext uri="{BB962C8B-B14F-4D97-AF65-F5344CB8AC3E}">
        <p14:creationId xmlns:p14="http://schemas.microsoft.com/office/powerpoint/2010/main" val="1135801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E2845A0-E086-401F-84D1-97CD11CAAA44}" type="slidenum">
              <a:rPr lang="tr-TR" smtClean="0"/>
              <a:t>20</a:t>
            </a:fld>
            <a:endParaRPr lang="tr-TR"/>
          </a:p>
        </p:txBody>
      </p:sp>
    </p:spTree>
    <p:extLst>
      <p:ext uri="{BB962C8B-B14F-4D97-AF65-F5344CB8AC3E}">
        <p14:creationId xmlns:p14="http://schemas.microsoft.com/office/powerpoint/2010/main" val="4182272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24</a:t>
            </a:fld>
            <a:endParaRPr lang="tr-TR"/>
          </a:p>
        </p:txBody>
      </p:sp>
    </p:spTree>
    <p:extLst>
      <p:ext uri="{BB962C8B-B14F-4D97-AF65-F5344CB8AC3E}">
        <p14:creationId xmlns:p14="http://schemas.microsoft.com/office/powerpoint/2010/main" val="283504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1C4F3D8-5F14-4981-BC7C-D5D16F016504}" type="slidenum">
              <a:rPr lang="tr-TR" smtClean="0"/>
              <a:pPr/>
              <a:t>31</a:t>
            </a:fld>
            <a:endParaRPr lang="tr-TR"/>
          </a:p>
        </p:txBody>
      </p:sp>
    </p:spTree>
    <p:extLst>
      <p:ext uri="{BB962C8B-B14F-4D97-AF65-F5344CB8AC3E}">
        <p14:creationId xmlns:p14="http://schemas.microsoft.com/office/powerpoint/2010/main" val="350783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CDACAE2-5615-40BF-8A6D-C25A9A0C787D}" type="datetimeFigureOut">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2854A3-07A2-40A5-B54E-B15E10E12BBC}"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15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CDACAE2-5615-40BF-8A6D-C25A9A0C787D}" type="datetimeFigureOut">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2854A3-07A2-40A5-B54E-B15E10E12BBC}" type="slidenum">
              <a:rPr lang="tr-TR" smtClean="0"/>
              <a:t>‹#›</a:t>
            </a:fld>
            <a:endParaRPr lang="tr-TR"/>
          </a:p>
        </p:txBody>
      </p:sp>
    </p:spTree>
    <p:extLst>
      <p:ext uri="{BB962C8B-B14F-4D97-AF65-F5344CB8AC3E}">
        <p14:creationId xmlns:p14="http://schemas.microsoft.com/office/powerpoint/2010/main" val="377000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CDACAE2-5615-40BF-8A6D-C25A9A0C787D}" type="datetimeFigureOut">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2854A3-07A2-40A5-B54E-B15E10E12BBC}" type="slidenum">
              <a:rPr lang="tr-TR" smtClean="0"/>
              <a:t>‹#›</a:t>
            </a:fld>
            <a:endParaRPr lang="tr-TR"/>
          </a:p>
        </p:txBody>
      </p:sp>
    </p:spTree>
    <p:extLst>
      <p:ext uri="{BB962C8B-B14F-4D97-AF65-F5344CB8AC3E}">
        <p14:creationId xmlns:p14="http://schemas.microsoft.com/office/powerpoint/2010/main" val="9027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CDACAE2-5615-40BF-8A6D-C25A9A0C787D}" type="datetimeFigureOut">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2854A3-07A2-40A5-B54E-B15E10E12BBC}" type="slidenum">
              <a:rPr lang="tr-TR" smtClean="0"/>
              <a:t>‹#›</a:t>
            </a:fld>
            <a:endParaRPr lang="tr-TR"/>
          </a:p>
        </p:txBody>
      </p:sp>
    </p:spTree>
    <p:extLst>
      <p:ext uri="{BB962C8B-B14F-4D97-AF65-F5344CB8AC3E}">
        <p14:creationId xmlns:p14="http://schemas.microsoft.com/office/powerpoint/2010/main" val="122744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CDACAE2-5615-40BF-8A6D-C25A9A0C787D}" type="datetimeFigureOut">
              <a:rPr lang="tr-TR" smtClean="0"/>
              <a:t>2.07.2021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2854A3-07A2-40A5-B54E-B15E10E12BBC}"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91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CDACAE2-5615-40BF-8A6D-C25A9A0C787D}" type="datetimeFigureOut">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2854A3-07A2-40A5-B54E-B15E10E12BBC}" type="slidenum">
              <a:rPr lang="tr-TR" smtClean="0"/>
              <a:t>‹#›</a:t>
            </a:fld>
            <a:endParaRPr lang="tr-TR"/>
          </a:p>
        </p:txBody>
      </p:sp>
    </p:spTree>
    <p:extLst>
      <p:ext uri="{BB962C8B-B14F-4D97-AF65-F5344CB8AC3E}">
        <p14:creationId xmlns:p14="http://schemas.microsoft.com/office/powerpoint/2010/main" val="123099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CDACAE2-5615-40BF-8A6D-C25A9A0C787D}" type="datetimeFigureOut">
              <a:rPr lang="tr-TR" smtClean="0"/>
              <a:t>2.07.2021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E2854A3-07A2-40A5-B54E-B15E10E12BBC}" type="slidenum">
              <a:rPr lang="tr-TR" smtClean="0"/>
              <a:t>‹#›</a:t>
            </a:fld>
            <a:endParaRPr lang="tr-TR"/>
          </a:p>
        </p:txBody>
      </p:sp>
    </p:spTree>
    <p:extLst>
      <p:ext uri="{BB962C8B-B14F-4D97-AF65-F5344CB8AC3E}">
        <p14:creationId xmlns:p14="http://schemas.microsoft.com/office/powerpoint/2010/main" val="350260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CDACAE2-5615-40BF-8A6D-C25A9A0C787D}" type="datetimeFigureOut">
              <a:rPr lang="tr-TR" smtClean="0"/>
              <a:t>2.07.2021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E2854A3-07A2-40A5-B54E-B15E10E12BBC}" type="slidenum">
              <a:rPr lang="tr-TR" smtClean="0"/>
              <a:t>‹#›</a:t>
            </a:fld>
            <a:endParaRPr lang="tr-TR"/>
          </a:p>
        </p:txBody>
      </p:sp>
    </p:spTree>
    <p:extLst>
      <p:ext uri="{BB962C8B-B14F-4D97-AF65-F5344CB8AC3E}">
        <p14:creationId xmlns:p14="http://schemas.microsoft.com/office/powerpoint/2010/main" val="208513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CDACAE2-5615-40BF-8A6D-C25A9A0C787D}" type="datetimeFigureOut">
              <a:rPr lang="tr-TR" smtClean="0"/>
              <a:t>2.07.2021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4E2854A3-07A2-40A5-B54E-B15E10E12BBC}" type="slidenum">
              <a:rPr lang="tr-TR" smtClean="0"/>
              <a:t>‹#›</a:t>
            </a:fld>
            <a:endParaRPr lang="tr-TR"/>
          </a:p>
        </p:txBody>
      </p:sp>
    </p:spTree>
    <p:extLst>
      <p:ext uri="{BB962C8B-B14F-4D97-AF65-F5344CB8AC3E}">
        <p14:creationId xmlns:p14="http://schemas.microsoft.com/office/powerpoint/2010/main" val="195581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CDACAE2-5615-40BF-8A6D-C25A9A0C787D}" type="datetimeFigureOut">
              <a:rPr lang="tr-TR" smtClean="0"/>
              <a:t>2.07.2021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2854A3-07A2-40A5-B54E-B15E10E12BBC}" type="slidenum">
              <a:rPr lang="tr-TR" smtClean="0"/>
              <a:t>‹#›</a:t>
            </a:fld>
            <a:endParaRPr lang="tr-TR"/>
          </a:p>
        </p:txBody>
      </p:sp>
    </p:spTree>
    <p:extLst>
      <p:ext uri="{BB962C8B-B14F-4D97-AF65-F5344CB8AC3E}">
        <p14:creationId xmlns:p14="http://schemas.microsoft.com/office/powerpoint/2010/main" val="420687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CDACAE2-5615-40BF-8A6D-C25A9A0C787D}" type="datetimeFigureOut">
              <a:rPr lang="tr-TR" smtClean="0"/>
              <a:t>2.07.2021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2854A3-07A2-40A5-B54E-B15E10E12BBC}" type="slidenum">
              <a:rPr lang="tr-TR" smtClean="0"/>
              <a:t>‹#›</a:t>
            </a:fld>
            <a:endParaRPr lang="tr-TR"/>
          </a:p>
        </p:txBody>
      </p:sp>
    </p:spTree>
    <p:extLst>
      <p:ext uri="{BB962C8B-B14F-4D97-AF65-F5344CB8AC3E}">
        <p14:creationId xmlns:p14="http://schemas.microsoft.com/office/powerpoint/2010/main" val="171268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CDACAE2-5615-40BF-8A6D-C25A9A0C787D}" type="datetimeFigureOut">
              <a:rPr lang="tr-TR" smtClean="0"/>
              <a:t>2.07.2021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E2854A3-07A2-40A5-B54E-B15E10E12BBC}"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122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A54EF4-F224-4794-B03B-FB51C3B8EF01}"/>
              </a:ext>
            </a:extLst>
          </p:cNvPr>
          <p:cNvSpPr>
            <a:spLocks noGrp="1"/>
          </p:cNvSpPr>
          <p:nvPr>
            <p:ph type="title"/>
          </p:nvPr>
        </p:nvSpPr>
        <p:spPr/>
        <p:txBody>
          <a:bodyPr/>
          <a:lstStyle/>
          <a:p>
            <a:r>
              <a:rPr lang="tr-TR" dirty="0"/>
              <a:t>WATER SOLUBLE VITAMINS</a:t>
            </a:r>
          </a:p>
        </p:txBody>
      </p:sp>
      <p:sp>
        <p:nvSpPr>
          <p:cNvPr id="3" name="İçerik Yer Tutucusu 2">
            <a:extLst>
              <a:ext uri="{FF2B5EF4-FFF2-40B4-BE49-F238E27FC236}">
                <a16:creationId xmlns:a16="http://schemas.microsoft.com/office/drawing/2014/main" id="{56221DC8-215D-4636-B1D5-99FCEA92B87F}"/>
              </a:ext>
            </a:extLst>
          </p:cNvPr>
          <p:cNvSpPr>
            <a:spLocks noGrp="1"/>
          </p:cNvSpPr>
          <p:nvPr>
            <p:ph idx="1"/>
          </p:nvPr>
        </p:nvSpPr>
        <p:spPr/>
        <p:txBody>
          <a:bodyPr>
            <a:normAutofit fontScale="92500" lnSpcReduction="10000"/>
          </a:bodyPr>
          <a:lstStyle/>
          <a:p>
            <a:r>
              <a:rPr lang="tr-TR" b="1" dirty="0">
                <a:solidFill>
                  <a:srgbClr val="FF0000"/>
                </a:solidFill>
              </a:rPr>
              <a:t>VITAMIN B COMPLEX  + VITAMIN C</a:t>
            </a:r>
          </a:p>
          <a:p>
            <a:r>
              <a:rPr lang="tr-TR" i="1" dirty="0" err="1"/>
              <a:t>Members</a:t>
            </a:r>
            <a:r>
              <a:rPr lang="tr-TR" i="1" dirty="0"/>
              <a:t> of vitamin B </a:t>
            </a:r>
            <a:r>
              <a:rPr lang="tr-TR" i="1" dirty="0" err="1"/>
              <a:t>complex</a:t>
            </a:r>
            <a:r>
              <a:rPr lang="tr-TR" i="1" dirty="0"/>
              <a:t> </a:t>
            </a:r>
            <a:r>
              <a:rPr lang="tr-TR" i="1" dirty="0" err="1"/>
              <a:t>are</a:t>
            </a:r>
            <a:r>
              <a:rPr lang="tr-TR" i="1" dirty="0"/>
              <a:t>: </a:t>
            </a:r>
          </a:p>
          <a:p>
            <a:r>
              <a:rPr lang="tr-TR" dirty="0"/>
              <a:t>(1) </a:t>
            </a:r>
            <a:r>
              <a:rPr lang="tr-TR" dirty="0" err="1"/>
              <a:t>Thiamin</a:t>
            </a:r>
            <a:r>
              <a:rPr lang="tr-TR" dirty="0"/>
              <a:t> (Vitamin B1) </a:t>
            </a:r>
          </a:p>
          <a:p>
            <a:r>
              <a:rPr lang="tr-TR" dirty="0"/>
              <a:t>(2) </a:t>
            </a:r>
            <a:r>
              <a:rPr lang="tr-TR" dirty="0" err="1"/>
              <a:t>Riboflavin</a:t>
            </a:r>
            <a:r>
              <a:rPr lang="tr-TR" dirty="0"/>
              <a:t> (Vitamin B2) </a:t>
            </a:r>
          </a:p>
          <a:p>
            <a:r>
              <a:rPr lang="tr-TR" dirty="0"/>
              <a:t>(3) </a:t>
            </a:r>
            <a:r>
              <a:rPr lang="tr-TR" dirty="0" err="1"/>
              <a:t>Niacin</a:t>
            </a:r>
            <a:r>
              <a:rPr lang="tr-TR" dirty="0"/>
              <a:t> (Vitamin B3) </a:t>
            </a:r>
          </a:p>
          <a:p>
            <a:r>
              <a:rPr lang="tr-TR" dirty="0"/>
              <a:t>(4) </a:t>
            </a:r>
            <a:r>
              <a:rPr lang="tr-TR" dirty="0" err="1"/>
              <a:t>Pantothenic</a:t>
            </a:r>
            <a:r>
              <a:rPr lang="tr-TR" dirty="0"/>
              <a:t> </a:t>
            </a:r>
            <a:r>
              <a:rPr lang="tr-TR" dirty="0" err="1"/>
              <a:t>acid</a:t>
            </a:r>
            <a:r>
              <a:rPr lang="tr-TR" dirty="0"/>
              <a:t> (Vitamin B5) </a:t>
            </a:r>
          </a:p>
          <a:p>
            <a:r>
              <a:rPr lang="tr-TR" dirty="0"/>
              <a:t>(5) </a:t>
            </a:r>
            <a:r>
              <a:rPr lang="tr-TR" dirty="0" err="1"/>
              <a:t>Pyridoxine</a:t>
            </a:r>
            <a:r>
              <a:rPr lang="tr-TR" dirty="0"/>
              <a:t> (Vitamin B6) </a:t>
            </a:r>
          </a:p>
          <a:p>
            <a:r>
              <a:rPr lang="tr-TR" dirty="0"/>
              <a:t>(6) </a:t>
            </a:r>
            <a:r>
              <a:rPr lang="tr-TR" dirty="0" err="1"/>
              <a:t>Biotin</a:t>
            </a:r>
            <a:r>
              <a:rPr lang="tr-TR" dirty="0"/>
              <a:t> (Vitamin B7) </a:t>
            </a:r>
          </a:p>
          <a:p>
            <a:r>
              <a:rPr lang="tr-TR" dirty="0"/>
              <a:t>(7) </a:t>
            </a:r>
            <a:r>
              <a:rPr lang="tr-TR" dirty="0" err="1"/>
              <a:t>Folic</a:t>
            </a:r>
            <a:r>
              <a:rPr lang="tr-TR" dirty="0"/>
              <a:t> </a:t>
            </a:r>
            <a:r>
              <a:rPr lang="tr-TR" dirty="0" err="1"/>
              <a:t>acid</a:t>
            </a:r>
            <a:r>
              <a:rPr lang="tr-TR" dirty="0"/>
              <a:t> (Vitamin B9) </a:t>
            </a:r>
          </a:p>
          <a:p>
            <a:r>
              <a:rPr lang="tr-TR" dirty="0"/>
              <a:t>(8) </a:t>
            </a:r>
            <a:r>
              <a:rPr lang="tr-TR" dirty="0" err="1"/>
              <a:t>Cyanocobalamin</a:t>
            </a:r>
            <a:r>
              <a:rPr lang="tr-TR" dirty="0"/>
              <a:t> (Vitamin B12) </a:t>
            </a:r>
          </a:p>
        </p:txBody>
      </p:sp>
      <p:pic>
        <p:nvPicPr>
          <p:cNvPr id="1028" name="Picture 4" descr="Image result for WATER SOLUBLE VITAM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133" y="2525194"/>
            <a:ext cx="5023944" cy="301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10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0736F6-3BEC-46D4-BD54-2888D649A9BA}"/>
              </a:ext>
            </a:extLst>
          </p:cNvPr>
          <p:cNvSpPr>
            <a:spLocks noGrp="1"/>
          </p:cNvSpPr>
          <p:nvPr>
            <p:ph type="title"/>
          </p:nvPr>
        </p:nvSpPr>
        <p:spPr/>
        <p:txBody>
          <a:bodyPr/>
          <a:lstStyle/>
          <a:p>
            <a:r>
              <a:rPr lang="tr-TR" dirty="0"/>
              <a:t>NIACIN</a:t>
            </a:r>
          </a:p>
        </p:txBody>
      </p:sp>
      <p:sp>
        <p:nvSpPr>
          <p:cNvPr id="3" name="İçerik Yer Tutucusu 2">
            <a:extLst>
              <a:ext uri="{FF2B5EF4-FFF2-40B4-BE49-F238E27FC236}">
                <a16:creationId xmlns:a16="http://schemas.microsoft.com/office/drawing/2014/main" id="{EFD49A30-12D4-4C4D-91A9-6CBB1A0EE54A}"/>
              </a:ext>
            </a:extLst>
          </p:cNvPr>
          <p:cNvSpPr>
            <a:spLocks noGrp="1"/>
          </p:cNvSpPr>
          <p:nvPr>
            <p:ph idx="1"/>
          </p:nvPr>
        </p:nvSpPr>
        <p:spPr>
          <a:xfrm>
            <a:off x="1097280" y="1845734"/>
            <a:ext cx="10470943" cy="4023360"/>
          </a:xfrm>
        </p:spPr>
        <p:txBody>
          <a:bodyPr/>
          <a:lstStyle/>
          <a:p>
            <a:r>
              <a:rPr lang="tr-TR" b="1" dirty="0" err="1">
                <a:solidFill>
                  <a:srgbClr val="FF0000"/>
                </a:solidFill>
              </a:rPr>
              <a:t>Functions</a:t>
            </a:r>
            <a:r>
              <a:rPr lang="tr-TR" dirty="0"/>
              <a:t> </a:t>
            </a:r>
          </a:p>
          <a:p>
            <a:r>
              <a:rPr lang="tr-TR" dirty="0"/>
              <a:t>• </a:t>
            </a:r>
            <a:r>
              <a:rPr lang="tr-TR" dirty="0" err="1"/>
              <a:t>Nicotinamide</a:t>
            </a:r>
            <a:r>
              <a:rPr lang="tr-TR" dirty="0"/>
              <a:t> is </a:t>
            </a:r>
            <a:r>
              <a:rPr lang="tr-TR" dirty="0" err="1"/>
              <a:t>component</a:t>
            </a:r>
            <a:r>
              <a:rPr lang="tr-TR" dirty="0"/>
              <a:t> of </a:t>
            </a:r>
            <a:r>
              <a:rPr lang="tr-TR" dirty="0" err="1"/>
              <a:t>two</a:t>
            </a:r>
            <a:r>
              <a:rPr lang="tr-TR" dirty="0"/>
              <a:t> </a:t>
            </a:r>
            <a:r>
              <a:rPr lang="tr-TR" dirty="0" err="1"/>
              <a:t>coenzymes</a:t>
            </a:r>
            <a:r>
              <a:rPr lang="tr-TR" dirty="0"/>
              <a:t> NAD </a:t>
            </a:r>
            <a:r>
              <a:rPr lang="tr-TR" dirty="0" err="1"/>
              <a:t>and</a:t>
            </a:r>
            <a:r>
              <a:rPr lang="tr-TR" dirty="0"/>
              <a:t> NADP. NAD is </a:t>
            </a:r>
            <a:r>
              <a:rPr lang="tr-TR" dirty="0" err="1"/>
              <a:t>nicotinamide</a:t>
            </a:r>
            <a:r>
              <a:rPr lang="tr-TR" dirty="0"/>
              <a:t> </a:t>
            </a:r>
            <a:r>
              <a:rPr lang="tr-TR" dirty="0" err="1"/>
              <a:t>adenine</a:t>
            </a:r>
            <a:r>
              <a:rPr lang="tr-TR" dirty="0"/>
              <a:t> </a:t>
            </a:r>
            <a:r>
              <a:rPr lang="tr-TR" dirty="0" err="1"/>
              <a:t>dinucleotide</a:t>
            </a:r>
            <a:r>
              <a:rPr lang="tr-TR" dirty="0"/>
              <a:t> </a:t>
            </a:r>
            <a:r>
              <a:rPr lang="tr-TR" dirty="0" err="1"/>
              <a:t>and</a:t>
            </a:r>
            <a:r>
              <a:rPr lang="tr-TR" dirty="0"/>
              <a:t> NADP is </a:t>
            </a:r>
            <a:r>
              <a:rPr lang="tr-TR" dirty="0" err="1"/>
              <a:t>nicotinamide</a:t>
            </a:r>
            <a:r>
              <a:rPr lang="tr-TR" dirty="0"/>
              <a:t> </a:t>
            </a:r>
            <a:r>
              <a:rPr lang="tr-TR" dirty="0" err="1"/>
              <a:t>adenine</a:t>
            </a:r>
            <a:r>
              <a:rPr lang="tr-TR" dirty="0"/>
              <a:t> </a:t>
            </a:r>
            <a:r>
              <a:rPr lang="tr-TR" dirty="0" err="1"/>
              <a:t>dinucleotide</a:t>
            </a:r>
            <a:r>
              <a:rPr lang="tr-TR" dirty="0"/>
              <a:t> </a:t>
            </a:r>
            <a:r>
              <a:rPr lang="tr-TR" dirty="0" err="1"/>
              <a:t>phosphate</a:t>
            </a:r>
            <a:r>
              <a:rPr lang="tr-TR" dirty="0"/>
              <a:t>. </a:t>
            </a:r>
          </a:p>
          <a:p>
            <a:pPr>
              <a:buFont typeface="Arial" panose="020B0604020202020204" pitchFamily="34" charset="0"/>
              <a:buChar char="•"/>
            </a:pPr>
            <a:r>
              <a:rPr lang="tr-TR" dirty="0"/>
              <a:t> </a:t>
            </a:r>
            <a:r>
              <a:rPr lang="en-US" dirty="0"/>
              <a:t>Niacin is involved in many biological reduction and oxidation reactions as a coenzyme and co-substrate. Hence it is necessary in energy metabolism.</a:t>
            </a:r>
            <a:endParaRPr lang="tr-TR" dirty="0"/>
          </a:p>
        </p:txBody>
      </p:sp>
      <p:sp>
        <p:nvSpPr>
          <p:cNvPr id="4" name="İçerik Yer Tutucusu 2">
            <a:extLst>
              <a:ext uri="{FF2B5EF4-FFF2-40B4-BE49-F238E27FC236}">
                <a16:creationId xmlns:a16="http://schemas.microsoft.com/office/drawing/2014/main" id="{EFD49A30-12D4-4C4D-91A9-6CBB1A0EE54A}"/>
              </a:ext>
            </a:extLst>
          </p:cNvPr>
          <p:cNvSpPr txBox="1">
            <a:spLocks/>
          </p:cNvSpPr>
          <p:nvPr/>
        </p:nvSpPr>
        <p:spPr>
          <a:xfrm>
            <a:off x="1097280" y="3965788"/>
            <a:ext cx="7780906"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b="1" dirty="0" err="1">
                <a:solidFill>
                  <a:srgbClr val="FF0000"/>
                </a:solidFill>
              </a:rPr>
              <a:t>Sources</a:t>
            </a:r>
            <a:r>
              <a:rPr lang="tr-TR" dirty="0"/>
              <a:t> </a:t>
            </a:r>
          </a:p>
          <a:p>
            <a:r>
              <a:rPr lang="tr-TR" dirty="0"/>
              <a:t>• </a:t>
            </a:r>
            <a:r>
              <a:rPr lang="tr-TR" dirty="0" err="1"/>
              <a:t>Whole</a:t>
            </a:r>
            <a:r>
              <a:rPr lang="tr-TR" dirty="0"/>
              <a:t> </a:t>
            </a:r>
            <a:r>
              <a:rPr lang="tr-TR" dirty="0" err="1"/>
              <a:t>grains</a:t>
            </a:r>
            <a:r>
              <a:rPr lang="tr-TR" dirty="0"/>
              <a:t>, </a:t>
            </a:r>
            <a:r>
              <a:rPr lang="tr-TR" dirty="0" err="1"/>
              <a:t>peanuts</a:t>
            </a:r>
            <a:r>
              <a:rPr lang="tr-TR" dirty="0"/>
              <a:t>, </a:t>
            </a:r>
            <a:r>
              <a:rPr lang="tr-TR" dirty="0" err="1"/>
              <a:t>legumes</a:t>
            </a:r>
            <a:r>
              <a:rPr lang="tr-TR" dirty="0"/>
              <a:t>, </a:t>
            </a:r>
            <a:r>
              <a:rPr lang="tr-TR" dirty="0" err="1"/>
              <a:t>yeast</a:t>
            </a:r>
            <a:r>
              <a:rPr lang="tr-TR" dirty="0"/>
              <a:t>, </a:t>
            </a:r>
            <a:r>
              <a:rPr lang="tr-TR" dirty="0" err="1"/>
              <a:t>liver</a:t>
            </a:r>
            <a:r>
              <a:rPr lang="tr-TR" dirty="0"/>
              <a:t>, </a:t>
            </a:r>
            <a:r>
              <a:rPr lang="tr-TR" dirty="0" err="1"/>
              <a:t>fish</a:t>
            </a:r>
            <a:r>
              <a:rPr lang="tr-TR" dirty="0"/>
              <a:t>, </a:t>
            </a:r>
            <a:r>
              <a:rPr lang="tr-TR" dirty="0" err="1"/>
              <a:t>chicken</a:t>
            </a:r>
            <a:r>
              <a:rPr lang="tr-TR" dirty="0"/>
              <a:t> </a:t>
            </a:r>
            <a:r>
              <a:rPr lang="tr-TR" dirty="0" err="1"/>
              <a:t>and</a:t>
            </a:r>
            <a:r>
              <a:rPr lang="tr-TR" dirty="0"/>
              <a:t> </a:t>
            </a:r>
            <a:r>
              <a:rPr lang="tr-TR" dirty="0" err="1"/>
              <a:t>meat</a:t>
            </a:r>
            <a:r>
              <a:rPr lang="tr-TR" dirty="0"/>
              <a:t> </a:t>
            </a:r>
            <a:r>
              <a:rPr lang="tr-TR" dirty="0" err="1"/>
              <a:t>are</a:t>
            </a:r>
            <a:r>
              <a:rPr lang="tr-TR" dirty="0"/>
              <a:t> </a:t>
            </a:r>
            <a:r>
              <a:rPr lang="tr-TR" dirty="0" err="1"/>
              <a:t>good</a:t>
            </a:r>
            <a:r>
              <a:rPr lang="tr-TR" dirty="0"/>
              <a:t> </a:t>
            </a:r>
            <a:r>
              <a:rPr lang="tr-TR" dirty="0" err="1"/>
              <a:t>sources</a:t>
            </a:r>
            <a:r>
              <a:rPr lang="tr-TR" dirty="0"/>
              <a:t>. </a:t>
            </a:r>
          </a:p>
          <a:p>
            <a:r>
              <a:rPr lang="tr-TR" dirty="0"/>
              <a:t>• </a:t>
            </a:r>
            <a:r>
              <a:rPr lang="tr-TR" dirty="0" err="1"/>
              <a:t>Milk</a:t>
            </a:r>
            <a:r>
              <a:rPr lang="tr-TR" dirty="0"/>
              <a:t> </a:t>
            </a:r>
            <a:r>
              <a:rPr lang="tr-TR" dirty="0" err="1"/>
              <a:t>and</a:t>
            </a:r>
            <a:r>
              <a:rPr lang="tr-TR" dirty="0"/>
              <a:t> </a:t>
            </a:r>
            <a:r>
              <a:rPr lang="tr-TR" dirty="0" err="1"/>
              <a:t>egg</a:t>
            </a:r>
            <a:r>
              <a:rPr lang="tr-TR" dirty="0"/>
              <a:t> </a:t>
            </a:r>
            <a:r>
              <a:rPr lang="tr-TR" dirty="0" err="1"/>
              <a:t>are</a:t>
            </a:r>
            <a:r>
              <a:rPr lang="tr-TR" dirty="0"/>
              <a:t> </a:t>
            </a:r>
            <a:r>
              <a:rPr lang="tr-TR" dirty="0" err="1"/>
              <a:t>poor</a:t>
            </a:r>
            <a:r>
              <a:rPr lang="tr-TR" dirty="0"/>
              <a:t> </a:t>
            </a:r>
            <a:r>
              <a:rPr lang="tr-TR" dirty="0" err="1"/>
              <a:t>source</a:t>
            </a:r>
            <a:r>
              <a:rPr lang="tr-TR" dirty="0"/>
              <a:t> of </a:t>
            </a:r>
            <a:r>
              <a:rPr lang="tr-TR" dirty="0" err="1"/>
              <a:t>niacin</a:t>
            </a:r>
            <a:r>
              <a:rPr lang="tr-TR" dirty="0"/>
              <a:t> but </a:t>
            </a:r>
            <a:r>
              <a:rPr lang="tr-TR" dirty="0" err="1"/>
              <a:t>rich</a:t>
            </a:r>
            <a:r>
              <a:rPr lang="tr-TR" dirty="0"/>
              <a:t> </a:t>
            </a:r>
            <a:r>
              <a:rPr lang="tr-TR" dirty="0" err="1"/>
              <a:t>source</a:t>
            </a:r>
            <a:r>
              <a:rPr lang="tr-TR" dirty="0"/>
              <a:t> of </a:t>
            </a:r>
            <a:r>
              <a:rPr lang="tr-TR" dirty="0" err="1"/>
              <a:t>tryptophan</a:t>
            </a:r>
            <a:r>
              <a:rPr lang="tr-TR" dirty="0"/>
              <a:t>, </a:t>
            </a:r>
            <a:r>
              <a:rPr lang="tr-TR" dirty="0" err="1"/>
              <a:t>which</a:t>
            </a:r>
            <a:r>
              <a:rPr lang="tr-TR" dirty="0"/>
              <a:t> can be</a:t>
            </a:r>
            <a:r>
              <a:rPr lang="en-US" dirty="0"/>
              <a:t> metabolically converted to nicotinamide </a:t>
            </a:r>
            <a:r>
              <a:rPr lang="tr-TR" dirty="0"/>
              <a:t>. </a:t>
            </a:r>
          </a:p>
          <a:p>
            <a:pPr>
              <a:buFont typeface="Arial" panose="020B0604020202020204" pitchFamily="34" charset="0"/>
              <a:buChar char="•"/>
            </a:pPr>
            <a:r>
              <a:rPr lang="tr-TR" dirty="0"/>
              <a:t> </a:t>
            </a:r>
            <a:r>
              <a:rPr lang="tr-TR" dirty="0" err="1"/>
              <a:t>Vegetables</a:t>
            </a:r>
            <a:r>
              <a:rPr lang="tr-TR" dirty="0"/>
              <a:t> </a:t>
            </a:r>
            <a:r>
              <a:rPr lang="tr-TR" dirty="0" err="1"/>
              <a:t>and</a:t>
            </a:r>
            <a:r>
              <a:rPr lang="tr-TR" dirty="0"/>
              <a:t> </a:t>
            </a:r>
            <a:r>
              <a:rPr lang="tr-TR" dirty="0" err="1"/>
              <a:t>fruits</a:t>
            </a:r>
            <a:r>
              <a:rPr lang="tr-TR" dirty="0"/>
              <a:t> </a:t>
            </a:r>
            <a:r>
              <a:rPr lang="tr-TR" dirty="0" err="1"/>
              <a:t>are</a:t>
            </a:r>
            <a:r>
              <a:rPr lang="tr-TR" dirty="0"/>
              <a:t> </a:t>
            </a:r>
            <a:r>
              <a:rPr lang="tr-TR" dirty="0" err="1"/>
              <a:t>poor</a:t>
            </a:r>
            <a:r>
              <a:rPr lang="tr-TR" dirty="0"/>
              <a:t> </a:t>
            </a:r>
            <a:r>
              <a:rPr lang="tr-TR" dirty="0" err="1"/>
              <a:t>source</a:t>
            </a:r>
            <a:r>
              <a:rPr lang="tr-TR" dirty="0"/>
              <a:t> of </a:t>
            </a:r>
            <a:r>
              <a:rPr lang="tr-TR" dirty="0" err="1"/>
              <a:t>niacin</a:t>
            </a:r>
            <a:r>
              <a:rPr lang="tr-TR" dirty="0"/>
              <a:t>. </a:t>
            </a:r>
          </a:p>
        </p:txBody>
      </p:sp>
      <p:sp>
        <p:nvSpPr>
          <p:cNvPr id="5" name="AutoShape 2" descr="Image result for niacin fo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Image result for niacin foo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Image result for niacin foo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8" descr="Image result for niacin food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10" descr="Image result for niacin food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228" name="Picture 12" descr="Image result for niacin fo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4179" y="4126018"/>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1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6DFB09-29EA-47C7-AA23-A7CA61BA40B7}"/>
              </a:ext>
            </a:extLst>
          </p:cNvPr>
          <p:cNvSpPr>
            <a:spLocks noGrp="1"/>
          </p:cNvSpPr>
          <p:nvPr>
            <p:ph type="title"/>
          </p:nvPr>
        </p:nvSpPr>
        <p:spPr/>
        <p:txBody>
          <a:bodyPr/>
          <a:lstStyle/>
          <a:p>
            <a:r>
              <a:rPr lang="tr-TR" dirty="0" err="1"/>
              <a:t>Niacin</a:t>
            </a:r>
            <a:r>
              <a:rPr lang="tr-TR" dirty="0"/>
              <a:t> </a:t>
            </a:r>
            <a:r>
              <a:rPr lang="tr-TR" dirty="0" err="1"/>
              <a:t>Deficiency</a:t>
            </a:r>
            <a:r>
              <a:rPr lang="tr-TR" dirty="0"/>
              <a:t> </a:t>
            </a:r>
          </a:p>
        </p:txBody>
      </p:sp>
      <p:sp>
        <p:nvSpPr>
          <p:cNvPr id="3" name="İçerik Yer Tutucusu 2">
            <a:extLst>
              <a:ext uri="{FF2B5EF4-FFF2-40B4-BE49-F238E27FC236}">
                <a16:creationId xmlns:a16="http://schemas.microsoft.com/office/drawing/2014/main" id="{BA563637-EF58-46CC-ADD5-552E7B884AEA}"/>
              </a:ext>
            </a:extLst>
          </p:cNvPr>
          <p:cNvSpPr>
            <a:spLocks noGrp="1"/>
          </p:cNvSpPr>
          <p:nvPr>
            <p:ph idx="1"/>
          </p:nvPr>
        </p:nvSpPr>
        <p:spPr>
          <a:xfrm>
            <a:off x="595423" y="1835100"/>
            <a:ext cx="11089758" cy="4481723"/>
          </a:xfrm>
        </p:spPr>
        <p:txBody>
          <a:bodyPr>
            <a:normAutofit/>
          </a:bodyPr>
          <a:lstStyle/>
          <a:p>
            <a:pPr>
              <a:buFont typeface="Arial" panose="020B0604020202020204" pitchFamily="34" charset="0"/>
              <a:buChar char="•"/>
            </a:pPr>
            <a:r>
              <a:rPr lang="en-US" dirty="0"/>
              <a:t>Daily requirement: 14 (</a:t>
            </a:r>
            <a:r>
              <a:rPr lang="tr-TR" dirty="0">
                <a:solidFill>
                  <a:schemeClr val="tx1"/>
                </a:solidFill>
                <a:latin typeface="Arial" panose="020B0604020202020204" pitchFamily="34" charset="0"/>
                <a:cs typeface="Arial" panose="020B0604020202020204" pitchFamily="34" charset="0"/>
              </a:rPr>
              <a:t>♀</a:t>
            </a:r>
            <a:r>
              <a:rPr lang="en-US" dirty="0"/>
              <a:t>) and 16 (♂) mg / day</a:t>
            </a:r>
            <a:endParaRPr lang="tr-TR" dirty="0"/>
          </a:p>
          <a:p>
            <a:pPr>
              <a:buFont typeface="Arial" panose="020B0604020202020204" pitchFamily="34" charset="0"/>
              <a:buChar char="•"/>
            </a:pPr>
            <a:r>
              <a:rPr lang="en-US" dirty="0"/>
              <a:t>Its deficiency is rare.</a:t>
            </a:r>
          </a:p>
          <a:p>
            <a:pPr>
              <a:buFont typeface="Arial" panose="020B0604020202020204" pitchFamily="34" charset="0"/>
              <a:buChar char="•"/>
            </a:pPr>
            <a:r>
              <a:rPr lang="en-US" dirty="0"/>
              <a:t>Tryptophan is metabolically converted to nicotinamide in high protein diets.</a:t>
            </a:r>
          </a:p>
          <a:p>
            <a:pPr>
              <a:buFont typeface="Arial" panose="020B0604020202020204" pitchFamily="34" charset="0"/>
              <a:buChar char="•"/>
            </a:pPr>
            <a:r>
              <a:rPr lang="en-US" dirty="0"/>
              <a:t>The methyl group in the structure of the alkaloid called </a:t>
            </a:r>
            <a:r>
              <a:rPr lang="en-US" i="1" dirty="0"/>
              <a:t>trigonelline</a:t>
            </a:r>
            <a:r>
              <a:rPr lang="en-US" dirty="0"/>
              <a:t> (abundant in coffee) is separated by roasting and nicotinic acid is formed. Coffee's niacin level increases 30 times.</a:t>
            </a:r>
            <a:endParaRPr lang="tr-TR" dirty="0"/>
          </a:p>
          <a:p>
            <a:pPr>
              <a:buFont typeface="Arial" panose="020B0604020202020204" pitchFamily="34" charset="0"/>
              <a:buChar char="•"/>
            </a:pPr>
            <a:endParaRPr lang="tr-TR" dirty="0"/>
          </a:p>
          <a:p>
            <a:pPr>
              <a:buFont typeface="Arial" panose="020B0604020202020204" pitchFamily="34" charset="0"/>
              <a:buChar char="•"/>
            </a:pPr>
            <a:endParaRPr lang="en-US" dirty="0"/>
          </a:p>
          <a:p>
            <a:pPr>
              <a:buFont typeface="Arial" panose="020B0604020202020204" pitchFamily="34" charset="0"/>
              <a:buChar char="•"/>
            </a:pPr>
            <a:r>
              <a:rPr lang="en-US" dirty="0"/>
              <a:t>Nicotine amide is formed from NAD and NADP by boiling the corn.</a:t>
            </a:r>
            <a:endParaRPr lang="tr-TR" dirty="0"/>
          </a:p>
          <a:p>
            <a:pPr>
              <a:buFont typeface="Arial" panose="020B0604020202020204" pitchFamily="34" charset="0"/>
              <a:buChar char="•"/>
            </a:pPr>
            <a:r>
              <a:rPr lang="tr-TR" dirty="0" err="1"/>
              <a:t>Niacin</a:t>
            </a:r>
            <a:r>
              <a:rPr lang="tr-TR" dirty="0"/>
              <a:t> </a:t>
            </a:r>
            <a:r>
              <a:rPr lang="tr-TR" dirty="0" err="1"/>
              <a:t>deficiency</a:t>
            </a:r>
            <a:r>
              <a:rPr lang="tr-TR" dirty="0"/>
              <a:t> </a:t>
            </a:r>
            <a:r>
              <a:rPr lang="tr-TR" dirty="0" err="1"/>
              <a:t>causes</a:t>
            </a:r>
            <a:r>
              <a:rPr lang="tr-TR" dirty="0"/>
              <a:t> </a:t>
            </a:r>
            <a:r>
              <a:rPr lang="tr-TR" b="1" dirty="0" err="1">
                <a:solidFill>
                  <a:srgbClr val="FF0000"/>
                </a:solidFill>
              </a:rPr>
              <a:t>pellagra</a:t>
            </a:r>
            <a:r>
              <a:rPr lang="tr-TR" dirty="0"/>
              <a:t> in </a:t>
            </a:r>
            <a:r>
              <a:rPr lang="tr-TR" dirty="0" err="1"/>
              <a:t>which</a:t>
            </a:r>
            <a:r>
              <a:rPr lang="tr-TR" dirty="0"/>
              <a:t> skin, </a:t>
            </a:r>
            <a:r>
              <a:rPr lang="tr-TR" dirty="0" err="1"/>
              <a:t>gastrointestinal</a:t>
            </a:r>
            <a:r>
              <a:rPr lang="tr-TR" dirty="0"/>
              <a:t> </a:t>
            </a:r>
            <a:r>
              <a:rPr lang="tr-TR" dirty="0" err="1"/>
              <a:t>tract</a:t>
            </a:r>
            <a:r>
              <a:rPr lang="tr-TR" dirty="0"/>
              <a:t> </a:t>
            </a:r>
            <a:r>
              <a:rPr lang="tr-TR" dirty="0" err="1"/>
              <a:t>and</a:t>
            </a:r>
            <a:r>
              <a:rPr lang="tr-TR" dirty="0"/>
              <a:t> </a:t>
            </a:r>
            <a:r>
              <a:rPr lang="tr-TR" dirty="0" err="1"/>
              <a:t>nervous</a:t>
            </a:r>
            <a:r>
              <a:rPr lang="tr-TR" dirty="0"/>
              <a:t> </a:t>
            </a:r>
            <a:r>
              <a:rPr lang="tr-TR" dirty="0" err="1"/>
              <a:t>system</a:t>
            </a:r>
            <a:r>
              <a:rPr lang="tr-TR" dirty="0"/>
              <a:t> </a:t>
            </a:r>
            <a:r>
              <a:rPr lang="tr-TR" dirty="0" err="1"/>
              <a:t>are</a:t>
            </a:r>
            <a:r>
              <a:rPr lang="tr-TR" dirty="0"/>
              <a:t> </a:t>
            </a:r>
            <a:r>
              <a:rPr lang="tr-TR" dirty="0" err="1"/>
              <a:t>affected</a:t>
            </a:r>
            <a:r>
              <a:rPr lang="tr-TR" dirty="0"/>
              <a:t>.</a:t>
            </a:r>
          </a:p>
          <a:p>
            <a:pPr>
              <a:buFont typeface="Arial" panose="020B0604020202020204" pitchFamily="34" charset="0"/>
              <a:buChar char="•"/>
            </a:pPr>
            <a:r>
              <a:rPr lang="tr-TR" b="1" dirty="0" err="1"/>
              <a:t>Dermatitis</a:t>
            </a:r>
            <a:r>
              <a:rPr lang="tr-TR" dirty="0"/>
              <a:t>, </a:t>
            </a:r>
            <a:r>
              <a:rPr lang="tr-TR" b="1" dirty="0" err="1"/>
              <a:t>Diarrhoea</a:t>
            </a:r>
            <a:r>
              <a:rPr lang="tr-TR" dirty="0"/>
              <a:t> </a:t>
            </a:r>
            <a:r>
              <a:rPr lang="tr-TR" dirty="0" err="1"/>
              <a:t>and</a:t>
            </a:r>
            <a:r>
              <a:rPr lang="tr-TR" dirty="0"/>
              <a:t> </a:t>
            </a:r>
            <a:r>
              <a:rPr lang="tr-TR" b="1" dirty="0" err="1"/>
              <a:t>Dementia</a:t>
            </a:r>
            <a:r>
              <a:rPr lang="tr-TR" dirty="0"/>
              <a:t> </a:t>
            </a:r>
            <a:r>
              <a:rPr lang="tr-TR" dirty="0" err="1"/>
              <a:t>are</a:t>
            </a:r>
            <a:r>
              <a:rPr lang="tr-TR" dirty="0"/>
              <a:t> </a:t>
            </a:r>
            <a:r>
              <a:rPr lang="tr-TR" dirty="0" err="1"/>
              <a:t>characteristic</a:t>
            </a:r>
            <a:r>
              <a:rPr lang="tr-TR" dirty="0"/>
              <a:t> </a:t>
            </a:r>
            <a:r>
              <a:rPr lang="tr-TR" dirty="0" err="1"/>
              <a:t>symptoms</a:t>
            </a:r>
            <a:r>
              <a:rPr lang="tr-TR" dirty="0"/>
              <a:t> of </a:t>
            </a:r>
            <a:r>
              <a:rPr lang="tr-TR" dirty="0" err="1"/>
              <a:t>pellagra</a:t>
            </a:r>
            <a:endParaRPr lang="tr-TR" dirty="0"/>
          </a:p>
        </p:txBody>
      </p:sp>
      <p:sp>
        <p:nvSpPr>
          <p:cNvPr id="4" name="AutoShape 2" descr="Image result for pelleg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Image result for pelleg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Image result for pellegra"/>
          <p:cNvSpPr>
            <a:spLocks noChangeAspect="1" noChangeArrowheads="1"/>
          </p:cNvSpPr>
          <p:nvPr/>
        </p:nvSpPr>
        <p:spPr bwMode="auto">
          <a:xfrm>
            <a:off x="9232235" y="11288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00" name="Picture 8" descr="Image result for pelleg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435" y="39835"/>
            <a:ext cx="2352675" cy="19431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igonelline - Wikipedia">
            <a:extLst>
              <a:ext uri="{FF2B5EF4-FFF2-40B4-BE49-F238E27FC236}">
                <a16:creationId xmlns:a16="http://schemas.microsoft.com/office/drawing/2014/main" id="{CD1384E3-B671-45B0-B724-AED3BA80422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384635" y="3532625"/>
            <a:ext cx="158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7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8E220D-AA20-4DF5-8B96-E3CF1036FBFF}"/>
              </a:ext>
            </a:extLst>
          </p:cNvPr>
          <p:cNvSpPr>
            <a:spLocks noGrp="1"/>
          </p:cNvSpPr>
          <p:nvPr>
            <p:ph type="title"/>
          </p:nvPr>
        </p:nvSpPr>
        <p:spPr/>
        <p:txBody>
          <a:bodyPr/>
          <a:lstStyle/>
          <a:p>
            <a:r>
              <a:rPr lang="tr-TR" dirty="0"/>
              <a:t>PANTOTHENIC ACID</a:t>
            </a:r>
          </a:p>
        </p:txBody>
      </p:sp>
      <p:sp>
        <p:nvSpPr>
          <p:cNvPr id="3" name="İçerik Yer Tutucusu 2">
            <a:extLst>
              <a:ext uri="{FF2B5EF4-FFF2-40B4-BE49-F238E27FC236}">
                <a16:creationId xmlns:a16="http://schemas.microsoft.com/office/drawing/2014/main" id="{7847C724-125A-46F7-93E4-61BB8645A834}"/>
              </a:ext>
            </a:extLst>
          </p:cNvPr>
          <p:cNvSpPr>
            <a:spLocks noGrp="1"/>
          </p:cNvSpPr>
          <p:nvPr>
            <p:ph idx="1"/>
          </p:nvPr>
        </p:nvSpPr>
        <p:spPr>
          <a:xfrm>
            <a:off x="727267" y="1909529"/>
            <a:ext cx="11064240" cy="4395577"/>
          </a:xfrm>
        </p:spPr>
        <p:txBody>
          <a:bodyPr>
            <a:normAutofit fontScale="92500" lnSpcReduction="10000"/>
          </a:bodyPr>
          <a:lstStyle/>
          <a:p>
            <a:r>
              <a:rPr lang="en-US" dirty="0">
                <a:solidFill>
                  <a:schemeClr val="tx1"/>
                </a:solidFill>
              </a:rPr>
              <a:t>Pantothenic acid gets its name from the Greek root </a:t>
            </a:r>
            <a:r>
              <a:rPr lang="en-US" b="1" dirty="0" err="1">
                <a:solidFill>
                  <a:schemeClr val="tx1"/>
                </a:solidFill>
              </a:rPr>
              <a:t>pantos</a:t>
            </a:r>
            <a:r>
              <a:rPr lang="en-US" dirty="0">
                <a:solidFill>
                  <a:schemeClr val="tx1"/>
                </a:solidFill>
              </a:rPr>
              <a:t>, meaning "</a:t>
            </a:r>
            <a:r>
              <a:rPr lang="en-US" i="1" u="sng" dirty="0">
                <a:solidFill>
                  <a:schemeClr val="tx1"/>
                </a:solidFill>
              </a:rPr>
              <a:t>everywhere</a:t>
            </a:r>
            <a:r>
              <a:rPr lang="en-US" dirty="0">
                <a:solidFill>
                  <a:schemeClr val="tx1"/>
                </a:solidFill>
              </a:rPr>
              <a:t>," because it is available in a wide variety of foods. However, the vitamin B5 in foods is lost during processing. Fresh meats, vegetables, and whole unprocessed grains have more vitamin B5 than refined, canned, and frozen food.</a:t>
            </a:r>
            <a:endParaRPr lang="tr-TR" b="1" dirty="0">
              <a:solidFill>
                <a:srgbClr val="FF0000"/>
              </a:solidFill>
            </a:endParaRPr>
          </a:p>
          <a:p>
            <a:endParaRPr lang="tr-TR" dirty="0"/>
          </a:p>
          <a:p>
            <a:endParaRPr lang="tr-TR" dirty="0"/>
          </a:p>
          <a:p>
            <a:endParaRPr lang="tr-TR" dirty="0"/>
          </a:p>
          <a:p>
            <a:endParaRPr lang="tr-TR" dirty="0"/>
          </a:p>
          <a:p>
            <a:r>
              <a:rPr lang="en-US" b="1" dirty="0">
                <a:solidFill>
                  <a:srgbClr val="FF0000"/>
                </a:solidFill>
              </a:rPr>
              <a:t>Absorption and transport </a:t>
            </a:r>
            <a:endParaRPr lang="tr-TR" b="1" dirty="0">
              <a:solidFill>
                <a:srgbClr val="FF0000"/>
              </a:solidFill>
            </a:endParaRPr>
          </a:p>
          <a:p>
            <a:r>
              <a:rPr lang="en-US" dirty="0"/>
              <a:t>• Intestinal phosphatases release pantothenic acid from dietary sources. </a:t>
            </a:r>
            <a:endParaRPr lang="tr-TR" dirty="0"/>
          </a:p>
          <a:p>
            <a:r>
              <a:rPr lang="en-US" dirty="0"/>
              <a:t>• Free pantothenate or its salts are freely absorbed in the intestine and reach various tissues through circulation.</a:t>
            </a:r>
            <a:endParaRPr lang="tr-TR" dirty="0"/>
          </a:p>
          <a:p>
            <a:pPr>
              <a:buFont typeface="Arial" panose="020B0604020202020204" pitchFamily="34" charset="0"/>
              <a:buChar char="•"/>
            </a:pPr>
            <a:r>
              <a:rPr lang="tr-TR" dirty="0" err="1"/>
              <a:t>Average</a:t>
            </a:r>
            <a:r>
              <a:rPr lang="tr-TR" dirty="0"/>
              <a:t> </a:t>
            </a:r>
            <a:r>
              <a:rPr lang="tr-TR" dirty="0" err="1"/>
              <a:t>absorption</a:t>
            </a:r>
            <a:r>
              <a:rPr lang="tr-TR" dirty="0"/>
              <a:t> is 51%.</a:t>
            </a:r>
          </a:p>
          <a:p>
            <a:endParaRPr lang="tr-TR" dirty="0"/>
          </a:p>
        </p:txBody>
      </p:sp>
      <p:pic>
        <p:nvPicPr>
          <p:cNvPr id="4" name="Resim 3"/>
          <p:cNvPicPr>
            <a:picLocks noChangeAspect="1"/>
          </p:cNvPicPr>
          <p:nvPr/>
        </p:nvPicPr>
        <p:blipFill>
          <a:blip r:embed="rId2"/>
          <a:stretch>
            <a:fillRect/>
          </a:stretch>
        </p:blipFill>
        <p:spPr>
          <a:xfrm>
            <a:off x="6428693" y="2879445"/>
            <a:ext cx="5151067" cy="1722024"/>
          </a:xfrm>
          <a:prstGeom prst="rect">
            <a:avLst/>
          </a:prstGeom>
          <a:ln w="38100">
            <a:solidFill>
              <a:srgbClr val="C00000"/>
            </a:solidFill>
          </a:ln>
        </p:spPr>
      </p:pic>
      <p:sp>
        <p:nvSpPr>
          <p:cNvPr id="5" name="Dikdörtgen 4"/>
          <p:cNvSpPr/>
          <p:nvPr/>
        </p:nvSpPr>
        <p:spPr>
          <a:xfrm>
            <a:off x="727267" y="3030854"/>
            <a:ext cx="6096000" cy="1200329"/>
          </a:xfrm>
          <a:prstGeom prst="rect">
            <a:avLst/>
          </a:prstGeom>
        </p:spPr>
        <p:txBody>
          <a:bodyPr>
            <a:spAutoFit/>
          </a:bodyPr>
          <a:lstStyle/>
          <a:p>
            <a:r>
              <a:rPr lang="en-US" b="1" dirty="0">
                <a:solidFill>
                  <a:srgbClr val="FF0000"/>
                </a:solidFill>
              </a:rPr>
              <a:t>Chemistry</a:t>
            </a:r>
            <a:r>
              <a:rPr lang="en-US" dirty="0"/>
              <a:t> </a:t>
            </a:r>
            <a:endParaRPr lang="tr-TR" dirty="0"/>
          </a:p>
          <a:p>
            <a:r>
              <a:rPr lang="en-US" dirty="0"/>
              <a:t>• It is an amide of β-alanine and </a:t>
            </a:r>
            <a:r>
              <a:rPr lang="en-US" dirty="0" err="1"/>
              <a:t>dihydroxy</a:t>
            </a:r>
            <a:r>
              <a:rPr lang="en-US" dirty="0"/>
              <a:t> dimethyl butyric acid (</a:t>
            </a:r>
            <a:r>
              <a:rPr lang="en-US" dirty="0" err="1"/>
              <a:t>Pantoic</a:t>
            </a:r>
            <a:r>
              <a:rPr lang="en-US" dirty="0"/>
              <a:t> acid) </a:t>
            </a:r>
            <a:endParaRPr lang="tr-TR" dirty="0"/>
          </a:p>
          <a:p>
            <a:r>
              <a:rPr lang="en-US" dirty="0"/>
              <a:t>• It is stable to heat but unstable to alkali or acid. </a:t>
            </a:r>
            <a:endParaRPr lang="tr-TR" dirty="0"/>
          </a:p>
        </p:txBody>
      </p:sp>
    </p:spTree>
    <p:extLst>
      <p:ext uri="{BB962C8B-B14F-4D97-AF65-F5344CB8AC3E}">
        <p14:creationId xmlns:p14="http://schemas.microsoft.com/office/powerpoint/2010/main" val="73979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05879D45-D2A0-4A28-A831-E302C748BA68}" type="slidenum">
              <a:rPr lang="tr-TR" smtClean="0"/>
              <a:pPr/>
              <a:t>13</a:t>
            </a:fld>
            <a:endParaRPr lang="tr-TR"/>
          </a:p>
        </p:txBody>
      </p:sp>
      <p:sp>
        <p:nvSpPr>
          <p:cNvPr id="9" name="İçerik Yer Tutucusu 8"/>
          <p:cNvSpPr>
            <a:spLocks noGrp="1"/>
          </p:cNvSpPr>
          <p:nvPr>
            <p:ph idx="1"/>
          </p:nvPr>
        </p:nvSpPr>
        <p:spPr>
          <a:xfrm>
            <a:off x="1154083" y="1883067"/>
            <a:ext cx="10058400" cy="4023360"/>
          </a:xfrm>
        </p:spPr>
        <p:txBody>
          <a:bodyPr/>
          <a:lstStyle/>
          <a:p>
            <a:r>
              <a:rPr lang="en-US" b="1" dirty="0">
                <a:solidFill>
                  <a:srgbClr val="FF0000"/>
                </a:solidFill>
              </a:rPr>
              <a:t>Functions</a:t>
            </a:r>
            <a:r>
              <a:rPr lang="en-US" dirty="0"/>
              <a:t> </a:t>
            </a:r>
          </a:p>
          <a:p>
            <a:r>
              <a:rPr lang="en-US" dirty="0"/>
              <a:t>• Pantothenic acid is a component of coenzyme A. Coenzyme (CoA) participates in several enzymatic reactions of carbohydrate, lipid and amino acid metabolism. </a:t>
            </a:r>
          </a:p>
          <a:p>
            <a:r>
              <a:rPr lang="en-US" dirty="0"/>
              <a:t>• It serves as carrier of acyl groups during fatty acid biosynthesis. </a:t>
            </a:r>
            <a:endParaRPr lang="tr-TR" dirty="0"/>
          </a:p>
          <a:p>
            <a:endParaRPr lang="tr-TR" dirty="0"/>
          </a:p>
        </p:txBody>
      </p:sp>
      <p:pic>
        <p:nvPicPr>
          <p:cNvPr id="8" name="Resim 7"/>
          <p:cNvPicPr>
            <a:picLocks noChangeAspect="1"/>
          </p:cNvPicPr>
          <p:nvPr/>
        </p:nvPicPr>
        <p:blipFill>
          <a:blip r:embed="rId3"/>
          <a:stretch>
            <a:fillRect/>
          </a:stretch>
        </p:blipFill>
        <p:spPr>
          <a:xfrm>
            <a:off x="2960982" y="3438835"/>
            <a:ext cx="5832143" cy="2744271"/>
          </a:xfrm>
          <a:prstGeom prst="rect">
            <a:avLst/>
          </a:prstGeom>
          <a:ln w="38100">
            <a:solidFill>
              <a:srgbClr val="C00000"/>
            </a:solidFill>
          </a:ln>
        </p:spPr>
      </p:pic>
      <p:sp>
        <p:nvSpPr>
          <p:cNvPr id="10" name="Başlık 1">
            <a:extLst>
              <a:ext uri="{FF2B5EF4-FFF2-40B4-BE49-F238E27FC236}">
                <a16:creationId xmlns:a16="http://schemas.microsoft.com/office/drawing/2014/main" id="{228E220D-AA20-4DF5-8B96-E3CF1036FBFF}"/>
              </a:ext>
            </a:extLst>
          </p:cNvPr>
          <p:cNvSpPr>
            <a:spLocks noGrp="1"/>
          </p:cNvSpPr>
          <p:nvPr>
            <p:ph type="title"/>
          </p:nvPr>
        </p:nvSpPr>
        <p:spPr>
          <a:xfrm>
            <a:off x="1097280" y="286603"/>
            <a:ext cx="10058400" cy="1450757"/>
          </a:xfrm>
        </p:spPr>
        <p:txBody>
          <a:bodyPr/>
          <a:lstStyle/>
          <a:p>
            <a:r>
              <a:rPr lang="tr-TR" dirty="0"/>
              <a:t>PANTOTHENIC ACID</a:t>
            </a:r>
          </a:p>
        </p:txBody>
      </p:sp>
    </p:spTree>
    <p:extLst>
      <p:ext uri="{BB962C8B-B14F-4D97-AF65-F5344CB8AC3E}">
        <p14:creationId xmlns:p14="http://schemas.microsoft.com/office/powerpoint/2010/main" val="260794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999561-11CD-486B-B672-E54EDD064126}"/>
              </a:ext>
            </a:extLst>
          </p:cNvPr>
          <p:cNvSpPr>
            <a:spLocks noGrp="1"/>
          </p:cNvSpPr>
          <p:nvPr>
            <p:ph type="title"/>
          </p:nvPr>
        </p:nvSpPr>
        <p:spPr/>
        <p:txBody>
          <a:bodyPr/>
          <a:lstStyle/>
          <a:p>
            <a:r>
              <a:rPr lang="tr-TR" dirty="0"/>
              <a:t>PANTOTHENIC ACID</a:t>
            </a:r>
          </a:p>
        </p:txBody>
      </p:sp>
      <p:sp>
        <p:nvSpPr>
          <p:cNvPr id="3" name="İçerik Yer Tutucusu 2">
            <a:extLst>
              <a:ext uri="{FF2B5EF4-FFF2-40B4-BE49-F238E27FC236}">
                <a16:creationId xmlns:a16="http://schemas.microsoft.com/office/drawing/2014/main" id="{A6B96876-2AFC-4715-A890-BAECAB07EBAA}"/>
              </a:ext>
            </a:extLst>
          </p:cNvPr>
          <p:cNvSpPr>
            <a:spLocks noGrp="1"/>
          </p:cNvSpPr>
          <p:nvPr>
            <p:ph idx="1"/>
          </p:nvPr>
        </p:nvSpPr>
        <p:spPr/>
        <p:txBody>
          <a:bodyPr/>
          <a:lstStyle/>
          <a:p>
            <a:r>
              <a:rPr lang="en-US" b="1" dirty="0">
                <a:solidFill>
                  <a:srgbClr val="FF0000"/>
                </a:solidFill>
              </a:rPr>
              <a:t>Sources</a:t>
            </a:r>
            <a:r>
              <a:rPr lang="en-US" dirty="0"/>
              <a:t> </a:t>
            </a:r>
            <a:endParaRPr lang="tr-TR" dirty="0"/>
          </a:p>
          <a:p>
            <a:r>
              <a:rPr lang="en-US" dirty="0"/>
              <a:t>• meat, liver, milk,</a:t>
            </a:r>
            <a:r>
              <a:rPr lang="tr-TR" dirty="0"/>
              <a:t> </a:t>
            </a:r>
            <a:r>
              <a:rPr lang="tr-TR" dirty="0" err="1"/>
              <a:t>potatoes</a:t>
            </a:r>
            <a:r>
              <a:rPr lang="tr-TR" dirty="0"/>
              <a:t>, </a:t>
            </a:r>
            <a:r>
              <a:rPr lang="tr-TR" dirty="0" err="1"/>
              <a:t>tomatoes</a:t>
            </a:r>
            <a:r>
              <a:rPr lang="tr-TR" dirty="0"/>
              <a:t>, </a:t>
            </a:r>
            <a:r>
              <a:rPr lang="tr-TR" dirty="0" err="1"/>
              <a:t>broccoli</a:t>
            </a:r>
            <a:r>
              <a:rPr lang="tr-TR" dirty="0"/>
              <a:t>,</a:t>
            </a:r>
            <a:r>
              <a:rPr lang="en-US" dirty="0"/>
              <a:t> whole cereals, legumes and eggs are good sources. </a:t>
            </a:r>
            <a:endParaRPr lang="tr-TR" dirty="0"/>
          </a:p>
          <a:p>
            <a:r>
              <a:rPr lang="tr-TR" b="1" dirty="0" err="1">
                <a:solidFill>
                  <a:srgbClr val="FF0000"/>
                </a:solidFill>
              </a:rPr>
              <a:t>Deficiency</a:t>
            </a:r>
            <a:endParaRPr lang="tr-TR" b="1" dirty="0">
              <a:solidFill>
                <a:srgbClr val="FF0000"/>
              </a:solidFill>
            </a:endParaRPr>
          </a:p>
          <a:p>
            <a:r>
              <a:rPr lang="en-US" dirty="0">
                <a:latin typeface="Arial" panose="020B0604020202020204" pitchFamily="34" charset="0"/>
                <a:cs typeface="Arial" panose="020B0604020202020204" pitchFamily="34" charset="0"/>
              </a:rPr>
              <a:t>Deficiency is uncommon</a:t>
            </a:r>
          </a:p>
          <a:p>
            <a:r>
              <a:rPr lang="en-US" dirty="0">
                <a:latin typeface="Arial" panose="020B0604020202020204" pitchFamily="34" charset="0"/>
                <a:cs typeface="Arial" panose="020B0604020202020204" pitchFamily="34" charset="0"/>
              </a:rPr>
              <a:t>Daily requirement: 5 mg / day</a:t>
            </a:r>
            <a:endParaRPr lang="tr-TR" dirty="0"/>
          </a:p>
          <a:p>
            <a:r>
              <a:rPr lang="tr-TR" dirty="0" err="1"/>
              <a:t>Deficiency</a:t>
            </a:r>
            <a:r>
              <a:rPr lang="tr-TR" dirty="0"/>
              <a:t> </a:t>
            </a:r>
            <a:r>
              <a:rPr lang="tr-TR" dirty="0" err="1"/>
              <a:t>causes</a:t>
            </a:r>
            <a:r>
              <a:rPr lang="tr-TR" dirty="0"/>
              <a:t> </a:t>
            </a:r>
            <a:r>
              <a:rPr lang="en-US" dirty="0"/>
              <a:t>burning feet, abdominal cramps, restlessness and fatigue in humans.</a:t>
            </a:r>
            <a:endParaRPr lang="tr-TR" dirty="0"/>
          </a:p>
          <a:p>
            <a:endParaRPr lang="tr-TR" b="1" dirty="0">
              <a:solidFill>
                <a:srgbClr val="FF0000"/>
              </a:solidFill>
            </a:endParaRPr>
          </a:p>
        </p:txBody>
      </p:sp>
      <p:sp>
        <p:nvSpPr>
          <p:cNvPr id="4" name="AutoShape 2" descr="Image result for panthotenic acid fo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Image result for panthotenic acid foo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Image result for panthotenic acid foo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6" name="Picture 8" descr="Image result for panthotenic acid fo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444" y="2722784"/>
            <a:ext cx="271462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0F49D2-6946-4F89-A986-9DAEBD544140}"/>
              </a:ext>
            </a:extLst>
          </p:cNvPr>
          <p:cNvSpPr>
            <a:spLocks noGrp="1"/>
          </p:cNvSpPr>
          <p:nvPr>
            <p:ph type="title"/>
          </p:nvPr>
        </p:nvSpPr>
        <p:spPr/>
        <p:txBody>
          <a:bodyPr/>
          <a:lstStyle/>
          <a:p>
            <a:r>
              <a:rPr lang="tr-TR" dirty="0"/>
              <a:t>PYRIDOXINE</a:t>
            </a:r>
          </a:p>
        </p:txBody>
      </p:sp>
      <p:sp>
        <p:nvSpPr>
          <p:cNvPr id="3" name="İçerik Yer Tutucusu 2">
            <a:extLst>
              <a:ext uri="{FF2B5EF4-FFF2-40B4-BE49-F238E27FC236}">
                <a16:creationId xmlns:a16="http://schemas.microsoft.com/office/drawing/2014/main" id="{BC133DF3-42AA-4BB9-990A-9B76B87F76DA}"/>
              </a:ext>
            </a:extLst>
          </p:cNvPr>
          <p:cNvSpPr>
            <a:spLocks noGrp="1"/>
          </p:cNvSpPr>
          <p:nvPr>
            <p:ph idx="1"/>
          </p:nvPr>
        </p:nvSpPr>
        <p:spPr>
          <a:xfrm>
            <a:off x="391886" y="1845733"/>
            <a:ext cx="10763794" cy="4536405"/>
          </a:xfrm>
        </p:spPr>
        <p:txBody>
          <a:bodyPr>
            <a:normAutofit/>
          </a:bodyPr>
          <a:lstStyle/>
          <a:p>
            <a:r>
              <a:rPr lang="tr-TR" b="1" dirty="0" err="1">
                <a:solidFill>
                  <a:srgbClr val="FF0000"/>
                </a:solidFill>
              </a:rPr>
              <a:t>Chemistry</a:t>
            </a:r>
            <a:r>
              <a:rPr lang="tr-TR" dirty="0"/>
              <a:t> </a:t>
            </a:r>
          </a:p>
          <a:p>
            <a:r>
              <a:rPr lang="tr-TR" dirty="0"/>
              <a:t>• Three </a:t>
            </a:r>
            <a:r>
              <a:rPr lang="tr-TR" dirty="0" err="1"/>
              <a:t>compounds</a:t>
            </a:r>
            <a:r>
              <a:rPr lang="tr-TR" dirty="0"/>
              <a:t> </a:t>
            </a:r>
            <a:r>
              <a:rPr lang="tr-TR" dirty="0" err="1"/>
              <a:t>derived</a:t>
            </a:r>
            <a:r>
              <a:rPr lang="tr-TR" dirty="0"/>
              <a:t> </a:t>
            </a:r>
            <a:r>
              <a:rPr lang="tr-TR" dirty="0" err="1"/>
              <a:t>from</a:t>
            </a:r>
            <a:r>
              <a:rPr lang="tr-TR" dirty="0"/>
              <a:t> </a:t>
            </a:r>
            <a:r>
              <a:rPr lang="tr-TR" dirty="0" err="1"/>
              <a:t>pyridine</a:t>
            </a:r>
            <a:r>
              <a:rPr lang="tr-TR" dirty="0"/>
              <a:t> </a:t>
            </a:r>
            <a:r>
              <a:rPr lang="tr-TR" dirty="0" err="1"/>
              <a:t>show</a:t>
            </a:r>
            <a:r>
              <a:rPr lang="tr-TR" dirty="0"/>
              <a:t> vitamin B6 </a:t>
            </a:r>
            <a:r>
              <a:rPr lang="tr-TR" dirty="0" err="1"/>
              <a:t>activity</a:t>
            </a:r>
            <a:r>
              <a:rPr lang="tr-TR" dirty="0"/>
              <a:t>. </a:t>
            </a:r>
            <a:r>
              <a:rPr lang="tr-TR" dirty="0" err="1"/>
              <a:t>They</a:t>
            </a:r>
            <a:r>
              <a:rPr lang="tr-TR" dirty="0"/>
              <a:t> </a:t>
            </a:r>
            <a:r>
              <a:rPr lang="tr-TR" dirty="0" err="1"/>
              <a:t>are</a:t>
            </a:r>
            <a:r>
              <a:rPr lang="tr-TR" dirty="0"/>
              <a:t> </a:t>
            </a:r>
            <a:r>
              <a:rPr lang="tr-TR" dirty="0" err="1"/>
              <a:t>pyridoxine</a:t>
            </a:r>
            <a:r>
              <a:rPr lang="tr-TR" dirty="0"/>
              <a:t>, </a:t>
            </a:r>
            <a:r>
              <a:rPr lang="tr-TR" dirty="0" err="1"/>
              <a:t>pyridoxal</a:t>
            </a:r>
            <a:r>
              <a:rPr lang="tr-TR" dirty="0"/>
              <a:t> </a:t>
            </a:r>
            <a:r>
              <a:rPr lang="tr-TR" dirty="0" err="1"/>
              <a:t>and</a:t>
            </a:r>
            <a:r>
              <a:rPr lang="tr-TR" dirty="0"/>
              <a:t> </a:t>
            </a:r>
            <a:r>
              <a:rPr lang="tr-TR" dirty="0" err="1"/>
              <a:t>pyridoxamine</a:t>
            </a:r>
            <a:r>
              <a:rPr lang="tr-TR" dirty="0"/>
              <a:t>. </a:t>
            </a:r>
            <a:r>
              <a:rPr lang="tr-TR" dirty="0" err="1"/>
              <a:t>Pyridoxine</a:t>
            </a:r>
            <a:r>
              <a:rPr lang="tr-TR" dirty="0"/>
              <a:t> is </a:t>
            </a:r>
            <a:r>
              <a:rPr lang="tr-TR" dirty="0" err="1"/>
              <a:t>stable</a:t>
            </a:r>
            <a:r>
              <a:rPr lang="tr-TR" dirty="0"/>
              <a:t> </a:t>
            </a:r>
            <a:r>
              <a:rPr lang="tr-TR" dirty="0" err="1"/>
              <a:t>to</a:t>
            </a:r>
            <a:r>
              <a:rPr lang="tr-TR" dirty="0"/>
              <a:t> </a:t>
            </a:r>
            <a:r>
              <a:rPr lang="tr-TR" dirty="0" err="1"/>
              <a:t>heat</a:t>
            </a:r>
            <a:r>
              <a:rPr lang="tr-TR" dirty="0"/>
              <a:t> </a:t>
            </a:r>
            <a:r>
              <a:rPr lang="tr-TR" dirty="0" err="1"/>
              <a:t>and</a:t>
            </a:r>
            <a:r>
              <a:rPr lang="tr-TR" dirty="0"/>
              <a:t> </a:t>
            </a:r>
            <a:r>
              <a:rPr lang="tr-TR" dirty="0" err="1"/>
              <a:t>sensitive</a:t>
            </a:r>
            <a:r>
              <a:rPr lang="tr-TR" dirty="0"/>
              <a:t> </a:t>
            </a:r>
            <a:r>
              <a:rPr lang="tr-TR" dirty="0" err="1"/>
              <a:t>to</a:t>
            </a:r>
            <a:r>
              <a:rPr lang="tr-TR" dirty="0"/>
              <a:t> </a:t>
            </a:r>
            <a:r>
              <a:rPr lang="tr-TR" dirty="0" err="1"/>
              <a:t>light</a:t>
            </a:r>
            <a:r>
              <a:rPr lang="tr-TR" dirty="0"/>
              <a:t> </a:t>
            </a:r>
            <a:r>
              <a:rPr lang="tr-TR" dirty="0" err="1"/>
              <a:t>and</a:t>
            </a:r>
            <a:r>
              <a:rPr lang="tr-TR" dirty="0"/>
              <a:t> alkali. </a:t>
            </a:r>
          </a:p>
          <a:p>
            <a:endParaRPr lang="tr-TR" dirty="0"/>
          </a:p>
          <a:p>
            <a:endParaRPr lang="tr-TR" dirty="0"/>
          </a:p>
          <a:p>
            <a:endParaRPr lang="tr-TR" dirty="0"/>
          </a:p>
          <a:p>
            <a:endParaRPr lang="tr-TR" dirty="0"/>
          </a:p>
          <a:p>
            <a:endParaRPr lang="tr-TR" dirty="0"/>
          </a:p>
          <a:p>
            <a:r>
              <a:rPr lang="tr-TR" b="1" dirty="0" err="1">
                <a:solidFill>
                  <a:srgbClr val="FF0000"/>
                </a:solidFill>
              </a:rPr>
              <a:t>Absorption</a:t>
            </a:r>
            <a:r>
              <a:rPr lang="tr-TR" b="1" dirty="0">
                <a:solidFill>
                  <a:srgbClr val="FF0000"/>
                </a:solidFill>
              </a:rPr>
              <a:t> </a:t>
            </a:r>
            <a:r>
              <a:rPr lang="tr-TR" b="1" dirty="0" err="1">
                <a:solidFill>
                  <a:srgbClr val="FF0000"/>
                </a:solidFill>
              </a:rPr>
              <a:t>and</a:t>
            </a:r>
            <a:r>
              <a:rPr lang="tr-TR" b="1" dirty="0">
                <a:solidFill>
                  <a:srgbClr val="FF0000"/>
                </a:solidFill>
              </a:rPr>
              <a:t> Transport </a:t>
            </a:r>
          </a:p>
          <a:p>
            <a:r>
              <a:rPr lang="tr-TR" dirty="0"/>
              <a:t>• </a:t>
            </a:r>
            <a:r>
              <a:rPr lang="tr-TR" dirty="0" err="1"/>
              <a:t>Pyridoxine</a:t>
            </a:r>
            <a:r>
              <a:rPr lang="tr-TR" dirty="0"/>
              <a:t> is </a:t>
            </a:r>
            <a:r>
              <a:rPr lang="tr-TR" dirty="0" err="1"/>
              <a:t>easily</a:t>
            </a:r>
            <a:r>
              <a:rPr lang="tr-TR" dirty="0"/>
              <a:t> </a:t>
            </a:r>
            <a:r>
              <a:rPr lang="tr-TR" dirty="0" err="1"/>
              <a:t>absorbed</a:t>
            </a:r>
            <a:r>
              <a:rPr lang="tr-TR" dirty="0"/>
              <a:t> </a:t>
            </a:r>
            <a:r>
              <a:rPr lang="tr-TR" dirty="0" err="1"/>
              <a:t>and</a:t>
            </a:r>
            <a:r>
              <a:rPr lang="tr-TR" dirty="0"/>
              <a:t> </a:t>
            </a:r>
            <a:r>
              <a:rPr lang="tr-TR" dirty="0" err="1"/>
              <a:t>reaches</a:t>
            </a:r>
            <a:r>
              <a:rPr lang="tr-TR" dirty="0"/>
              <a:t> </a:t>
            </a:r>
            <a:r>
              <a:rPr lang="tr-TR" dirty="0" err="1"/>
              <a:t>various</a:t>
            </a:r>
            <a:r>
              <a:rPr lang="tr-TR" dirty="0"/>
              <a:t> </a:t>
            </a:r>
            <a:r>
              <a:rPr lang="tr-TR" dirty="0" err="1"/>
              <a:t>tissues</a:t>
            </a:r>
            <a:r>
              <a:rPr lang="tr-TR" dirty="0"/>
              <a:t> </a:t>
            </a:r>
            <a:r>
              <a:rPr lang="tr-TR" dirty="0" err="1"/>
              <a:t>through</a:t>
            </a:r>
            <a:r>
              <a:rPr lang="tr-TR" dirty="0"/>
              <a:t> </a:t>
            </a:r>
            <a:r>
              <a:rPr lang="tr-TR" dirty="0" err="1"/>
              <a:t>circulation</a:t>
            </a:r>
            <a:r>
              <a:rPr lang="tr-TR" dirty="0"/>
              <a:t>. </a:t>
            </a:r>
            <a:r>
              <a:rPr lang="tr-TR" dirty="0" err="1"/>
              <a:t>In</a:t>
            </a:r>
            <a:r>
              <a:rPr lang="tr-TR" dirty="0"/>
              <a:t> </a:t>
            </a:r>
            <a:r>
              <a:rPr lang="tr-TR" dirty="0" err="1"/>
              <a:t>the</a:t>
            </a:r>
            <a:r>
              <a:rPr lang="tr-TR" dirty="0"/>
              <a:t> </a:t>
            </a:r>
            <a:r>
              <a:rPr lang="tr-TR" dirty="0" err="1"/>
              <a:t>tissues</a:t>
            </a:r>
            <a:r>
              <a:rPr lang="tr-TR" dirty="0"/>
              <a:t> </a:t>
            </a:r>
            <a:r>
              <a:rPr lang="tr-TR" dirty="0" err="1"/>
              <a:t>pyridoxine</a:t>
            </a:r>
            <a:r>
              <a:rPr lang="tr-TR" dirty="0"/>
              <a:t> is </a:t>
            </a:r>
            <a:r>
              <a:rPr lang="tr-TR" dirty="0" err="1"/>
              <a:t>converted</a:t>
            </a:r>
            <a:r>
              <a:rPr lang="tr-TR" dirty="0"/>
              <a:t> </a:t>
            </a:r>
            <a:r>
              <a:rPr lang="tr-TR" dirty="0" err="1"/>
              <a:t>to</a:t>
            </a:r>
            <a:r>
              <a:rPr lang="tr-TR" dirty="0"/>
              <a:t> </a:t>
            </a:r>
            <a:r>
              <a:rPr lang="tr-TR" dirty="0" err="1"/>
              <a:t>pyridoxal</a:t>
            </a:r>
            <a:r>
              <a:rPr lang="tr-TR" dirty="0"/>
              <a:t> </a:t>
            </a:r>
            <a:r>
              <a:rPr lang="tr-TR" dirty="0" err="1"/>
              <a:t>and</a:t>
            </a:r>
            <a:r>
              <a:rPr lang="tr-TR" dirty="0"/>
              <a:t> </a:t>
            </a:r>
            <a:r>
              <a:rPr lang="tr-TR" dirty="0" err="1"/>
              <a:t>pyridoxamine</a:t>
            </a:r>
            <a:r>
              <a:rPr lang="tr-TR" dirty="0"/>
              <a:t>.</a:t>
            </a:r>
          </a:p>
        </p:txBody>
      </p:sp>
      <p:pic>
        <p:nvPicPr>
          <p:cNvPr id="4" name="Resim 3">
            <a:extLst>
              <a:ext uri="{FF2B5EF4-FFF2-40B4-BE49-F238E27FC236}">
                <a16:creationId xmlns:a16="http://schemas.microsoft.com/office/drawing/2014/main" id="{310BABA7-8BA9-4706-8139-47371FF7174F}"/>
              </a:ext>
            </a:extLst>
          </p:cNvPr>
          <p:cNvPicPr>
            <a:picLocks noChangeAspect="1"/>
          </p:cNvPicPr>
          <p:nvPr/>
        </p:nvPicPr>
        <p:blipFill rotWithShape="1">
          <a:blip r:embed="rId2"/>
          <a:srcRect b="48958"/>
          <a:stretch/>
        </p:blipFill>
        <p:spPr>
          <a:xfrm>
            <a:off x="3455639" y="3139943"/>
            <a:ext cx="6950536" cy="1947983"/>
          </a:xfrm>
          <a:prstGeom prst="rect">
            <a:avLst/>
          </a:prstGeom>
          <a:ln w="38100">
            <a:solidFill>
              <a:srgbClr val="FF0000"/>
            </a:solidFill>
          </a:ln>
        </p:spPr>
      </p:pic>
    </p:spTree>
    <p:extLst>
      <p:ext uri="{BB962C8B-B14F-4D97-AF65-F5344CB8AC3E}">
        <p14:creationId xmlns:p14="http://schemas.microsoft.com/office/powerpoint/2010/main" val="4067136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EED431-E352-41BE-A5CF-76E6044C0764}"/>
              </a:ext>
            </a:extLst>
          </p:cNvPr>
          <p:cNvSpPr>
            <a:spLocks noGrp="1"/>
          </p:cNvSpPr>
          <p:nvPr>
            <p:ph type="title"/>
          </p:nvPr>
        </p:nvSpPr>
        <p:spPr>
          <a:xfrm>
            <a:off x="513183" y="286603"/>
            <a:ext cx="10642497" cy="1450757"/>
          </a:xfrm>
        </p:spPr>
        <p:txBody>
          <a:bodyPr/>
          <a:lstStyle/>
          <a:p>
            <a:r>
              <a:rPr lang="tr-TR" dirty="0"/>
              <a:t>PYRIDOXINE</a:t>
            </a:r>
          </a:p>
        </p:txBody>
      </p:sp>
      <p:sp>
        <p:nvSpPr>
          <p:cNvPr id="3" name="İçerik Yer Tutucusu 2">
            <a:extLst>
              <a:ext uri="{FF2B5EF4-FFF2-40B4-BE49-F238E27FC236}">
                <a16:creationId xmlns:a16="http://schemas.microsoft.com/office/drawing/2014/main" id="{903C8B65-7BFB-4705-9E55-9B68BE619B59}"/>
              </a:ext>
            </a:extLst>
          </p:cNvPr>
          <p:cNvSpPr>
            <a:spLocks noGrp="1"/>
          </p:cNvSpPr>
          <p:nvPr>
            <p:ph idx="1"/>
          </p:nvPr>
        </p:nvSpPr>
        <p:spPr>
          <a:xfrm>
            <a:off x="419877" y="1737360"/>
            <a:ext cx="11131421" cy="4532811"/>
          </a:xfrm>
        </p:spPr>
        <p:txBody>
          <a:bodyPr>
            <a:normAutofit/>
          </a:bodyPr>
          <a:lstStyle/>
          <a:p>
            <a:r>
              <a:rPr lang="tr-TR" b="1" dirty="0" err="1">
                <a:solidFill>
                  <a:srgbClr val="FF0000"/>
                </a:solidFill>
              </a:rPr>
              <a:t>Functions</a:t>
            </a:r>
            <a:r>
              <a:rPr lang="tr-TR" dirty="0"/>
              <a:t> </a:t>
            </a:r>
          </a:p>
          <a:p>
            <a:r>
              <a:rPr lang="tr-TR" dirty="0"/>
              <a:t>• </a:t>
            </a:r>
            <a:r>
              <a:rPr lang="tr-TR" dirty="0" err="1"/>
              <a:t>Pyridoxal</a:t>
            </a:r>
            <a:r>
              <a:rPr lang="tr-TR" dirty="0"/>
              <a:t> </a:t>
            </a:r>
            <a:r>
              <a:rPr lang="tr-TR" dirty="0" err="1"/>
              <a:t>phosphate</a:t>
            </a:r>
            <a:r>
              <a:rPr lang="tr-TR" dirty="0"/>
              <a:t> is </a:t>
            </a:r>
            <a:r>
              <a:rPr lang="tr-TR" dirty="0" err="1"/>
              <a:t>the</a:t>
            </a:r>
            <a:r>
              <a:rPr lang="tr-TR" dirty="0"/>
              <a:t> </a:t>
            </a:r>
            <a:r>
              <a:rPr lang="tr-TR" dirty="0" err="1"/>
              <a:t>active</a:t>
            </a:r>
            <a:r>
              <a:rPr lang="tr-TR" dirty="0"/>
              <a:t> form. </a:t>
            </a:r>
            <a:r>
              <a:rPr lang="tr-TR" dirty="0" err="1"/>
              <a:t>It</a:t>
            </a:r>
            <a:r>
              <a:rPr lang="tr-TR" dirty="0"/>
              <a:t> is </a:t>
            </a:r>
            <a:r>
              <a:rPr lang="tr-TR" dirty="0" err="1"/>
              <a:t>formed</a:t>
            </a:r>
            <a:r>
              <a:rPr lang="tr-TR" dirty="0"/>
              <a:t> </a:t>
            </a:r>
            <a:r>
              <a:rPr lang="tr-TR" dirty="0" err="1"/>
              <a:t>from</a:t>
            </a:r>
            <a:r>
              <a:rPr lang="tr-TR" dirty="0"/>
              <a:t> </a:t>
            </a:r>
            <a:r>
              <a:rPr lang="tr-TR" dirty="0" err="1"/>
              <a:t>pyridoxal</a:t>
            </a:r>
            <a:r>
              <a:rPr lang="tr-TR" dirty="0"/>
              <a:t> </a:t>
            </a:r>
            <a:r>
              <a:rPr lang="tr-TR" dirty="0" err="1"/>
              <a:t>by</a:t>
            </a:r>
            <a:r>
              <a:rPr lang="tr-TR" dirty="0"/>
              <a:t> </a:t>
            </a:r>
            <a:r>
              <a:rPr lang="tr-TR" dirty="0" err="1"/>
              <a:t>phosphorylation</a:t>
            </a:r>
            <a:r>
              <a:rPr lang="tr-TR" dirty="0"/>
              <a:t> </a:t>
            </a:r>
            <a:r>
              <a:rPr lang="tr-TR" dirty="0" err="1"/>
              <a:t>catalyzed</a:t>
            </a:r>
            <a:r>
              <a:rPr lang="tr-TR" dirty="0"/>
              <a:t> </a:t>
            </a:r>
            <a:r>
              <a:rPr lang="tr-TR" dirty="0" err="1"/>
              <a:t>by</a:t>
            </a:r>
            <a:r>
              <a:rPr lang="tr-TR" dirty="0"/>
              <a:t> </a:t>
            </a:r>
            <a:r>
              <a:rPr lang="tr-TR" dirty="0" err="1"/>
              <a:t>pyridoxal</a:t>
            </a:r>
            <a:r>
              <a:rPr lang="tr-TR" dirty="0"/>
              <a:t> </a:t>
            </a:r>
            <a:r>
              <a:rPr lang="tr-TR" dirty="0" err="1"/>
              <a:t>kinase</a:t>
            </a:r>
            <a:r>
              <a:rPr lang="tr-TR" dirty="0"/>
              <a:t>. </a:t>
            </a:r>
          </a:p>
          <a:p>
            <a:endParaRPr lang="tr-TR" dirty="0"/>
          </a:p>
          <a:p>
            <a:endParaRPr lang="tr-TR" dirty="0"/>
          </a:p>
          <a:p>
            <a:endParaRPr lang="tr-TR" dirty="0"/>
          </a:p>
          <a:p>
            <a:endParaRPr lang="tr-TR" dirty="0"/>
          </a:p>
          <a:p>
            <a:r>
              <a:rPr lang="tr-TR" dirty="0"/>
              <a:t>• </a:t>
            </a:r>
            <a:r>
              <a:rPr lang="tr-TR" dirty="0" err="1"/>
              <a:t>Pyridoxal</a:t>
            </a:r>
            <a:r>
              <a:rPr lang="tr-TR" dirty="0"/>
              <a:t> </a:t>
            </a:r>
            <a:r>
              <a:rPr lang="tr-TR" dirty="0" err="1"/>
              <a:t>phosphate</a:t>
            </a:r>
            <a:r>
              <a:rPr lang="tr-TR" dirty="0"/>
              <a:t> </a:t>
            </a:r>
            <a:r>
              <a:rPr lang="tr-TR" dirty="0" err="1"/>
              <a:t>act</a:t>
            </a:r>
            <a:r>
              <a:rPr lang="tr-TR" dirty="0"/>
              <a:t> as </a:t>
            </a:r>
            <a:r>
              <a:rPr lang="tr-TR" dirty="0" err="1"/>
              <a:t>prosthetic</a:t>
            </a:r>
            <a:r>
              <a:rPr lang="tr-TR" dirty="0"/>
              <a:t> </a:t>
            </a:r>
            <a:r>
              <a:rPr lang="tr-TR" dirty="0" err="1"/>
              <a:t>group</a:t>
            </a:r>
            <a:r>
              <a:rPr lang="tr-TR" dirty="0"/>
              <a:t> </a:t>
            </a:r>
            <a:r>
              <a:rPr lang="tr-TR" dirty="0" err="1"/>
              <a:t>or</a:t>
            </a:r>
            <a:r>
              <a:rPr lang="tr-TR" dirty="0"/>
              <a:t> </a:t>
            </a:r>
            <a:r>
              <a:rPr lang="tr-TR" dirty="0" err="1"/>
              <a:t>co</a:t>
            </a:r>
            <a:r>
              <a:rPr lang="tr-TR" dirty="0"/>
              <a:t> </a:t>
            </a:r>
            <a:r>
              <a:rPr lang="tr-TR" dirty="0" err="1"/>
              <a:t>enzyme</a:t>
            </a:r>
            <a:r>
              <a:rPr lang="tr-TR" dirty="0"/>
              <a:t> of </a:t>
            </a:r>
            <a:r>
              <a:rPr lang="tr-TR" dirty="0" err="1"/>
              <a:t>enzymes</a:t>
            </a:r>
            <a:r>
              <a:rPr lang="tr-TR" dirty="0"/>
              <a:t> </a:t>
            </a:r>
            <a:r>
              <a:rPr lang="tr-TR" dirty="0" err="1"/>
              <a:t>which</a:t>
            </a:r>
            <a:r>
              <a:rPr lang="tr-TR" dirty="0"/>
              <a:t> </a:t>
            </a:r>
            <a:r>
              <a:rPr lang="tr-TR" dirty="0" err="1"/>
              <a:t>are</a:t>
            </a:r>
            <a:r>
              <a:rPr lang="tr-TR" dirty="0"/>
              <a:t> </a:t>
            </a:r>
            <a:r>
              <a:rPr lang="tr-TR" dirty="0" err="1"/>
              <a:t>involved</a:t>
            </a:r>
            <a:r>
              <a:rPr lang="tr-TR" dirty="0"/>
              <a:t> in </a:t>
            </a:r>
            <a:r>
              <a:rPr lang="tr-TR" dirty="0" err="1"/>
              <a:t>transamination</a:t>
            </a:r>
            <a:r>
              <a:rPr lang="tr-TR" dirty="0"/>
              <a:t>, </a:t>
            </a:r>
            <a:r>
              <a:rPr lang="tr-TR" dirty="0" err="1"/>
              <a:t>decarboxylation</a:t>
            </a:r>
            <a:r>
              <a:rPr lang="tr-TR" dirty="0"/>
              <a:t>, </a:t>
            </a:r>
            <a:r>
              <a:rPr lang="tr-TR" dirty="0" err="1"/>
              <a:t>transsulfuration</a:t>
            </a:r>
            <a:r>
              <a:rPr lang="tr-TR" dirty="0"/>
              <a:t>, </a:t>
            </a:r>
            <a:r>
              <a:rPr lang="tr-TR" dirty="0" err="1"/>
              <a:t>desulfuration</a:t>
            </a:r>
            <a:r>
              <a:rPr lang="tr-TR" dirty="0"/>
              <a:t> </a:t>
            </a:r>
            <a:r>
              <a:rPr lang="tr-TR" dirty="0" err="1"/>
              <a:t>and</a:t>
            </a:r>
            <a:r>
              <a:rPr lang="tr-TR" dirty="0"/>
              <a:t> </a:t>
            </a:r>
            <a:r>
              <a:rPr lang="tr-TR" dirty="0" err="1"/>
              <a:t>nonoxidative</a:t>
            </a:r>
            <a:r>
              <a:rPr lang="tr-TR" dirty="0"/>
              <a:t> </a:t>
            </a:r>
            <a:r>
              <a:rPr lang="tr-TR" dirty="0" err="1"/>
              <a:t>deamination</a:t>
            </a:r>
            <a:r>
              <a:rPr lang="tr-TR" dirty="0"/>
              <a:t> </a:t>
            </a:r>
            <a:r>
              <a:rPr lang="tr-TR" dirty="0" err="1"/>
              <a:t>reactions</a:t>
            </a:r>
            <a:r>
              <a:rPr lang="tr-TR" dirty="0"/>
              <a:t>. </a:t>
            </a:r>
          </a:p>
          <a:p>
            <a:r>
              <a:rPr lang="tr-TR" dirty="0"/>
              <a:t>• </a:t>
            </a:r>
            <a:r>
              <a:rPr lang="tr-TR" dirty="0" err="1"/>
              <a:t>Pyriodoxal</a:t>
            </a:r>
            <a:r>
              <a:rPr lang="tr-TR" dirty="0"/>
              <a:t> </a:t>
            </a:r>
            <a:r>
              <a:rPr lang="tr-TR" dirty="0" err="1"/>
              <a:t>phosphate</a:t>
            </a:r>
            <a:r>
              <a:rPr lang="tr-TR" dirty="0"/>
              <a:t> is </a:t>
            </a:r>
            <a:r>
              <a:rPr lang="tr-TR" dirty="0" err="1"/>
              <a:t>coenzyme</a:t>
            </a:r>
            <a:r>
              <a:rPr lang="tr-TR" dirty="0"/>
              <a:t> </a:t>
            </a:r>
            <a:r>
              <a:rPr lang="tr-TR" dirty="0" err="1"/>
              <a:t>for</a:t>
            </a:r>
            <a:r>
              <a:rPr lang="tr-TR" dirty="0"/>
              <a:t> </a:t>
            </a:r>
            <a:r>
              <a:rPr lang="tr-TR" dirty="0" err="1"/>
              <a:t>enzymes</a:t>
            </a:r>
            <a:r>
              <a:rPr lang="tr-TR" dirty="0"/>
              <a:t> </a:t>
            </a:r>
            <a:r>
              <a:rPr lang="tr-TR" dirty="0" err="1"/>
              <a:t>that</a:t>
            </a:r>
            <a:r>
              <a:rPr lang="tr-TR" dirty="0"/>
              <a:t> </a:t>
            </a:r>
            <a:r>
              <a:rPr lang="tr-TR" dirty="0" err="1"/>
              <a:t>are</a:t>
            </a:r>
            <a:r>
              <a:rPr lang="tr-TR" dirty="0"/>
              <a:t> </a:t>
            </a:r>
            <a:r>
              <a:rPr lang="tr-TR" dirty="0" err="1"/>
              <a:t>involved</a:t>
            </a:r>
            <a:r>
              <a:rPr lang="tr-TR" dirty="0"/>
              <a:t> in </a:t>
            </a:r>
            <a:r>
              <a:rPr lang="tr-TR" dirty="0" err="1"/>
              <a:t>the</a:t>
            </a:r>
            <a:r>
              <a:rPr lang="tr-TR" dirty="0"/>
              <a:t> </a:t>
            </a:r>
            <a:r>
              <a:rPr lang="tr-TR" dirty="0" err="1"/>
              <a:t>synthesis</a:t>
            </a:r>
            <a:r>
              <a:rPr lang="tr-TR" dirty="0"/>
              <a:t> of </a:t>
            </a:r>
            <a:r>
              <a:rPr lang="tr-TR" dirty="0" err="1"/>
              <a:t>heme</a:t>
            </a:r>
            <a:r>
              <a:rPr lang="tr-TR" dirty="0"/>
              <a:t>, </a:t>
            </a:r>
            <a:r>
              <a:rPr lang="tr-TR" dirty="0" err="1"/>
              <a:t>serotonin</a:t>
            </a:r>
            <a:r>
              <a:rPr lang="tr-TR" dirty="0"/>
              <a:t>, </a:t>
            </a:r>
            <a:r>
              <a:rPr lang="tr-TR" dirty="0" err="1"/>
              <a:t>catecholamines</a:t>
            </a:r>
            <a:r>
              <a:rPr lang="tr-TR" dirty="0"/>
              <a:t> </a:t>
            </a:r>
            <a:r>
              <a:rPr lang="tr-TR" dirty="0" err="1"/>
              <a:t>and</a:t>
            </a:r>
            <a:r>
              <a:rPr lang="tr-TR" dirty="0"/>
              <a:t> </a:t>
            </a:r>
            <a:r>
              <a:rPr lang="tr-TR" dirty="0" err="1"/>
              <a:t>coenzyme</a:t>
            </a:r>
            <a:r>
              <a:rPr lang="tr-TR" dirty="0"/>
              <a:t> A.</a:t>
            </a:r>
          </a:p>
        </p:txBody>
      </p:sp>
      <p:pic>
        <p:nvPicPr>
          <p:cNvPr id="4" name="Resim 3">
            <a:extLst>
              <a:ext uri="{FF2B5EF4-FFF2-40B4-BE49-F238E27FC236}">
                <a16:creationId xmlns:a16="http://schemas.microsoft.com/office/drawing/2014/main" id="{23023391-413E-4BCF-BA91-6A0F0D407E00}"/>
              </a:ext>
            </a:extLst>
          </p:cNvPr>
          <p:cNvPicPr>
            <a:picLocks noChangeAspect="1"/>
          </p:cNvPicPr>
          <p:nvPr/>
        </p:nvPicPr>
        <p:blipFill rotWithShape="1">
          <a:blip r:embed="rId2"/>
          <a:srcRect t="50309"/>
          <a:stretch/>
        </p:blipFill>
        <p:spPr>
          <a:xfrm>
            <a:off x="3882477" y="2732710"/>
            <a:ext cx="6421786" cy="1656000"/>
          </a:xfrm>
          <a:prstGeom prst="rect">
            <a:avLst/>
          </a:prstGeom>
          <a:ln w="38100">
            <a:solidFill>
              <a:srgbClr val="FF0000"/>
            </a:solidFill>
          </a:ln>
        </p:spPr>
      </p:pic>
    </p:spTree>
    <p:extLst>
      <p:ext uri="{BB962C8B-B14F-4D97-AF65-F5344CB8AC3E}">
        <p14:creationId xmlns:p14="http://schemas.microsoft.com/office/powerpoint/2010/main" val="339066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EED431-E352-41BE-A5CF-76E6044C0764}"/>
              </a:ext>
            </a:extLst>
          </p:cNvPr>
          <p:cNvSpPr>
            <a:spLocks noGrp="1"/>
          </p:cNvSpPr>
          <p:nvPr>
            <p:ph type="title"/>
          </p:nvPr>
        </p:nvSpPr>
        <p:spPr/>
        <p:txBody>
          <a:bodyPr/>
          <a:lstStyle/>
          <a:p>
            <a:r>
              <a:rPr lang="tr-TR" dirty="0"/>
              <a:t>PYRIDOXINE</a:t>
            </a:r>
          </a:p>
        </p:txBody>
      </p:sp>
      <p:sp>
        <p:nvSpPr>
          <p:cNvPr id="3" name="İçerik Yer Tutucusu 2">
            <a:extLst>
              <a:ext uri="{FF2B5EF4-FFF2-40B4-BE49-F238E27FC236}">
                <a16:creationId xmlns:a16="http://schemas.microsoft.com/office/drawing/2014/main" id="{903C8B65-7BFB-4705-9E55-9B68BE619B59}"/>
              </a:ext>
            </a:extLst>
          </p:cNvPr>
          <p:cNvSpPr>
            <a:spLocks noGrp="1"/>
          </p:cNvSpPr>
          <p:nvPr>
            <p:ph idx="1"/>
          </p:nvPr>
        </p:nvSpPr>
        <p:spPr>
          <a:xfrm>
            <a:off x="1101012" y="1800808"/>
            <a:ext cx="10054668" cy="4068286"/>
          </a:xfrm>
        </p:spPr>
        <p:txBody>
          <a:bodyPr>
            <a:normAutofit/>
          </a:bodyPr>
          <a:lstStyle/>
          <a:p>
            <a:r>
              <a:rPr lang="tr-TR" dirty="0" err="1">
                <a:solidFill>
                  <a:schemeClr val="tx1"/>
                </a:solidFill>
              </a:rPr>
              <a:t>All</a:t>
            </a:r>
            <a:r>
              <a:rPr lang="tr-TR" dirty="0">
                <a:solidFill>
                  <a:schemeClr val="tx1"/>
                </a:solidFill>
              </a:rPr>
              <a:t> 6 </a:t>
            </a:r>
            <a:r>
              <a:rPr lang="en-US" dirty="0">
                <a:solidFill>
                  <a:schemeClr val="tx1"/>
                </a:solidFill>
              </a:rPr>
              <a:t>forms of B6 are found in many fruits, vegetables and grains and meet a significant part of the daily requirement.</a:t>
            </a:r>
          </a:p>
          <a:p>
            <a:r>
              <a:rPr lang="en-US" dirty="0">
                <a:solidFill>
                  <a:schemeClr val="tx1"/>
                </a:solidFill>
              </a:rPr>
              <a:t>P</a:t>
            </a:r>
            <a:r>
              <a:rPr lang="tr-TR" dirty="0" err="1">
                <a:solidFill>
                  <a:schemeClr val="tx1"/>
                </a:solidFill>
              </a:rPr>
              <a:t>yridoxine</a:t>
            </a:r>
            <a:r>
              <a:rPr lang="en-US" dirty="0">
                <a:solidFill>
                  <a:schemeClr val="tx1"/>
                </a:solidFill>
              </a:rPr>
              <a:t> is only found in herbal sources.</a:t>
            </a:r>
          </a:p>
          <a:p>
            <a:r>
              <a:rPr lang="en-US" dirty="0">
                <a:solidFill>
                  <a:schemeClr val="tx1"/>
                </a:solidFill>
              </a:rPr>
              <a:t>There are generally P</a:t>
            </a:r>
            <a:r>
              <a:rPr lang="tr-TR" dirty="0" err="1">
                <a:solidFill>
                  <a:schemeClr val="tx1"/>
                </a:solidFill>
              </a:rPr>
              <a:t>yrodoxal</a:t>
            </a:r>
            <a:r>
              <a:rPr lang="tr-TR" dirty="0">
                <a:solidFill>
                  <a:schemeClr val="tx1"/>
                </a:solidFill>
              </a:rPr>
              <a:t> </a:t>
            </a:r>
            <a:r>
              <a:rPr lang="tr-TR" dirty="0" err="1">
                <a:solidFill>
                  <a:schemeClr val="tx1"/>
                </a:solidFill>
              </a:rPr>
              <a:t>and</a:t>
            </a:r>
            <a:r>
              <a:rPr lang="tr-TR" dirty="0">
                <a:solidFill>
                  <a:schemeClr val="tx1"/>
                </a:solidFill>
              </a:rPr>
              <a:t> </a:t>
            </a:r>
            <a:r>
              <a:rPr lang="tr-TR" dirty="0" err="1">
                <a:solidFill>
                  <a:schemeClr val="tx1"/>
                </a:solidFill>
              </a:rPr>
              <a:t>pyrodoxamine</a:t>
            </a:r>
            <a:r>
              <a:rPr lang="tr-TR" dirty="0">
                <a:solidFill>
                  <a:schemeClr val="tx1"/>
                </a:solidFill>
              </a:rPr>
              <a:t> in</a:t>
            </a:r>
            <a:r>
              <a:rPr lang="en-US" dirty="0">
                <a:solidFill>
                  <a:schemeClr val="tx1"/>
                </a:solidFill>
              </a:rPr>
              <a:t> meat (&gt; 80%).</a:t>
            </a:r>
            <a:endParaRPr lang="tr-TR" b="1" dirty="0">
              <a:solidFill>
                <a:srgbClr val="FF0000"/>
              </a:solidFill>
            </a:endParaRPr>
          </a:p>
          <a:p>
            <a:r>
              <a:rPr lang="en-US" b="1" dirty="0">
                <a:solidFill>
                  <a:srgbClr val="FF0000"/>
                </a:solidFill>
              </a:rPr>
              <a:t>Sources</a:t>
            </a:r>
            <a:r>
              <a:rPr lang="en-US" dirty="0"/>
              <a:t> </a:t>
            </a:r>
            <a:endParaRPr lang="tr-TR" dirty="0"/>
          </a:p>
          <a:p>
            <a:r>
              <a:rPr lang="en-US" dirty="0"/>
              <a:t>• </a:t>
            </a:r>
            <a:r>
              <a:rPr lang="en-US" sz="2000" dirty="0">
                <a:latin typeface="Arial" panose="020B0604020202020204" pitchFamily="34" charset="0"/>
                <a:cs typeface="Arial" panose="020B0604020202020204" pitchFamily="34" charset="0"/>
              </a:rPr>
              <a:t>Fruits and vegetables</a:t>
            </a:r>
            <a:r>
              <a:rPr lang="tr-TR" sz="2000" dirty="0">
                <a:latin typeface="Arial" panose="020B0604020202020204" pitchFamily="34" charset="0"/>
                <a:cs typeface="Arial" panose="020B0604020202020204" pitchFamily="34" charset="0"/>
              </a:rPr>
              <a:t>, </a:t>
            </a:r>
            <a:r>
              <a:rPr lang="en-US" dirty="0"/>
              <a:t>Whole grains, legumes, liver and yeast are good sources. Leafy vegetables, milk, meat and eggs are fair sources. </a:t>
            </a:r>
            <a:endParaRPr lang="tr-TR" dirty="0"/>
          </a:p>
        </p:txBody>
      </p:sp>
      <p:sp>
        <p:nvSpPr>
          <p:cNvPr id="6" name="İçerik Yer Tutucusu 2">
            <a:extLst>
              <a:ext uri="{FF2B5EF4-FFF2-40B4-BE49-F238E27FC236}">
                <a16:creationId xmlns:a16="http://schemas.microsoft.com/office/drawing/2014/main" id="{26CA9BD0-39D9-4BB3-887A-2D4643F0B750}"/>
              </a:ext>
            </a:extLst>
          </p:cNvPr>
          <p:cNvSpPr txBox="1">
            <a:spLocks/>
          </p:cNvSpPr>
          <p:nvPr/>
        </p:nvSpPr>
        <p:spPr>
          <a:xfrm>
            <a:off x="3498980" y="4922373"/>
            <a:ext cx="3144416" cy="759969"/>
          </a:xfrm>
          <a:prstGeom prst="rect">
            <a:avLst/>
          </a:prstGeom>
          <a:noFill/>
          <a:ln w="63500" cap="flat" cmpd="sng" algn="ctr">
            <a:solidFill>
              <a:srgbClr val="0000FF"/>
            </a:solidFill>
            <a:prstDash val="solid"/>
          </a:ln>
        </p:spPr>
        <p:style>
          <a:lnRef idx="2">
            <a:schemeClr val="accent2"/>
          </a:lnRef>
          <a:fillRef idx="1">
            <a:schemeClr val="lt1"/>
          </a:fillRef>
          <a:effectRef idx="0">
            <a:schemeClr val="accent2"/>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r>
              <a:rPr lang="en-US" sz="1600" dirty="0">
                <a:latin typeface="Arial" panose="020B0604020202020204" pitchFamily="34" charset="0"/>
                <a:cs typeface="Arial" panose="020B0604020202020204" pitchFamily="34" charset="0"/>
              </a:rPr>
              <a:t>Daily requirement: 1.3 mg / day</a:t>
            </a:r>
          </a:p>
          <a:p>
            <a:r>
              <a:rPr lang="en-US" sz="1600" dirty="0">
                <a:latin typeface="Arial" panose="020B0604020202020204" pitchFamily="34" charset="0"/>
                <a:cs typeface="Arial" panose="020B0604020202020204" pitchFamily="34" charset="0"/>
              </a:rPr>
              <a:t>Absorption average: 75%</a:t>
            </a:r>
          </a:p>
        </p:txBody>
      </p:sp>
      <p:pic>
        <p:nvPicPr>
          <p:cNvPr id="3074" name="Picture 2" descr="Foods With Vitamin B6(Pyridoxine). Healthy Food. Top View Stock Photo,  Picture And Royalty Free Image. Image 66962979.">
            <a:extLst>
              <a:ext uri="{FF2B5EF4-FFF2-40B4-BE49-F238E27FC236}">
                <a16:creationId xmlns:a16="http://schemas.microsoft.com/office/drawing/2014/main" id="{CD028606-068E-4CFB-B081-12E7FFF7915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453071" y="4402357"/>
            <a:ext cx="2637917"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71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58E256-3388-4483-B1A4-AC5DFDE33F87}"/>
              </a:ext>
            </a:extLst>
          </p:cNvPr>
          <p:cNvSpPr>
            <a:spLocks noGrp="1"/>
          </p:cNvSpPr>
          <p:nvPr>
            <p:ph type="title"/>
          </p:nvPr>
        </p:nvSpPr>
        <p:spPr/>
        <p:txBody>
          <a:bodyPr/>
          <a:lstStyle/>
          <a:p>
            <a:r>
              <a:rPr lang="tr-TR" dirty="0" err="1"/>
              <a:t>Pyridoxine</a:t>
            </a:r>
            <a:r>
              <a:rPr lang="tr-TR" dirty="0"/>
              <a:t> </a:t>
            </a:r>
            <a:r>
              <a:rPr lang="tr-TR" dirty="0" err="1"/>
              <a:t>Deficiency</a:t>
            </a:r>
            <a:r>
              <a:rPr lang="tr-TR" dirty="0"/>
              <a:t> </a:t>
            </a:r>
          </a:p>
        </p:txBody>
      </p:sp>
      <p:sp>
        <p:nvSpPr>
          <p:cNvPr id="3" name="İçerik Yer Tutucusu 2">
            <a:extLst>
              <a:ext uri="{FF2B5EF4-FFF2-40B4-BE49-F238E27FC236}">
                <a16:creationId xmlns:a16="http://schemas.microsoft.com/office/drawing/2014/main" id="{54D30176-04D6-427C-A8C4-9726F5849017}"/>
              </a:ext>
            </a:extLst>
          </p:cNvPr>
          <p:cNvSpPr>
            <a:spLocks noGrp="1"/>
          </p:cNvSpPr>
          <p:nvPr>
            <p:ph idx="1"/>
          </p:nvPr>
        </p:nvSpPr>
        <p:spPr/>
        <p:txBody>
          <a:bodyPr/>
          <a:lstStyle/>
          <a:p>
            <a:r>
              <a:rPr lang="en-US" dirty="0"/>
              <a:t>1. It is rare in adults. </a:t>
            </a:r>
            <a:endParaRPr lang="tr-TR" dirty="0"/>
          </a:p>
          <a:p>
            <a:r>
              <a:rPr lang="en-US" dirty="0"/>
              <a:t>2. In children vitamin B6 deficiency causes epileptic form </a:t>
            </a:r>
            <a:r>
              <a:rPr lang="en-US" b="1" dirty="0"/>
              <a:t>convulsions</a:t>
            </a:r>
            <a:r>
              <a:rPr lang="en-US" dirty="0"/>
              <a:t> (seizures) due to decreased formation of neuro transmitters like serotonin and catecholamines.</a:t>
            </a:r>
            <a:endParaRPr lang="tr-TR" dirty="0"/>
          </a:p>
        </p:txBody>
      </p:sp>
      <p:pic>
        <p:nvPicPr>
          <p:cNvPr id="2050" name="Picture 2" descr="Convulsions: Causes, definition, and treatment">
            <a:extLst>
              <a:ext uri="{FF2B5EF4-FFF2-40B4-BE49-F238E27FC236}">
                <a16:creationId xmlns:a16="http://schemas.microsoft.com/office/drawing/2014/main" id="{95DFD468-470A-4A1E-9B3F-51D1640EB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354" y="3126241"/>
            <a:ext cx="3890573" cy="270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22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C095A1-6E81-4988-8898-9E49CA26B92D}"/>
              </a:ext>
            </a:extLst>
          </p:cNvPr>
          <p:cNvSpPr>
            <a:spLocks noGrp="1"/>
          </p:cNvSpPr>
          <p:nvPr>
            <p:ph type="title"/>
          </p:nvPr>
        </p:nvSpPr>
        <p:spPr/>
        <p:txBody>
          <a:bodyPr/>
          <a:lstStyle/>
          <a:p>
            <a:r>
              <a:rPr lang="tr-TR" dirty="0"/>
              <a:t>BIOTIN</a:t>
            </a:r>
          </a:p>
        </p:txBody>
      </p:sp>
      <p:sp>
        <p:nvSpPr>
          <p:cNvPr id="3" name="İçerik Yer Tutucusu 2">
            <a:extLst>
              <a:ext uri="{FF2B5EF4-FFF2-40B4-BE49-F238E27FC236}">
                <a16:creationId xmlns:a16="http://schemas.microsoft.com/office/drawing/2014/main" id="{DDB165E2-35BB-4520-9DBD-C3BAE19453CD}"/>
              </a:ext>
            </a:extLst>
          </p:cNvPr>
          <p:cNvSpPr>
            <a:spLocks noGrp="1"/>
          </p:cNvSpPr>
          <p:nvPr>
            <p:ph idx="1"/>
          </p:nvPr>
        </p:nvSpPr>
        <p:spPr/>
        <p:txBody>
          <a:bodyPr>
            <a:normAutofit fontScale="92500" lnSpcReduction="20000"/>
          </a:bodyPr>
          <a:lstStyle/>
          <a:p>
            <a:r>
              <a:rPr lang="en-US" b="1" dirty="0">
                <a:solidFill>
                  <a:srgbClr val="FF0000"/>
                </a:solidFill>
              </a:rPr>
              <a:t>Chemistry</a:t>
            </a:r>
            <a:r>
              <a:rPr lang="en-US" dirty="0"/>
              <a:t> </a:t>
            </a:r>
            <a:endParaRPr lang="tr-TR" dirty="0"/>
          </a:p>
          <a:p>
            <a:r>
              <a:rPr lang="en-US" dirty="0"/>
              <a:t>• It is a sulfur containing vitamin. It consist of </a:t>
            </a:r>
            <a:r>
              <a:rPr lang="en-US" dirty="0" err="1"/>
              <a:t>imidozole</a:t>
            </a:r>
            <a:r>
              <a:rPr lang="en-US" dirty="0"/>
              <a:t> ring fused to tetrahydro thiophene with </a:t>
            </a:r>
            <a:r>
              <a:rPr lang="en-US" dirty="0" err="1"/>
              <a:t>valeri</a:t>
            </a:r>
            <a:r>
              <a:rPr lang="tr-TR" dirty="0"/>
              <a:t>c</a:t>
            </a:r>
            <a:r>
              <a:rPr lang="en-US" dirty="0"/>
              <a:t> acid side chain. It is stable to heat but alkaline sensitive. </a:t>
            </a:r>
            <a:endParaRPr lang="tr-TR" dirty="0"/>
          </a:p>
          <a:p>
            <a:endParaRPr lang="tr-TR" dirty="0"/>
          </a:p>
          <a:p>
            <a:endParaRPr lang="tr-TR" dirty="0"/>
          </a:p>
          <a:p>
            <a:endParaRPr lang="tr-TR" dirty="0"/>
          </a:p>
          <a:p>
            <a:endParaRPr lang="tr-TR" dirty="0"/>
          </a:p>
          <a:p>
            <a:endParaRPr lang="tr-TR" dirty="0"/>
          </a:p>
          <a:p>
            <a:endParaRPr lang="tr-TR" dirty="0"/>
          </a:p>
          <a:p>
            <a:r>
              <a:rPr lang="en-US" b="1" dirty="0">
                <a:solidFill>
                  <a:srgbClr val="FF0000"/>
                </a:solidFill>
              </a:rPr>
              <a:t>Absorption and transport </a:t>
            </a:r>
            <a:endParaRPr lang="tr-TR" b="1" dirty="0">
              <a:solidFill>
                <a:srgbClr val="FF0000"/>
              </a:solidFill>
            </a:endParaRPr>
          </a:p>
          <a:p>
            <a:r>
              <a:rPr lang="en-US" dirty="0"/>
              <a:t>• It is absorbed in the small intestine and reaches liver and other tissues through circulation.</a:t>
            </a:r>
            <a:endParaRPr lang="tr-TR" dirty="0"/>
          </a:p>
        </p:txBody>
      </p:sp>
      <p:pic>
        <p:nvPicPr>
          <p:cNvPr id="4" name="Resim 3">
            <a:extLst>
              <a:ext uri="{FF2B5EF4-FFF2-40B4-BE49-F238E27FC236}">
                <a16:creationId xmlns:a16="http://schemas.microsoft.com/office/drawing/2014/main" id="{577C5321-7A65-42E9-8F14-6C5E2DA73125}"/>
              </a:ext>
            </a:extLst>
          </p:cNvPr>
          <p:cNvPicPr>
            <a:picLocks noChangeAspect="1"/>
          </p:cNvPicPr>
          <p:nvPr/>
        </p:nvPicPr>
        <p:blipFill>
          <a:blip r:embed="rId2"/>
          <a:stretch>
            <a:fillRect/>
          </a:stretch>
        </p:blipFill>
        <p:spPr>
          <a:xfrm>
            <a:off x="5628042" y="3046555"/>
            <a:ext cx="3612401" cy="2016224"/>
          </a:xfrm>
          <a:prstGeom prst="rect">
            <a:avLst/>
          </a:prstGeom>
          <a:ln w="38100">
            <a:solidFill>
              <a:srgbClr val="C00000"/>
            </a:solidFill>
          </a:ln>
        </p:spPr>
      </p:pic>
    </p:spTree>
    <p:extLst>
      <p:ext uri="{BB962C8B-B14F-4D97-AF65-F5344CB8AC3E}">
        <p14:creationId xmlns:p14="http://schemas.microsoft.com/office/powerpoint/2010/main" val="366897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D7407D-17C4-4230-AA65-A08C55DCF844}"/>
              </a:ext>
            </a:extLst>
          </p:cNvPr>
          <p:cNvSpPr>
            <a:spLocks noGrp="1"/>
          </p:cNvSpPr>
          <p:nvPr>
            <p:ph type="title"/>
          </p:nvPr>
        </p:nvSpPr>
        <p:spPr/>
        <p:txBody>
          <a:bodyPr/>
          <a:lstStyle/>
          <a:p>
            <a:r>
              <a:rPr lang="tr-TR" dirty="0"/>
              <a:t>THIAMIN</a:t>
            </a:r>
          </a:p>
        </p:txBody>
      </p:sp>
      <p:sp>
        <p:nvSpPr>
          <p:cNvPr id="3" name="İçerik Yer Tutucusu 2">
            <a:extLst>
              <a:ext uri="{FF2B5EF4-FFF2-40B4-BE49-F238E27FC236}">
                <a16:creationId xmlns:a16="http://schemas.microsoft.com/office/drawing/2014/main" id="{D34D9E8C-29E6-4C95-88B1-46E7F5486A29}"/>
              </a:ext>
            </a:extLst>
          </p:cNvPr>
          <p:cNvSpPr>
            <a:spLocks noGrp="1"/>
          </p:cNvSpPr>
          <p:nvPr>
            <p:ph idx="1"/>
          </p:nvPr>
        </p:nvSpPr>
        <p:spPr>
          <a:xfrm>
            <a:off x="1097280" y="1845734"/>
            <a:ext cx="10058400" cy="4395578"/>
          </a:xfrm>
        </p:spPr>
        <p:txBody>
          <a:bodyPr>
            <a:normAutofit/>
          </a:bodyPr>
          <a:lstStyle/>
          <a:p>
            <a:r>
              <a:rPr lang="tr-TR" b="1" dirty="0">
                <a:solidFill>
                  <a:schemeClr val="tx1"/>
                </a:solidFill>
              </a:rPr>
              <a:t>T</a:t>
            </a:r>
            <a:r>
              <a:rPr lang="en-US" b="1" dirty="0" err="1">
                <a:solidFill>
                  <a:schemeClr val="tx1"/>
                </a:solidFill>
              </a:rPr>
              <a:t>hiamine</a:t>
            </a:r>
            <a:r>
              <a:rPr lang="en-US" dirty="0">
                <a:solidFill>
                  <a:schemeClr val="tx1"/>
                </a:solidFill>
              </a:rPr>
              <a:t>, alternative name for </a:t>
            </a:r>
            <a:r>
              <a:rPr lang="en-US" i="1" dirty="0">
                <a:solidFill>
                  <a:schemeClr val="tx1"/>
                </a:solidFill>
              </a:rPr>
              <a:t>vitamin B1</a:t>
            </a:r>
            <a:r>
              <a:rPr lang="en-US" dirty="0">
                <a:solidFill>
                  <a:schemeClr val="tx1"/>
                </a:solidFill>
              </a:rPr>
              <a:t>, indicating the presence of </a:t>
            </a:r>
            <a:r>
              <a:rPr lang="en-US" b="1" dirty="0">
                <a:solidFill>
                  <a:schemeClr val="bg2">
                    <a:lumMod val="50000"/>
                  </a:schemeClr>
                </a:solidFill>
              </a:rPr>
              <a:t>sulfur</a:t>
            </a:r>
            <a:r>
              <a:rPr lang="en-US" dirty="0">
                <a:solidFill>
                  <a:schemeClr val="tx1"/>
                </a:solidFill>
              </a:rPr>
              <a:t>, from Greek </a:t>
            </a:r>
            <a:r>
              <a:rPr lang="en-US" i="1" dirty="0" err="1">
                <a:solidFill>
                  <a:schemeClr val="bg2">
                    <a:lumMod val="50000"/>
                  </a:schemeClr>
                </a:solidFill>
              </a:rPr>
              <a:t>theion</a:t>
            </a:r>
            <a:r>
              <a:rPr lang="en-US" dirty="0">
                <a:solidFill>
                  <a:schemeClr val="tx1"/>
                </a:solidFill>
              </a:rPr>
              <a:t> "sulfur," + </a:t>
            </a:r>
            <a:r>
              <a:rPr lang="en-US" b="1" dirty="0">
                <a:solidFill>
                  <a:schemeClr val="bg2">
                    <a:lumMod val="50000"/>
                  </a:schemeClr>
                </a:solidFill>
              </a:rPr>
              <a:t>amine</a:t>
            </a:r>
            <a:r>
              <a:rPr lang="en-US" dirty="0">
                <a:solidFill>
                  <a:schemeClr val="tx1"/>
                </a:solidFill>
              </a:rPr>
              <a:t>, indicating the amino group.</a:t>
            </a:r>
            <a:endParaRPr lang="tr-TR" dirty="0">
              <a:solidFill>
                <a:schemeClr val="tx1"/>
              </a:solidFill>
            </a:endParaRPr>
          </a:p>
          <a:p>
            <a:r>
              <a:rPr lang="en-US" b="1" dirty="0">
                <a:solidFill>
                  <a:srgbClr val="FF0000"/>
                </a:solidFill>
              </a:rPr>
              <a:t>Chemistry</a:t>
            </a:r>
            <a:r>
              <a:rPr lang="en-US" dirty="0"/>
              <a:t> </a:t>
            </a:r>
            <a:endParaRPr lang="tr-TR" dirty="0"/>
          </a:p>
          <a:p>
            <a:r>
              <a:rPr lang="en-US" dirty="0"/>
              <a:t>• It is a heat labile sulfur containing vitamin. It contains pyrimidine ring and </a:t>
            </a:r>
            <a:r>
              <a:rPr lang="en-US" dirty="0" err="1"/>
              <a:t>thiazole</a:t>
            </a:r>
            <a:r>
              <a:rPr lang="en-US" dirty="0"/>
              <a:t> ring</a:t>
            </a:r>
            <a:r>
              <a:rPr lang="tr-TR" dirty="0"/>
              <a:t>,</a:t>
            </a:r>
            <a:r>
              <a:rPr lang="en-US" dirty="0"/>
              <a:t> which are joined by methylene bridge. It is highly alkaline sensitive. </a:t>
            </a:r>
            <a:endParaRPr lang="tr-TR" dirty="0"/>
          </a:p>
          <a:p>
            <a:endParaRPr lang="tr-TR" dirty="0"/>
          </a:p>
          <a:p>
            <a:endParaRPr lang="tr-TR" dirty="0"/>
          </a:p>
          <a:p>
            <a:endParaRPr lang="tr-TR" dirty="0"/>
          </a:p>
          <a:p>
            <a:r>
              <a:rPr lang="en-US" b="1" dirty="0">
                <a:solidFill>
                  <a:srgbClr val="FF0000"/>
                </a:solidFill>
              </a:rPr>
              <a:t>Absorption and Transport</a:t>
            </a:r>
            <a:endParaRPr lang="tr-TR" b="1" dirty="0">
              <a:solidFill>
                <a:srgbClr val="FF0000"/>
              </a:solidFill>
            </a:endParaRPr>
          </a:p>
          <a:p>
            <a:r>
              <a:rPr lang="en-US" dirty="0"/>
              <a:t> • It is absorbed in small intestine by active transport mechanism and simple diffusion. Then it reaches liver through circulation.</a:t>
            </a:r>
            <a:endParaRPr lang="tr-TR" dirty="0"/>
          </a:p>
        </p:txBody>
      </p:sp>
      <p:pic>
        <p:nvPicPr>
          <p:cNvPr id="5" name="Resim 4"/>
          <p:cNvPicPr>
            <a:picLocks noChangeAspect="1"/>
          </p:cNvPicPr>
          <p:nvPr/>
        </p:nvPicPr>
        <p:blipFill>
          <a:blip r:embed="rId2"/>
          <a:stretch>
            <a:fillRect/>
          </a:stretch>
        </p:blipFill>
        <p:spPr>
          <a:xfrm>
            <a:off x="5743660" y="3740072"/>
            <a:ext cx="3636565" cy="1562100"/>
          </a:xfrm>
          <a:prstGeom prst="rect">
            <a:avLst/>
          </a:prstGeom>
          <a:ln w="38100">
            <a:solidFill>
              <a:srgbClr val="FF0000"/>
            </a:solidFill>
          </a:ln>
        </p:spPr>
      </p:pic>
    </p:spTree>
    <p:extLst>
      <p:ext uri="{BB962C8B-B14F-4D97-AF65-F5344CB8AC3E}">
        <p14:creationId xmlns:p14="http://schemas.microsoft.com/office/powerpoint/2010/main" val="1481109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30383A-633D-4AF4-81B4-F120683872EC}"/>
              </a:ext>
            </a:extLst>
          </p:cNvPr>
          <p:cNvSpPr>
            <a:spLocks noGrp="1"/>
          </p:cNvSpPr>
          <p:nvPr>
            <p:ph type="title"/>
          </p:nvPr>
        </p:nvSpPr>
        <p:spPr/>
        <p:txBody>
          <a:bodyPr/>
          <a:lstStyle/>
          <a:p>
            <a:r>
              <a:rPr lang="tr-TR" dirty="0"/>
              <a:t>BIOTIN</a:t>
            </a:r>
          </a:p>
        </p:txBody>
      </p:sp>
      <p:sp>
        <p:nvSpPr>
          <p:cNvPr id="3" name="İçerik Yer Tutucusu 2">
            <a:extLst>
              <a:ext uri="{FF2B5EF4-FFF2-40B4-BE49-F238E27FC236}">
                <a16:creationId xmlns:a16="http://schemas.microsoft.com/office/drawing/2014/main" id="{3DBE5048-66D6-4FA3-AF85-9CCC5D9BBA4F}"/>
              </a:ext>
            </a:extLst>
          </p:cNvPr>
          <p:cNvSpPr>
            <a:spLocks noGrp="1"/>
          </p:cNvSpPr>
          <p:nvPr>
            <p:ph idx="1"/>
          </p:nvPr>
        </p:nvSpPr>
        <p:spPr/>
        <p:txBody>
          <a:bodyPr>
            <a:normAutofit lnSpcReduction="10000"/>
          </a:bodyPr>
          <a:lstStyle/>
          <a:p>
            <a:r>
              <a:rPr lang="tr-TR" b="1" dirty="0" err="1">
                <a:solidFill>
                  <a:srgbClr val="FF0000"/>
                </a:solidFill>
              </a:rPr>
              <a:t>Function</a:t>
            </a:r>
            <a:r>
              <a:rPr lang="tr-TR" dirty="0"/>
              <a:t> </a:t>
            </a:r>
          </a:p>
          <a:p>
            <a:r>
              <a:rPr lang="en-US" b="0" i="0" dirty="0">
                <a:solidFill>
                  <a:srgbClr val="202122"/>
                </a:solidFill>
                <a:effectLst/>
                <a:latin typeface="Arial" panose="020B0604020202020204" pitchFamily="34" charset="0"/>
              </a:rPr>
              <a:t>The name biotin derives from the Greek word “bios” (to live)</a:t>
            </a:r>
            <a:r>
              <a:rPr lang="tr-TR" b="0" i="0" dirty="0">
                <a:solidFill>
                  <a:srgbClr val="202122"/>
                </a:solidFill>
                <a:effectLst/>
                <a:latin typeface="Arial" panose="020B0604020202020204" pitchFamily="34" charset="0"/>
              </a:rPr>
              <a:t>.</a:t>
            </a:r>
            <a:endParaRPr lang="tr-TR" dirty="0"/>
          </a:p>
          <a:p>
            <a:r>
              <a:rPr lang="tr-TR" dirty="0"/>
              <a:t>• </a:t>
            </a:r>
            <a:r>
              <a:rPr lang="en-US" dirty="0"/>
              <a:t>It plays a role in carboxylation and </a:t>
            </a:r>
            <a:r>
              <a:rPr lang="en-US" dirty="0" err="1"/>
              <a:t>transcarboxylation</a:t>
            </a:r>
            <a:r>
              <a:rPr lang="en-US" dirty="0"/>
              <a:t> reactions.</a:t>
            </a:r>
            <a:r>
              <a:rPr lang="tr-TR" dirty="0"/>
              <a:t> </a:t>
            </a:r>
            <a:r>
              <a:rPr lang="tr-TR" dirty="0" err="1"/>
              <a:t>Biotin</a:t>
            </a:r>
            <a:r>
              <a:rPr lang="tr-TR" dirty="0"/>
              <a:t> is </a:t>
            </a:r>
            <a:r>
              <a:rPr lang="tr-TR" dirty="0" err="1"/>
              <a:t>prosthetic</a:t>
            </a:r>
            <a:r>
              <a:rPr lang="tr-TR" dirty="0"/>
              <a:t> </a:t>
            </a:r>
            <a:r>
              <a:rPr lang="tr-TR" dirty="0" err="1"/>
              <a:t>groups</a:t>
            </a:r>
            <a:r>
              <a:rPr lang="tr-TR" dirty="0"/>
              <a:t> of </a:t>
            </a:r>
            <a:r>
              <a:rPr lang="tr-TR" dirty="0" err="1"/>
              <a:t>several</a:t>
            </a:r>
            <a:r>
              <a:rPr lang="tr-TR" dirty="0"/>
              <a:t> </a:t>
            </a:r>
            <a:r>
              <a:rPr lang="tr-TR" dirty="0" err="1"/>
              <a:t>carboxylases</a:t>
            </a:r>
            <a:r>
              <a:rPr lang="tr-TR" dirty="0"/>
              <a:t> </a:t>
            </a:r>
            <a:r>
              <a:rPr lang="tr-TR" dirty="0" err="1"/>
              <a:t>like</a:t>
            </a:r>
            <a:r>
              <a:rPr lang="tr-TR" dirty="0"/>
              <a:t> </a:t>
            </a:r>
            <a:r>
              <a:rPr lang="tr-TR" dirty="0" err="1"/>
              <a:t>pyruvate</a:t>
            </a:r>
            <a:r>
              <a:rPr lang="tr-TR" dirty="0"/>
              <a:t> </a:t>
            </a:r>
            <a:r>
              <a:rPr lang="tr-TR" dirty="0" err="1"/>
              <a:t>carboxylase</a:t>
            </a:r>
            <a:r>
              <a:rPr lang="tr-TR" dirty="0"/>
              <a:t>, </a:t>
            </a:r>
            <a:r>
              <a:rPr lang="tr-TR" dirty="0" err="1"/>
              <a:t>acetyl-CoA</a:t>
            </a:r>
            <a:r>
              <a:rPr lang="tr-TR" dirty="0"/>
              <a:t> </a:t>
            </a:r>
            <a:r>
              <a:rPr lang="tr-TR" dirty="0" err="1"/>
              <a:t>carboxylase</a:t>
            </a:r>
            <a:r>
              <a:rPr lang="tr-TR" dirty="0"/>
              <a:t>, </a:t>
            </a:r>
            <a:r>
              <a:rPr lang="tr-TR" dirty="0" err="1"/>
              <a:t>etc</a:t>
            </a:r>
            <a:r>
              <a:rPr lang="tr-TR" dirty="0"/>
              <a:t>. </a:t>
            </a:r>
          </a:p>
          <a:p>
            <a:pPr>
              <a:buFont typeface="Arial" panose="020B0604020202020204" pitchFamily="34" charset="0"/>
              <a:buChar char="•"/>
            </a:pPr>
            <a:r>
              <a:rPr lang="en-US" dirty="0"/>
              <a:t>It acts as a coenzyme in the synthesis of fat, </a:t>
            </a:r>
            <a:r>
              <a:rPr lang="en-US" dirty="0" err="1"/>
              <a:t>glucogen</a:t>
            </a:r>
            <a:r>
              <a:rPr lang="en-US" dirty="0"/>
              <a:t> and amino acids.</a:t>
            </a:r>
            <a:endParaRPr lang="tr-TR" dirty="0"/>
          </a:p>
          <a:p>
            <a:r>
              <a:rPr lang="tr-TR" dirty="0"/>
              <a:t>•</a:t>
            </a:r>
            <a:r>
              <a:rPr lang="tr-TR" dirty="0" err="1"/>
              <a:t>In</a:t>
            </a:r>
            <a:r>
              <a:rPr lang="tr-TR" dirty="0"/>
              <a:t> </a:t>
            </a:r>
            <a:r>
              <a:rPr lang="tr-TR" dirty="0" err="1"/>
              <a:t>carboxylation</a:t>
            </a:r>
            <a:r>
              <a:rPr lang="tr-TR" dirty="0"/>
              <a:t> </a:t>
            </a:r>
            <a:r>
              <a:rPr lang="tr-TR" dirty="0" err="1"/>
              <a:t>reaction</a:t>
            </a:r>
            <a:r>
              <a:rPr lang="tr-TR" dirty="0"/>
              <a:t> it </a:t>
            </a:r>
            <a:r>
              <a:rPr lang="tr-TR" dirty="0" err="1"/>
              <a:t>acts</a:t>
            </a:r>
            <a:r>
              <a:rPr lang="tr-TR" dirty="0"/>
              <a:t> as a </a:t>
            </a:r>
            <a:r>
              <a:rPr lang="tr-TR" dirty="0" err="1"/>
              <a:t>carrier</a:t>
            </a:r>
            <a:r>
              <a:rPr lang="tr-TR" dirty="0"/>
              <a:t> of CO</a:t>
            </a:r>
            <a:r>
              <a:rPr lang="tr-TR" sz="1050" dirty="0"/>
              <a:t>2</a:t>
            </a:r>
          </a:p>
          <a:p>
            <a:r>
              <a:rPr lang="tr-TR" sz="1800" b="1" dirty="0" err="1">
                <a:solidFill>
                  <a:srgbClr val="FF0000"/>
                </a:solidFill>
              </a:rPr>
              <a:t>Stability</a:t>
            </a:r>
            <a:r>
              <a:rPr lang="tr-TR" sz="1800" b="1" dirty="0">
                <a:solidFill>
                  <a:srgbClr val="FF0000"/>
                </a:solidFill>
              </a:rPr>
              <a:t>:</a:t>
            </a:r>
          </a:p>
          <a:p>
            <a:r>
              <a:rPr lang="en-US" sz="2000" dirty="0">
                <a:latin typeface="Arial" panose="020B0604020202020204" pitchFamily="34" charset="0"/>
                <a:cs typeface="Arial" panose="020B0604020202020204" pitchFamily="34" charset="0"/>
              </a:rPr>
              <a:t>Biotin is very common in nature and its deficiency is very rare.</a:t>
            </a:r>
          </a:p>
          <a:p>
            <a:r>
              <a:rPr lang="en-US" sz="2000" dirty="0">
                <a:latin typeface="Arial" panose="020B0604020202020204" pitchFamily="34" charset="0"/>
                <a:cs typeface="Arial" panose="020B0604020202020204" pitchFamily="34" charset="0"/>
              </a:rPr>
              <a:t>Stable to heat, light and oxygen.</a:t>
            </a:r>
          </a:p>
          <a:p>
            <a:r>
              <a:rPr lang="en-US" sz="2000" dirty="0">
                <a:latin typeface="Arial" panose="020B0604020202020204" pitchFamily="34" charset="0"/>
                <a:cs typeface="Arial" panose="020B0604020202020204" pitchFamily="34" charset="0"/>
              </a:rPr>
              <a:t>Extremely high and low </a:t>
            </a:r>
            <a:r>
              <a:rPr lang="en-US" sz="2000" dirty="0" err="1">
                <a:latin typeface="Arial" panose="020B0604020202020204" pitchFamily="34" charset="0"/>
                <a:cs typeface="Arial" panose="020B0604020202020204" pitchFamily="34" charset="0"/>
              </a:rPr>
              <a:t>pHs</a:t>
            </a:r>
            <a:r>
              <a:rPr lang="en-US" sz="2000" dirty="0">
                <a:latin typeface="Arial" panose="020B0604020202020204" pitchFamily="34" charset="0"/>
                <a:cs typeface="Arial" panose="020B0604020202020204" pitchFamily="34" charset="0"/>
              </a:rPr>
              <a:t> cause deterioration.</a:t>
            </a:r>
          </a:p>
          <a:p>
            <a:endParaRPr lang="tr-TR" dirty="0"/>
          </a:p>
        </p:txBody>
      </p:sp>
    </p:spTree>
    <p:extLst>
      <p:ext uri="{BB962C8B-B14F-4D97-AF65-F5344CB8AC3E}">
        <p14:creationId xmlns:p14="http://schemas.microsoft.com/office/powerpoint/2010/main" val="2384715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4DFDD5-C50A-4100-917F-588613646B08}"/>
              </a:ext>
            </a:extLst>
          </p:cNvPr>
          <p:cNvSpPr>
            <a:spLocks noGrp="1"/>
          </p:cNvSpPr>
          <p:nvPr>
            <p:ph type="title"/>
          </p:nvPr>
        </p:nvSpPr>
        <p:spPr/>
        <p:txBody>
          <a:bodyPr/>
          <a:lstStyle/>
          <a:p>
            <a:r>
              <a:rPr lang="tr-TR" dirty="0" err="1"/>
              <a:t>Biotin</a:t>
            </a:r>
            <a:r>
              <a:rPr lang="tr-TR" dirty="0"/>
              <a:t> </a:t>
            </a:r>
            <a:r>
              <a:rPr lang="tr-TR" dirty="0" err="1"/>
              <a:t>deficiency</a:t>
            </a:r>
            <a:r>
              <a:rPr lang="tr-TR" dirty="0"/>
              <a:t> </a:t>
            </a:r>
          </a:p>
        </p:txBody>
      </p:sp>
      <p:sp>
        <p:nvSpPr>
          <p:cNvPr id="3" name="İçerik Yer Tutucusu 2">
            <a:extLst>
              <a:ext uri="{FF2B5EF4-FFF2-40B4-BE49-F238E27FC236}">
                <a16:creationId xmlns:a16="http://schemas.microsoft.com/office/drawing/2014/main" id="{80167DE5-89D3-4043-A538-773181171ADF}"/>
              </a:ext>
            </a:extLst>
          </p:cNvPr>
          <p:cNvSpPr>
            <a:spLocks noGrp="1"/>
          </p:cNvSpPr>
          <p:nvPr>
            <p:ph idx="1"/>
          </p:nvPr>
        </p:nvSpPr>
        <p:spPr/>
        <p:txBody>
          <a:bodyPr/>
          <a:lstStyle/>
          <a:p>
            <a:pPr>
              <a:buFont typeface="Wingdings" panose="05000000000000000000" pitchFamily="2" charset="2"/>
              <a:buChar char="v"/>
            </a:pPr>
            <a:r>
              <a:rPr lang="en-US" dirty="0"/>
              <a:t>Biotin deficiency is rare in humans because it is present in most of the common foods.</a:t>
            </a:r>
            <a:endParaRPr lang="tr-TR" dirty="0"/>
          </a:p>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Its absorption is very good.</a:t>
            </a:r>
          </a:p>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In the intestine, some biotin is produced by bacterial means.</a:t>
            </a:r>
          </a:p>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Daily requirement: 30 micrograms / day</a:t>
            </a:r>
          </a:p>
          <a:p>
            <a:pPr>
              <a:buFont typeface="Wingdings" panose="05000000000000000000" pitchFamily="2" charset="2"/>
              <a:buChar char="v"/>
            </a:pPr>
            <a:r>
              <a:rPr lang="en-US" sz="2000" dirty="0">
                <a:latin typeface="Arial" panose="020B0604020202020204" pitchFamily="34" charset="0"/>
                <a:cs typeface="Arial" panose="020B0604020202020204" pitchFamily="34" charset="0"/>
              </a:rPr>
              <a:t>Sources:</a:t>
            </a:r>
            <a:endParaRPr lang="tr-TR" dirty="0"/>
          </a:p>
          <a:p>
            <a:r>
              <a:rPr lang="tr-TR" b="1" dirty="0" err="1">
                <a:solidFill>
                  <a:srgbClr val="FF0000"/>
                </a:solidFill>
              </a:rPr>
              <a:t>Dietary</a:t>
            </a:r>
            <a:r>
              <a:rPr lang="tr-TR" b="1" dirty="0">
                <a:solidFill>
                  <a:srgbClr val="FF0000"/>
                </a:solidFill>
              </a:rPr>
              <a:t> </a:t>
            </a:r>
            <a:r>
              <a:rPr lang="tr-TR" b="1" dirty="0" err="1">
                <a:solidFill>
                  <a:srgbClr val="FF0000"/>
                </a:solidFill>
              </a:rPr>
              <a:t>sources</a:t>
            </a:r>
            <a:r>
              <a:rPr lang="tr-TR" b="1" dirty="0">
                <a:solidFill>
                  <a:srgbClr val="FF0000"/>
                </a:solidFill>
              </a:rPr>
              <a:t> </a:t>
            </a:r>
          </a:p>
          <a:p>
            <a:r>
              <a:rPr lang="tr-TR" dirty="0"/>
              <a:t>• </a:t>
            </a:r>
            <a:r>
              <a:rPr lang="en-US" sz="2000" dirty="0">
                <a:latin typeface="Arial" panose="020B0604020202020204" pitchFamily="34" charset="0"/>
                <a:cs typeface="Arial" panose="020B0604020202020204" pitchFamily="34" charset="0"/>
              </a:rPr>
              <a:t>Liver (main source), meat, fruit and vegetables</a:t>
            </a:r>
            <a:r>
              <a:rPr lang="tr-TR" sz="2000" dirty="0">
                <a:latin typeface="Arial" panose="020B0604020202020204" pitchFamily="34" charset="0"/>
                <a:cs typeface="Arial" panose="020B0604020202020204" pitchFamily="34" charset="0"/>
              </a:rPr>
              <a:t>, </a:t>
            </a:r>
            <a:r>
              <a:rPr lang="tr-TR" dirty="0" err="1"/>
              <a:t>Whole</a:t>
            </a:r>
            <a:r>
              <a:rPr lang="tr-TR" dirty="0"/>
              <a:t> </a:t>
            </a:r>
            <a:r>
              <a:rPr lang="tr-TR" dirty="0" err="1"/>
              <a:t>cereals</a:t>
            </a:r>
            <a:r>
              <a:rPr lang="tr-TR" dirty="0"/>
              <a:t>, </a:t>
            </a:r>
            <a:r>
              <a:rPr lang="tr-TR" dirty="0" err="1"/>
              <a:t>legumes</a:t>
            </a:r>
            <a:r>
              <a:rPr lang="tr-TR" dirty="0"/>
              <a:t>, </a:t>
            </a:r>
            <a:r>
              <a:rPr lang="tr-TR" dirty="0" err="1"/>
              <a:t>groundnuts</a:t>
            </a:r>
            <a:r>
              <a:rPr lang="tr-TR" dirty="0"/>
              <a:t>, </a:t>
            </a:r>
            <a:r>
              <a:rPr lang="tr-TR" dirty="0" err="1"/>
              <a:t>milk</a:t>
            </a:r>
            <a:r>
              <a:rPr lang="tr-TR" dirty="0"/>
              <a:t>, </a:t>
            </a:r>
            <a:r>
              <a:rPr lang="tr-TR" dirty="0" err="1"/>
              <a:t>and</a:t>
            </a:r>
            <a:r>
              <a:rPr lang="tr-TR" dirty="0"/>
              <a:t> </a:t>
            </a:r>
            <a:r>
              <a:rPr lang="tr-TR" dirty="0" err="1"/>
              <a:t>fish</a:t>
            </a:r>
            <a:r>
              <a:rPr lang="tr-TR" dirty="0"/>
              <a:t> </a:t>
            </a:r>
            <a:r>
              <a:rPr lang="tr-TR" dirty="0" err="1"/>
              <a:t>are</a:t>
            </a:r>
            <a:r>
              <a:rPr lang="tr-TR" dirty="0"/>
              <a:t> </a:t>
            </a:r>
            <a:r>
              <a:rPr lang="tr-TR" dirty="0" err="1"/>
              <a:t>good</a:t>
            </a:r>
            <a:r>
              <a:rPr lang="tr-TR" dirty="0"/>
              <a:t> </a:t>
            </a:r>
            <a:r>
              <a:rPr lang="tr-TR" dirty="0" err="1"/>
              <a:t>sources</a:t>
            </a:r>
            <a:r>
              <a:rPr lang="tr-TR" dirty="0"/>
              <a:t>. </a:t>
            </a:r>
          </a:p>
          <a:p>
            <a:pPr>
              <a:buFont typeface="Wingdings" panose="05000000000000000000" pitchFamily="2" charset="2"/>
              <a:buChar char="v"/>
            </a:pPr>
            <a:endParaRPr lang="tr-TR" dirty="0"/>
          </a:p>
        </p:txBody>
      </p:sp>
      <p:pic>
        <p:nvPicPr>
          <p:cNvPr id="4098" name="Picture 2" descr="Eat Healthy, Live Healthy| Biotin (Vitamin B-7) and Food Sources — Steemit">
            <a:extLst>
              <a:ext uri="{FF2B5EF4-FFF2-40B4-BE49-F238E27FC236}">
                <a16:creationId xmlns:a16="http://schemas.microsoft.com/office/drawing/2014/main" id="{83061F3F-6570-4261-AAF4-976DCAC0A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773" y="2781592"/>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0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DE5B89-303D-448F-A472-D619C1C107F8}"/>
              </a:ext>
            </a:extLst>
          </p:cNvPr>
          <p:cNvSpPr>
            <a:spLocks noGrp="1"/>
          </p:cNvSpPr>
          <p:nvPr>
            <p:ph type="title"/>
          </p:nvPr>
        </p:nvSpPr>
        <p:spPr/>
        <p:txBody>
          <a:bodyPr/>
          <a:lstStyle/>
          <a:p>
            <a:r>
              <a:rPr lang="tr-TR" dirty="0"/>
              <a:t>FOLIC ACID </a:t>
            </a:r>
          </a:p>
        </p:txBody>
      </p:sp>
      <p:sp>
        <p:nvSpPr>
          <p:cNvPr id="3" name="İçerik Yer Tutucusu 2">
            <a:extLst>
              <a:ext uri="{FF2B5EF4-FFF2-40B4-BE49-F238E27FC236}">
                <a16:creationId xmlns:a16="http://schemas.microsoft.com/office/drawing/2014/main" id="{C160A063-18D9-4BD5-9D2D-09A201C819D4}"/>
              </a:ext>
            </a:extLst>
          </p:cNvPr>
          <p:cNvSpPr>
            <a:spLocks noGrp="1"/>
          </p:cNvSpPr>
          <p:nvPr>
            <p:ph idx="1"/>
          </p:nvPr>
        </p:nvSpPr>
        <p:spPr/>
        <p:txBody>
          <a:bodyPr>
            <a:normAutofit lnSpcReduction="10000"/>
          </a:bodyPr>
          <a:lstStyle/>
          <a:p>
            <a:r>
              <a:rPr lang="tr-TR" b="1" dirty="0" err="1">
                <a:solidFill>
                  <a:srgbClr val="FF0000"/>
                </a:solidFill>
              </a:rPr>
              <a:t>Chemistry</a:t>
            </a:r>
            <a:r>
              <a:rPr lang="tr-TR" dirty="0"/>
              <a:t> </a:t>
            </a:r>
          </a:p>
          <a:p>
            <a:r>
              <a:rPr lang="tr-TR" dirty="0"/>
              <a:t>• </a:t>
            </a:r>
            <a:r>
              <a:rPr lang="tr-TR" dirty="0" err="1"/>
              <a:t>Folic</a:t>
            </a:r>
            <a:r>
              <a:rPr lang="tr-TR" dirty="0"/>
              <a:t> </a:t>
            </a:r>
            <a:r>
              <a:rPr lang="tr-TR" dirty="0" err="1"/>
              <a:t>acid</a:t>
            </a:r>
            <a:r>
              <a:rPr lang="tr-TR" dirty="0"/>
              <a:t> </a:t>
            </a:r>
            <a:r>
              <a:rPr lang="tr-TR" dirty="0" err="1"/>
              <a:t>consist</a:t>
            </a:r>
            <a:r>
              <a:rPr lang="tr-TR" dirty="0"/>
              <a:t> of </a:t>
            </a:r>
            <a:r>
              <a:rPr lang="tr-TR" dirty="0" err="1"/>
              <a:t>pteridine</a:t>
            </a:r>
            <a:r>
              <a:rPr lang="tr-TR" dirty="0"/>
              <a:t> </a:t>
            </a:r>
            <a:r>
              <a:rPr lang="tr-TR" dirty="0" err="1"/>
              <a:t>nucleus</a:t>
            </a:r>
            <a:r>
              <a:rPr lang="tr-TR" dirty="0"/>
              <a:t>, p-</a:t>
            </a:r>
            <a:r>
              <a:rPr lang="tr-TR" dirty="0" err="1"/>
              <a:t>aminobenzoic</a:t>
            </a:r>
            <a:r>
              <a:rPr lang="tr-TR" dirty="0"/>
              <a:t> </a:t>
            </a:r>
            <a:r>
              <a:rPr lang="tr-TR" dirty="0" err="1"/>
              <a:t>acid</a:t>
            </a:r>
            <a:r>
              <a:rPr lang="tr-TR" dirty="0"/>
              <a:t> </a:t>
            </a:r>
            <a:r>
              <a:rPr lang="tr-TR" dirty="0" err="1"/>
              <a:t>and</a:t>
            </a:r>
            <a:r>
              <a:rPr lang="tr-TR" dirty="0"/>
              <a:t> </a:t>
            </a:r>
            <a:r>
              <a:rPr lang="tr-TR" dirty="0" err="1"/>
              <a:t>glutamate</a:t>
            </a:r>
            <a:r>
              <a:rPr lang="tr-TR" dirty="0"/>
              <a:t>. </a:t>
            </a:r>
            <a:r>
              <a:rPr lang="tr-TR" dirty="0" err="1"/>
              <a:t>It</a:t>
            </a:r>
            <a:r>
              <a:rPr lang="tr-TR" dirty="0"/>
              <a:t> is </a:t>
            </a:r>
            <a:r>
              <a:rPr lang="tr-TR" dirty="0" err="1"/>
              <a:t>sensitive</a:t>
            </a:r>
            <a:r>
              <a:rPr lang="tr-TR" dirty="0"/>
              <a:t> </a:t>
            </a:r>
            <a:r>
              <a:rPr lang="tr-TR" dirty="0" err="1"/>
              <a:t>to</a:t>
            </a:r>
            <a:r>
              <a:rPr lang="tr-TR" dirty="0"/>
              <a:t> </a:t>
            </a:r>
            <a:r>
              <a:rPr lang="tr-TR" dirty="0" err="1"/>
              <a:t>light</a:t>
            </a:r>
            <a:r>
              <a:rPr lang="tr-TR" dirty="0"/>
              <a:t> </a:t>
            </a:r>
            <a:r>
              <a:rPr lang="tr-TR" dirty="0" err="1"/>
              <a:t>and</a:t>
            </a:r>
            <a:r>
              <a:rPr lang="tr-TR" dirty="0"/>
              <a:t> </a:t>
            </a:r>
            <a:r>
              <a:rPr lang="tr-TR" dirty="0" err="1"/>
              <a:t>acid</a:t>
            </a:r>
            <a:r>
              <a:rPr lang="tr-TR" dirty="0"/>
              <a:t> but </a:t>
            </a:r>
            <a:r>
              <a:rPr lang="tr-TR" dirty="0" err="1"/>
              <a:t>stable</a:t>
            </a:r>
            <a:r>
              <a:rPr lang="tr-TR" dirty="0"/>
              <a:t> </a:t>
            </a:r>
            <a:r>
              <a:rPr lang="tr-TR" dirty="0" err="1"/>
              <a:t>to</a:t>
            </a:r>
            <a:r>
              <a:rPr lang="tr-TR" dirty="0"/>
              <a:t> </a:t>
            </a:r>
            <a:r>
              <a:rPr lang="tr-TR" dirty="0" err="1"/>
              <a:t>heat</a:t>
            </a:r>
            <a:r>
              <a:rPr lang="tr-TR" dirty="0"/>
              <a:t> </a:t>
            </a:r>
            <a:r>
              <a:rPr lang="tr-TR" dirty="0" err="1"/>
              <a:t>and</a:t>
            </a:r>
            <a:r>
              <a:rPr lang="tr-TR" dirty="0"/>
              <a:t> alkali. </a:t>
            </a:r>
          </a:p>
          <a:p>
            <a:endParaRPr lang="tr-TR" dirty="0"/>
          </a:p>
          <a:p>
            <a:endParaRPr lang="tr-TR" dirty="0"/>
          </a:p>
          <a:p>
            <a:endParaRPr lang="tr-TR" dirty="0"/>
          </a:p>
          <a:p>
            <a:r>
              <a:rPr lang="tr-TR" b="1" dirty="0" err="1">
                <a:solidFill>
                  <a:srgbClr val="FF0000"/>
                </a:solidFill>
              </a:rPr>
              <a:t>Absorption</a:t>
            </a:r>
            <a:r>
              <a:rPr lang="tr-TR" b="1" dirty="0">
                <a:solidFill>
                  <a:srgbClr val="FF0000"/>
                </a:solidFill>
              </a:rPr>
              <a:t> </a:t>
            </a:r>
            <a:r>
              <a:rPr lang="tr-TR" b="1" dirty="0" err="1">
                <a:solidFill>
                  <a:srgbClr val="FF0000"/>
                </a:solidFill>
              </a:rPr>
              <a:t>and</a:t>
            </a:r>
            <a:r>
              <a:rPr lang="tr-TR" b="1" dirty="0">
                <a:solidFill>
                  <a:srgbClr val="FF0000"/>
                </a:solidFill>
              </a:rPr>
              <a:t> transport </a:t>
            </a:r>
          </a:p>
          <a:p>
            <a:r>
              <a:rPr lang="tr-TR" dirty="0"/>
              <a:t>• </a:t>
            </a:r>
            <a:r>
              <a:rPr lang="tr-TR" dirty="0" err="1"/>
              <a:t>Folic</a:t>
            </a:r>
            <a:r>
              <a:rPr lang="tr-TR" dirty="0"/>
              <a:t> </a:t>
            </a:r>
            <a:r>
              <a:rPr lang="tr-TR" dirty="0" err="1"/>
              <a:t>acid</a:t>
            </a:r>
            <a:r>
              <a:rPr lang="tr-TR" dirty="0"/>
              <a:t> </a:t>
            </a:r>
            <a:r>
              <a:rPr lang="tr-TR" dirty="0" err="1"/>
              <a:t>present</a:t>
            </a:r>
            <a:r>
              <a:rPr lang="tr-TR" dirty="0"/>
              <a:t> in </a:t>
            </a:r>
            <a:r>
              <a:rPr lang="tr-TR" dirty="0" err="1"/>
              <a:t>natural</a:t>
            </a:r>
            <a:r>
              <a:rPr lang="tr-TR" dirty="0"/>
              <a:t> </a:t>
            </a:r>
            <a:r>
              <a:rPr lang="tr-TR" dirty="0" err="1"/>
              <a:t>foods</a:t>
            </a:r>
            <a:r>
              <a:rPr lang="tr-TR" dirty="0"/>
              <a:t> is </a:t>
            </a:r>
            <a:r>
              <a:rPr lang="tr-TR" dirty="0" err="1"/>
              <a:t>called</a:t>
            </a:r>
            <a:r>
              <a:rPr lang="tr-TR" dirty="0"/>
              <a:t> as </a:t>
            </a:r>
            <a:r>
              <a:rPr lang="tr-TR" b="1" dirty="0" err="1"/>
              <a:t>folyl</a:t>
            </a:r>
            <a:r>
              <a:rPr lang="tr-TR" b="1" dirty="0"/>
              <a:t> </a:t>
            </a:r>
            <a:r>
              <a:rPr lang="tr-TR" b="1" dirty="0" err="1"/>
              <a:t>polyglutamate</a:t>
            </a:r>
            <a:r>
              <a:rPr lang="tr-TR" dirty="0"/>
              <a:t>. </a:t>
            </a:r>
            <a:r>
              <a:rPr lang="tr-TR" dirty="0" err="1"/>
              <a:t>In</a:t>
            </a:r>
            <a:r>
              <a:rPr lang="tr-TR" dirty="0"/>
              <a:t> </a:t>
            </a:r>
            <a:r>
              <a:rPr lang="tr-TR" dirty="0" err="1"/>
              <a:t>the</a:t>
            </a:r>
            <a:r>
              <a:rPr lang="tr-TR" dirty="0"/>
              <a:t> </a:t>
            </a:r>
            <a:r>
              <a:rPr lang="tr-TR" dirty="0" err="1"/>
              <a:t>intestinal</a:t>
            </a:r>
            <a:r>
              <a:rPr lang="tr-TR" dirty="0"/>
              <a:t> </a:t>
            </a:r>
            <a:r>
              <a:rPr lang="tr-TR" dirty="0" err="1"/>
              <a:t>mucosal</a:t>
            </a:r>
            <a:r>
              <a:rPr lang="tr-TR" dirty="0"/>
              <a:t> </a:t>
            </a:r>
            <a:r>
              <a:rPr lang="tr-TR" dirty="0" err="1"/>
              <a:t>cells</a:t>
            </a:r>
            <a:r>
              <a:rPr lang="tr-TR" dirty="0"/>
              <a:t> </a:t>
            </a:r>
            <a:r>
              <a:rPr lang="tr-TR" dirty="0" err="1"/>
              <a:t>hydrolase</a:t>
            </a:r>
            <a:r>
              <a:rPr lang="tr-TR" dirty="0"/>
              <a:t> form </a:t>
            </a:r>
            <a:r>
              <a:rPr lang="tr-TR" dirty="0" err="1"/>
              <a:t>folic</a:t>
            </a:r>
            <a:r>
              <a:rPr lang="tr-TR" dirty="0"/>
              <a:t> </a:t>
            </a:r>
            <a:r>
              <a:rPr lang="tr-TR" dirty="0" err="1"/>
              <a:t>acid</a:t>
            </a:r>
            <a:r>
              <a:rPr lang="tr-TR" dirty="0"/>
              <a:t> </a:t>
            </a:r>
            <a:r>
              <a:rPr lang="tr-TR" dirty="0" err="1"/>
              <a:t>which</a:t>
            </a:r>
            <a:r>
              <a:rPr lang="tr-TR" dirty="0"/>
              <a:t> is </a:t>
            </a:r>
            <a:r>
              <a:rPr lang="tr-TR" dirty="0" err="1"/>
              <a:t>reduced</a:t>
            </a:r>
            <a:r>
              <a:rPr lang="tr-TR" dirty="0"/>
              <a:t> </a:t>
            </a:r>
            <a:r>
              <a:rPr lang="tr-TR" dirty="0" err="1"/>
              <a:t>to</a:t>
            </a:r>
            <a:r>
              <a:rPr lang="tr-TR" dirty="0"/>
              <a:t> N5 - </a:t>
            </a:r>
            <a:r>
              <a:rPr lang="tr-TR" dirty="0" err="1"/>
              <a:t>methyl</a:t>
            </a:r>
            <a:r>
              <a:rPr lang="tr-TR" dirty="0"/>
              <a:t> </a:t>
            </a:r>
            <a:r>
              <a:rPr lang="tr-TR" dirty="0" err="1"/>
              <a:t>tetrahydrofolate</a:t>
            </a:r>
            <a:r>
              <a:rPr lang="tr-TR" dirty="0"/>
              <a:t>. </a:t>
            </a:r>
          </a:p>
          <a:p>
            <a:r>
              <a:rPr lang="tr-TR" dirty="0"/>
              <a:t>• </a:t>
            </a:r>
            <a:r>
              <a:rPr lang="tr-TR" dirty="0" err="1"/>
              <a:t>Methyl</a:t>
            </a:r>
            <a:r>
              <a:rPr lang="tr-TR" dirty="0"/>
              <a:t> </a:t>
            </a:r>
            <a:r>
              <a:rPr lang="tr-TR" dirty="0" err="1"/>
              <a:t>tetrahydrofolate</a:t>
            </a:r>
            <a:r>
              <a:rPr lang="tr-TR" dirty="0"/>
              <a:t> is </a:t>
            </a:r>
            <a:r>
              <a:rPr lang="tr-TR" dirty="0" err="1"/>
              <a:t>the</a:t>
            </a:r>
            <a:r>
              <a:rPr lang="tr-TR" dirty="0"/>
              <a:t> </a:t>
            </a:r>
            <a:r>
              <a:rPr lang="tr-TR" dirty="0" err="1"/>
              <a:t>major</a:t>
            </a:r>
            <a:r>
              <a:rPr lang="tr-TR" dirty="0"/>
              <a:t> </a:t>
            </a:r>
            <a:r>
              <a:rPr lang="tr-TR" dirty="0" err="1"/>
              <a:t>circulating</a:t>
            </a:r>
            <a:r>
              <a:rPr lang="tr-TR" dirty="0"/>
              <a:t> form </a:t>
            </a:r>
            <a:r>
              <a:rPr lang="tr-TR" dirty="0" err="1"/>
              <a:t>probably</a:t>
            </a:r>
            <a:r>
              <a:rPr lang="tr-TR" dirty="0"/>
              <a:t> </a:t>
            </a:r>
            <a:r>
              <a:rPr lang="tr-TR" dirty="0" err="1"/>
              <a:t>bound</a:t>
            </a:r>
            <a:r>
              <a:rPr lang="tr-TR" dirty="0"/>
              <a:t> </a:t>
            </a:r>
            <a:r>
              <a:rPr lang="tr-TR" dirty="0" err="1"/>
              <a:t>to</a:t>
            </a:r>
            <a:r>
              <a:rPr lang="tr-TR" dirty="0"/>
              <a:t> protein.</a:t>
            </a:r>
          </a:p>
        </p:txBody>
      </p:sp>
      <p:pic>
        <p:nvPicPr>
          <p:cNvPr id="4" name="Resim 3" descr="folik asit">
            <a:extLst>
              <a:ext uri="{FF2B5EF4-FFF2-40B4-BE49-F238E27FC236}">
                <a16:creationId xmlns:a16="http://schemas.microsoft.com/office/drawing/2014/main" id="{B022E9BF-26C3-4111-92E2-177A968F48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321" y="2673828"/>
            <a:ext cx="5048200" cy="1800000"/>
          </a:xfrm>
          <a:prstGeom prst="rect">
            <a:avLst/>
          </a:prstGeom>
          <a:noFill/>
          <a:ln w="31750" cmpd="sng">
            <a:solidFill>
              <a:srgbClr val="FF0000"/>
            </a:solidFill>
            <a:miter lim="800000"/>
            <a:headEnd/>
            <a:tailEnd/>
          </a:ln>
          <a:effectLst/>
        </p:spPr>
      </p:pic>
      <p:pic>
        <p:nvPicPr>
          <p:cNvPr id="5" name="Picture 6" descr="tetrahydrofolate ile ilgili görsel sonucu">
            <a:extLst>
              <a:ext uri="{FF2B5EF4-FFF2-40B4-BE49-F238E27FC236}">
                <a16:creationId xmlns:a16="http://schemas.microsoft.com/office/drawing/2014/main" id="{4084F164-4345-4F99-A927-8BE7C55B0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711" y="5157395"/>
            <a:ext cx="2476500" cy="1047751"/>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55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2AD287-FDC4-413C-AD23-3D74E6CD8A65}"/>
              </a:ext>
            </a:extLst>
          </p:cNvPr>
          <p:cNvSpPr>
            <a:spLocks noGrp="1"/>
          </p:cNvSpPr>
          <p:nvPr>
            <p:ph type="title"/>
          </p:nvPr>
        </p:nvSpPr>
        <p:spPr/>
        <p:txBody>
          <a:bodyPr/>
          <a:lstStyle/>
          <a:p>
            <a:r>
              <a:rPr lang="tr-TR" dirty="0"/>
              <a:t>FOLIC ACID </a:t>
            </a:r>
          </a:p>
        </p:txBody>
      </p:sp>
      <p:sp>
        <p:nvSpPr>
          <p:cNvPr id="3" name="İçerik Yer Tutucusu 2">
            <a:extLst>
              <a:ext uri="{FF2B5EF4-FFF2-40B4-BE49-F238E27FC236}">
                <a16:creationId xmlns:a16="http://schemas.microsoft.com/office/drawing/2014/main" id="{001F91D9-9A0F-4B9D-BA53-71ED4F3606D2}"/>
              </a:ext>
            </a:extLst>
          </p:cNvPr>
          <p:cNvSpPr>
            <a:spLocks noGrp="1"/>
          </p:cNvSpPr>
          <p:nvPr>
            <p:ph idx="1"/>
          </p:nvPr>
        </p:nvSpPr>
        <p:spPr/>
        <p:txBody>
          <a:bodyPr>
            <a:normAutofit/>
          </a:bodyPr>
          <a:lstStyle/>
          <a:p>
            <a:r>
              <a:rPr lang="en-US" b="1" dirty="0">
                <a:solidFill>
                  <a:srgbClr val="FF0000"/>
                </a:solidFill>
              </a:rPr>
              <a:t>Function</a:t>
            </a:r>
            <a:r>
              <a:rPr lang="en-US" dirty="0"/>
              <a:t> </a:t>
            </a:r>
            <a:endParaRPr lang="tr-TR" dirty="0"/>
          </a:p>
          <a:p>
            <a:r>
              <a:rPr lang="en-US" dirty="0"/>
              <a:t>• Tetrahydrofolate or FH4 which is reduced form of folic acid is carrier of one carbon units. </a:t>
            </a:r>
            <a:endParaRPr lang="tr-TR" dirty="0"/>
          </a:p>
          <a:p>
            <a:r>
              <a:rPr lang="en-US" dirty="0"/>
              <a:t>• It is a coenzyme in nucleic and amino acid metabolism. Folic acid is required for the synthesis of DNA through nucleotides, in rapidly dividing cells like bone marrow or intestinal cells. </a:t>
            </a:r>
            <a:endParaRPr lang="tr-TR" dirty="0"/>
          </a:p>
          <a:p>
            <a:pPr>
              <a:buFont typeface="Arial" panose="020B0604020202020204" pitchFamily="34" charset="0"/>
              <a:buChar char="•"/>
            </a:pPr>
            <a:r>
              <a:rPr lang="en-US" dirty="0"/>
              <a:t>The main form of folic acid in foods is 5,6,7,8 tetrahydrofolates. (</a:t>
            </a:r>
            <a:r>
              <a:rPr lang="tr-TR" dirty="0"/>
              <a:t>F</a:t>
            </a:r>
            <a:r>
              <a:rPr lang="en-US" dirty="0"/>
              <a:t>H4 folates). 80% of the folate in foods is in the form of </a:t>
            </a:r>
            <a:r>
              <a:rPr lang="en-US" b="1" dirty="0" err="1"/>
              <a:t>polyglutamil</a:t>
            </a:r>
            <a:r>
              <a:rPr lang="en-US" dirty="0"/>
              <a:t>.</a:t>
            </a:r>
          </a:p>
        </p:txBody>
      </p:sp>
      <p:pic>
        <p:nvPicPr>
          <p:cNvPr id="5122" name="Picture 2">
            <a:extLst>
              <a:ext uri="{FF2B5EF4-FFF2-40B4-BE49-F238E27FC236}">
                <a16:creationId xmlns:a16="http://schemas.microsoft.com/office/drawing/2014/main" id="{B2275DEB-B020-488D-B703-97B61D2D0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901" y="412601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5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05879D45-D2A0-4A28-A831-E302C748BA68}" type="slidenum">
              <a:rPr lang="tr-TR" smtClean="0"/>
              <a:pPr/>
              <a:t>24</a:t>
            </a:fld>
            <a:endParaRPr lang="tr-TR"/>
          </a:p>
        </p:txBody>
      </p:sp>
      <p:sp>
        <p:nvSpPr>
          <p:cNvPr id="9" name="Başlık 8">
            <a:extLst>
              <a:ext uri="{FF2B5EF4-FFF2-40B4-BE49-F238E27FC236}">
                <a16:creationId xmlns:a16="http://schemas.microsoft.com/office/drawing/2014/main" id="{390F2F7D-0E7F-45F0-A71F-9C8372F4A792}"/>
              </a:ext>
            </a:extLst>
          </p:cNvPr>
          <p:cNvSpPr>
            <a:spLocks noGrp="1"/>
          </p:cNvSpPr>
          <p:nvPr>
            <p:ph type="title"/>
          </p:nvPr>
        </p:nvSpPr>
        <p:spPr/>
        <p:txBody>
          <a:bodyPr/>
          <a:lstStyle/>
          <a:p>
            <a:r>
              <a:rPr lang="tr-TR" dirty="0"/>
              <a:t>FOLATE</a:t>
            </a:r>
          </a:p>
        </p:txBody>
      </p:sp>
      <p:sp>
        <p:nvSpPr>
          <p:cNvPr id="11" name="Metin kutusu 10">
            <a:extLst>
              <a:ext uri="{FF2B5EF4-FFF2-40B4-BE49-F238E27FC236}">
                <a16:creationId xmlns:a16="http://schemas.microsoft.com/office/drawing/2014/main" id="{610F2388-B909-4ADE-A24C-C88C19CE9412}"/>
              </a:ext>
            </a:extLst>
          </p:cNvPr>
          <p:cNvSpPr txBox="1"/>
          <p:nvPr/>
        </p:nvSpPr>
        <p:spPr>
          <a:xfrm>
            <a:off x="1026367" y="2136339"/>
            <a:ext cx="10646229" cy="2862322"/>
          </a:xfrm>
          <a:prstGeom prst="rect">
            <a:avLst/>
          </a:prstGeom>
          <a:noFill/>
        </p:spPr>
        <p:txBody>
          <a:bodyPr wrap="square">
            <a:spAutoFit/>
          </a:bodyPr>
          <a:lstStyle/>
          <a:p>
            <a:r>
              <a:rPr lang="en-US" dirty="0"/>
              <a:t> </a:t>
            </a:r>
            <a:endParaRPr lang="tr-TR" dirty="0"/>
          </a:p>
          <a:p>
            <a:r>
              <a:rPr lang="en-US" b="1" i="0" dirty="0">
                <a:solidFill>
                  <a:srgbClr val="202124"/>
                </a:solidFill>
                <a:effectLst/>
                <a:latin typeface="arial" panose="020B0604020202020204" pitchFamily="34" charset="0"/>
              </a:rPr>
              <a:t>Folic acid</a:t>
            </a:r>
            <a:r>
              <a:rPr lang="en-US" b="0" i="0" dirty="0">
                <a:solidFill>
                  <a:srgbClr val="202124"/>
                </a:solidFill>
                <a:effectLst/>
                <a:latin typeface="arial" panose="020B0604020202020204" pitchFamily="34" charset="0"/>
              </a:rPr>
              <a:t> gets its </a:t>
            </a:r>
            <a:r>
              <a:rPr lang="en-US" b="1" i="0" dirty="0">
                <a:solidFill>
                  <a:srgbClr val="202124"/>
                </a:solidFill>
                <a:effectLst/>
                <a:latin typeface="arial" panose="020B0604020202020204" pitchFamily="34" charset="0"/>
              </a:rPr>
              <a:t>name</a:t>
            </a:r>
            <a:r>
              <a:rPr lang="en-US" b="0" i="0" dirty="0">
                <a:solidFill>
                  <a:srgbClr val="202124"/>
                </a:solidFill>
                <a:effectLst/>
                <a:latin typeface="arial" panose="020B0604020202020204" pitchFamily="34" charset="0"/>
              </a:rPr>
              <a:t> from the Latin word folium </a:t>
            </a:r>
            <a:r>
              <a:rPr lang="en-US" b="1" i="0" dirty="0">
                <a:solidFill>
                  <a:srgbClr val="202124"/>
                </a:solidFill>
                <a:effectLst/>
                <a:latin typeface="arial" panose="020B0604020202020204" pitchFamily="34" charset="0"/>
              </a:rPr>
              <a:t>meaning</a:t>
            </a:r>
            <a:r>
              <a:rPr lang="en-US" b="0" i="0" dirty="0">
                <a:solidFill>
                  <a:srgbClr val="202124"/>
                </a:solidFill>
                <a:effectLst/>
                <a:latin typeface="arial" panose="020B0604020202020204" pitchFamily="34" charset="0"/>
              </a:rPr>
              <a:t> "leaf", since it's found in many leafy plants. This fully oxidized form is not found naturally but is what is used in supplements.</a:t>
            </a:r>
            <a:r>
              <a:rPr lang="tr-TR" b="0" i="0" dirty="0">
                <a:solidFill>
                  <a:srgbClr val="202124"/>
                </a:solidFill>
                <a:effectLst/>
                <a:latin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The words folic acid </a:t>
            </a:r>
            <a:r>
              <a:rPr lang="tr-TR" sz="1800" dirty="0">
                <a:solidFill>
                  <a:schemeClr val="tx1"/>
                </a:solidFill>
                <a:latin typeface="Arial" panose="020B0604020202020204" pitchFamily="34" charset="0"/>
                <a:cs typeface="Arial" panose="020B0604020202020204" pitchFamily="34" charset="0"/>
              </a:rPr>
              <a:t>is</a:t>
            </a:r>
            <a:r>
              <a:rPr lang="en-US" sz="1800" dirty="0">
                <a:solidFill>
                  <a:schemeClr val="tx1"/>
                </a:solidFill>
                <a:latin typeface="Arial" panose="020B0604020202020204" pitchFamily="34" charset="0"/>
                <a:cs typeface="Arial" panose="020B0604020202020204" pitchFamily="34" charset="0"/>
              </a:rPr>
              <a:t> no longer used for the natural vitamin form. The synthetic form of the vitamin is called folic acid.</a:t>
            </a:r>
            <a:endParaRPr lang="tr-TR" sz="1800" dirty="0">
              <a:solidFill>
                <a:schemeClr val="tx1"/>
              </a:solidFill>
              <a:latin typeface="Arial" panose="020B0604020202020204" pitchFamily="34" charset="0"/>
              <a:cs typeface="Arial" panose="020B0604020202020204" pitchFamily="34" charset="0"/>
            </a:endParaRPr>
          </a:p>
          <a:p>
            <a:endParaRPr lang="tr-TR" b="0" i="0" dirty="0">
              <a:solidFill>
                <a:srgbClr val="202124"/>
              </a:solidFill>
              <a:effectLst/>
              <a:latin typeface="arial" panose="020B0604020202020204" pitchFamily="34" charset="0"/>
            </a:endParaRPr>
          </a:p>
          <a:p>
            <a:r>
              <a:rPr lang="en-US" b="1" dirty="0">
                <a:solidFill>
                  <a:srgbClr val="FF0000"/>
                </a:solidFill>
              </a:rPr>
              <a:t>Sources</a:t>
            </a:r>
            <a:endParaRPr lang="tr-TR" b="0" i="0" dirty="0">
              <a:solidFill>
                <a:srgbClr val="202124"/>
              </a:solidFill>
              <a:effectLst/>
              <a:latin typeface="arial" panose="020B0604020202020204" pitchFamily="34" charset="0"/>
            </a:endParaRPr>
          </a:p>
          <a:p>
            <a:r>
              <a:rPr lang="en-US" dirty="0"/>
              <a:t>•Green leafy vegetables like spinach, cabbage, ladyfinger, curry and mint leaves, pulses like black gram, green gram, eggs and liver are good sources. Coconuts, whole cereals and milk are fair sources.</a:t>
            </a:r>
            <a:r>
              <a:rPr lang="tr-TR" dirty="0"/>
              <a:t> </a:t>
            </a:r>
            <a:r>
              <a:rPr lang="en-US" sz="1800" dirty="0">
                <a:latin typeface="Arial" panose="020B0604020202020204" pitchFamily="34" charset="0"/>
                <a:cs typeface="Arial" panose="020B0604020202020204" pitchFamily="34" charset="0"/>
              </a:rPr>
              <a:t>citrus fruits.</a:t>
            </a:r>
            <a:endParaRPr lang="tr-TR" dirty="0"/>
          </a:p>
          <a:p>
            <a:endParaRPr lang="tr-TR" dirty="0"/>
          </a:p>
          <a:p>
            <a:endParaRPr lang="tr-TR" dirty="0"/>
          </a:p>
        </p:txBody>
      </p:sp>
      <p:pic>
        <p:nvPicPr>
          <p:cNvPr id="6146" name="Picture 2">
            <a:extLst>
              <a:ext uri="{FF2B5EF4-FFF2-40B4-BE49-F238E27FC236}">
                <a16:creationId xmlns:a16="http://schemas.microsoft.com/office/drawing/2014/main" id="{B496637C-8D2B-4938-A4A7-9E05E44D9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630" y="4428153"/>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657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0BE887-AFC5-44F4-95B1-E636BC98FC05}"/>
              </a:ext>
            </a:extLst>
          </p:cNvPr>
          <p:cNvSpPr>
            <a:spLocks noGrp="1"/>
          </p:cNvSpPr>
          <p:nvPr>
            <p:ph type="title"/>
          </p:nvPr>
        </p:nvSpPr>
        <p:spPr/>
        <p:txBody>
          <a:bodyPr/>
          <a:lstStyle/>
          <a:p>
            <a:r>
              <a:rPr lang="tr-TR" dirty="0" err="1"/>
              <a:t>Folic</a:t>
            </a:r>
            <a:r>
              <a:rPr lang="tr-TR" dirty="0"/>
              <a:t> </a:t>
            </a:r>
            <a:r>
              <a:rPr lang="tr-TR" dirty="0" err="1"/>
              <a:t>Acid</a:t>
            </a:r>
            <a:r>
              <a:rPr lang="tr-TR" dirty="0"/>
              <a:t> </a:t>
            </a:r>
            <a:r>
              <a:rPr lang="tr-TR" dirty="0" err="1"/>
              <a:t>Deficiency</a:t>
            </a:r>
            <a:r>
              <a:rPr lang="tr-TR" dirty="0"/>
              <a:t> </a:t>
            </a:r>
          </a:p>
        </p:txBody>
      </p:sp>
      <p:sp>
        <p:nvSpPr>
          <p:cNvPr id="3" name="İçerik Yer Tutucusu 2">
            <a:extLst>
              <a:ext uri="{FF2B5EF4-FFF2-40B4-BE49-F238E27FC236}">
                <a16:creationId xmlns:a16="http://schemas.microsoft.com/office/drawing/2014/main" id="{2B955309-4B5A-47D6-BF5F-3AB6EF0E547C}"/>
              </a:ext>
            </a:extLst>
          </p:cNvPr>
          <p:cNvSpPr>
            <a:spLocks noGrp="1"/>
          </p:cNvSpPr>
          <p:nvPr>
            <p:ph idx="1"/>
          </p:nvPr>
        </p:nvSpPr>
        <p:spPr>
          <a:xfrm>
            <a:off x="130629" y="1845734"/>
            <a:ext cx="12353730" cy="3995229"/>
          </a:xfrm>
        </p:spPr>
        <p:txBody>
          <a:bodyPr>
            <a:noAutofit/>
          </a:bodyPr>
          <a:lstStyle/>
          <a:p>
            <a:r>
              <a:rPr lang="en-US" b="1" dirty="0">
                <a:solidFill>
                  <a:srgbClr val="C00000"/>
                </a:solidFill>
              </a:rPr>
              <a:t>Megaloblastic </a:t>
            </a:r>
            <a:r>
              <a:rPr lang="en-US" b="1" dirty="0" err="1">
                <a:solidFill>
                  <a:srgbClr val="C00000"/>
                </a:solidFill>
              </a:rPr>
              <a:t>anaemia</a:t>
            </a:r>
            <a:r>
              <a:rPr lang="en-US" b="1" dirty="0">
                <a:solidFill>
                  <a:srgbClr val="C00000"/>
                </a:solidFill>
              </a:rPr>
              <a:t> </a:t>
            </a:r>
            <a:r>
              <a:rPr lang="en-US" dirty="0"/>
              <a:t>is the main symptom of folic acid deficiency. It is most common in pregnant women and in </a:t>
            </a:r>
            <a:r>
              <a:rPr lang="en-US" dirty="0" err="1"/>
              <a:t>unweaned</a:t>
            </a:r>
            <a:r>
              <a:rPr lang="en-US" dirty="0"/>
              <a:t> children.</a:t>
            </a:r>
            <a:endParaRPr lang="tr-TR" dirty="0"/>
          </a:p>
          <a:p>
            <a:pPr marL="0" indent="0">
              <a:buNone/>
            </a:pPr>
            <a:r>
              <a:rPr lang="tr-TR" dirty="0">
                <a:cs typeface="Arial" panose="020B0604020202020204" pitchFamily="34" charset="0"/>
              </a:rPr>
              <a:t>- </a:t>
            </a:r>
            <a:r>
              <a:rPr lang="en-US" dirty="0">
                <a:cs typeface="Arial" panose="020B0604020202020204" pitchFamily="34" charset="0"/>
              </a:rPr>
              <a:t>Folate </a:t>
            </a:r>
            <a:r>
              <a:rPr lang="tr-TR" dirty="0" err="1">
                <a:cs typeface="Arial" panose="020B0604020202020204" pitchFamily="34" charset="0"/>
              </a:rPr>
              <a:t>levels</a:t>
            </a:r>
            <a:r>
              <a:rPr lang="tr-TR" dirty="0">
                <a:cs typeface="Arial" panose="020B0604020202020204" pitchFamily="34" charset="0"/>
              </a:rPr>
              <a:t> can be </a:t>
            </a:r>
            <a:r>
              <a:rPr lang="tr-TR" dirty="0" err="1">
                <a:cs typeface="Arial" panose="020B0604020202020204" pitchFamily="34" charset="0"/>
              </a:rPr>
              <a:t>low</a:t>
            </a:r>
            <a:r>
              <a:rPr lang="tr-TR" dirty="0">
                <a:cs typeface="Arial" panose="020B0604020202020204" pitchFamily="34" charset="0"/>
              </a:rPr>
              <a:t> </a:t>
            </a:r>
            <a:r>
              <a:rPr lang="en-US" dirty="0">
                <a:cs typeface="Arial" panose="020B0604020202020204" pitchFamily="34" charset="0"/>
              </a:rPr>
              <a:t>because:</a:t>
            </a:r>
          </a:p>
          <a:p>
            <a:pPr marL="0" indent="0">
              <a:buNone/>
            </a:pPr>
            <a:r>
              <a:rPr lang="tr-TR" dirty="0">
                <a:cs typeface="Arial" panose="020B0604020202020204" pitchFamily="34" charset="0"/>
              </a:rPr>
              <a:t> (1</a:t>
            </a:r>
            <a:r>
              <a:rPr lang="en-US" dirty="0">
                <a:cs typeface="Arial" panose="020B0604020202020204" pitchFamily="34" charset="0"/>
              </a:rPr>
              <a:t>) Food is lost during processing due to oxidation and water passage.</a:t>
            </a:r>
          </a:p>
          <a:p>
            <a:pPr marL="0" indent="0">
              <a:buNone/>
            </a:pPr>
            <a:r>
              <a:rPr lang="en-US" dirty="0">
                <a:cs typeface="Arial" panose="020B0604020202020204" pitchFamily="34" charset="0"/>
              </a:rPr>
              <a:t>(</a:t>
            </a:r>
            <a:r>
              <a:rPr lang="tr-TR" dirty="0">
                <a:cs typeface="Arial" panose="020B0604020202020204" pitchFamily="34" charset="0"/>
              </a:rPr>
              <a:t>2</a:t>
            </a:r>
            <a:r>
              <a:rPr lang="en-US" dirty="0">
                <a:cs typeface="Arial" panose="020B0604020202020204" pitchFamily="34" charset="0"/>
              </a:rPr>
              <a:t>) Its absorption is generally </a:t>
            </a:r>
            <a:r>
              <a:rPr lang="tr-TR" dirty="0">
                <a:cs typeface="Arial" panose="020B0604020202020204" pitchFamily="34" charset="0"/>
              </a:rPr>
              <a:t>LOW</a:t>
            </a:r>
            <a:r>
              <a:rPr lang="en-US" dirty="0">
                <a:cs typeface="Arial" panose="020B0604020202020204" pitchFamily="34" charset="0"/>
              </a:rPr>
              <a:t>. (Below 50%)</a:t>
            </a:r>
          </a:p>
          <a:p>
            <a:pPr>
              <a:buFont typeface="Wingdings" panose="05000000000000000000" pitchFamily="2" charset="2"/>
              <a:buChar char="q"/>
            </a:pPr>
            <a:r>
              <a:rPr lang="en-US" dirty="0">
                <a:cs typeface="Arial" panose="020B0604020202020204" pitchFamily="34" charset="0"/>
              </a:rPr>
              <a:t>It is stable at low and high </a:t>
            </a:r>
            <a:r>
              <a:rPr lang="en-US" dirty="0" err="1">
                <a:cs typeface="Arial" panose="020B0604020202020204" pitchFamily="34" charset="0"/>
              </a:rPr>
              <a:t>pH.</a:t>
            </a:r>
            <a:r>
              <a:rPr lang="en-US" dirty="0">
                <a:cs typeface="Arial" panose="020B0604020202020204" pitchFamily="34" charset="0"/>
              </a:rPr>
              <a:t> Stability is the least at pH 4.0-6.0.</a:t>
            </a:r>
          </a:p>
          <a:p>
            <a:pPr>
              <a:buFont typeface="Wingdings" panose="05000000000000000000" pitchFamily="2" charset="2"/>
              <a:buChar char="q"/>
            </a:pPr>
            <a:r>
              <a:rPr lang="tr-TR" dirty="0">
                <a:cs typeface="Arial" panose="020B0604020202020204" pitchFamily="34" charset="0"/>
              </a:rPr>
              <a:t>F</a:t>
            </a:r>
            <a:r>
              <a:rPr lang="en-US" dirty="0">
                <a:cs typeface="Arial" panose="020B0604020202020204" pitchFamily="34" charset="0"/>
              </a:rPr>
              <a:t>H4 folate is the least stable.</a:t>
            </a:r>
          </a:p>
          <a:p>
            <a:pPr>
              <a:buFont typeface="Wingdings" panose="05000000000000000000" pitchFamily="2" charset="2"/>
              <a:buChar char="q"/>
            </a:pPr>
            <a:r>
              <a:rPr lang="en-US" dirty="0">
                <a:cs typeface="Arial" panose="020B0604020202020204" pitchFamily="34" charset="0"/>
              </a:rPr>
              <a:t>It is very common to use folic acid as a food additive. Supplements are recommended especially before and during the early stages of pregnancy (WHO recommendation: +400 micrograms / day in addition to the diet taken).</a:t>
            </a:r>
          </a:p>
          <a:p>
            <a:pPr>
              <a:buFont typeface="Wingdings" panose="05000000000000000000" pitchFamily="2" charset="2"/>
              <a:buChar char="q"/>
            </a:pPr>
            <a:r>
              <a:rPr lang="en-US" dirty="0">
                <a:cs typeface="Arial" panose="020B0604020202020204" pitchFamily="34" charset="0"/>
              </a:rPr>
              <a:t>Daily requirement: 400 micrograms / day (600 micrograms / day in pregnancy, 500 micrograms / day in breastfeeding)</a:t>
            </a:r>
          </a:p>
        </p:txBody>
      </p:sp>
      <p:pic>
        <p:nvPicPr>
          <p:cNvPr id="7170" name="Picture 2" descr="When Your Child Has Megaloblastic Anemia | Saint Luke's Health System">
            <a:extLst>
              <a:ext uri="{FF2B5EF4-FFF2-40B4-BE49-F238E27FC236}">
                <a16:creationId xmlns:a16="http://schemas.microsoft.com/office/drawing/2014/main" id="{10596F15-2EA8-413F-8BE9-42D5AB014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213" y="2259000"/>
            <a:ext cx="2298657"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281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F0BE25-2FF3-4471-9D9F-B691899958E9}"/>
              </a:ext>
            </a:extLst>
          </p:cNvPr>
          <p:cNvSpPr>
            <a:spLocks noGrp="1"/>
          </p:cNvSpPr>
          <p:nvPr>
            <p:ph type="title"/>
          </p:nvPr>
        </p:nvSpPr>
        <p:spPr/>
        <p:txBody>
          <a:bodyPr/>
          <a:lstStyle/>
          <a:p>
            <a:r>
              <a:rPr lang="tr-TR" dirty="0"/>
              <a:t>CYANOCOBALAMIN (VITAMIN B12) </a:t>
            </a:r>
          </a:p>
        </p:txBody>
      </p:sp>
      <p:sp>
        <p:nvSpPr>
          <p:cNvPr id="3" name="İçerik Yer Tutucusu 2">
            <a:extLst>
              <a:ext uri="{FF2B5EF4-FFF2-40B4-BE49-F238E27FC236}">
                <a16:creationId xmlns:a16="http://schemas.microsoft.com/office/drawing/2014/main" id="{05523F35-DD8E-47AA-AEFE-21FFFFF4FB6C}"/>
              </a:ext>
            </a:extLst>
          </p:cNvPr>
          <p:cNvSpPr>
            <a:spLocks noGrp="1"/>
          </p:cNvSpPr>
          <p:nvPr>
            <p:ph idx="1"/>
          </p:nvPr>
        </p:nvSpPr>
        <p:spPr>
          <a:xfrm>
            <a:off x="1097280" y="1845734"/>
            <a:ext cx="6740434" cy="4023360"/>
          </a:xfrm>
        </p:spPr>
        <p:txBody>
          <a:bodyPr/>
          <a:lstStyle/>
          <a:p>
            <a:r>
              <a:rPr lang="en-US" b="1" dirty="0">
                <a:solidFill>
                  <a:srgbClr val="FF0000"/>
                </a:solidFill>
              </a:rPr>
              <a:t>Chemistry</a:t>
            </a:r>
            <a:r>
              <a:rPr lang="en-US" dirty="0"/>
              <a:t> </a:t>
            </a:r>
            <a:endParaRPr lang="tr-TR" dirty="0"/>
          </a:p>
          <a:p>
            <a:r>
              <a:rPr lang="en-US" dirty="0"/>
              <a:t>• It has complex chemical structure. It is made up of Tetrapyrrole ring system called as corrin ring with a central cobalt (Co) atom with molecular formula (C</a:t>
            </a:r>
            <a:r>
              <a:rPr lang="en-US" sz="1400" dirty="0"/>
              <a:t>63</a:t>
            </a:r>
            <a:r>
              <a:rPr lang="en-US" dirty="0"/>
              <a:t> H</a:t>
            </a:r>
            <a:r>
              <a:rPr lang="en-US" sz="1400" dirty="0"/>
              <a:t>88</a:t>
            </a:r>
            <a:r>
              <a:rPr lang="en-US" dirty="0"/>
              <a:t> N</a:t>
            </a:r>
            <a:r>
              <a:rPr lang="en-US" sz="1400" dirty="0"/>
              <a:t>14</a:t>
            </a:r>
            <a:r>
              <a:rPr lang="en-US" dirty="0"/>
              <a:t> O</a:t>
            </a:r>
            <a:r>
              <a:rPr lang="en-US" sz="1400" dirty="0"/>
              <a:t>14 </a:t>
            </a:r>
            <a:r>
              <a:rPr lang="en-US" dirty="0"/>
              <a:t>PCO)</a:t>
            </a:r>
            <a:endParaRPr lang="tr-TR" dirty="0"/>
          </a:p>
        </p:txBody>
      </p:sp>
      <p:pic>
        <p:nvPicPr>
          <p:cNvPr id="4" name="Picture 2" descr="cyanocobalamine  formula ile ilgili gÃ¶rsel sonucu">
            <a:extLst>
              <a:ext uri="{FF2B5EF4-FFF2-40B4-BE49-F238E27FC236}">
                <a16:creationId xmlns:a16="http://schemas.microsoft.com/office/drawing/2014/main" id="{2C85FC3A-F43A-4995-A542-0723C31C3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669" y="2253208"/>
            <a:ext cx="3420380" cy="3953960"/>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71B14403-6C3B-4276-879E-51B5E9C9188D}"/>
              </a:ext>
            </a:extLst>
          </p:cNvPr>
          <p:cNvSpPr txBox="1"/>
          <p:nvPr/>
        </p:nvSpPr>
        <p:spPr>
          <a:xfrm>
            <a:off x="1097280" y="3710293"/>
            <a:ext cx="6097554" cy="1200329"/>
          </a:xfrm>
          <a:prstGeom prst="rect">
            <a:avLst/>
          </a:prstGeom>
          <a:noFill/>
        </p:spPr>
        <p:txBody>
          <a:bodyPr wrap="square">
            <a:spAutoFit/>
          </a:bodyPr>
          <a:lstStyle/>
          <a:p>
            <a:r>
              <a:rPr lang="tr-TR" dirty="0" err="1"/>
              <a:t>The</a:t>
            </a:r>
            <a:r>
              <a:rPr lang="tr-TR" dirty="0"/>
              <a:t> </a:t>
            </a:r>
            <a:r>
              <a:rPr lang="tr-TR" dirty="0" err="1"/>
              <a:t>term</a:t>
            </a:r>
            <a:r>
              <a:rPr lang="tr-TR" dirty="0"/>
              <a:t> </a:t>
            </a:r>
            <a:r>
              <a:rPr lang="tr-TR" dirty="0" err="1"/>
              <a:t>Vit</a:t>
            </a:r>
            <a:r>
              <a:rPr lang="tr-TR" dirty="0"/>
              <a:t> B12 is </a:t>
            </a:r>
            <a:r>
              <a:rPr lang="tr-TR" dirty="0" err="1"/>
              <a:t>used</a:t>
            </a:r>
            <a:r>
              <a:rPr lang="tr-TR" dirty="0"/>
              <a:t> </a:t>
            </a:r>
            <a:r>
              <a:rPr lang="tr-TR" dirty="0" err="1"/>
              <a:t>for</a:t>
            </a:r>
            <a:r>
              <a:rPr lang="tr-TR" dirty="0"/>
              <a:t> </a:t>
            </a:r>
            <a:r>
              <a:rPr lang="tr-TR" dirty="0" err="1"/>
              <a:t>compounds</a:t>
            </a:r>
            <a:r>
              <a:rPr lang="tr-TR" dirty="0"/>
              <a:t> </a:t>
            </a:r>
            <a:r>
              <a:rPr lang="tr-TR" dirty="0" err="1"/>
              <a:t>containing</a:t>
            </a:r>
            <a:r>
              <a:rPr lang="tr-TR" dirty="0"/>
              <a:t> vitamin </a:t>
            </a:r>
            <a:r>
              <a:rPr lang="tr-TR" dirty="0" err="1"/>
              <a:t>activity</a:t>
            </a:r>
            <a:r>
              <a:rPr lang="tr-TR" dirty="0"/>
              <a:t> </a:t>
            </a:r>
            <a:r>
              <a:rPr lang="tr-TR" dirty="0" err="1"/>
              <a:t>similar</a:t>
            </a:r>
            <a:r>
              <a:rPr lang="tr-TR" dirty="0"/>
              <a:t> </a:t>
            </a:r>
            <a:r>
              <a:rPr lang="tr-TR" dirty="0" err="1"/>
              <a:t>to</a:t>
            </a:r>
            <a:r>
              <a:rPr lang="tr-TR" dirty="0"/>
              <a:t> </a:t>
            </a:r>
            <a:r>
              <a:rPr lang="tr-TR" dirty="0" err="1"/>
              <a:t>that</a:t>
            </a:r>
            <a:r>
              <a:rPr lang="tr-TR" dirty="0"/>
              <a:t> of </a:t>
            </a:r>
            <a:r>
              <a:rPr lang="tr-TR" dirty="0" err="1"/>
              <a:t>cyanocobalamin</a:t>
            </a:r>
            <a:r>
              <a:rPr lang="tr-TR" dirty="0"/>
              <a:t>. </a:t>
            </a:r>
            <a:r>
              <a:rPr lang="tr-TR" dirty="0" err="1"/>
              <a:t>These</a:t>
            </a:r>
            <a:r>
              <a:rPr lang="tr-TR" dirty="0"/>
              <a:t> </a:t>
            </a:r>
            <a:r>
              <a:rPr lang="tr-TR" dirty="0" err="1"/>
              <a:t>compounds</a:t>
            </a:r>
            <a:r>
              <a:rPr lang="tr-TR" dirty="0"/>
              <a:t> </a:t>
            </a:r>
            <a:r>
              <a:rPr lang="tr-TR" dirty="0" err="1"/>
              <a:t>are</a:t>
            </a:r>
            <a:r>
              <a:rPr lang="tr-TR" dirty="0"/>
              <a:t> </a:t>
            </a:r>
            <a:r>
              <a:rPr lang="tr-TR" dirty="0" err="1"/>
              <a:t>called</a:t>
            </a:r>
            <a:r>
              <a:rPr lang="tr-TR" dirty="0"/>
              <a:t> </a:t>
            </a:r>
            <a:r>
              <a:rPr lang="tr-TR" dirty="0" err="1"/>
              <a:t>corrinoids</a:t>
            </a:r>
            <a:r>
              <a:rPr lang="tr-TR" dirty="0"/>
              <a:t>. </a:t>
            </a:r>
            <a:r>
              <a:rPr lang="tr-TR" dirty="0" err="1"/>
              <a:t>The</a:t>
            </a:r>
            <a:r>
              <a:rPr lang="tr-TR" dirty="0"/>
              <a:t> </a:t>
            </a:r>
            <a:r>
              <a:rPr lang="tr-TR" dirty="0" err="1"/>
              <a:t>cobalt</a:t>
            </a:r>
            <a:r>
              <a:rPr lang="tr-TR" dirty="0"/>
              <a:t> </a:t>
            </a:r>
            <a:r>
              <a:rPr lang="tr-TR" dirty="0" err="1"/>
              <a:t>ion</a:t>
            </a:r>
            <a:r>
              <a:rPr lang="tr-TR" dirty="0"/>
              <a:t> in </a:t>
            </a:r>
            <a:r>
              <a:rPr lang="tr-TR" dirty="0" err="1"/>
              <a:t>the</a:t>
            </a:r>
            <a:r>
              <a:rPr lang="tr-TR" dirty="0"/>
              <a:t> </a:t>
            </a:r>
            <a:r>
              <a:rPr lang="tr-TR" dirty="0" err="1"/>
              <a:t>tetrapyrrole</a:t>
            </a:r>
            <a:r>
              <a:rPr lang="tr-TR" dirty="0"/>
              <a:t> </a:t>
            </a:r>
            <a:r>
              <a:rPr lang="tr-TR" dirty="0" err="1"/>
              <a:t>structure</a:t>
            </a:r>
            <a:r>
              <a:rPr lang="tr-TR" dirty="0"/>
              <a:t> is </a:t>
            </a:r>
            <a:r>
              <a:rPr lang="tr-TR" dirty="0" err="1"/>
              <a:t>chelated</a:t>
            </a:r>
            <a:r>
              <a:rPr lang="tr-TR" dirty="0"/>
              <a:t> </a:t>
            </a:r>
            <a:r>
              <a:rPr lang="tr-TR" dirty="0" err="1"/>
              <a:t>with</a:t>
            </a:r>
            <a:r>
              <a:rPr lang="tr-TR" dirty="0"/>
              <a:t> 4 </a:t>
            </a:r>
            <a:r>
              <a:rPr lang="tr-TR" dirty="0" err="1"/>
              <a:t>pyrrole</a:t>
            </a:r>
            <a:r>
              <a:rPr lang="tr-TR" dirty="0"/>
              <a:t> </a:t>
            </a:r>
            <a:r>
              <a:rPr lang="tr-TR" dirty="0" err="1"/>
              <a:t>nitrogen</a:t>
            </a:r>
            <a:r>
              <a:rPr lang="tr-TR" dirty="0"/>
              <a:t>.</a:t>
            </a:r>
          </a:p>
        </p:txBody>
      </p:sp>
    </p:spTree>
    <p:extLst>
      <p:ext uri="{BB962C8B-B14F-4D97-AF65-F5344CB8AC3E}">
        <p14:creationId xmlns:p14="http://schemas.microsoft.com/office/powerpoint/2010/main" val="1245229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240D08-6A22-41E9-9BA9-CAC9D4E6BB5A}"/>
              </a:ext>
            </a:extLst>
          </p:cNvPr>
          <p:cNvSpPr>
            <a:spLocks noGrp="1"/>
          </p:cNvSpPr>
          <p:nvPr>
            <p:ph type="title"/>
          </p:nvPr>
        </p:nvSpPr>
        <p:spPr/>
        <p:txBody>
          <a:bodyPr/>
          <a:lstStyle/>
          <a:p>
            <a:r>
              <a:rPr lang="tr-TR" dirty="0"/>
              <a:t>CYANOCOBALAMIN (VITAMIN B12) </a:t>
            </a:r>
          </a:p>
        </p:txBody>
      </p:sp>
      <p:sp>
        <p:nvSpPr>
          <p:cNvPr id="3" name="İçerik Yer Tutucusu 2">
            <a:extLst>
              <a:ext uri="{FF2B5EF4-FFF2-40B4-BE49-F238E27FC236}">
                <a16:creationId xmlns:a16="http://schemas.microsoft.com/office/drawing/2014/main" id="{5784453C-C30C-4692-B568-514689B643A6}"/>
              </a:ext>
            </a:extLst>
          </p:cNvPr>
          <p:cNvSpPr>
            <a:spLocks noGrp="1"/>
          </p:cNvSpPr>
          <p:nvPr>
            <p:ph idx="1"/>
          </p:nvPr>
        </p:nvSpPr>
        <p:spPr>
          <a:xfrm>
            <a:off x="1097280" y="1845734"/>
            <a:ext cx="6133944" cy="4023360"/>
          </a:xfrm>
        </p:spPr>
        <p:txBody>
          <a:bodyPr/>
          <a:lstStyle/>
          <a:p>
            <a:r>
              <a:rPr lang="tr-TR" b="1" dirty="0" err="1">
                <a:solidFill>
                  <a:srgbClr val="FF0000"/>
                </a:solidFill>
              </a:rPr>
              <a:t>Absorption</a:t>
            </a:r>
            <a:r>
              <a:rPr lang="tr-TR" b="1" dirty="0">
                <a:solidFill>
                  <a:srgbClr val="FF0000"/>
                </a:solidFill>
              </a:rPr>
              <a:t> </a:t>
            </a:r>
            <a:r>
              <a:rPr lang="tr-TR" b="1" dirty="0" err="1">
                <a:solidFill>
                  <a:srgbClr val="FF0000"/>
                </a:solidFill>
              </a:rPr>
              <a:t>and</a:t>
            </a:r>
            <a:r>
              <a:rPr lang="tr-TR" b="1" dirty="0">
                <a:solidFill>
                  <a:srgbClr val="FF0000"/>
                </a:solidFill>
              </a:rPr>
              <a:t> Transport </a:t>
            </a:r>
          </a:p>
          <a:p>
            <a:r>
              <a:rPr lang="tr-TR" dirty="0"/>
              <a:t>• </a:t>
            </a:r>
            <a:r>
              <a:rPr lang="tr-TR" dirty="0" err="1"/>
              <a:t>The</a:t>
            </a:r>
            <a:r>
              <a:rPr lang="tr-TR" dirty="0"/>
              <a:t> </a:t>
            </a:r>
            <a:r>
              <a:rPr lang="tr-TR" dirty="0" err="1"/>
              <a:t>absorption</a:t>
            </a:r>
            <a:r>
              <a:rPr lang="tr-TR" dirty="0"/>
              <a:t> of vitamin B12 </a:t>
            </a:r>
            <a:r>
              <a:rPr lang="tr-TR" dirty="0" err="1"/>
              <a:t>takes</a:t>
            </a:r>
            <a:r>
              <a:rPr lang="tr-TR" dirty="0"/>
              <a:t> </a:t>
            </a:r>
            <a:r>
              <a:rPr lang="tr-TR" dirty="0" err="1"/>
              <a:t>place</a:t>
            </a:r>
            <a:r>
              <a:rPr lang="tr-TR" dirty="0"/>
              <a:t> in </a:t>
            </a:r>
            <a:r>
              <a:rPr lang="tr-TR" dirty="0" err="1"/>
              <a:t>ileum</a:t>
            </a:r>
            <a:r>
              <a:rPr lang="tr-TR" dirty="0"/>
              <a:t>. </a:t>
            </a:r>
          </a:p>
          <a:p>
            <a:r>
              <a:rPr lang="tr-TR" b="1" dirty="0">
                <a:solidFill>
                  <a:srgbClr val="FF0000"/>
                </a:solidFill>
              </a:rPr>
              <a:t>Storage</a:t>
            </a:r>
            <a:r>
              <a:rPr lang="tr-TR" dirty="0"/>
              <a:t> </a:t>
            </a:r>
          </a:p>
          <a:p>
            <a:r>
              <a:rPr lang="tr-TR" dirty="0"/>
              <a:t>• </a:t>
            </a:r>
            <a:r>
              <a:rPr lang="tr-TR" dirty="0" err="1"/>
              <a:t>Unlike</a:t>
            </a:r>
            <a:r>
              <a:rPr lang="tr-TR" dirty="0"/>
              <a:t> </a:t>
            </a:r>
            <a:r>
              <a:rPr lang="tr-TR" dirty="0" err="1"/>
              <a:t>other</a:t>
            </a:r>
            <a:r>
              <a:rPr lang="tr-TR" dirty="0"/>
              <a:t> </a:t>
            </a:r>
            <a:r>
              <a:rPr lang="tr-TR" dirty="0" err="1"/>
              <a:t>water</a:t>
            </a:r>
            <a:r>
              <a:rPr lang="tr-TR" dirty="0"/>
              <a:t> </a:t>
            </a:r>
            <a:r>
              <a:rPr lang="tr-TR" dirty="0" err="1"/>
              <a:t>soluble</a:t>
            </a:r>
            <a:r>
              <a:rPr lang="tr-TR" dirty="0"/>
              <a:t> </a:t>
            </a:r>
            <a:r>
              <a:rPr lang="tr-TR" dirty="0" err="1"/>
              <a:t>vitamins</a:t>
            </a:r>
            <a:r>
              <a:rPr lang="tr-TR" dirty="0"/>
              <a:t> vitamin B12 is </a:t>
            </a:r>
            <a:r>
              <a:rPr lang="tr-TR" dirty="0" err="1"/>
              <a:t>stored</a:t>
            </a:r>
            <a:r>
              <a:rPr lang="tr-TR" dirty="0"/>
              <a:t> in </a:t>
            </a:r>
            <a:r>
              <a:rPr lang="tr-TR" dirty="0" err="1"/>
              <a:t>the</a:t>
            </a:r>
            <a:r>
              <a:rPr lang="tr-TR" dirty="0"/>
              <a:t> </a:t>
            </a:r>
            <a:r>
              <a:rPr lang="tr-TR" dirty="0" err="1"/>
              <a:t>liver</a:t>
            </a:r>
            <a:r>
              <a:rPr lang="tr-TR" dirty="0"/>
              <a:t> </a:t>
            </a:r>
            <a:r>
              <a:rPr lang="tr-TR" dirty="0" err="1"/>
              <a:t>and</a:t>
            </a:r>
            <a:r>
              <a:rPr lang="tr-TR" dirty="0"/>
              <a:t> </a:t>
            </a:r>
            <a:r>
              <a:rPr lang="tr-TR" dirty="0" err="1"/>
              <a:t>other</a:t>
            </a:r>
            <a:r>
              <a:rPr lang="tr-TR" dirty="0"/>
              <a:t> </a:t>
            </a:r>
            <a:r>
              <a:rPr lang="tr-TR" dirty="0" err="1"/>
              <a:t>tissues</a:t>
            </a:r>
            <a:r>
              <a:rPr lang="tr-TR" dirty="0"/>
              <a:t>. </a:t>
            </a:r>
          </a:p>
          <a:p>
            <a:r>
              <a:rPr lang="tr-TR" b="1" dirty="0" err="1">
                <a:solidFill>
                  <a:srgbClr val="FF0000"/>
                </a:solidFill>
              </a:rPr>
              <a:t>Functions</a:t>
            </a:r>
            <a:r>
              <a:rPr lang="tr-TR" dirty="0"/>
              <a:t> </a:t>
            </a:r>
          </a:p>
          <a:p>
            <a:r>
              <a:rPr lang="tr-TR" dirty="0"/>
              <a:t>• Vitamin B12 </a:t>
            </a:r>
            <a:r>
              <a:rPr lang="tr-TR" dirty="0" err="1"/>
              <a:t>act</a:t>
            </a:r>
            <a:r>
              <a:rPr lang="tr-TR" dirty="0"/>
              <a:t> as </a:t>
            </a:r>
            <a:r>
              <a:rPr lang="tr-TR" dirty="0" err="1"/>
              <a:t>prosthetic</a:t>
            </a:r>
            <a:r>
              <a:rPr lang="tr-TR" dirty="0"/>
              <a:t> </a:t>
            </a:r>
            <a:r>
              <a:rPr lang="tr-TR" dirty="0" err="1"/>
              <a:t>group</a:t>
            </a:r>
            <a:r>
              <a:rPr lang="tr-TR" dirty="0"/>
              <a:t> </a:t>
            </a:r>
            <a:r>
              <a:rPr lang="tr-TR" dirty="0" err="1"/>
              <a:t>or</a:t>
            </a:r>
            <a:r>
              <a:rPr lang="tr-TR" dirty="0"/>
              <a:t> </a:t>
            </a:r>
            <a:r>
              <a:rPr lang="tr-TR" dirty="0" err="1"/>
              <a:t>coenzyme</a:t>
            </a:r>
            <a:endParaRPr lang="tr-TR" dirty="0"/>
          </a:p>
        </p:txBody>
      </p:sp>
      <p:pic>
        <p:nvPicPr>
          <p:cNvPr id="9218" name="Picture 2" descr="Deficiency of vitamin B 12 and its relation with neurological disorders: a  critical review | The Journal of Basic and Applied Zoology | Full Text">
            <a:extLst>
              <a:ext uri="{FF2B5EF4-FFF2-40B4-BE49-F238E27FC236}">
                <a16:creationId xmlns:a16="http://schemas.microsoft.com/office/drawing/2014/main" id="{CA5051AF-A74F-4A89-A569-81793EB77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288" y="1845734"/>
            <a:ext cx="4944876" cy="430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53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6F2D2E-0778-4A19-BFD1-9D597871ACEF}"/>
              </a:ext>
            </a:extLst>
          </p:cNvPr>
          <p:cNvSpPr>
            <a:spLocks noGrp="1"/>
          </p:cNvSpPr>
          <p:nvPr>
            <p:ph type="title"/>
          </p:nvPr>
        </p:nvSpPr>
        <p:spPr/>
        <p:txBody>
          <a:bodyPr/>
          <a:lstStyle/>
          <a:p>
            <a:r>
              <a:rPr lang="tr-TR" dirty="0"/>
              <a:t>Vitamin B12 </a:t>
            </a:r>
            <a:r>
              <a:rPr lang="tr-TR" dirty="0" err="1"/>
              <a:t>Deficiency</a:t>
            </a:r>
            <a:r>
              <a:rPr lang="tr-TR" dirty="0"/>
              <a:t> </a:t>
            </a:r>
          </a:p>
        </p:txBody>
      </p:sp>
      <p:sp>
        <p:nvSpPr>
          <p:cNvPr id="3" name="İçerik Yer Tutucusu 2">
            <a:extLst>
              <a:ext uri="{FF2B5EF4-FFF2-40B4-BE49-F238E27FC236}">
                <a16:creationId xmlns:a16="http://schemas.microsoft.com/office/drawing/2014/main" id="{8FE6304D-8D09-4562-B903-126383B4973E}"/>
              </a:ext>
            </a:extLst>
          </p:cNvPr>
          <p:cNvSpPr>
            <a:spLocks noGrp="1"/>
          </p:cNvSpPr>
          <p:nvPr>
            <p:ph idx="1"/>
          </p:nvPr>
        </p:nvSpPr>
        <p:spPr/>
        <p:txBody>
          <a:bodyPr/>
          <a:lstStyle/>
          <a:p>
            <a:r>
              <a:rPr lang="en-US" dirty="0"/>
              <a:t>Vitamin B12 deficiency affects bone marrow, intestinal tract and neurological system. In vitamin B12 deficiency these systems are affected because DNA synthesis, methionine synthesis and fatty acid synthesis are altered.</a:t>
            </a:r>
            <a:endParaRPr lang="tr-TR" dirty="0"/>
          </a:p>
        </p:txBody>
      </p:sp>
      <p:sp>
        <p:nvSpPr>
          <p:cNvPr id="5" name="Metin kutusu 4">
            <a:extLst>
              <a:ext uri="{FF2B5EF4-FFF2-40B4-BE49-F238E27FC236}">
                <a16:creationId xmlns:a16="http://schemas.microsoft.com/office/drawing/2014/main" id="{FFBB17BD-7A40-410E-9600-6596B20FAB8B}"/>
              </a:ext>
            </a:extLst>
          </p:cNvPr>
          <p:cNvSpPr txBox="1"/>
          <p:nvPr/>
        </p:nvSpPr>
        <p:spPr>
          <a:xfrm>
            <a:off x="1036320" y="3118750"/>
            <a:ext cx="6097554" cy="1200329"/>
          </a:xfrm>
          <a:prstGeom prst="rect">
            <a:avLst/>
          </a:prstGeom>
          <a:noFill/>
        </p:spPr>
        <p:txBody>
          <a:bodyPr wrap="square">
            <a:spAutoFit/>
          </a:bodyPr>
          <a:lstStyle/>
          <a:p>
            <a:r>
              <a:rPr lang="tr-TR" b="1" dirty="0" err="1">
                <a:solidFill>
                  <a:srgbClr val="C00000"/>
                </a:solidFill>
              </a:rPr>
              <a:t>Sources</a:t>
            </a:r>
            <a:r>
              <a:rPr lang="tr-TR" dirty="0"/>
              <a:t>:</a:t>
            </a:r>
          </a:p>
          <a:p>
            <a:r>
              <a:rPr lang="tr-TR" dirty="0"/>
              <a:t>Main </a:t>
            </a:r>
            <a:r>
              <a:rPr lang="tr-TR" dirty="0" err="1"/>
              <a:t>source</a:t>
            </a:r>
            <a:r>
              <a:rPr lang="tr-TR" dirty="0"/>
              <a:t>: </a:t>
            </a:r>
            <a:r>
              <a:rPr lang="tr-TR" dirty="0" err="1"/>
              <a:t>meats</a:t>
            </a:r>
            <a:r>
              <a:rPr lang="tr-TR" dirty="0"/>
              <a:t> (</a:t>
            </a:r>
            <a:r>
              <a:rPr lang="tr-TR" dirty="0" err="1"/>
              <a:t>liver</a:t>
            </a:r>
            <a:r>
              <a:rPr lang="tr-TR" dirty="0"/>
              <a:t>, </a:t>
            </a:r>
            <a:r>
              <a:rPr lang="tr-TR" dirty="0" err="1"/>
              <a:t>heart</a:t>
            </a:r>
            <a:r>
              <a:rPr lang="tr-TR" dirty="0"/>
              <a:t>, </a:t>
            </a:r>
            <a:r>
              <a:rPr lang="tr-TR" dirty="0" err="1"/>
              <a:t>kidney</a:t>
            </a:r>
            <a:r>
              <a:rPr lang="tr-TR" dirty="0"/>
              <a:t>) </a:t>
            </a:r>
            <a:r>
              <a:rPr lang="tr-TR" dirty="0" err="1"/>
              <a:t>and</a:t>
            </a:r>
            <a:r>
              <a:rPr lang="tr-TR" dirty="0"/>
              <a:t> </a:t>
            </a:r>
            <a:r>
              <a:rPr lang="tr-TR" dirty="0" err="1"/>
              <a:t>oysters</a:t>
            </a:r>
            <a:endParaRPr lang="tr-TR" dirty="0"/>
          </a:p>
          <a:p>
            <a:r>
              <a:rPr lang="tr-TR" dirty="0" err="1"/>
              <a:t>Medium-rich</a:t>
            </a:r>
            <a:r>
              <a:rPr lang="tr-TR" dirty="0"/>
              <a:t> </a:t>
            </a:r>
            <a:r>
              <a:rPr lang="tr-TR" dirty="0" err="1"/>
              <a:t>source</a:t>
            </a:r>
            <a:r>
              <a:rPr lang="tr-TR" dirty="0"/>
              <a:t>: Skim </a:t>
            </a:r>
            <a:r>
              <a:rPr lang="tr-TR" dirty="0" err="1"/>
              <a:t>milk</a:t>
            </a:r>
            <a:r>
              <a:rPr lang="tr-TR" dirty="0"/>
              <a:t>, </a:t>
            </a:r>
            <a:r>
              <a:rPr lang="tr-TR" dirty="0" err="1"/>
              <a:t>some</a:t>
            </a:r>
            <a:r>
              <a:rPr lang="tr-TR" dirty="0"/>
              <a:t> </a:t>
            </a:r>
            <a:r>
              <a:rPr lang="tr-TR" dirty="0" err="1"/>
              <a:t>fish</a:t>
            </a:r>
            <a:r>
              <a:rPr lang="tr-TR" dirty="0"/>
              <a:t>, </a:t>
            </a:r>
            <a:r>
              <a:rPr lang="tr-TR" dirty="0" err="1"/>
              <a:t>crab</a:t>
            </a:r>
            <a:r>
              <a:rPr lang="tr-TR" dirty="0"/>
              <a:t>, </a:t>
            </a:r>
            <a:r>
              <a:rPr lang="tr-TR" dirty="0" err="1"/>
              <a:t>egg</a:t>
            </a:r>
            <a:r>
              <a:rPr lang="tr-TR" dirty="0"/>
              <a:t> </a:t>
            </a:r>
            <a:r>
              <a:rPr lang="tr-TR" dirty="0" err="1"/>
              <a:t>yolk</a:t>
            </a:r>
            <a:endParaRPr lang="tr-TR" dirty="0"/>
          </a:p>
          <a:p>
            <a:r>
              <a:rPr lang="tr-TR" dirty="0" err="1"/>
              <a:t>Medium-low</a:t>
            </a:r>
            <a:r>
              <a:rPr lang="tr-TR" dirty="0"/>
              <a:t> </a:t>
            </a:r>
            <a:r>
              <a:rPr lang="tr-TR" dirty="0" err="1"/>
              <a:t>resource</a:t>
            </a:r>
            <a:r>
              <a:rPr lang="tr-TR" dirty="0"/>
              <a:t>: </a:t>
            </a:r>
            <a:r>
              <a:rPr lang="tr-TR" dirty="0" err="1"/>
              <a:t>Meat</a:t>
            </a:r>
            <a:r>
              <a:rPr lang="tr-TR" dirty="0"/>
              <a:t>, </a:t>
            </a:r>
            <a:r>
              <a:rPr lang="tr-TR" dirty="0" err="1"/>
              <a:t>some</a:t>
            </a:r>
            <a:r>
              <a:rPr lang="tr-TR" dirty="0"/>
              <a:t> </a:t>
            </a:r>
            <a:r>
              <a:rPr lang="tr-TR" dirty="0" err="1"/>
              <a:t>fish</a:t>
            </a:r>
            <a:r>
              <a:rPr lang="tr-TR" dirty="0"/>
              <a:t>, </a:t>
            </a:r>
            <a:r>
              <a:rPr lang="tr-TR" dirty="0" err="1"/>
              <a:t>fermented</a:t>
            </a:r>
            <a:r>
              <a:rPr lang="tr-TR" dirty="0"/>
              <a:t> </a:t>
            </a:r>
            <a:r>
              <a:rPr lang="tr-TR" dirty="0" err="1"/>
              <a:t>cheeses</a:t>
            </a:r>
            <a:endParaRPr lang="tr-TR" dirty="0"/>
          </a:p>
        </p:txBody>
      </p:sp>
      <p:sp>
        <p:nvSpPr>
          <p:cNvPr id="7" name="Metin kutusu 6">
            <a:extLst>
              <a:ext uri="{FF2B5EF4-FFF2-40B4-BE49-F238E27FC236}">
                <a16:creationId xmlns:a16="http://schemas.microsoft.com/office/drawing/2014/main" id="{291F6133-5AFB-4108-9BAE-9B5D0D53AAB2}"/>
              </a:ext>
            </a:extLst>
          </p:cNvPr>
          <p:cNvSpPr txBox="1"/>
          <p:nvPr/>
        </p:nvSpPr>
        <p:spPr>
          <a:xfrm>
            <a:off x="1036320" y="5313293"/>
            <a:ext cx="10850880" cy="646331"/>
          </a:xfrm>
          <a:prstGeom prst="rect">
            <a:avLst/>
          </a:prstGeom>
          <a:noFill/>
        </p:spPr>
        <p:txBody>
          <a:bodyPr wrap="square">
            <a:spAutoFit/>
          </a:bodyPr>
          <a:lstStyle/>
          <a:p>
            <a:r>
              <a:rPr lang="en-US" dirty="0"/>
              <a:t>It is not found in herbal foods. The most important problem in vegetarian nutrition is the deficiency of this vitamin.</a:t>
            </a:r>
          </a:p>
          <a:p>
            <a:r>
              <a:rPr lang="en-US" dirty="0"/>
              <a:t>Daily requirement: 2.4 micrograms / day</a:t>
            </a:r>
            <a:endParaRPr lang="tr-TR" dirty="0"/>
          </a:p>
        </p:txBody>
      </p:sp>
      <p:pic>
        <p:nvPicPr>
          <p:cNvPr id="8194" name="Picture 2" descr="The A list of B12 foods - Harvard Health">
            <a:extLst>
              <a:ext uri="{FF2B5EF4-FFF2-40B4-BE49-F238E27FC236}">
                <a16:creationId xmlns:a16="http://schemas.microsoft.com/office/drawing/2014/main" id="{CD73F7C2-7C12-49FB-8586-7D3582C2E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757" y="2797059"/>
            <a:ext cx="3442704" cy="239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97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0D6C3E5-DFBE-4F8F-B285-5EE085D1F7B8}"/>
              </a:ext>
            </a:extLst>
          </p:cNvPr>
          <p:cNvSpPr>
            <a:spLocks noGrp="1"/>
          </p:cNvSpPr>
          <p:nvPr>
            <p:ph idx="1"/>
          </p:nvPr>
        </p:nvSpPr>
        <p:spPr>
          <a:xfrm>
            <a:off x="1097280" y="1845734"/>
            <a:ext cx="8690532" cy="4023360"/>
          </a:xfrm>
        </p:spPr>
        <p:txBody>
          <a:bodyPr>
            <a:normAutofit fontScale="92500" lnSpcReduction="10000"/>
          </a:bodyPr>
          <a:lstStyle/>
          <a:p>
            <a:pPr algn="just"/>
            <a:r>
              <a:rPr lang="en-US" dirty="0"/>
              <a:t>Albert </a:t>
            </a:r>
            <a:r>
              <a:rPr lang="en-US" dirty="0" err="1"/>
              <a:t>Szent-Györgyi</a:t>
            </a:r>
            <a:r>
              <a:rPr lang="en-US" dirty="0"/>
              <a:t> (September 16, 1893 – October 22, 1986) was a Hungarian biochemist who won the Nobel Prize in Physiology or Medicine in 1937. He is credited with first isolating vitamin C</a:t>
            </a:r>
            <a:r>
              <a:rPr lang="tr-TR" dirty="0"/>
              <a:t>.</a:t>
            </a:r>
          </a:p>
          <a:p>
            <a:pPr algn="just"/>
            <a:r>
              <a:rPr lang="en-US" dirty="0"/>
              <a:t>As humorously described by </a:t>
            </a:r>
            <a:r>
              <a:rPr lang="en-US" dirty="0" err="1"/>
              <a:t>Szent-Giörgyi</a:t>
            </a:r>
            <a:r>
              <a:rPr lang="en-US" dirty="0"/>
              <a:t> himself, he intended to name this yet unknown carbohydrate "</a:t>
            </a:r>
            <a:r>
              <a:rPr lang="en-US" b="1" dirty="0" err="1"/>
              <a:t>ignose</a:t>
            </a:r>
            <a:r>
              <a:rPr lang="en-US" dirty="0"/>
              <a:t>«</a:t>
            </a:r>
            <a:r>
              <a:rPr lang="tr-TR" dirty="0"/>
              <a:t> (</a:t>
            </a:r>
            <a:r>
              <a:rPr lang="tr-TR" dirty="0" err="1"/>
              <a:t>ignorance-unknown-sugar</a:t>
            </a:r>
            <a:r>
              <a:rPr lang="tr-TR" dirty="0"/>
              <a:t>)</a:t>
            </a:r>
            <a:r>
              <a:rPr lang="en-US" dirty="0"/>
              <a:t>. When this name was rejected by Sir Arthur Harden, editor of the Biochemical Journal, he suggested to name it "</a:t>
            </a:r>
            <a:r>
              <a:rPr lang="en-US" b="1" dirty="0" err="1"/>
              <a:t>godnose</a:t>
            </a:r>
            <a:r>
              <a:rPr lang="en-US" dirty="0"/>
              <a:t>", meaning that only God could know the real identity of the molecule. Obviously, also this choice was considered inappropriate by Harden, who suggested the plain name "</a:t>
            </a:r>
            <a:r>
              <a:rPr lang="en-US" b="1" dirty="0"/>
              <a:t>hexuronic acid</a:t>
            </a:r>
            <a:r>
              <a:rPr lang="en-US" dirty="0"/>
              <a:t>". </a:t>
            </a:r>
            <a:endParaRPr lang="tr-TR" dirty="0"/>
          </a:p>
          <a:p>
            <a:pPr algn="just"/>
            <a:r>
              <a:rPr lang="tr-TR" dirty="0"/>
              <a:t>L</a:t>
            </a:r>
            <a:r>
              <a:rPr lang="en-US" dirty="0" err="1"/>
              <a:t>ater</a:t>
            </a:r>
            <a:r>
              <a:rPr lang="en-US" dirty="0"/>
              <a:t>, when the structure of "hexuronic acid" had been completely elucidated, and biological tests performed identified this molecule as the </a:t>
            </a:r>
            <a:r>
              <a:rPr lang="en-US" b="1" dirty="0"/>
              <a:t>anti-scurvy factor </a:t>
            </a:r>
            <a:r>
              <a:rPr lang="en-US" dirty="0"/>
              <a:t>vitamin C, </a:t>
            </a:r>
            <a:r>
              <a:rPr lang="en-US" dirty="0" err="1"/>
              <a:t>Szent-Giörgyi</a:t>
            </a:r>
            <a:r>
              <a:rPr lang="en-US" dirty="0"/>
              <a:t> and Walter Norman Haworth decided to eventually name it ascorbic acid</a:t>
            </a:r>
            <a:r>
              <a:rPr lang="tr-TR" dirty="0"/>
              <a:t>. </a:t>
            </a:r>
            <a:r>
              <a:rPr lang="en-US" dirty="0"/>
              <a:t>"</a:t>
            </a:r>
            <a:r>
              <a:rPr lang="en-US" b="1" dirty="0"/>
              <a:t>Ascorbic</a:t>
            </a:r>
            <a:r>
              <a:rPr lang="en-US" dirty="0"/>
              <a:t>" literally means "</a:t>
            </a:r>
            <a:r>
              <a:rPr lang="en-US" b="1" dirty="0"/>
              <a:t>against scurvy</a:t>
            </a:r>
            <a:r>
              <a:rPr lang="en-US" dirty="0"/>
              <a:t>", and scurvy is known to be mainly due to the inactivation of some important dioxygenases involved in the synthesis of a few key molecules, including different collagen forms</a:t>
            </a:r>
            <a:r>
              <a:rPr lang="tr-TR" dirty="0"/>
              <a:t>.</a:t>
            </a:r>
          </a:p>
        </p:txBody>
      </p:sp>
      <p:pic>
        <p:nvPicPr>
          <p:cNvPr id="5" name="Resim 4">
            <a:extLst>
              <a:ext uri="{FF2B5EF4-FFF2-40B4-BE49-F238E27FC236}">
                <a16:creationId xmlns:a16="http://schemas.microsoft.com/office/drawing/2014/main" id="{727DA46A-5D0D-49F9-ADC9-CFADB62E09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2376" y="1845734"/>
            <a:ext cx="1946318" cy="2529225"/>
          </a:xfrm>
          <a:prstGeom prst="rect">
            <a:avLst/>
          </a:prstGeom>
          <a:ln w="31750">
            <a:solidFill>
              <a:srgbClr val="FF0000"/>
            </a:solidFill>
          </a:ln>
        </p:spPr>
      </p:pic>
      <p:sp>
        <p:nvSpPr>
          <p:cNvPr id="6" name="Metin kutusu 5">
            <a:extLst>
              <a:ext uri="{FF2B5EF4-FFF2-40B4-BE49-F238E27FC236}">
                <a16:creationId xmlns:a16="http://schemas.microsoft.com/office/drawing/2014/main" id="{386DD3C7-EC4A-4DCB-B9B3-17580F699AD2}"/>
              </a:ext>
            </a:extLst>
          </p:cNvPr>
          <p:cNvSpPr txBox="1"/>
          <p:nvPr/>
        </p:nvSpPr>
        <p:spPr>
          <a:xfrm>
            <a:off x="10214384" y="4380722"/>
            <a:ext cx="1874310" cy="461665"/>
          </a:xfrm>
          <a:prstGeom prst="rect">
            <a:avLst/>
          </a:prstGeom>
          <a:noFill/>
          <a:ln>
            <a:solidFill>
              <a:srgbClr val="FF0000"/>
            </a:solidFill>
          </a:ln>
        </p:spPr>
        <p:txBody>
          <a:bodyPr wrap="square" rtlCol="0">
            <a:spAutoFit/>
          </a:bodyPr>
          <a:lstStyle/>
          <a:p>
            <a:r>
              <a:rPr lang="tr-TR" sz="1200" dirty="0"/>
              <a:t>Albert </a:t>
            </a:r>
            <a:r>
              <a:rPr lang="tr-TR" sz="1200" dirty="0" err="1"/>
              <a:t>Szent-Gyorgyi</a:t>
            </a:r>
            <a:r>
              <a:rPr lang="tr-TR" sz="1200" dirty="0"/>
              <a:t> (1893-1986 )(1937 Nobel)</a:t>
            </a:r>
          </a:p>
        </p:txBody>
      </p:sp>
      <p:sp>
        <p:nvSpPr>
          <p:cNvPr id="7" name="Başlık 1">
            <a:extLst>
              <a:ext uri="{FF2B5EF4-FFF2-40B4-BE49-F238E27FC236}">
                <a16:creationId xmlns:a16="http://schemas.microsoft.com/office/drawing/2014/main" id="{E9CBCD53-CF61-4314-98EC-68E14B5FFBC0}"/>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a:t>VITAMIN C (ASCORBIC ACID)</a:t>
            </a:r>
            <a:endParaRPr lang="tr-TR" dirty="0"/>
          </a:p>
        </p:txBody>
      </p:sp>
    </p:spTree>
    <p:extLst>
      <p:ext uri="{BB962C8B-B14F-4D97-AF65-F5344CB8AC3E}">
        <p14:creationId xmlns:p14="http://schemas.microsoft.com/office/powerpoint/2010/main" val="415512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101031-4277-475A-B3E2-3B8155CBB05D}"/>
              </a:ext>
            </a:extLst>
          </p:cNvPr>
          <p:cNvSpPr>
            <a:spLocks noGrp="1"/>
          </p:cNvSpPr>
          <p:nvPr>
            <p:ph type="title"/>
          </p:nvPr>
        </p:nvSpPr>
        <p:spPr/>
        <p:txBody>
          <a:bodyPr/>
          <a:lstStyle/>
          <a:p>
            <a:r>
              <a:rPr lang="tr-TR" dirty="0"/>
              <a:t>THIAMIN</a:t>
            </a:r>
          </a:p>
        </p:txBody>
      </p:sp>
      <p:sp>
        <p:nvSpPr>
          <p:cNvPr id="3" name="İçerik Yer Tutucusu 2">
            <a:extLst>
              <a:ext uri="{FF2B5EF4-FFF2-40B4-BE49-F238E27FC236}">
                <a16:creationId xmlns:a16="http://schemas.microsoft.com/office/drawing/2014/main" id="{E8EAAA37-57C4-4C98-9045-8FF83A3DE248}"/>
              </a:ext>
            </a:extLst>
          </p:cNvPr>
          <p:cNvSpPr>
            <a:spLocks noGrp="1"/>
          </p:cNvSpPr>
          <p:nvPr>
            <p:ph idx="1"/>
          </p:nvPr>
        </p:nvSpPr>
        <p:spPr>
          <a:xfrm>
            <a:off x="1097280" y="1845733"/>
            <a:ext cx="10058400" cy="4427475"/>
          </a:xfrm>
        </p:spPr>
        <p:txBody>
          <a:bodyPr>
            <a:normAutofit/>
          </a:bodyPr>
          <a:lstStyle/>
          <a:p>
            <a:r>
              <a:rPr lang="tr-TR" b="1" dirty="0" err="1">
                <a:solidFill>
                  <a:srgbClr val="FF0000"/>
                </a:solidFill>
              </a:rPr>
              <a:t>Function</a:t>
            </a:r>
            <a:r>
              <a:rPr lang="tr-TR" dirty="0"/>
              <a:t> </a:t>
            </a:r>
          </a:p>
          <a:p>
            <a:r>
              <a:rPr lang="en-US" dirty="0"/>
              <a:t>It is commonly found in plants and animals. </a:t>
            </a:r>
            <a:endParaRPr lang="tr-TR" dirty="0"/>
          </a:p>
          <a:p>
            <a:r>
              <a:rPr lang="tr-TR" dirty="0"/>
              <a:t>• </a:t>
            </a:r>
            <a:r>
              <a:rPr lang="tr-TR" b="1" dirty="0" err="1"/>
              <a:t>Thiamin</a:t>
            </a:r>
            <a:r>
              <a:rPr lang="tr-TR" b="1" dirty="0"/>
              <a:t> </a:t>
            </a:r>
            <a:r>
              <a:rPr lang="tr-TR" b="1" dirty="0" err="1"/>
              <a:t>pyrophosphate</a:t>
            </a:r>
            <a:r>
              <a:rPr lang="tr-TR" b="1" dirty="0"/>
              <a:t> </a:t>
            </a:r>
            <a:r>
              <a:rPr lang="tr-TR" dirty="0"/>
              <a:t>(TPP) is </a:t>
            </a:r>
            <a:r>
              <a:rPr lang="tr-TR" dirty="0" err="1"/>
              <a:t>the</a:t>
            </a:r>
            <a:r>
              <a:rPr lang="tr-TR" dirty="0"/>
              <a:t> </a:t>
            </a:r>
            <a:r>
              <a:rPr lang="tr-TR" dirty="0" err="1"/>
              <a:t>active</a:t>
            </a:r>
            <a:r>
              <a:rPr lang="tr-TR" dirty="0"/>
              <a:t> form of </a:t>
            </a:r>
            <a:r>
              <a:rPr lang="tr-TR" dirty="0" err="1"/>
              <a:t>thiamin</a:t>
            </a:r>
            <a:r>
              <a:rPr lang="tr-TR" dirty="0"/>
              <a:t>. </a:t>
            </a:r>
          </a:p>
          <a:p>
            <a:endParaRPr lang="tr-TR" dirty="0"/>
          </a:p>
          <a:p>
            <a:endParaRPr lang="tr-TR" dirty="0"/>
          </a:p>
          <a:p>
            <a:endParaRPr lang="tr-TR" dirty="0"/>
          </a:p>
          <a:p>
            <a:endParaRPr lang="tr-TR" dirty="0"/>
          </a:p>
          <a:p>
            <a:endParaRPr lang="tr-TR" dirty="0"/>
          </a:p>
          <a:p>
            <a:r>
              <a:rPr lang="tr-TR" dirty="0"/>
              <a:t>• TPP </a:t>
            </a:r>
            <a:r>
              <a:rPr lang="en-US" dirty="0"/>
              <a:t>acts as the coenzyme of different enzymes.</a:t>
            </a:r>
            <a:r>
              <a:rPr lang="tr-TR" dirty="0"/>
              <a:t> </a:t>
            </a:r>
            <a:r>
              <a:rPr lang="tr-TR" dirty="0" err="1"/>
              <a:t>It</a:t>
            </a:r>
            <a:r>
              <a:rPr lang="tr-TR" dirty="0"/>
              <a:t> is </a:t>
            </a:r>
            <a:r>
              <a:rPr lang="tr-TR" dirty="0" err="1"/>
              <a:t>the</a:t>
            </a:r>
            <a:r>
              <a:rPr lang="tr-TR" dirty="0"/>
              <a:t> </a:t>
            </a:r>
            <a:r>
              <a:rPr lang="tr-TR" dirty="0" err="1"/>
              <a:t>prosthetic</a:t>
            </a:r>
            <a:r>
              <a:rPr lang="tr-TR" dirty="0"/>
              <a:t> </a:t>
            </a:r>
            <a:r>
              <a:rPr lang="tr-TR" dirty="0" err="1"/>
              <a:t>group</a:t>
            </a:r>
            <a:r>
              <a:rPr lang="tr-TR" dirty="0"/>
              <a:t> of </a:t>
            </a:r>
            <a:r>
              <a:rPr lang="tr-TR" dirty="0" err="1"/>
              <a:t>enzymes</a:t>
            </a:r>
            <a:r>
              <a:rPr lang="tr-TR" dirty="0"/>
              <a:t> </a:t>
            </a:r>
            <a:r>
              <a:rPr lang="tr-TR" dirty="0" err="1"/>
              <a:t>like</a:t>
            </a:r>
            <a:r>
              <a:rPr lang="tr-TR" dirty="0"/>
              <a:t> </a:t>
            </a:r>
            <a:r>
              <a:rPr lang="tr-TR" dirty="0" err="1"/>
              <a:t>pyruvate</a:t>
            </a:r>
            <a:r>
              <a:rPr lang="tr-TR" dirty="0"/>
              <a:t> </a:t>
            </a:r>
            <a:r>
              <a:rPr lang="tr-TR" dirty="0" err="1"/>
              <a:t>dehydrogenase</a:t>
            </a:r>
            <a:r>
              <a:rPr lang="tr-TR" dirty="0"/>
              <a:t>, </a:t>
            </a:r>
            <a:r>
              <a:rPr lang="el-GR" dirty="0"/>
              <a:t>α-</a:t>
            </a:r>
            <a:r>
              <a:rPr lang="tr-TR" dirty="0" err="1"/>
              <a:t>keto</a:t>
            </a:r>
            <a:r>
              <a:rPr lang="tr-TR" dirty="0"/>
              <a:t> </a:t>
            </a:r>
            <a:r>
              <a:rPr lang="tr-TR" dirty="0" err="1"/>
              <a:t>glutarate</a:t>
            </a:r>
            <a:r>
              <a:rPr lang="tr-TR" dirty="0"/>
              <a:t> </a:t>
            </a:r>
            <a:r>
              <a:rPr lang="tr-TR" dirty="0" err="1"/>
              <a:t>dehydrogenase</a:t>
            </a:r>
            <a:r>
              <a:rPr lang="tr-TR" dirty="0"/>
              <a:t> </a:t>
            </a:r>
            <a:r>
              <a:rPr lang="tr-TR" dirty="0" err="1"/>
              <a:t>etc</a:t>
            </a:r>
            <a:r>
              <a:rPr lang="tr-TR" dirty="0"/>
              <a:t>. </a:t>
            </a:r>
          </a:p>
        </p:txBody>
      </p:sp>
      <p:pic>
        <p:nvPicPr>
          <p:cNvPr id="4" name="Resim 3"/>
          <p:cNvPicPr>
            <a:picLocks noChangeAspect="1"/>
          </p:cNvPicPr>
          <p:nvPr/>
        </p:nvPicPr>
        <p:blipFill>
          <a:blip r:embed="rId2"/>
          <a:stretch>
            <a:fillRect/>
          </a:stretch>
        </p:blipFill>
        <p:spPr>
          <a:xfrm>
            <a:off x="3230770" y="3333563"/>
            <a:ext cx="4502660" cy="1975555"/>
          </a:xfrm>
          <a:prstGeom prst="rect">
            <a:avLst/>
          </a:prstGeom>
          <a:ln w="38100">
            <a:solidFill>
              <a:srgbClr val="FF0000"/>
            </a:solidFill>
          </a:ln>
        </p:spPr>
      </p:pic>
    </p:spTree>
    <p:extLst>
      <p:ext uri="{BB962C8B-B14F-4D97-AF65-F5344CB8AC3E}">
        <p14:creationId xmlns:p14="http://schemas.microsoft.com/office/powerpoint/2010/main" val="3043025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136690-D672-48D2-A862-C724E7F43EC4}"/>
              </a:ext>
            </a:extLst>
          </p:cNvPr>
          <p:cNvSpPr>
            <a:spLocks noGrp="1"/>
          </p:cNvSpPr>
          <p:nvPr>
            <p:ph type="title"/>
          </p:nvPr>
        </p:nvSpPr>
        <p:spPr/>
        <p:txBody>
          <a:bodyPr/>
          <a:lstStyle/>
          <a:p>
            <a:r>
              <a:rPr lang="tr-TR" dirty="0"/>
              <a:t>VITAMIN C (ASCORBIC ACID)</a:t>
            </a:r>
          </a:p>
        </p:txBody>
      </p:sp>
      <p:sp>
        <p:nvSpPr>
          <p:cNvPr id="3" name="İçerik Yer Tutucusu 2">
            <a:extLst>
              <a:ext uri="{FF2B5EF4-FFF2-40B4-BE49-F238E27FC236}">
                <a16:creationId xmlns:a16="http://schemas.microsoft.com/office/drawing/2014/main" id="{4A3030D6-346F-445A-B7BC-37C1DF4820E4}"/>
              </a:ext>
            </a:extLst>
          </p:cNvPr>
          <p:cNvSpPr>
            <a:spLocks noGrp="1"/>
          </p:cNvSpPr>
          <p:nvPr>
            <p:ph idx="1"/>
          </p:nvPr>
        </p:nvSpPr>
        <p:spPr>
          <a:xfrm>
            <a:off x="1097280" y="1845734"/>
            <a:ext cx="4998720" cy="4023360"/>
          </a:xfrm>
        </p:spPr>
        <p:txBody>
          <a:bodyPr/>
          <a:lstStyle/>
          <a:p>
            <a:r>
              <a:rPr lang="tr-TR" b="1" dirty="0" err="1">
                <a:solidFill>
                  <a:srgbClr val="FF0000"/>
                </a:solidFill>
              </a:rPr>
              <a:t>Chemistry</a:t>
            </a:r>
            <a:r>
              <a:rPr lang="tr-TR" dirty="0"/>
              <a:t> </a:t>
            </a:r>
          </a:p>
          <a:p>
            <a:r>
              <a:rPr lang="en-US" dirty="0"/>
              <a:t>Two isomers of ascorbic acid (AA) showing vitamin activity (L-ascorbic a., L-dehydroascorbic a.) Are called Vit C. Other isomers do not show any vitamin effect.</a:t>
            </a:r>
          </a:p>
          <a:p>
            <a:r>
              <a:rPr lang="en-US" dirty="0"/>
              <a:t>L-ascorbic a. is a carbohydrate-like compound. Its acidic and reducing effect comes from the enediol structure in the structure. It is very polar and dissolves very well in water.</a:t>
            </a:r>
            <a:endParaRPr lang="tr-TR" dirty="0"/>
          </a:p>
          <a:p>
            <a:r>
              <a:rPr lang="en-US" dirty="0"/>
              <a:t>(Enediol: One OH bond at both ends of the double bond). C (OH) = C (OH)</a:t>
            </a:r>
            <a:endParaRPr lang="tr-TR" dirty="0"/>
          </a:p>
        </p:txBody>
      </p:sp>
      <p:pic>
        <p:nvPicPr>
          <p:cNvPr id="5" name="Resim 4" descr="askorbikasit">
            <a:extLst>
              <a:ext uri="{FF2B5EF4-FFF2-40B4-BE49-F238E27FC236}">
                <a16:creationId xmlns:a16="http://schemas.microsoft.com/office/drawing/2014/main" id="{D78F8DCD-13E4-4947-8B35-7E1B49AB9E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9776" y="1845734"/>
            <a:ext cx="5724525" cy="4032448"/>
          </a:xfrm>
          <a:prstGeom prst="rect">
            <a:avLst/>
          </a:prstGeom>
          <a:noFill/>
          <a:ln w="31750">
            <a:solidFill>
              <a:srgbClr val="FF0000"/>
            </a:solidFill>
          </a:ln>
        </p:spPr>
      </p:pic>
      <p:pic>
        <p:nvPicPr>
          <p:cNvPr id="6" name="Resim 5">
            <a:extLst>
              <a:ext uri="{FF2B5EF4-FFF2-40B4-BE49-F238E27FC236}">
                <a16:creationId xmlns:a16="http://schemas.microsoft.com/office/drawing/2014/main" id="{0BAED3CE-6CD2-4900-A19E-89E4E6D04897}"/>
              </a:ext>
            </a:extLst>
          </p:cNvPr>
          <p:cNvPicPr>
            <a:picLocks noChangeAspect="1"/>
          </p:cNvPicPr>
          <p:nvPr/>
        </p:nvPicPr>
        <p:blipFill>
          <a:blip r:embed="rId3"/>
          <a:stretch>
            <a:fillRect/>
          </a:stretch>
        </p:blipFill>
        <p:spPr>
          <a:xfrm>
            <a:off x="10588778" y="3429000"/>
            <a:ext cx="1378179" cy="1378179"/>
          </a:xfrm>
          <a:prstGeom prst="rect">
            <a:avLst/>
          </a:prstGeom>
          <a:ln w="28575">
            <a:solidFill>
              <a:schemeClr val="tx1"/>
            </a:solidFill>
          </a:ln>
        </p:spPr>
      </p:pic>
    </p:spTree>
    <p:extLst>
      <p:ext uri="{BB962C8B-B14F-4D97-AF65-F5344CB8AC3E}">
        <p14:creationId xmlns:p14="http://schemas.microsoft.com/office/powerpoint/2010/main" val="423097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2999" y="1978089"/>
            <a:ext cx="10352856" cy="2472613"/>
          </a:xfrm>
          <a:ln w="63500">
            <a:solidFill>
              <a:srgbClr val="0000FF"/>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1600" dirty="0">
                <a:latin typeface="Arial" panose="020B0604020202020204" pitchFamily="34" charset="0"/>
                <a:cs typeface="Arial" panose="020B0604020202020204" pitchFamily="34" charset="0"/>
              </a:rPr>
              <a:t>By its oxidation with two electrons and hydrogen dissociation, dehydroascorbic acid is formed (DHAA). This shows almost the same vitamin activity as AA, because it is completely reduced to AA in the body.</a:t>
            </a:r>
          </a:p>
          <a:p>
            <a:r>
              <a:rPr lang="en-US" sz="1600" dirty="0">
                <a:latin typeface="Arial" panose="020B0604020202020204" pitchFamily="34" charset="0"/>
                <a:cs typeface="Arial" panose="020B0604020202020204" pitchFamily="34" charset="0"/>
              </a:rPr>
              <a:t>L-</a:t>
            </a:r>
            <a:r>
              <a:rPr lang="en-US" sz="1600" dirty="0" err="1">
                <a:latin typeface="Arial" panose="020B0604020202020204" pitchFamily="34" charset="0"/>
                <a:cs typeface="Arial" panose="020B0604020202020204" pitchFamily="34" charset="0"/>
              </a:rPr>
              <a:t>isoascorbic</a:t>
            </a:r>
            <a:r>
              <a:rPr lang="en-US" sz="1600" dirty="0">
                <a:latin typeface="Arial" panose="020B0604020202020204" pitchFamily="34" charset="0"/>
                <a:cs typeface="Arial" panose="020B0604020202020204" pitchFamily="34" charset="0"/>
              </a:rPr>
              <a:t> acid is the C5 optical isomer, D-ascorbic acid is the C4 optical isomer. They do not show vitamin properties, but can be used as antioxidants.</a:t>
            </a:r>
            <a:endParaRPr lang="tr-TR" sz="1600" dirty="0">
              <a:latin typeface="Arial" panose="020B0604020202020204" pitchFamily="34" charset="0"/>
              <a:cs typeface="Arial" panose="020B0604020202020204" pitchFamily="34" charset="0"/>
            </a:endParaRPr>
          </a:p>
          <a:p>
            <a:r>
              <a:rPr lang="tr-TR" sz="1600" b="1" dirty="0" err="1">
                <a:solidFill>
                  <a:srgbClr val="FF0000"/>
                </a:solidFill>
              </a:rPr>
              <a:t>Absorption</a:t>
            </a:r>
            <a:r>
              <a:rPr lang="tr-TR" sz="1600" b="1" dirty="0">
                <a:solidFill>
                  <a:srgbClr val="FF0000"/>
                </a:solidFill>
              </a:rPr>
              <a:t> </a:t>
            </a:r>
            <a:r>
              <a:rPr lang="tr-TR" sz="1600" b="1" dirty="0" err="1">
                <a:solidFill>
                  <a:srgbClr val="FF0000"/>
                </a:solidFill>
              </a:rPr>
              <a:t>and</a:t>
            </a:r>
            <a:r>
              <a:rPr lang="tr-TR" sz="1600" b="1" dirty="0">
                <a:solidFill>
                  <a:srgbClr val="FF0000"/>
                </a:solidFill>
              </a:rPr>
              <a:t> transport </a:t>
            </a:r>
          </a:p>
          <a:p>
            <a:r>
              <a:rPr lang="tr-TR" sz="1600" dirty="0"/>
              <a:t>• Vitamin C is </a:t>
            </a:r>
            <a:r>
              <a:rPr lang="tr-TR" sz="1600" dirty="0" err="1"/>
              <a:t>readily</a:t>
            </a:r>
            <a:r>
              <a:rPr lang="tr-TR" sz="1600" dirty="0"/>
              <a:t> </a:t>
            </a:r>
            <a:r>
              <a:rPr lang="tr-TR" sz="1600" dirty="0" err="1"/>
              <a:t>absorbed</a:t>
            </a:r>
            <a:r>
              <a:rPr lang="tr-TR" sz="1600" dirty="0"/>
              <a:t> in </a:t>
            </a:r>
            <a:r>
              <a:rPr lang="tr-TR" sz="1600" dirty="0" err="1"/>
              <a:t>the</a:t>
            </a:r>
            <a:r>
              <a:rPr lang="tr-TR" sz="1600" dirty="0"/>
              <a:t> </a:t>
            </a:r>
            <a:r>
              <a:rPr lang="tr-TR" sz="1600" dirty="0" err="1"/>
              <a:t>intestine</a:t>
            </a:r>
            <a:r>
              <a:rPr lang="tr-TR" sz="1600" dirty="0"/>
              <a:t> </a:t>
            </a:r>
            <a:r>
              <a:rPr lang="tr-TR" sz="1600" dirty="0" err="1"/>
              <a:t>by</a:t>
            </a:r>
            <a:r>
              <a:rPr lang="tr-TR" sz="1600" dirty="0"/>
              <a:t> </a:t>
            </a:r>
            <a:r>
              <a:rPr lang="tr-TR" sz="1600" dirty="0" err="1"/>
              <a:t>sodium</a:t>
            </a:r>
            <a:r>
              <a:rPr lang="tr-TR" sz="1600" dirty="0"/>
              <a:t> </a:t>
            </a:r>
            <a:r>
              <a:rPr lang="tr-TR" sz="1600" dirty="0" err="1"/>
              <a:t>dependent</a:t>
            </a:r>
            <a:r>
              <a:rPr lang="tr-TR" sz="1600" dirty="0"/>
              <a:t> </a:t>
            </a:r>
            <a:r>
              <a:rPr lang="tr-TR" sz="1600" dirty="0" err="1"/>
              <a:t>active</a:t>
            </a:r>
            <a:r>
              <a:rPr lang="tr-TR" sz="1600" dirty="0"/>
              <a:t> transport </a:t>
            </a:r>
            <a:r>
              <a:rPr lang="tr-TR" sz="1600" dirty="0" err="1"/>
              <a:t>mechanism</a:t>
            </a:r>
            <a:r>
              <a:rPr lang="tr-TR" sz="1600" dirty="0"/>
              <a:t> </a:t>
            </a:r>
            <a:r>
              <a:rPr lang="tr-TR" sz="1600" dirty="0" err="1"/>
              <a:t>and</a:t>
            </a:r>
            <a:r>
              <a:rPr lang="tr-TR" sz="1600" dirty="0"/>
              <a:t> </a:t>
            </a:r>
            <a:r>
              <a:rPr lang="tr-TR" sz="1600" dirty="0" err="1"/>
              <a:t>reaches</a:t>
            </a:r>
            <a:r>
              <a:rPr lang="tr-TR" sz="1600" dirty="0"/>
              <a:t> </a:t>
            </a:r>
            <a:r>
              <a:rPr lang="tr-TR" sz="1600" dirty="0" err="1"/>
              <a:t>various</a:t>
            </a:r>
            <a:r>
              <a:rPr lang="tr-TR" sz="1600" dirty="0"/>
              <a:t> body </a:t>
            </a:r>
            <a:r>
              <a:rPr lang="tr-TR" sz="1600" dirty="0" err="1"/>
              <a:t>tissues</a:t>
            </a:r>
            <a:r>
              <a:rPr lang="tr-TR" sz="1600" dirty="0"/>
              <a:t> </a:t>
            </a:r>
            <a:r>
              <a:rPr lang="tr-TR" sz="1600" dirty="0" err="1"/>
              <a:t>through</a:t>
            </a:r>
            <a:r>
              <a:rPr lang="tr-TR" sz="1600" dirty="0"/>
              <a:t> </a:t>
            </a:r>
            <a:r>
              <a:rPr lang="tr-TR" sz="1600" dirty="0" err="1"/>
              <a:t>circulation</a:t>
            </a:r>
            <a:r>
              <a:rPr lang="tr-TR" sz="1600" dirty="0"/>
              <a:t>. </a:t>
            </a:r>
            <a:r>
              <a:rPr lang="tr-TR" sz="1600" dirty="0" err="1"/>
              <a:t>Ascorbic</a:t>
            </a:r>
            <a:r>
              <a:rPr lang="tr-TR" sz="1600" dirty="0"/>
              <a:t> </a:t>
            </a:r>
            <a:r>
              <a:rPr lang="tr-TR" sz="1600" dirty="0" err="1"/>
              <a:t>acid</a:t>
            </a:r>
            <a:r>
              <a:rPr lang="tr-TR" sz="1600" dirty="0"/>
              <a:t> </a:t>
            </a:r>
            <a:r>
              <a:rPr lang="tr-TR" sz="1600" dirty="0" err="1"/>
              <a:t>enters</a:t>
            </a:r>
            <a:r>
              <a:rPr lang="tr-TR" sz="1600" dirty="0"/>
              <a:t> </a:t>
            </a:r>
            <a:r>
              <a:rPr lang="tr-TR" sz="1600" dirty="0" err="1"/>
              <a:t>various</a:t>
            </a:r>
            <a:r>
              <a:rPr lang="tr-TR" sz="1600" dirty="0"/>
              <a:t> </a:t>
            </a:r>
            <a:r>
              <a:rPr lang="tr-TR" sz="1600" dirty="0" err="1"/>
              <a:t>cells</a:t>
            </a:r>
            <a:r>
              <a:rPr lang="tr-TR" sz="1600" dirty="0"/>
              <a:t> </a:t>
            </a:r>
            <a:r>
              <a:rPr lang="tr-TR" sz="1600" dirty="0" err="1"/>
              <a:t>like</a:t>
            </a:r>
            <a:r>
              <a:rPr lang="tr-TR" sz="1600" dirty="0"/>
              <a:t> </a:t>
            </a:r>
            <a:r>
              <a:rPr lang="tr-TR" sz="1600" dirty="0" err="1"/>
              <a:t>erythrocytes</a:t>
            </a:r>
            <a:r>
              <a:rPr lang="tr-TR" sz="1600" dirty="0"/>
              <a:t>, </a:t>
            </a:r>
            <a:r>
              <a:rPr lang="tr-TR" sz="1600" dirty="0" err="1"/>
              <a:t>leucocytes</a:t>
            </a:r>
            <a:r>
              <a:rPr lang="tr-TR" sz="1600" dirty="0"/>
              <a:t> </a:t>
            </a:r>
            <a:r>
              <a:rPr lang="tr-TR" sz="1600" dirty="0" err="1"/>
              <a:t>etc</a:t>
            </a:r>
            <a:r>
              <a:rPr lang="tr-TR" sz="1600" dirty="0"/>
              <a:t>. </a:t>
            </a:r>
            <a:r>
              <a:rPr lang="tr-TR" sz="1600" dirty="0" err="1"/>
              <a:t>freely</a:t>
            </a:r>
            <a:r>
              <a:rPr lang="tr-TR" sz="1600" dirty="0"/>
              <a:t>. </a:t>
            </a:r>
            <a:r>
              <a:rPr lang="en-US" sz="1600" dirty="0">
                <a:latin typeface="Arial" panose="020B0604020202020204" pitchFamily="34" charset="0"/>
                <a:cs typeface="Arial" panose="020B0604020202020204" pitchFamily="34" charset="0"/>
              </a:rPr>
              <a:t>Absorption is generally very good.</a:t>
            </a:r>
          </a:p>
          <a:p>
            <a:endParaRPr lang="tr-TR" sz="1600" dirty="0"/>
          </a:p>
        </p:txBody>
      </p:sp>
      <p:sp>
        <p:nvSpPr>
          <p:cNvPr id="4" name="Slayt Numarası Yer Tutucusu 3"/>
          <p:cNvSpPr>
            <a:spLocks noGrp="1"/>
          </p:cNvSpPr>
          <p:nvPr>
            <p:ph type="sldNum" sz="quarter" idx="12"/>
          </p:nvPr>
        </p:nvSpPr>
        <p:spPr/>
        <p:txBody>
          <a:bodyPr/>
          <a:lstStyle/>
          <a:p>
            <a:fld id="{05879D45-D2A0-4A28-A831-E302C748BA68}" type="slidenum">
              <a:rPr lang="tr-TR" smtClean="0"/>
              <a:pPr/>
              <a:t>31</a:t>
            </a:fld>
            <a:endParaRPr lang="tr-TR"/>
          </a:p>
        </p:txBody>
      </p:sp>
      <p:sp>
        <p:nvSpPr>
          <p:cNvPr id="5" name="Başlık 1">
            <a:extLst>
              <a:ext uri="{FF2B5EF4-FFF2-40B4-BE49-F238E27FC236}">
                <a16:creationId xmlns:a16="http://schemas.microsoft.com/office/drawing/2014/main" id="{8D025A0E-4ECA-45F4-868F-B74924C174B0}"/>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dirty="0"/>
              <a:t>VITAMIN C (ASCORBIC ACID)</a:t>
            </a:r>
          </a:p>
        </p:txBody>
      </p:sp>
      <p:pic>
        <p:nvPicPr>
          <p:cNvPr id="7" name="Picture 2">
            <a:extLst>
              <a:ext uri="{FF2B5EF4-FFF2-40B4-BE49-F238E27FC236}">
                <a16:creationId xmlns:a16="http://schemas.microsoft.com/office/drawing/2014/main" id="{7707BCFB-0739-445C-94CF-670BF9378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956" y="4580498"/>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81EDF978-5B70-4224-9E13-C48DDFE9D46D}"/>
              </a:ext>
            </a:extLst>
          </p:cNvPr>
          <p:cNvSpPr txBox="1"/>
          <p:nvPr/>
        </p:nvSpPr>
        <p:spPr>
          <a:xfrm>
            <a:off x="324239" y="4301082"/>
            <a:ext cx="7600718" cy="2308324"/>
          </a:xfrm>
          <a:prstGeom prst="rect">
            <a:avLst/>
          </a:prstGeom>
          <a:noFill/>
        </p:spPr>
        <p:txBody>
          <a:bodyPr wrap="square">
            <a:spAutoFit/>
          </a:bodyPr>
          <a:lstStyle/>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AA is an important food additive. It reduces o-quinones and prevents enzymatic browning.</a:t>
            </a:r>
          </a:p>
          <a:p>
            <a:pPr marL="0" indent="0">
              <a:buNone/>
            </a:pPr>
            <a:r>
              <a:rPr lang="en-US" sz="1800" dirty="0">
                <a:latin typeface="Arial" panose="020B0604020202020204" pitchFamily="34" charset="0"/>
                <a:cs typeface="Arial" panose="020B0604020202020204" pitchFamily="34" charset="0"/>
              </a:rPr>
              <a:t>It is widely used in flour additives (free radical scavenger). It prevents the formation of nitrosamine in meat products. It is insoluble in fat </a:t>
            </a:r>
            <a:r>
              <a:rPr lang="tr-TR" sz="1800" dirty="0">
                <a:latin typeface="Arial" panose="020B0604020202020204" pitchFamily="34" charset="0"/>
                <a:cs typeface="Arial" panose="020B0604020202020204" pitchFamily="34" charset="0"/>
              </a:rPr>
              <a:t>but</a:t>
            </a:r>
            <a:r>
              <a:rPr lang="en-US" sz="1800" dirty="0">
                <a:latin typeface="Arial" panose="020B0604020202020204" pitchFamily="34" charset="0"/>
                <a:cs typeface="Arial" panose="020B0604020202020204" pitchFamily="34" charset="0"/>
              </a:rPr>
              <a:t> works effectively if it is made into emulsion. It acts synergistically with tocopherols, phenolic antioxidants, </a:t>
            </a:r>
            <a:r>
              <a:rPr lang="en-US" sz="1800" dirty="0" err="1">
                <a:latin typeface="Arial" panose="020B0604020202020204" pitchFamily="34" charset="0"/>
                <a:cs typeface="Arial" panose="020B0604020202020204" pitchFamily="34" charset="0"/>
              </a:rPr>
              <a:t>ascorbyl</a:t>
            </a:r>
            <a:r>
              <a:rPr lang="en-US" sz="1800" dirty="0">
                <a:latin typeface="Arial" panose="020B0604020202020204" pitchFamily="34" charset="0"/>
                <a:cs typeface="Arial" panose="020B0604020202020204" pitchFamily="34" charset="0"/>
              </a:rPr>
              <a:t> palmitate.</a:t>
            </a: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823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136690-D672-48D2-A862-C724E7F43EC4}"/>
              </a:ext>
            </a:extLst>
          </p:cNvPr>
          <p:cNvSpPr>
            <a:spLocks noGrp="1"/>
          </p:cNvSpPr>
          <p:nvPr>
            <p:ph type="title"/>
          </p:nvPr>
        </p:nvSpPr>
        <p:spPr/>
        <p:txBody>
          <a:bodyPr/>
          <a:lstStyle/>
          <a:p>
            <a:r>
              <a:rPr lang="tr-TR" dirty="0"/>
              <a:t>VITAMIN C (ASCORBIC ACID)</a:t>
            </a:r>
          </a:p>
        </p:txBody>
      </p:sp>
      <p:sp>
        <p:nvSpPr>
          <p:cNvPr id="3" name="İçerik Yer Tutucusu 2">
            <a:extLst>
              <a:ext uri="{FF2B5EF4-FFF2-40B4-BE49-F238E27FC236}">
                <a16:creationId xmlns:a16="http://schemas.microsoft.com/office/drawing/2014/main" id="{4A3030D6-346F-445A-B7BC-37C1DF4820E4}"/>
              </a:ext>
            </a:extLst>
          </p:cNvPr>
          <p:cNvSpPr>
            <a:spLocks noGrp="1"/>
          </p:cNvSpPr>
          <p:nvPr>
            <p:ph idx="1"/>
          </p:nvPr>
        </p:nvSpPr>
        <p:spPr>
          <a:xfrm>
            <a:off x="1097280" y="1845733"/>
            <a:ext cx="10587598" cy="4443099"/>
          </a:xfrm>
        </p:spPr>
        <p:txBody>
          <a:bodyPr>
            <a:normAutofit lnSpcReduction="10000"/>
          </a:bodyPr>
          <a:lstStyle/>
          <a:p>
            <a:r>
              <a:rPr lang="tr-TR" b="1" dirty="0" err="1">
                <a:solidFill>
                  <a:srgbClr val="FF0000"/>
                </a:solidFill>
              </a:rPr>
              <a:t>Stability</a:t>
            </a:r>
            <a:endParaRPr lang="tr-TR" dirty="0"/>
          </a:p>
          <a:p>
            <a:r>
              <a:rPr lang="tr-TR" dirty="0"/>
              <a:t>• High </a:t>
            </a:r>
            <a:r>
              <a:rPr lang="tr-TR" dirty="0" err="1"/>
              <a:t>temperature</a:t>
            </a:r>
            <a:r>
              <a:rPr lang="tr-TR" dirty="0"/>
              <a:t> (</a:t>
            </a:r>
            <a:r>
              <a:rPr lang="tr-TR" dirty="0" err="1"/>
              <a:t>cooking</a:t>
            </a:r>
            <a:r>
              <a:rPr lang="tr-TR" dirty="0"/>
              <a:t>) </a:t>
            </a:r>
            <a:r>
              <a:rPr lang="tr-TR" dirty="0" err="1"/>
              <a:t>accelerates</a:t>
            </a:r>
            <a:r>
              <a:rPr lang="tr-TR" dirty="0"/>
              <a:t> </a:t>
            </a:r>
            <a:r>
              <a:rPr lang="tr-TR" dirty="0" err="1"/>
              <a:t>oxidation</a:t>
            </a:r>
            <a:r>
              <a:rPr lang="tr-TR" dirty="0"/>
              <a:t>. </a:t>
            </a:r>
          </a:p>
          <a:p>
            <a:r>
              <a:rPr lang="tr-TR" dirty="0"/>
              <a:t>• </a:t>
            </a:r>
            <a:r>
              <a:rPr lang="tr-TR" dirty="0" err="1"/>
              <a:t>Light</a:t>
            </a:r>
            <a:r>
              <a:rPr lang="tr-TR" dirty="0"/>
              <a:t> </a:t>
            </a:r>
            <a:r>
              <a:rPr lang="tr-TR" dirty="0" err="1"/>
              <a:t>and</a:t>
            </a:r>
            <a:r>
              <a:rPr lang="tr-TR" dirty="0"/>
              <a:t> alkali </a:t>
            </a:r>
            <a:r>
              <a:rPr lang="tr-TR" dirty="0" err="1"/>
              <a:t>also</a:t>
            </a:r>
            <a:r>
              <a:rPr lang="tr-TR" dirty="0"/>
              <a:t> </a:t>
            </a:r>
            <a:r>
              <a:rPr lang="tr-TR" dirty="0" err="1"/>
              <a:t>promotes</a:t>
            </a:r>
            <a:r>
              <a:rPr lang="tr-TR" dirty="0"/>
              <a:t> </a:t>
            </a:r>
            <a:r>
              <a:rPr lang="tr-TR" dirty="0" err="1"/>
              <a:t>oxidation</a:t>
            </a:r>
            <a:r>
              <a:rPr lang="tr-TR" dirty="0"/>
              <a:t>. </a:t>
            </a:r>
          </a:p>
          <a:p>
            <a:endParaRPr lang="tr-TR" dirty="0"/>
          </a:p>
          <a:p>
            <a:endParaRPr lang="tr-TR" dirty="0"/>
          </a:p>
          <a:p>
            <a:r>
              <a:rPr lang="en-US" sz="2000" dirty="0">
                <a:latin typeface="Arial" panose="020B0604020202020204" pitchFamily="34" charset="0"/>
                <a:cs typeface="Arial" panose="020B0604020202020204" pitchFamily="34" charset="0"/>
              </a:rPr>
              <a:t>It passes into water from cut surfaces in contact with water. In chemical degradation, first DHAA is transformed into </a:t>
            </a:r>
            <a:r>
              <a:rPr lang="en-US" sz="2000" dirty="0" err="1">
                <a:latin typeface="Arial" panose="020B0604020202020204" pitchFamily="34" charset="0"/>
                <a:cs typeface="Arial" panose="020B0604020202020204" pitchFamily="34" charset="0"/>
              </a:rPr>
              <a:t>diketogulonic</a:t>
            </a:r>
            <a:r>
              <a:rPr lang="en-US" sz="2000" dirty="0">
                <a:latin typeface="Arial" panose="020B0604020202020204" pitchFamily="34" charset="0"/>
                <a:cs typeface="Arial" panose="020B0604020202020204" pitchFamily="34" charset="0"/>
              </a:rPr>
              <a:t> acid (DKGA) through hydrolysis and </a:t>
            </a:r>
            <a:r>
              <a:rPr lang="tr-TR" sz="2000" dirty="0" err="1">
                <a:latin typeface="Arial" panose="020B0604020202020204" pitchFamily="34" charset="0"/>
                <a:cs typeface="Arial" panose="020B0604020202020204" pitchFamily="34" charset="0"/>
              </a:rPr>
              <a:t>then</a:t>
            </a:r>
            <a:r>
              <a:rPr lang="en-US" sz="2000" dirty="0">
                <a:latin typeface="Arial" panose="020B0604020202020204" pitchFamily="34" charset="0"/>
                <a:cs typeface="Arial" panose="020B0604020202020204" pitchFamily="34" charset="0"/>
              </a:rPr>
              <a:t> into nutritionally inactive compounds by oxidation, dehydration and polymerization. The level of conversion </a:t>
            </a:r>
            <a:r>
              <a:rPr lang="tr-TR" sz="2000" dirty="0">
                <a:latin typeface="Arial" panose="020B0604020202020204" pitchFamily="34" charset="0"/>
                <a:cs typeface="Arial" panose="020B0604020202020204" pitchFamily="34" charset="0"/>
              </a:rPr>
              <a:t>is </a:t>
            </a:r>
            <a:r>
              <a:rPr lang="tr-TR" sz="2000" dirty="0" err="1">
                <a:latin typeface="Arial" panose="020B0604020202020204" pitchFamily="34" charset="0"/>
                <a:cs typeface="Arial" panose="020B0604020202020204" pitchFamily="34" charset="0"/>
              </a:rPr>
              <a:t>affected</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by</a:t>
            </a:r>
            <a:r>
              <a:rPr lang="en-US" sz="2000" dirty="0">
                <a:latin typeface="Arial" panose="020B0604020202020204" pitchFamily="34" charset="0"/>
                <a:cs typeface="Arial" panose="020B0604020202020204" pitchFamily="34" charset="0"/>
              </a:rPr>
              <a:t> pH, O</a:t>
            </a:r>
            <a:r>
              <a:rPr lang="en-US" sz="14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and trace metals.</a:t>
            </a:r>
          </a:p>
          <a:p>
            <a:r>
              <a:rPr lang="en-US" sz="2000" dirty="0">
                <a:latin typeface="Arial" panose="020B0604020202020204" pitchFamily="34" charset="0"/>
                <a:cs typeface="Arial" panose="020B0604020202020204" pitchFamily="34" charset="0"/>
              </a:rPr>
              <a:t>AA is very prone to oxidation. It oxidizes rapidly, especially in the presence of Cu and Fe. Heat and light accelerate oxidation. pH, oxygen and water activity affect the reaction rate. AA is widely used in industry as an antioxidant.</a:t>
            </a:r>
          </a:p>
          <a:p>
            <a:endParaRPr lang="tr-TR" dirty="0"/>
          </a:p>
        </p:txBody>
      </p:sp>
      <p:pic>
        <p:nvPicPr>
          <p:cNvPr id="5" name="Picture 2">
            <a:extLst>
              <a:ext uri="{FF2B5EF4-FFF2-40B4-BE49-F238E27FC236}">
                <a16:creationId xmlns:a16="http://schemas.microsoft.com/office/drawing/2014/main" id="{D1480F05-F356-4AA1-BD74-00B4952C8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628" y="2007620"/>
            <a:ext cx="504825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61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C26A64-8073-4505-A399-3DAABFB99B21}"/>
              </a:ext>
            </a:extLst>
          </p:cNvPr>
          <p:cNvSpPr>
            <a:spLocks noGrp="1"/>
          </p:cNvSpPr>
          <p:nvPr>
            <p:ph type="title"/>
          </p:nvPr>
        </p:nvSpPr>
        <p:spPr/>
        <p:txBody>
          <a:bodyPr/>
          <a:lstStyle/>
          <a:p>
            <a:r>
              <a:rPr lang="tr-TR" dirty="0"/>
              <a:t>VITAMIN C (ASCORBIC ACID)</a:t>
            </a:r>
          </a:p>
        </p:txBody>
      </p:sp>
      <p:sp>
        <p:nvSpPr>
          <p:cNvPr id="3" name="İçerik Yer Tutucusu 2">
            <a:extLst>
              <a:ext uri="{FF2B5EF4-FFF2-40B4-BE49-F238E27FC236}">
                <a16:creationId xmlns:a16="http://schemas.microsoft.com/office/drawing/2014/main" id="{8C4BD7D2-BDA3-4D9C-AB1C-97DFF58A87BA}"/>
              </a:ext>
            </a:extLst>
          </p:cNvPr>
          <p:cNvSpPr>
            <a:spLocks noGrp="1"/>
          </p:cNvSpPr>
          <p:nvPr>
            <p:ph idx="1"/>
          </p:nvPr>
        </p:nvSpPr>
        <p:spPr/>
        <p:txBody>
          <a:bodyPr/>
          <a:lstStyle/>
          <a:p>
            <a:r>
              <a:rPr lang="en-US" b="1" dirty="0">
                <a:solidFill>
                  <a:srgbClr val="C00000"/>
                </a:solidFill>
              </a:rPr>
              <a:t>Functions </a:t>
            </a:r>
            <a:endParaRPr lang="tr-TR" b="1" dirty="0">
              <a:solidFill>
                <a:srgbClr val="C00000"/>
              </a:solidFill>
            </a:endParaRPr>
          </a:p>
          <a:p>
            <a:r>
              <a:rPr lang="en-US" dirty="0"/>
              <a:t>1. Ascorbic acid act as </a:t>
            </a:r>
            <a:r>
              <a:rPr lang="en-US" b="1" dirty="0"/>
              <a:t>antioxidant</a:t>
            </a:r>
            <a:r>
              <a:rPr lang="en-US" dirty="0"/>
              <a:t>. It is free radical scavenger. Since it is a strong reducing agent it protects carotenes, vitamin E and other B vitamins of dietary origin from oxidation. </a:t>
            </a:r>
            <a:endParaRPr lang="tr-TR" dirty="0"/>
          </a:p>
          <a:p>
            <a:r>
              <a:rPr lang="en-US" dirty="0"/>
              <a:t>2. It is required for the hydroxylation of proline and lysine residues of collagen. Since collagen is component of ground substance of capillaries, bone and teeth</a:t>
            </a:r>
            <a:r>
              <a:rPr lang="tr-TR" dirty="0"/>
              <a:t>,</a:t>
            </a:r>
            <a:r>
              <a:rPr lang="en-US" dirty="0"/>
              <a:t> vitamin C is required for proper </a:t>
            </a:r>
            <a:r>
              <a:rPr lang="en-US" b="1" dirty="0"/>
              <a:t>bone and teeth formation </a:t>
            </a:r>
            <a:r>
              <a:rPr lang="en-US" dirty="0"/>
              <a:t>also. </a:t>
            </a:r>
            <a:endParaRPr lang="tr-TR" dirty="0"/>
          </a:p>
          <a:p>
            <a:r>
              <a:rPr lang="en-US" dirty="0"/>
              <a:t>3.It participates in hydroxylation reactions of steroid biosynthesis. </a:t>
            </a:r>
            <a:endParaRPr lang="tr-TR" dirty="0"/>
          </a:p>
          <a:p>
            <a:r>
              <a:rPr lang="tr-TR" dirty="0"/>
              <a:t>4</a:t>
            </a:r>
            <a:r>
              <a:rPr lang="en-US" dirty="0"/>
              <a:t>. In the liver bile acid synthesis requires ascorbic acid</a:t>
            </a:r>
            <a:endParaRPr lang="tr-TR" dirty="0"/>
          </a:p>
        </p:txBody>
      </p:sp>
      <p:pic>
        <p:nvPicPr>
          <p:cNvPr id="12290" name="Picture 2" descr="Vitamin C For Bone Health?">
            <a:extLst>
              <a:ext uri="{FF2B5EF4-FFF2-40B4-BE49-F238E27FC236}">
                <a16:creationId xmlns:a16="http://schemas.microsoft.com/office/drawing/2014/main" id="{CE85A14B-CD57-49E8-9F6B-3F2868825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909" y="4068128"/>
            <a:ext cx="21717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57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514F2FE-3738-4656-BD15-5E7D6B63BD84}"/>
              </a:ext>
            </a:extLst>
          </p:cNvPr>
          <p:cNvSpPr>
            <a:spLocks noGrp="1"/>
          </p:cNvSpPr>
          <p:nvPr>
            <p:ph idx="1"/>
          </p:nvPr>
        </p:nvSpPr>
        <p:spPr/>
        <p:txBody>
          <a:bodyPr/>
          <a:lstStyle/>
          <a:p>
            <a:r>
              <a:rPr lang="tr-TR" dirty="0"/>
              <a:t>5</a:t>
            </a:r>
            <a:r>
              <a:rPr lang="en-US" dirty="0"/>
              <a:t>. It is required for the </a:t>
            </a:r>
            <a:r>
              <a:rPr lang="en-US" b="1" dirty="0"/>
              <a:t>absorption of iron </a:t>
            </a:r>
            <a:r>
              <a:rPr lang="en-US" dirty="0"/>
              <a:t>in the intestine. It maintains iron in ferrous form. </a:t>
            </a:r>
            <a:endParaRPr lang="tr-TR" dirty="0"/>
          </a:p>
          <a:p>
            <a:r>
              <a:rPr lang="tr-TR" dirty="0"/>
              <a:t>6</a:t>
            </a:r>
            <a:r>
              <a:rPr lang="en-US" dirty="0"/>
              <a:t>. Vitamin C is effective in </a:t>
            </a:r>
            <a:r>
              <a:rPr lang="en-US" b="1" dirty="0"/>
              <a:t>controlling bacterial invasion </a:t>
            </a:r>
            <a:r>
              <a:rPr lang="en-US" dirty="0"/>
              <a:t>by inhibiting activity of bacterial hyaluronidase enzyme. It acts as inhibitor of this enzyme.</a:t>
            </a:r>
            <a:endParaRPr lang="tr-TR" dirty="0"/>
          </a:p>
        </p:txBody>
      </p:sp>
      <p:sp>
        <p:nvSpPr>
          <p:cNvPr id="4" name="Başlık 1">
            <a:extLst>
              <a:ext uri="{FF2B5EF4-FFF2-40B4-BE49-F238E27FC236}">
                <a16:creationId xmlns:a16="http://schemas.microsoft.com/office/drawing/2014/main" id="{F2248231-1320-422A-A6BD-645B970AFB22}"/>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dirty="0"/>
              <a:t>VITAMIN C (ASCORBIC ACID)</a:t>
            </a:r>
          </a:p>
        </p:txBody>
      </p:sp>
      <p:pic>
        <p:nvPicPr>
          <p:cNvPr id="13314" name="Picture 2" descr="Could Vitamin C Be the Cure for Deadly Infections? | Science | Smithsonian  Magazine">
            <a:extLst>
              <a:ext uri="{FF2B5EF4-FFF2-40B4-BE49-F238E27FC236}">
                <a16:creationId xmlns:a16="http://schemas.microsoft.com/office/drawing/2014/main" id="{F65B5738-DA8B-4C9D-A764-2DE4436B4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929" y="392906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Meatless Mondays: Vitamin C and Iron | Penn State Dining Dietitians">
            <a:extLst>
              <a:ext uri="{FF2B5EF4-FFF2-40B4-BE49-F238E27FC236}">
                <a16:creationId xmlns:a16="http://schemas.microsoft.com/office/drawing/2014/main" id="{54CFD04A-7626-4707-9824-2575E27AEB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2" t="18087" r="-612" b="27852"/>
          <a:stretch/>
        </p:blipFill>
        <p:spPr bwMode="auto">
          <a:xfrm>
            <a:off x="671805" y="3900600"/>
            <a:ext cx="6133517"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134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C9E8AA-78D8-4E62-9AEF-0A18025A32EB}"/>
              </a:ext>
            </a:extLst>
          </p:cNvPr>
          <p:cNvSpPr>
            <a:spLocks noGrp="1"/>
          </p:cNvSpPr>
          <p:nvPr>
            <p:ph type="title"/>
          </p:nvPr>
        </p:nvSpPr>
        <p:spPr/>
        <p:txBody>
          <a:bodyPr/>
          <a:lstStyle/>
          <a:p>
            <a:r>
              <a:rPr lang="tr-TR" dirty="0"/>
              <a:t>VITAMIN C</a:t>
            </a:r>
          </a:p>
        </p:txBody>
      </p:sp>
      <p:sp>
        <p:nvSpPr>
          <p:cNvPr id="3" name="İçerik Yer Tutucusu 2">
            <a:extLst>
              <a:ext uri="{FF2B5EF4-FFF2-40B4-BE49-F238E27FC236}">
                <a16:creationId xmlns:a16="http://schemas.microsoft.com/office/drawing/2014/main" id="{B98DB8F7-5550-43F9-8257-CB3DD1BD4152}"/>
              </a:ext>
            </a:extLst>
          </p:cNvPr>
          <p:cNvSpPr>
            <a:spLocks noGrp="1"/>
          </p:cNvSpPr>
          <p:nvPr>
            <p:ph idx="1"/>
          </p:nvPr>
        </p:nvSpPr>
        <p:spPr/>
        <p:txBody>
          <a:bodyPr/>
          <a:lstStyle/>
          <a:p>
            <a:r>
              <a:rPr lang="en-US" b="1" dirty="0">
                <a:solidFill>
                  <a:srgbClr val="FF0000"/>
                </a:solidFill>
              </a:rPr>
              <a:t>Sources</a:t>
            </a:r>
            <a:r>
              <a:rPr lang="en-US" dirty="0"/>
              <a:t> </a:t>
            </a:r>
            <a:endParaRPr lang="tr-TR" dirty="0"/>
          </a:p>
          <a:p>
            <a:r>
              <a:rPr lang="en-US" dirty="0"/>
              <a:t>• Guava, coriander and amaranth leaves, and cabbage are rich sources. </a:t>
            </a:r>
            <a:endParaRPr lang="tr-TR" dirty="0"/>
          </a:p>
          <a:p>
            <a:pPr>
              <a:buFont typeface="Arial" panose="020B0604020202020204" pitchFamily="34" charset="0"/>
              <a:buChar char="•"/>
            </a:pPr>
            <a:r>
              <a:rPr lang="tr-TR" dirty="0"/>
              <a:t> </a:t>
            </a:r>
            <a:r>
              <a:rPr lang="en-US" dirty="0"/>
              <a:t>Fruits like lemon, orange, pineapple, papaya, mango and tomato are good sources.</a:t>
            </a:r>
            <a:endParaRPr lang="tr-TR" dirty="0"/>
          </a:p>
          <a:p>
            <a:pPr marL="0" indent="0">
              <a:buNone/>
            </a:pPr>
            <a:r>
              <a:rPr lang="en-US" dirty="0"/>
              <a:t> • Apples, bananas and grapes are fair sources.</a:t>
            </a:r>
            <a:endParaRPr lang="tr-TR" dirty="0"/>
          </a:p>
        </p:txBody>
      </p:sp>
      <p:pic>
        <p:nvPicPr>
          <p:cNvPr id="16386" name="Picture 2" descr="Sources of Vitamin C Other Than Oranges">
            <a:extLst>
              <a:ext uri="{FF2B5EF4-FFF2-40B4-BE49-F238E27FC236}">
                <a16:creationId xmlns:a16="http://schemas.microsoft.com/office/drawing/2014/main" id="{9100CA04-1CE4-433A-81C7-FD1A20B5A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558" y="3303912"/>
            <a:ext cx="4245720" cy="2825334"/>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C3AA5741-ED8B-46EA-9ED4-DD4A661C4B21}"/>
              </a:ext>
            </a:extLst>
          </p:cNvPr>
          <p:cNvSpPr txBox="1"/>
          <p:nvPr/>
        </p:nvSpPr>
        <p:spPr>
          <a:xfrm>
            <a:off x="837423" y="4043330"/>
            <a:ext cx="4910234" cy="923330"/>
          </a:xfrm>
          <a:prstGeom prst="rect">
            <a:avLst/>
          </a:prstGeom>
          <a:noFill/>
        </p:spPr>
        <p:txBody>
          <a:bodyPr wrap="square">
            <a:spAutoFit/>
          </a:bodyPr>
          <a:lstStyle/>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Daily requirement 75 (♀) and 90 (♂) mg / day</a:t>
            </a:r>
          </a:p>
          <a:p>
            <a:pPr marL="0" indent="0">
              <a:buNone/>
            </a:pP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884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784778-5230-41BE-8C0D-8D267FE209D2}"/>
              </a:ext>
            </a:extLst>
          </p:cNvPr>
          <p:cNvSpPr>
            <a:spLocks noGrp="1"/>
          </p:cNvSpPr>
          <p:nvPr>
            <p:ph type="title"/>
          </p:nvPr>
        </p:nvSpPr>
        <p:spPr/>
        <p:txBody>
          <a:bodyPr/>
          <a:lstStyle/>
          <a:p>
            <a:r>
              <a:rPr lang="tr-TR" dirty="0"/>
              <a:t>Vitamin C </a:t>
            </a:r>
            <a:r>
              <a:rPr lang="tr-TR" dirty="0" err="1"/>
              <a:t>deficiency</a:t>
            </a:r>
            <a:endParaRPr lang="tr-TR" dirty="0"/>
          </a:p>
        </p:txBody>
      </p:sp>
      <p:sp>
        <p:nvSpPr>
          <p:cNvPr id="3" name="İçerik Yer Tutucusu 2">
            <a:extLst>
              <a:ext uri="{FF2B5EF4-FFF2-40B4-BE49-F238E27FC236}">
                <a16:creationId xmlns:a16="http://schemas.microsoft.com/office/drawing/2014/main" id="{61F62051-FB8F-4DD6-A6D4-E493EF4BADDA}"/>
              </a:ext>
            </a:extLst>
          </p:cNvPr>
          <p:cNvSpPr>
            <a:spLocks noGrp="1"/>
          </p:cNvSpPr>
          <p:nvPr>
            <p:ph idx="1"/>
          </p:nvPr>
        </p:nvSpPr>
        <p:spPr>
          <a:xfrm>
            <a:off x="543897" y="1845734"/>
            <a:ext cx="10611783" cy="4583058"/>
          </a:xfrm>
        </p:spPr>
        <p:txBody>
          <a:bodyPr>
            <a:normAutofit/>
          </a:bodyPr>
          <a:lstStyle/>
          <a:p>
            <a:r>
              <a:rPr lang="en-US" dirty="0"/>
              <a:t>1. In adults deficiency of vitamin C causes </a:t>
            </a:r>
            <a:r>
              <a:rPr lang="en-US" b="1" dirty="0"/>
              <a:t>scurvy</a:t>
            </a:r>
            <a:r>
              <a:rPr lang="en-US" dirty="0"/>
              <a:t>. But it rarely occurs. </a:t>
            </a:r>
            <a:endParaRPr lang="tr-TR" dirty="0"/>
          </a:p>
          <a:p>
            <a:r>
              <a:rPr lang="en-US" dirty="0"/>
              <a:t>The symptoms of scurvy are </a:t>
            </a:r>
            <a:endParaRPr lang="tr-TR" dirty="0"/>
          </a:p>
          <a:p>
            <a:r>
              <a:rPr lang="en-US" dirty="0"/>
              <a:t>(a) </a:t>
            </a:r>
            <a:r>
              <a:rPr lang="en-US" dirty="0" err="1"/>
              <a:t>Haemorrhages</a:t>
            </a:r>
            <a:r>
              <a:rPr lang="en-US" dirty="0"/>
              <a:t> in various tissues particularly in inside of thigh, calf and forearm muscles. It may be due to capillary fragility. </a:t>
            </a:r>
            <a:endParaRPr lang="tr-TR" dirty="0"/>
          </a:p>
          <a:p>
            <a:r>
              <a:rPr lang="en-US" dirty="0"/>
              <a:t>(b) General weakness and </a:t>
            </a:r>
            <a:r>
              <a:rPr lang="en-US" dirty="0" err="1"/>
              <a:t>anaemia</a:t>
            </a:r>
            <a:r>
              <a:rPr lang="en-US" dirty="0"/>
              <a:t>. </a:t>
            </a:r>
            <a:endParaRPr lang="tr-TR" dirty="0"/>
          </a:p>
          <a:p>
            <a:r>
              <a:rPr lang="en-US" dirty="0"/>
              <a:t>(c) Swollen joints, swollen gums and loose tooth. </a:t>
            </a:r>
            <a:endParaRPr lang="tr-TR" dirty="0"/>
          </a:p>
          <a:p>
            <a:r>
              <a:rPr lang="en-US" dirty="0"/>
              <a:t>(d) Susceptible for infections. </a:t>
            </a:r>
            <a:endParaRPr lang="tr-TR" dirty="0"/>
          </a:p>
          <a:p>
            <a:r>
              <a:rPr lang="en-US" dirty="0"/>
              <a:t>(e) Delayed wound healing. </a:t>
            </a:r>
            <a:endParaRPr lang="tr-TR" dirty="0"/>
          </a:p>
          <a:p>
            <a:r>
              <a:rPr lang="en-US" dirty="0"/>
              <a:t>(f) Bone fragility and osteoporosis. </a:t>
            </a:r>
            <a:endParaRPr lang="tr-TR" dirty="0"/>
          </a:p>
          <a:p>
            <a:r>
              <a:rPr lang="en-US" dirty="0"/>
              <a:t>2. Vitamin C deficiency in infants gives rise to </a:t>
            </a:r>
            <a:r>
              <a:rPr lang="en-US" b="1" dirty="0"/>
              <a:t>infantile scurvy</a:t>
            </a:r>
            <a:r>
              <a:rPr lang="en-US" dirty="0"/>
              <a:t>. It occurs in weaned infants who are fed on diets low in vitamin C.</a:t>
            </a:r>
            <a:endParaRPr lang="tr-TR" dirty="0"/>
          </a:p>
        </p:txBody>
      </p:sp>
      <p:pic>
        <p:nvPicPr>
          <p:cNvPr id="14338" name="Picture 2" descr="Adult scurvy associated with psychiatric disorders and breast feeding | BMJ  Case Reports">
            <a:extLst>
              <a:ext uri="{FF2B5EF4-FFF2-40B4-BE49-F238E27FC236}">
                <a16:creationId xmlns:a16="http://schemas.microsoft.com/office/drawing/2014/main" id="{E55659FA-C397-4CE5-86DE-2FFEC48EF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6803" y="3313350"/>
            <a:ext cx="27813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887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4B8A2F58-A3A7-4541-9E7B-A1A0235052C3}"/>
              </a:ext>
            </a:extLst>
          </p:cNvPr>
          <p:cNvPicPr>
            <a:picLocks noGrp="1" noChangeAspect="1"/>
          </p:cNvPicPr>
          <p:nvPr>
            <p:ph idx="1"/>
          </p:nvPr>
        </p:nvPicPr>
        <p:blipFill rotWithShape="1">
          <a:blip r:embed="rId2"/>
          <a:srcRect l="1822" r="3485"/>
          <a:stretch/>
        </p:blipFill>
        <p:spPr>
          <a:xfrm>
            <a:off x="615835" y="93306"/>
            <a:ext cx="10492380" cy="5141167"/>
          </a:xfrm>
        </p:spPr>
      </p:pic>
      <p:pic>
        <p:nvPicPr>
          <p:cNvPr id="7" name="Resim 6">
            <a:extLst>
              <a:ext uri="{FF2B5EF4-FFF2-40B4-BE49-F238E27FC236}">
                <a16:creationId xmlns:a16="http://schemas.microsoft.com/office/drawing/2014/main" id="{FAC46323-DDB0-4FEB-8D51-40D6A9FF80D7}"/>
              </a:ext>
            </a:extLst>
          </p:cNvPr>
          <p:cNvPicPr>
            <a:picLocks noChangeAspect="1"/>
          </p:cNvPicPr>
          <p:nvPr/>
        </p:nvPicPr>
        <p:blipFill>
          <a:blip r:embed="rId3"/>
          <a:stretch>
            <a:fillRect/>
          </a:stretch>
        </p:blipFill>
        <p:spPr>
          <a:xfrm>
            <a:off x="596215" y="5234473"/>
            <a:ext cx="10512000" cy="1385557"/>
          </a:xfrm>
          <a:prstGeom prst="rect">
            <a:avLst/>
          </a:prstGeom>
        </p:spPr>
      </p:pic>
    </p:spTree>
    <p:extLst>
      <p:ext uri="{BB962C8B-B14F-4D97-AF65-F5344CB8AC3E}">
        <p14:creationId xmlns:p14="http://schemas.microsoft.com/office/powerpoint/2010/main" val="94013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89C902-0E7D-4A94-ADD6-510107600A50}"/>
              </a:ext>
            </a:extLst>
          </p:cNvPr>
          <p:cNvSpPr>
            <a:spLocks noGrp="1"/>
          </p:cNvSpPr>
          <p:nvPr>
            <p:ph type="title"/>
          </p:nvPr>
        </p:nvSpPr>
        <p:spPr/>
        <p:txBody>
          <a:bodyPr/>
          <a:lstStyle/>
          <a:p>
            <a:r>
              <a:rPr lang="tr-TR" dirty="0"/>
              <a:t>THIAMIN SOURCES</a:t>
            </a:r>
          </a:p>
        </p:txBody>
      </p:sp>
      <p:sp>
        <p:nvSpPr>
          <p:cNvPr id="3" name="İçerik Yer Tutucusu 2">
            <a:extLst>
              <a:ext uri="{FF2B5EF4-FFF2-40B4-BE49-F238E27FC236}">
                <a16:creationId xmlns:a16="http://schemas.microsoft.com/office/drawing/2014/main" id="{902DB88F-677F-4C95-8F35-CFA8EE5B5E5A}"/>
              </a:ext>
            </a:extLst>
          </p:cNvPr>
          <p:cNvSpPr>
            <a:spLocks noGrp="1"/>
          </p:cNvSpPr>
          <p:nvPr>
            <p:ph idx="1"/>
          </p:nvPr>
        </p:nvSpPr>
        <p:spPr>
          <a:xfrm>
            <a:off x="691116" y="1845734"/>
            <a:ext cx="10464564" cy="4023360"/>
          </a:xfrm>
        </p:spPr>
        <p:txBody>
          <a:bodyPr/>
          <a:lstStyle/>
          <a:p>
            <a:pPr marL="0" indent="0">
              <a:buNone/>
            </a:pPr>
            <a:r>
              <a:rPr lang="en-US" dirty="0"/>
              <a:t> </a:t>
            </a:r>
            <a:r>
              <a:rPr lang="en-US" dirty="0">
                <a:latin typeface="Arial" panose="020B0604020202020204" pitchFamily="34" charset="0"/>
                <a:cs typeface="Arial" panose="020B0604020202020204" pitchFamily="34" charset="0"/>
              </a:rPr>
              <a:t>Daily requirement: 1.1 (</a:t>
            </a:r>
            <a:r>
              <a:rPr lang="en-US" dirty="0">
                <a:solidFill>
                  <a:schemeClr val="tx1"/>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and 1.2 (♂) mg / day </a:t>
            </a:r>
            <a:endParaRPr lang="tr-TR" dirty="0">
              <a:latin typeface="Arial" panose="020B0604020202020204" pitchFamily="34" charset="0"/>
              <a:cs typeface="Arial" panose="020B0604020202020204" pitchFamily="34" charset="0"/>
            </a:endParaRPr>
          </a:p>
          <a:p>
            <a:pPr marL="0" indent="0">
              <a:buNone/>
            </a:pPr>
            <a:r>
              <a:rPr lang="tr-TR" dirty="0">
                <a:latin typeface="Arial" panose="020B0604020202020204" pitchFamily="34" charset="0"/>
                <a:cs typeface="Arial" panose="020B0604020202020204" pitchFamily="34" charset="0"/>
              </a:rPr>
              <a:t> </a:t>
            </a:r>
            <a:r>
              <a:rPr lang="en-US" dirty="0"/>
              <a:t>• Rich Source</a:t>
            </a:r>
            <a:r>
              <a:rPr lang="tr-TR" dirty="0"/>
              <a:t>s:</a:t>
            </a:r>
            <a:r>
              <a:rPr lang="en-US" dirty="0"/>
              <a:t> grains like rice, wheat and yeast. </a:t>
            </a:r>
            <a:endParaRPr lang="tr-TR" dirty="0"/>
          </a:p>
          <a:p>
            <a:r>
              <a:rPr lang="en-US" dirty="0"/>
              <a:t>• Good sources. Whole cereals, pulses, oilseeds and nuts. </a:t>
            </a:r>
            <a:endParaRPr lang="tr-TR" dirty="0"/>
          </a:p>
          <a:p>
            <a:r>
              <a:rPr lang="en-US" dirty="0"/>
              <a:t>• Fair sources. Meat, liver</a:t>
            </a:r>
            <a:r>
              <a:rPr lang="tr-TR" dirty="0"/>
              <a:t>, </a:t>
            </a:r>
            <a:r>
              <a:rPr lang="en-US" dirty="0"/>
              <a:t>egg and fish. </a:t>
            </a:r>
            <a:endParaRPr lang="tr-TR" dirty="0"/>
          </a:p>
          <a:p>
            <a:r>
              <a:rPr lang="en-US" dirty="0"/>
              <a:t>Hydrochloride and </a:t>
            </a:r>
            <a:r>
              <a:rPr lang="en-US" dirty="0" err="1"/>
              <a:t>mononitrate</a:t>
            </a:r>
            <a:r>
              <a:rPr lang="en-US" dirty="0"/>
              <a:t> salts of thiamin are used as food supplements.</a:t>
            </a:r>
            <a:endParaRPr lang="tr-TR" dirty="0"/>
          </a:p>
          <a:p>
            <a:endParaRPr lang="en-US" dirty="0"/>
          </a:p>
          <a:p>
            <a:endParaRPr lang="tr-TR" dirty="0"/>
          </a:p>
        </p:txBody>
      </p:sp>
      <p:pic>
        <p:nvPicPr>
          <p:cNvPr id="3074" name="Picture 2" descr="Image result for THIA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425" y="4034978"/>
            <a:ext cx="3693411" cy="206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6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F735D7-D058-43AC-996B-D0440B8C5A41}"/>
              </a:ext>
            </a:extLst>
          </p:cNvPr>
          <p:cNvSpPr>
            <a:spLocks noGrp="1"/>
          </p:cNvSpPr>
          <p:nvPr>
            <p:ph type="title"/>
          </p:nvPr>
        </p:nvSpPr>
        <p:spPr/>
        <p:txBody>
          <a:bodyPr/>
          <a:lstStyle/>
          <a:p>
            <a:r>
              <a:rPr lang="en-US" dirty="0"/>
              <a:t>Thiamine Deficiency</a:t>
            </a:r>
            <a:endParaRPr lang="tr-TR" dirty="0"/>
          </a:p>
        </p:txBody>
      </p:sp>
      <p:sp>
        <p:nvSpPr>
          <p:cNvPr id="3" name="İçerik Yer Tutucusu 2">
            <a:extLst>
              <a:ext uri="{FF2B5EF4-FFF2-40B4-BE49-F238E27FC236}">
                <a16:creationId xmlns:a16="http://schemas.microsoft.com/office/drawing/2014/main" id="{6CF912D1-E9F8-4B01-BD48-3F0864E8F0FD}"/>
              </a:ext>
            </a:extLst>
          </p:cNvPr>
          <p:cNvSpPr>
            <a:spLocks noGrp="1"/>
          </p:cNvSpPr>
          <p:nvPr>
            <p:ph idx="1"/>
          </p:nvPr>
        </p:nvSpPr>
        <p:spPr>
          <a:xfrm>
            <a:off x="786809" y="1845734"/>
            <a:ext cx="10368871" cy="4023360"/>
          </a:xfrm>
        </p:spPr>
        <p:txBody>
          <a:bodyPr/>
          <a:lstStyle/>
          <a:p>
            <a:r>
              <a:rPr lang="en-US" b="1" dirty="0"/>
              <a:t>1. Adult beriberi. </a:t>
            </a:r>
            <a:endParaRPr lang="tr-TR" b="1" dirty="0"/>
          </a:p>
          <a:p>
            <a:r>
              <a:rPr lang="en-US" dirty="0"/>
              <a:t>Early signs of </a:t>
            </a:r>
            <a:r>
              <a:rPr lang="en-US" dirty="0" err="1"/>
              <a:t>beri</a:t>
            </a:r>
            <a:r>
              <a:rPr lang="en-US" dirty="0"/>
              <a:t> </a:t>
            </a:r>
            <a:r>
              <a:rPr lang="en-US" dirty="0" err="1"/>
              <a:t>beri</a:t>
            </a:r>
            <a:r>
              <a:rPr lang="en-US" dirty="0"/>
              <a:t> are insomnia, headache, dizziness, loss of appetite, muscle weakness, numbness and </a:t>
            </a:r>
            <a:r>
              <a:rPr lang="tr-TR" dirty="0" err="1"/>
              <a:t>stinging</a:t>
            </a:r>
            <a:r>
              <a:rPr lang="en-US" dirty="0"/>
              <a:t> sensation in lower limbs and fatigue.</a:t>
            </a:r>
            <a:r>
              <a:rPr lang="tr-TR" dirty="0"/>
              <a:t> </a:t>
            </a:r>
            <a:r>
              <a:rPr lang="en-US" dirty="0"/>
              <a:t>If not treated it leads to </a:t>
            </a:r>
            <a:endParaRPr lang="tr-TR" dirty="0"/>
          </a:p>
          <a:p>
            <a:r>
              <a:rPr lang="en-US" i="1" dirty="0"/>
              <a:t>(a) Wet </a:t>
            </a:r>
            <a:r>
              <a:rPr lang="en-US" i="1" dirty="0" err="1"/>
              <a:t>beri</a:t>
            </a:r>
            <a:r>
              <a:rPr lang="en-US" i="1" dirty="0"/>
              <a:t> </a:t>
            </a:r>
            <a:r>
              <a:rPr lang="en-US" i="1" dirty="0" err="1"/>
              <a:t>beri</a:t>
            </a:r>
            <a:r>
              <a:rPr lang="en-US" i="1" dirty="0"/>
              <a:t>. </a:t>
            </a:r>
            <a:r>
              <a:rPr lang="en-US" dirty="0"/>
              <a:t>In which cardiovascular system is affected and it is characterized by edema</a:t>
            </a:r>
            <a:r>
              <a:rPr lang="tr-TR" dirty="0"/>
              <a:t> (</a:t>
            </a:r>
            <a:r>
              <a:rPr lang="tr-TR" dirty="0" err="1"/>
              <a:t>swelling</a:t>
            </a:r>
            <a:r>
              <a:rPr lang="tr-TR" dirty="0"/>
              <a:t>)</a:t>
            </a:r>
            <a:r>
              <a:rPr lang="en-US" dirty="0"/>
              <a:t>. Edema appears in lower limbs, face. Blood pressure becomes abnormal. Heart becomes weak and death occurs due to heart failure. </a:t>
            </a:r>
            <a:endParaRPr lang="tr-TR" dirty="0"/>
          </a:p>
          <a:p>
            <a:r>
              <a:rPr lang="en-US" i="1" dirty="0"/>
              <a:t>(b) Dry </a:t>
            </a:r>
            <a:r>
              <a:rPr lang="en-US" i="1" dirty="0" err="1"/>
              <a:t>beri</a:t>
            </a:r>
            <a:r>
              <a:rPr lang="en-US" i="1" dirty="0"/>
              <a:t> </a:t>
            </a:r>
            <a:r>
              <a:rPr lang="en-US" i="1" dirty="0" err="1"/>
              <a:t>beri</a:t>
            </a:r>
            <a:r>
              <a:rPr lang="en-US" i="1" dirty="0"/>
              <a:t>. </a:t>
            </a:r>
            <a:r>
              <a:rPr lang="en-US" dirty="0"/>
              <a:t>In which central nervous system is affected. In addition to early signs severe muscle wasting occurs. As a result individual is unable to walk and becomes bed ridden. Death may occur if not treated. </a:t>
            </a:r>
            <a:endParaRPr lang="tr-TR" dirty="0"/>
          </a:p>
          <a:p>
            <a:r>
              <a:rPr lang="en-US" b="1" dirty="0"/>
              <a:t>2. Infantile </a:t>
            </a:r>
            <a:r>
              <a:rPr lang="en-US" b="1" dirty="0" err="1"/>
              <a:t>beri</a:t>
            </a:r>
            <a:r>
              <a:rPr lang="en-US" b="1" dirty="0"/>
              <a:t> </a:t>
            </a:r>
            <a:r>
              <a:rPr lang="en-US" b="1" dirty="0" err="1"/>
              <a:t>beri</a:t>
            </a:r>
            <a:r>
              <a:rPr lang="en-US" b="1" dirty="0"/>
              <a:t>. </a:t>
            </a:r>
            <a:r>
              <a:rPr lang="en-US" dirty="0"/>
              <a:t>In infants thiamine deficiency causes infantile </a:t>
            </a:r>
            <a:r>
              <a:rPr lang="en-US" dirty="0" err="1"/>
              <a:t>beri</a:t>
            </a:r>
            <a:r>
              <a:rPr lang="en-US" dirty="0"/>
              <a:t> </a:t>
            </a:r>
            <a:r>
              <a:rPr lang="en-US" dirty="0" err="1"/>
              <a:t>beri</a:t>
            </a:r>
            <a:r>
              <a:rPr lang="en-US" dirty="0"/>
              <a:t>. It occurs in infants between 2-10 months of age.</a:t>
            </a:r>
            <a:endParaRPr lang="tr-TR" dirty="0"/>
          </a:p>
        </p:txBody>
      </p:sp>
      <p:pic>
        <p:nvPicPr>
          <p:cNvPr id="4098" name="Picture 2" descr="Image result for adult  berib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6896" y="0"/>
            <a:ext cx="1990725"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9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DB6D94-3870-4B07-89EF-BF44A3509AB0}"/>
              </a:ext>
            </a:extLst>
          </p:cNvPr>
          <p:cNvSpPr>
            <a:spLocks noGrp="1"/>
          </p:cNvSpPr>
          <p:nvPr>
            <p:ph type="title"/>
          </p:nvPr>
        </p:nvSpPr>
        <p:spPr>
          <a:xfrm>
            <a:off x="1097280" y="148380"/>
            <a:ext cx="10058400" cy="1450757"/>
          </a:xfrm>
        </p:spPr>
        <p:txBody>
          <a:bodyPr/>
          <a:lstStyle/>
          <a:p>
            <a:r>
              <a:rPr lang="tr-TR" dirty="0" err="1"/>
              <a:t>Riboflavin</a:t>
            </a:r>
            <a:r>
              <a:rPr lang="tr-TR" dirty="0"/>
              <a:t> (Vitamin B2 ) </a:t>
            </a:r>
          </a:p>
        </p:txBody>
      </p:sp>
      <p:sp>
        <p:nvSpPr>
          <p:cNvPr id="3" name="İçerik Yer Tutucusu 2">
            <a:extLst>
              <a:ext uri="{FF2B5EF4-FFF2-40B4-BE49-F238E27FC236}">
                <a16:creationId xmlns:a16="http://schemas.microsoft.com/office/drawing/2014/main" id="{87BDAC5E-485F-4864-93C3-0CC774C13AAD}"/>
              </a:ext>
            </a:extLst>
          </p:cNvPr>
          <p:cNvSpPr>
            <a:spLocks noGrp="1"/>
          </p:cNvSpPr>
          <p:nvPr>
            <p:ph idx="1"/>
          </p:nvPr>
        </p:nvSpPr>
        <p:spPr>
          <a:xfrm>
            <a:off x="1097280" y="2211572"/>
            <a:ext cx="6217920" cy="3657522"/>
          </a:xfrm>
        </p:spPr>
        <p:txBody>
          <a:bodyPr>
            <a:normAutofit/>
          </a:bodyPr>
          <a:lstStyle/>
          <a:p>
            <a:r>
              <a:rPr lang="en-US" b="1" dirty="0">
                <a:solidFill>
                  <a:srgbClr val="FF0000"/>
                </a:solidFill>
              </a:rPr>
              <a:t>Chemistry</a:t>
            </a:r>
            <a:r>
              <a:rPr lang="en-US" dirty="0"/>
              <a:t> </a:t>
            </a:r>
            <a:endParaRPr lang="tr-TR" dirty="0"/>
          </a:p>
          <a:p>
            <a:r>
              <a:rPr lang="en-US" dirty="0"/>
              <a:t>• It contains </a:t>
            </a:r>
            <a:r>
              <a:rPr lang="tr-TR" dirty="0" err="1"/>
              <a:t>flavin</a:t>
            </a:r>
            <a:r>
              <a:rPr lang="tr-TR" dirty="0"/>
              <a:t> </a:t>
            </a:r>
            <a:r>
              <a:rPr lang="en-US" dirty="0"/>
              <a:t>ring and </a:t>
            </a:r>
            <a:r>
              <a:rPr lang="en-US" dirty="0" err="1"/>
              <a:t>ribitol</a:t>
            </a:r>
            <a:r>
              <a:rPr lang="tr-TR" dirty="0"/>
              <a:t>-</a:t>
            </a:r>
            <a:r>
              <a:rPr lang="en-US" dirty="0"/>
              <a:t>a sugar alcohol.</a:t>
            </a:r>
            <a:endParaRPr lang="tr-TR" dirty="0"/>
          </a:p>
          <a:p>
            <a:r>
              <a:rPr lang="en-US" dirty="0"/>
              <a:t> </a:t>
            </a:r>
            <a:r>
              <a:rPr lang="en-US" b="1" dirty="0">
                <a:solidFill>
                  <a:srgbClr val="FF0000"/>
                </a:solidFill>
              </a:rPr>
              <a:t>Absorption and Transport </a:t>
            </a:r>
            <a:endParaRPr lang="tr-TR" b="1" dirty="0">
              <a:solidFill>
                <a:srgbClr val="FF0000"/>
              </a:solidFill>
            </a:endParaRPr>
          </a:p>
          <a:p>
            <a:r>
              <a:rPr lang="en-US" dirty="0"/>
              <a:t>• Absorbed in small intestine and distributed to all tissues by circulation. </a:t>
            </a:r>
            <a:endParaRPr lang="tr-TR" dirty="0"/>
          </a:p>
        </p:txBody>
      </p:sp>
      <p:pic>
        <p:nvPicPr>
          <p:cNvPr id="4" name="Resim 3"/>
          <p:cNvPicPr>
            <a:picLocks noChangeAspect="1"/>
          </p:cNvPicPr>
          <p:nvPr/>
        </p:nvPicPr>
        <p:blipFill>
          <a:blip r:embed="rId2"/>
          <a:stretch>
            <a:fillRect/>
          </a:stretch>
        </p:blipFill>
        <p:spPr>
          <a:xfrm>
            <a:off x="7794382" y="2124801"/>
            <a:ext cx="3600400" cy="3465225"/>
          </a:xfrm>
          <a:prstGeom prst="rect">
            <a:avLst/>
          </a:prstGeom>
          <a:ln w="57150">
            <a:solidFill>
              <a:srgbClr val="FF0000"/>
            </a:solidFill>
          </a:ln>
        </p:spPr>
      </p:pic>
      <p:sp>
        <p:nvSpPr>
          <p:cNvPr id="5" name="Oval 4"/>
          <p:cNvSpPr/>
          <p:nvPr/>
        </p:nvSpPr>
        <p:spPr>
          <a:xfrm>
            <a:off x="7794382" y="2124801"/>
            <a:ext cx="3731311" cy="17326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9154633" y="3615070"/>
            <a:ext cx="2498651" cy="21158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8988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6A1D7E-E41F-4A00-BF1F-35287065BB6A}"/>
              </a:ext>
            </a:extLst>
          </p:cNvPr>
          <p:cNvSpPr>
            <a:spLocks noGrp="1"/>
          </p:cNvSpPr>
          <p:nvPr>
            <p:ph type="title"/>
          </p:nvPr>
        </p:nvSpPr>
        <p:spPr/>
        <p:txBody>
          <a:bodyPr/>
          <a:lstStyle/>
          <a:p>
            <a:r>
              <a:rPr lang="tr-TR" dirty="0" err="1"/>
              <a:t>Riboflavin</a:t>
            </a:r>
            <a:r>
              <a:rPr lang="tr-TR" dirty="0"/>
              <a:t> (Vitamin B2 ) </a:t>
            </a:r>
          </a:p>
        </p:txBody>
      </p:sp>
      <p:sp>
        <p:nvSpPr>
          <p:cNvPr id="3" name="İçerik Yer Tutucusu 2">
            <a:extLst>
              <a:ext uri="{FF2B5EF4-FFF2-40B4-BE49-F238E27FC236}">
                <a16:creationId xmlns:a16="http://schemas.microsoft.com/office/drawing/2014/main" id="{938B796A-B36F-40B8-87A0-88B7D04897B2}"/>
              </a:ext>
            </a:extLst>
          </p:cNvPr>
          <p:cNvSpPr>
            <a:spLocks noGrp="1"/>
          </p:cNvSpPr>
          <p:nvPr>
            <p:ph idx="1"/>
          </p:nvPr>
        </p:nvSpPr>
        <p:spPr>
          <a:xfrm>
            <a:off x="276446" y="1845734"/>
            <a:ext cx="11706447" cy="4023360"/>
          </a:xfrm>
        </p:spPr>
        <p:txBody>
          <a:bodyPr>
            <a:normAutofit lnSpcReduction="10000"/>
          </a:bodyPr>
          <a:lstStyle/>
          <a:p>
            <a:r>
              <a:rPr lang="en-US" dirty="0">
                <a:latin typeface="Arial" panose="020B0604020202020204" pitchFamily="34" charset="0"/>
                <a:cs typeface="Arial" panose="020B0604020202020204" pitchFamily="34" charset="0"/>
              </a:rPr>
              <a:t>Daily requirement: 1.1 (</a:t>
            </a:r>
            <a:r>
              <a:rPr lang="en-US" dirty="0">
                <a:solidFill>
                  <a:schemeClr val="tx1"/>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and 1.3 (♂) mg / day</a:t>
            </a:r>
            <a:endParaRPr lang="tr-TR" b="1" dirty="0">
              <a:solidFill>
                <a:srgbClr val="FF0000"/>
              </a:solidFill>
            </a:endParaRPr>
          </a:p>
          <a:p>
            <a:r>
              <a:rPr lang="en-US" b="1" dirty="0">
                <a:solidFill>
                  <a:srgbClr val="FF0000"/>
                </a:solidFill>
              </a:rPr>
              <a:t>Functions</a:t>
            </a:r>
            <a:r>
              <a:rPr lang="en-US" dirty="0"/>
              <a:t> </a:t>
            </a:r>
            <a:endParaRPr lang="tr-TR" dirty="0"/>
          </a:p>
          <a:p>
            <a:r>
              <a:rPr lang="en-US" dirty="0"/>
              <a:t>• Active forms of riboflavin act as prosthetic groups of several enzymes. They act as carriers of hydrogen atoms in redox reactions. </a:t>
            </a:r>
            <a:endParaRPr lang="tr-TR" dirty="0"/>
          </a:p>
          <a:p>
            <a:pPr>
              <a:buFont typeface="Wingdings" panose="05000000000000000000" pitchFamily="2" charset="2"/>
              <a:buChar char="§"/>
            </a:pPr>
            <a:r>
              <a:rPr lang="tr-T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Used as a natural food coloring (E101)</a:t>
            </a:r>
            <a:r>
              <a:rPr lang="tr-TR" dirty="0">
                <a:latin typeface="Arial" panose="020B0604020202020204" pitchFamily="34" charset="0"/>
                <a:cs typeface="Arial" panose="020B0604020202020204" pitchFamily="34" charset="0"/>
              </a:rPr>
              <a:t>. </a:t>
            </a:r>
            <a:r>
              <a:rPr lang="en-US" dirty="0"/>
              <a:t>The ending “</a:t>
            </a:r>
            <a:r>
              <a:rPr lang="en-US" dirty="0" err="1"/>
              <a:t>flavin</a:t>
            </a:r>
            <a:r>
              <a:rPr lang="en-US" dirty="0"/>
              <a:t>” (from the </a:t>
            </a:r>
            <a:r>
              <a:rPr lang="en-US" dirty="0" err="1"/>
              <a:t>latin</a:t>
            </a:r>
            <a:r>
              <a:rPr lang="en-US" dirty="0"/>
              <a:t> word </a:t>
            </a:r>
            <a:r>
              <a:rPr lang="en-US" b="1" dirty="0" err="1">
                <a:solidFill>
                  <a:srgbClr val="FFC000"/>
                </a:solidFill>
              </a:rPr>
              <a:t>flavus</a:t>
            </a:r>
            <a:r>
              <a:rPr lang="en-US" dirty="0"/>
              <a:t> = </a:t>
            </a:r>
            <a:r>
              <a:rPr lang="en-US" b="1" dirty="0">
                <a:solidFill>
                  <a:srgbClr val="FFC000"/>
                </a:solidFill>
              </a:rPr>
              <a:t>yellow</a:t>
            </a:r>
            <a:r>
              <a:rPr lang="en-US" dirty="0"/>
              <a:t>) refers to its yellowish color.</a:t>
            </a:r>
            <a:endParaRPr lang="tr-TR" dirty="0"/>
          </a:p>
          <a:p>
            <a:r>
              <a:rPr lang="en-US" b="1" dirty="0">
                <a:solidFill>
                  <a:srgbClr val="FF0000"/>
                </a:solidFill>
              </a:rPr>
              <a:t>Sources</a:t>
            </a:r>
            <a:r>
              <a:rPr lang="en-US" dirty="0"/>
              <a:t> </a:t>
            </a:r>
            <a:endParaRPr lang="tr-TR" dirty="0"/>
          </a:p>
          <a:p>
            <a:r>
              <a:rPr lang="en-US" dirty="0"/>
              <a:t>• Whole grains, legumes, green leafy vegetables, yeast, eggs, milk </a:t>
            </a:r>
            <a:endParaRPr lang="tr-TR" dirty="0"/>
          </a:p>
          <a:p>
            <a:r>
              <a:rPr lang="en-US" dirty="0"/>
              <a:t>and meat are good sources. </a:t>
            </a:r>
            <a:endParaRPr lang="tr-TR" dirty="0"/>
          </a:p>
          <a:p>
            <a:r>
              <a:rPr lang="en-US" dirty="0"/>
              <a:t>• Root vegetables and fruits are fair sources.</a:t>
            </a:r>
            <a:endParaRPr lang="tr-TR" dirty="0"/>
          </a:p>
          <a:p>
            <a:endParaRPr lang="tr-TR" dirty="0"/>
          </a:p>
        </p:txBody>
      </p:sp>
      <p:pic>
        <p:nvPicPr>
          <p:cNvPr id="6146" name="Picture 2" descr="Image result for Riboflavin food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7079" y="0"/>
            <a:ext cx="1952625" cy="23336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Riboflavin fo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Image result for Riboflavin food"/>
          <p:cNvSpPr>
            <a:spLocks noChangeAspect="1" noChangeArrowheads="1"/>
          </p:cNvSpPr>
          <p:nvPr/>
        </p:nvSpPr>
        <p:spPr bwMode="auto">
          <a:xfrm>
            <a:off x="7655072" y="58341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2" name="Picture 8" descr="Image result for Riboflavin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921" y="399584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20C4B9-7B80-459B-86A8-3D8AA85DB02A}"/>
              </a:ext>
            </a:extLst>
          </p:cNvPr>
          <p:cNvSpPr>
            <a:spLocks noGrp="1"/>
          </p:cNvSpPr>
          <p:nvPr>
            <p:ph type="title"/>
          </p:nvPr>
        </p:nvSpPr>
        <p:spPr/>
        <p:txBody>
          <a:bodyPr/>
          <a:lstStyle/>
          <a:p>
            <a:r>
              <a:rPr lang="tr-TR" dirty="0" err="1"/>
              <a:t>Riboflavin</a:t>
            </a:r>
            <a:r>
              <a:rPr lang="tr-TR" dirty="0"/>
              <a:t> </a:t>
            </a:r>
            <a:r>
              <a:rPr lang="tr-TR" dirty="0" err="1"/>
              <a:t>Deficiency</a:t>
            </a:r>
            <a:r>
              <a:rPr lang="tr-TR" dirty="0"/>
              <a:t> </a:t>
            </a:r>
          </a:p>
        </p:txBody>
      </p:sp>
      <p:sp>
        <p:nvSpPr>
          <p:cNvPr id="3" name="İçerik Yer Tutucusu 2">
            <a:extLst>
              <a:ext uri="{FF2B5EF4-FFF2-40B4-BE49-F238E27FC236}">
                <a16:creationId xmlns:a16="http://schemas.microsoft.com/office/drawing/2014/main" id="{1D5856BC-E68F-411D-8C21-FD9D7BEA297E}"/>
              </a:ext>
            </a:extLst>
          </p:cNvPr>
          <p:cNvSpPr>
            <a:spLocks noGrp="1"/>
          </p:cNvSpPr>
          <p:nvPr>
            <p:ph idx="1"/>
          </p:nvPr>
        </p:nvSpPr>
        <p:spPr/>
        <p:txBody>
          <a:bodyPr/>
          <a:lstStyle/>
          <a:p>
            <a:r>
              <a:rPr lang="tr-TR" dirty="0"/>
              <a:t>• </a:t>
            </a:r>
            <a:r>
              <a:rPr lang="tr-TR" dirty="0" err="1"/>
              <a:t>In</a:t>
            </a:r>
            <a:r>
              <a:rPr lang="tr-TR" dirty="0"/>
              <a:t> </a:t>
            </a:r>
            <a:r>
              <a:rPr lang="tr-TR" dirty="0" err="1"/>
              <a:t>humans</a:t>
            </a:r>
            <a:r>
              <a:rPr lang="tr-TR" dirty="0"/>
              <a:t> </a:t>
            </a:r>
            <a:r>
              <a:rPr lang="tr-TR" dirty="0" err="1"/>
              <a:t>riboflavin</a:t>
            </a:r>
            <a:r>
              <a:rPr lang="tr-TR" dirty="0"/>
              <a:t> </a:t>
            </a:r>
            <a:r>
              <a:rPr lang="tr-TR" dirty="0" err="1"/>
              <a:t>deficiency</a:t>
            </a:r>
            <a:r>
              <a:rPr lang="tr-TR" dirty="0"/>
              <a:t> </a:t>
            </a:r>
            <a:r>
              <a:rPr lang="tr-TR" dirty="0" err="1"/>
              <a:t>causes</a:t>
            </a:r>
            <a:r>
              <a:rPr lang="tr-TR" dirty="0"/>
              <a:t> oral, </a:t>
            </a:r>
            <a:r>
              <a:rPr lang="tr-TR" dirty="0" err="1"/>
              <a:t>facial</a:t>
            </a:r>
            <a:r>
              <a:rPr lang="tr-TR" dirty="0"/>
              <a:t>, </a:t>
            </a:r>
            <a:r>
              <a:rPr lang="tr-TR" dirty="0" err="1"/>
              <a:t>occular</a:t>
            </a:r>
            <a:r>
              <a:rPr lang="tr-TR" dirty="0"/>
              <a:t> </a:t>
            </a:r>
            <a:r>
              <a:rPr lang="tr-TR" dirty="0" err="1"/>
              <a:t>lesions</a:t>
            </a:r>
            <a:r>
              <a:rPr lang="tr-TR" dirty="0"/>
              <a:t>. </a:t>
            </a:r>
          </a:p>
          <a:p>
            <a:r>
              <a:rPr lang="tr-TR" dirty="0"/>
              <a:t>(a) </a:t>
            </a:r>
            <a:r>
              <a:rPr lang="tr-TR" i="1" dirty="0" err="1"/>
              <a:t>Angular</a:t>
            </a:r>
            <a:r>
              <a:rPr lang="tr-TR" i="1" dirty="0"/>
              <a:t> </a:t>
            </a:r>
            <a:r>
              <a:rPr lang="tr-TR" i="1" dirty="0" err="1"/>
              <a:t>Stomatitis</a:t>
            </a:r>
            <a:r>
              <a:rPr lang="tr-TR" dirty="0"/>
              <a:t>. </a:t>
            </a:r>
            <a:r>
              <a:rPr lang="tr-TR" dirty="0" err="1"/>
              <a:t>Lesions</a:t>
            </a:r>
            <a:r>
              <a:rPr lang="tr-TR" dirty="0"/>
              <a:t> of </a:t>
            </a:r>
            <a:r>
              <a:rPr lang="tr-TR" dirty="0" err="1"/>
              <a:t>mouth</a:t>
            </a:r>
            <a:r>
              <a:rPr lang="tr-TR" dirty="0"/>
              <a:t> </a:t>
            </a:r>
            <a:r>
              <a:rPr lang="tr-TR" dirty="0" err="1"/>
              <a:t>particularly</a:t>
            </a:r>
            <a:r>
              <a:rPr lang="tr-TR" dirty="0"/>
              <a:t> at </a:t>
            </a:r>
            <a:r>
              <a:rPr lang="tr-TR" dirty="0" err="1"/>
              <a:t>corners</a:t>
            </a:r>
            <a:r>
              <a:rPr lang="tr-TR" dirty="0"/>
              <a:t> of </a:t>
            </a:r>
            <a:r>
              <a:rPr lang="tr-TR" dirty="0" err="1"/>
              <a:t>mouth</a:t>
            </a:r>
            <a:r>
              <a:rPr lang="tr-TR" dirty="0"/>
              <a:t>. </a:t>
            </a:r>
          </a:p>
          <a:p>
            <a:r>
              <a:rPr lang="tr-TR" dirty="0"/>
              <a:t>(b) </a:t>
            </a:r>
            <a:r>
              <a:rPr lang="tr-TR" i="1" dirty="0" err="1"/>
              <a:t>Cheliosis</a:t>
            </a:r>
            <a:r>
              <a:rPr lang="tr-TR" dirty="0"/>
              <a:t>. </a:t>
            </a:r>
            <a:r>
              <a:rPr lang="tr-TR" dirty="0" err="1"/>
              <a:t>Red</a:t>
            </a:r>
            <a:r>
              <a:rPr lang="tr-TR" dirty="0"/>
              <a:t> </a:t>
            </a:r>
            <a:r>
              <a:rPr lang="tr-TR" dirty="0" err="1"/>
              <a:t>swollen</a:t>
            </a:r>
            <a:r>
              <a:rPr lang="tr-TR" dirty="0"/>
              <a:t> </a:t>
            </a:r>
            <a:r>
              <a:rPr lang="tr-TR" dirty="0" err="1"/>
              <a:t>and</a:t>
            </a:r>
            <a:r>
              <a:rPr lang="tr-TR" dirty="0"/>
              <a:t> </a:t>
            </a:r>
            <a:r>
              <a:rPr lang="tr-TR" dirty="0" err="1"/>
              <a:t>cracked</a:t>
            </a:r>
            <a:r>
              <a:rPr lang="tr-TR" dirty="0"/>
              <a:t> </a:t>
            </a:r>
            <a:r>
              <a:rPr lang="tr-TR" dirty="0" err="1"/>
              <a:t>lips</a:t>
            </a:r>
            <a:r>
              <a:rPr lang="tr-TR" dirty="0"/>
              <a:t>. </a:t>
            </a:r>
          </a:p>
          <a:p>
            <a:r>
              <a:rPr lang="tr-TR" dirty="0"/>
              <a:t>(c) </a:t>
            </a:r>
            <a:r>
              <a:rPr lang="tr-TR" dirty="0" err="1"/>
              <a:t>Vascularization</a:t>
            </a:r>
            <a:r>
              <a:rPr lang="tr-TR" dirty="0"/>
              <a:t> of </a:t>
            </a:r>
            <a:r>
              <a:rPr lang="tr-TR" dirty="0" err="1"/>
              <a:t>cornea</a:t>
            </a:r>
            <a:r>
              <a:rPr lang="tr-TR" dirty="0"/>
              <a:t> </a:t>
            </a:r>
            <a:r>
              <a:rPr lang="tr-TR" dirty="0" err="1"/>
              <a:t>and</a:t>
            </a:r>
            <a:r>
              <a:rPr lang="tr-TR" dirty="0"/>
              <a:t> </a:t>
            </a:r>
            <a:r>
              <a:rPr lang="tr-TR" dirty="0" err="1"/>
              <a:t>conjuctiva</a:t>
            </a:r>
            <a:r>
              <a:rPr lang="tr-TR" dirty="0"/>
              <a:t> </a:t>
            </a:r>
            <a:r>
              <a:rPr lang="tr-TR" dirty="0" err="1"/>
              <a:t>and</a:t>
            </a:r>
            <a:r>
              <a:rPr lang="tr-TR" dirty="0"/>
              <a:t> </a:t>
            </a:r>
            <a:r>
              <a:rPr lang="tr-TR" dirty="0" err="1"/>
              <a:t>blood</a:t>
            </a:r>
            <a:r>
              <a:rPr lang="tr-TR" dirty="0"/>
              <a:t> </a:t>
            </a:r>
            <a:r>
              <a:rPr lang="tr-TR" dirty="0" err="1"/>
              <a:t>shot</a:t>
            </a:r>
            <a:r>
              <a:rPr lang="tr-TR" dirty="0"/>
              <a:t> </a:t>
            </a:r>
            <a:r>
              <a:rPr lang="tr-TR" dirty="0" err="1"/>
              <a:t>eyes</a:t>
            </a:r>
            <a:r>
              <a:rPr lang="tr-TR" dirty="0"/>
              <a:t>. </a:t>
            </a:r>
          </a:p>
          <a:p>
            <a:r>
              <a:rPr lang="tr-TR" dirty="0"/>
              <a:t>(d) </a:t>
            </a:r>
            <a:r>
              <a:rPr lang="tr-TR" i="1" dirty="0" err="1"/>
              <a:t>Glossitis</a:t>
            </a:r>
            <a:r>
              <a:rPr lang="tr-TR" dirty="0"/>
              <a:t>. </a:t>
            </a:r>
            <a:r>
              <a:rPr lang="tr-TR" dirty="0" err="1"/>
              <a:t>Inflammated</a:t>
            </a:r>
            <a:r>
              <a:rPr lang="tr-TR" dirty="0"/>
              <a:t> </a:t>
            </a:r>
            <a:r>
              <a:rPr lang="tr-TR" dirty="0" err="1"/>
              <a:t>magenta</a:t>
            </a:r>
            <a:r>
              <a:rPr lang="tr-TR" dirty="0"/>
              <a:t> </a:t>
            </a:r>
            <a:r>
              <a:rPr lang="tr-TR" dirty="0" err="1"/>
              <a:t>coloured</a:t>
            </a:r>
            <a:r>
              <a:rPr lang="tr-TR" dirty="0"/>
              <a:t> </a:t>
            </a:r>
            <a:r>
              <a:rPr lang="tr-TR" dirty="0" err="1"/>
              <a:t>tongue</a:t>
            </a:r>
            <a:r>
              <a:rPr lang="tr-TR" dirty="0"/>
              <a:t>.</a:t>
            </a:r>
          </a:p>
        </p:txBody>
      </p:sp>
      <p:sp>
        <p:nvSpPr>
          <p:cNvPr id="4" name="AutoShape 2" descr="Image result for Riboflavin Deficien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rotWithShape="1">
          <a:blip r:embed="rId2"/>
          <a:srcRect l="4532" t="7482" r="6335" b="5787"/>
          <a:stretch/>
        </p:blipFill>
        <p:spPr>
          <a:xfrm>
            <a:off x="2328530" y="4136066"/>
            <a:ext cx="6283842" cy="2073348"/>
          </a:xfrm>
          <a:prstGeom prst="rect">
            <a:avLst/>
          </a:prstGeom>
        </p:spPr>
      </p:pic>
    </p:spTree>
    <p:extLst>
      <p:ext uri="{BB962C8B-B14F-4D97-AF65-F5344CB8AC3E}">
        <p14:creationId xmlns:p14="http://schemas.microsoft.com/office/powerpoint/2010/main" val="416358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2B740E-0B98-482D-A229-13A9586DBCAD}"/>
              </a:ext>
            </a:extLst>
          </p:cNvPr>
          <p:cNvSpPr>
            <a:spLocks noGrp="1"/>
          </p:cNvSpPr>
          <p:nvPr>
            <p:ph type="title"/>
          </p:nvPr>
        </p:nvSpPr>
        <p:spPr/>
        <p:txBody>
          <a:bodyPr/>
          <a:lstStyle/>
          <a:p>
            <a:r>
              <a:rPr lang="tr-TR" dirty="0"/>
              <a:t>NIACIN</a:t>
            </a:r>
          </a:p>
        </p:txBody>
      </p:sp>
      <p:sp>
        <p:nvSpPr>
          <p:cNvPr id="3" name="İçerik Yer Tutucusu 2">
            <a:extLst>
              <a:ext uri="{FF2B5EF4-FFF2-40B4-BE49-F238E27FC236}">
                <a16:creationId xmlns:a16="http://schemas.microsoft.com/office/drawing/2014/main" id="{5B10107F-D210-4CA0-B5D5-A45B57E6EAA0}"/>
              </a:ext>
            </a:extLst>
          </p:cNvPr>
          <p:cNvSpPr>
            <a:spLocks noGrp="1"/>
          </p:cNvSpPr>
          <p:nvPr>
            <p:ph idx="1"/>
          </p:nvPr>
        </p:nvSpPr>
        <p:spPr>
          <a:xfrm>
            <a:off x="1097280" y="1845734"/>
            <a:ext cx="6005269" cy="4023360"/>
          </a:xfrm>
        </p:spPr>
        <p:txBody>
          <a:bodyPr>
            <a:normAutofit lnSpcReduction="10000"/>
          </a:bodyPr>
          <a:lstStyle/>
          <a:p>
            <a:r>
              <a:rPr lang="en-US" b="1" dirty="0">
                <a:solidFill>
                  <a:srgbClr val="FF0000"/>
                </a:solidFill>
              </a:rPr>
              <a:t>Chemistry</a:t>
            </a:r>
            <a:r>
              <a:rPr lang="en-US" dirty="0"/>
              <a:t> </a:t>
            </a:r>
            <a:endParaRPr lang="tr-TR" dirty="0"/>
          </a:p>
          <a:p>
            <a:r>
              <a:rPr lang="en-US" dirty="0"/>
              <a:t>•The term niacin is the general term for </a:t>
            </a:r>
            <a:r>
              <a:rPr lang="en-US" b="1" dirty="0"/>
              <a:t>nicotinic acid</a:t>
            </a:r>
            <a:r>
              <a:rPr lang="tr-TR" dirty="0"/>
              <a:t> (aka </a:t>
            </a:r>
            <a:r>
              <a:rPr lang="tr-TR" dirty="0" err="1"/>
              <a:t>niacin</a:t>
            </a:r>
            <a:r>
              <a:rPr lang="tr-TR" dirty="0"/>
              <a:t>)</a:t>
            </a:r>
            <a:r>
              <a:rPr lang="en-US" b="1" dirty="0"/>
              <a:t> </a:t>
            </a:r>
            <a:r>
              <a:rPr lang="en-US" dirty="0"/>
              <a:t>and its derivatives showing similar vitamin activity</a:t>
            </a:r>
            <a:r>
              <a:rPr lang="tr-TR" dirty="0"/>
              <a:t>, </a:t>
            </a:r>
            <a:r>
              <a:rPr lang="tr-TR" dirty="0" err="1"/>
              <a:t>like</a:t>
            </a:r>
            <a:r>
              <a:rPr lang="tr-TR" dirty="0"/>
              <a:t> </a:t>
            </a:r>
            <a:r>
              <a:rPr lang="en-US" i="1" dirty="0"/>
              <a:t>nicotinamide</a:t>
            </a:r>
            <a:r>
              <a:rPr lang="en-US" dirty="0"/>
              <a:t>. </a:t>
            </a:r>
            <a:endParaRPr lang="tr-TR" dirty="0"/>
          </a:p>
          <a:p>
            <a:r>
              <a:rPr lang="en-US" dirty="0"/>
              <a:t>• Both are highly stable to heat and stable to alkali and acid. Niacin is not affected by light</a:t>
            </a:r>
            <a:r>
              <a:rPr lang="tr-TR" dirty="0"/>
              <a:t>. </a:t>
            </a:r>
            <a:r>
              <a:rPr lang="en-US" dirty="0"/>
              <a:t>As with all water-soluble vitamins, it </a:t>
            </a:r>
            <a:r>
              <a:rPr lang="tr-TR" dirty="0" err="1"/>
              <a:t>may</a:t>
            </a:r>
            <a:r>
              <a:rPr lang="tr-TR" dirty="0"/>
              <a:t> </a:t>
            </a:r>
            <a:r>
              <a:rPr lang="tr-TR" dirty="0" err="1"/>
              <a:t>pass</a:t>
            </a:r>
            <a:r>
              <a:rPr lang="en-US" dirty="0"/>
              <a:t> into the washing water.</a:t>
            </a:r>
          </a:p>
          <a:p>
            <a:r>
              <a:rPr lang="en-US" b="1" dirty="0">
                <a:solidFill>
                  <a:srgbClr val="FF0000"/>
                </a:solidFill>
              </a:rPr>
              <a:t>Absorption and transport </a:t>
            </a:r>
            <a:endParaRPr lang="tr-TR" b="1" dirty="0">
              <a:solidFill>
                <a:srgbClr val="FF0000"/>
              </a:solidFill>
            </a:endParaRPr>
          </a:p>
          <a:p>
            <a:r>
              <a:rPr lang="en-US" dirty="0"/>
              <a:t>• Nicotinic acid and nicotinamide are absorbed in small intestine and reach various tissues through circulation where they are converted to NAD and NADP</a:t>
            </a:r>
            <a:r>
              <a:rPr lang="tr-TR" dirty="0"/>
              <a:t> (t</a:t>
            </a:r>
            <a:r>
              <a:rPr lang="en-US" dirty="0"/>
              <a:t>wo of the most important coenzymes in the cell</a:t>
            </a:r>
            <a:r>
              <a:rPr lang="tr-TR" dirty="0"/>
              <a:t>)</a:t>
            </a:r>
            <a:r>
              <a:rPr lang="en-US" dirty="0"/>
              <a:t>.</a:t>
            </a:r>
            <a:endParaRPr lang="tr-TR" dirty="0"/>
          </a:p>
        </p:txBody>
      </p:sp>
      <p:pic>
        <p:nvPicPr>
          <p:cNvPr id="4" name="Resim 3"/>
          <p:cNvPicPr>
            <a:picLocks noChangeAspect="1"/>
          </p:cNvPicPr>
          <p:nvPr/>
        </p:nvPicPr>
        <p:blipFill>
          <a:blip r:embed="rId2"/>
          <a:stretch>
            <a:fillRect/>
          </a:stretch>
        </p:blipFill>
        <p:spPr>
          <a:xfrm>
            <a:off x="7489425" y="1845734"/>
            <a:ext cx="3614082" cy="1613430"/>
          </a:xfrm>
          <a:prstGeom prst="rect">
            <a:avLst/>
          </a:prstGeom>
          <a:ln w="38100">
            <a:solidFill>
              <a:srgbClr val="FF0000"/>
            </a:solidFill>
          </a:ln>
        </p:spPr>
      </p:pic>
      <p:pic>
        <p:nvPicPr>
          <p:cNvPr id="5" name="Resim 4"/>
          <p:cNvPicPr>
            <a:picLocks noChangeAspect="1"/>
          </p:cNvPicPr>
          <p:nvPr/>
        </p:nvPicPr>
        <p:blipFill>
          <a:blip r:embed="rId3"/>
          <a:stretch>
            <a:fillRect/>
          </a:stretch>
        </p:blipFill>
        <p:spPr>
          <a:xfrm>
            <a:off x="8419901" y="3859617"/>
            <a:ext cx="1766280" cy="2324053"/>
          </a:xfrm>
          <a:prstGeom prst="rect">
            <a:avLst/>
          </a:prstGeom>
          <a:ln w="38100">
            <a:solidFill>
              <a:srgbClr val="FF0000"/>
            </a:solidFill>
          </a:ln>
        </p:spPr>
      </p:pic>
    </p:spTree>
    <p:extLst>
      <p:ext uri="{BB962C8B-B14F-4D97-AF65-F5344CB8AC3E}">
        <p14:creationId xmlns:p14="http://schemas.microsoft.com/office/powerpoint/2010/main" val="885614982"/>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376</TotalTime>
  <Words>3306</Words>
  <Application>Microsoft Office PowerPoint</Application>
  <PresentationFormat>Geniş ekran</PresentationFormat>
  <Paragraphs>276</Paragraphs>
  <Slides>37</Slides>
  <Notes>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Arial</vt:lpstr>
      <vt:lpstr>Arial</vt:lpstr>
      <vt:lpstr>Calibri</vt:lpstr>
      <vt:lpstr>Calibri Light</vt:lpstr>
      <vt:lpstr>Wingdings</vt:lpstr>
      <vt:lpstr>Geçmişe bakış</vt:lpstr>
      <vt:lpstr>WATER SOLUBLE VITAMINS</vt:lpstr>
      <vt:lpstr>THIAMIN</vt:lpstr>
      <vt:lpstr>THIAMIN</vt:lpstr>
      <vt:lpstr>THIAMIN SOURCES</vt:lpstr>
      <vt:lpstr>Thiamine Deficiency</vt:lpstr>
      <vt:lpstr>Riboflavin (Vitamin B2 ) </vt:lpstr>
      <vt:lpstr>Riboflavin (Vitamin B2 ) </vt:lpstr>
      <vt:lpstr>Riboflavin Deficiency </vt:lpstr>
      <vt:lpstr>NIACIN</vt:lpstr>
      <vt:lpstr>NIACIN</vt:lpstr>
      <vt:lpstr>Niacin Deficiency </vt:lpstr>
      <vt:lpstr>PANTOTHENIC ACID</vt:lpstr>
      <vt:lpstr>PANTOTHENIC ACID</vt:lpstr>
      <vt:lpstr>PANTOTHENIC ACID</vt:lpstr>
      <vt:lpstr>PYRIDOXINE</vt:lpstr>
      <vt:lpstr>PYRIDOXINE</vt:lpstr>
      <vt:lpstr>PYRIDOXINE</vt:lpstr>
      <vt:lpstr>Pyridoxine Deficiency </vt:lpstr>
      <vt:lpstr>BIOTIN</vt:lpstr>
      <vt:lpstr>BIOTIN</vt:lpstr>
      <vt:lpstr>Biotin deficiency </vt:lpstr>
      <vt:lpstr>FOLIC ACID </vt:lpstr>
      <vt:lpstr>FOLIC ACID </vt:lpstr>
      <vt:lpstr>FOLATE</vt:lpstr>
      <vt:lpstr>Folic Acid Deficiency </vt:lpstr>
      <vt:lpstr>CYANOCOBALAMIN (VITAMIN B12) </vt:lpstr>
      <vt:lpstr>CYANOCOBALAMIN (VITAMIN B12) </vt:lpstr>
      <vt:lpstr>Vitamin B12 Deficiency </vt:lpstr>
      <vt:lpstr>PowerPoint Sunusu</vt:lpstr>
      <vt:lpstr>VITAMIN C (ASCORBIC ACID)</vt:lpstr>
      <vt:lpstr>PowerPoint Sunusu</vt:lpstr>
      <vt:lpstr>VITAMIN C (ASCORBIC ACID)</vt:lpstr>
      <vt:lpstr>VITAMIN C (ASCORBIC ACID)</vt:lpstr>
      <vt:lpstr>PowerPoint Sunusu</vt:lpstr>
      <vt:lpstr>VITAMIN C</vt:lpstr>
      <vt:lpstr>Vitamin C deficiency</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SOLUBLE VİTAMİNS</dc:title>
  <dc:creator>Cansu Gumus</dc:creator>
  <cp:lastModifiedBy>CEGumus</cp:lastModifiedBy>
  <cp:revision>163</cp:revision>
  <dcterms:created xsi:type="dcterms:W3CDTF">2021-02-07T11:13:11Z</dcterms:created>
  <dcterms:modified xsi:type="dcterms:W3CDTF">2021-07-02T09:12:13Z</dcterms:modified>
</cp:coreProperties>
</file>