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61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37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16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63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6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99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31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5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23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45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6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D7826-46F5-46B6-B9F9-0B176A3DB6F8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FB297-E8B0-40CB-8AFB-E6261B4D7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87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633845"/>
            <a:ext cx="9144000" cy="8208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DÖVİZ VE DÖVİZ PİYASASI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381991"/>
            <a:ext cx="9144000" cy="3875809"/>
          </a:xfrm>
        </p:spPr>
        <p:txBody>
          <a:bodyPr/>
          <a:lstStyle/>
          <a:p>
            <a:r>
              <a:rPr lang="tr-TR" dirty="0" smtClean="0"/>
              <a:t>Döviz, yabancı ülke paraları ve bu para ile ifade edilen araçlardır.</a:t>
            </a:r>
          </a:p>
          <a:p>
            <a:r>
              <a:rPr lang="tr-TR" dirty="0" smtClean="0"/>
              <a:t>Döviz kuru ise, yabancı bir ülkenin parasının kendi para cinsinden fiyatı olarak değerlendirilir.</a:t>
            </a:r>
          </a:p>
          <a:p>
            <a:r>
              <a:rPr lang="tr-TR" dirty="0" smtClean="0"/>
              <a:t>Konvertibl (</a:t>
            </a:r>
            <a:r>
              <a:rPr lang="tr-TR" dirty="0" err="1" smtClean="0"/>
              <a:t>convertible</a:t>
            </a:r>
            <a:r>
              <a:rPr lang="tr-TR" dirty="0" smtClean="0"/>
              <a:t>), bir ülkede dövizin serbestçe alınıp satılma durumudur.</a:t>
            </a:r>
          </a:p>
          <a:p>
            <a:r>
              <a:rPr lang="tr-TR" dirty="0" smtClean="0"/>
              <a:t>Döviz piyasası, Dövizin alınıp satıldığı ve bir ülke parasının yabancı ülkelerin paraları değiştirilebildiği bir piyasadır.</a:t>
            </a:r>
          </a:p>
          <a:p>
            <a:r>
              <a:rPr lang="tr-TR" dirty="0" smtClean="0"/>
              <a:t>Çapraz kur, Bir yabancı paranın diğer bir yabancı para cinsinden değerini belirten kura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421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05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Döviz talebi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28800"/>
            <a:ext cx="9144000" cy="3429000"/>
          </a:xfrm>
        </p:spPr>
        <p:txBody>
          <a:bodyPr/>
          <a:lstStyle/>
          <a:p>
            <a:r>
              <a:rPr lang="tr-TR" dirty="0" smtClean="0"/>
              <a:t>Talep edilen döviz miktarı ile döviz fiyatı (kur) arasındaki ilişkiyi ifade eder.</a:t>
            </a:r>
          </a:p>
          <a:p>
            <a:r>
              <a:rPr lang="tr-TR" dirty="0" smtClean="0"/>
              <a:t>Bilinen talep eğrisi gibidir. Yani, döviz fiyatı düşerken talep edilen döviz miktarı artar (</a:t>
            </a:r>
            <a:r>
              <a:rPr lang="tr-TR" dirty="0" err="1" smtClean="0"/>
              <a:t>vice</a:t>
            </a:r>
            <a:r>
              <a:rPr lang="tr-TR" dirty="0" smtClean="0"/>
              <a:t> </a:t>
            </a:r>
            <a:r>
              <a:rPr lang="tr-TR" dirty="0" err="1" smtClean="0"/>
              <a:t>versa</a:t>
            </a:r>
            <a:r>
              <a:rPr lang="tr-TR" dirty="0" smtClean="0"/>
              <a:t>).</a:t>
            </a:r>
          </a:p>
          <a:p>
            <a:r>
              <a:rPr lang="tr-TR" dirty="0" smtClean="0"/>
              <a:t>Dövize olan talep, ithal edilecek mal ve hizmetlerin satın alınmasında kullanılabilir. Bu dönemde dövize talep artabilir.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3483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602818"/>
            <a:ext cx="9144000" cy="4258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Döviz arzı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82882" y="935181"/>
            <a:ext cx="9144000" cy="4603173"/>
          </a:xfrm>
        </p:spPr>
        <p:txBody>
          <a:bodyPr>
            <a:normAutofit/>
          </a:bodyPr>
          <a:lstStyle/>
          <a:p>
            <a:r>
              <a:rPr lang="tr-TR" dirty="0" smtClean="0"/>
              <a:t>Döviz arzı, dövizin fiyatı (kur) ile arz edilen döviz miktarı arasındaki ilişkiyi ifade eder. Yukarı doğru eğimlidir.</a:t>
            </a:r>
          </a:p>
          <a:p>
            <a:r>
              <a:rPr lang="tr-TR" dirty="0" smtClean="0"/>
              <a:t>Dövizin fiyatı artarken arz edilen döviz miktarı artar (</a:t>
            </a:r>
            <a:r>
              <a:rPr lang="tr-TR" dirty="0" err="1" smtClean="0"/>
              <a:t>vice</a:t>
            </a:r>
            <a:r>
              <a:rPr lang="tr-TR" dirty="0" smtClean="0"/>
              <a:t> </a:t>
            </a:r>
            <a:r>
              <a:rPr lang="tr-TR" dirty="0" err="1" smtClean="0"/>
              <a:t>versa</a:t>
            </a:r>
            <a:r>
              <a:rPr lang="tr-TR" dirty="0" smtClean="0"/>
              <a:t>).</a:t>
            </a:r>
          </a:p>
          <a:p>
            <a:r>
              <a:rPr lang="tr-TR" dirty="0" smtClean="0"/>
              <a:t>Dövizin arz edilen miktarının belirlenmesindeki en önemli faktör olarak, ülkenin ihraç edeceği mal ve hizmet miktarıdır. </a:t>
            </a:r>
          </a:p>
          <a:p>
            <a:r>
              <a:rPr lang="tr-TR" dirty="0" smtClean="0"/>
              <a:t>Döviz fiyatı ucuzlarsa, o ülkenin mal ve hizmetlerinin döviz cinsinden fiyatları artar neticede ülkenin ihracatı azalır. Yani, o ülkenin ihracat döviz miktarları azalacaktır.</a:t>
            </a:r>
          </a:p>
          <a:p>
            <a:r>
              <a:rPr lang="tr-TR" dirty="0" smtClean="0"/>
              <a:t>Döviz fiyatı artarsa, ihraç malının dolar cinsinden fiyatı düşecek dolayısıyla yabancıların talep edeceği miktar artacak ve neticede mal ihracatından gelecek döviz miktarı artarak dış ticaret dengesine olumlu katkı sağlayacaktır.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6016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8431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Döviz kurunun belirlenmesi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06683"/>
            <a:ext cx="9144000" cy="3751118"/>
          </a:xfrm>
        </p:spPr>
        <p:txBody>
          <a:bodyPr/>
          <a:lstStyle/>
          <a:p>
            <a:r>
              <a:rPr lang="tr-TR" dirty="0" smtClean="0"/>
              <a:t>Döviz kuru, döviz arzı ve talebinin birlikte değerlendirilmesi ile belirlenir.</a:t>
            </a:r>
          </a:p>
          <a:p>
            <a:r>
              <a:rPr lang="tr-TR" dirty="0" smtClean="0"/>
              <a:t>Şekil eklenecek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3931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197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Döviz kuru değişmeleri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444337"/>
            <a:ext cx="9144000" cy="3813464"/>
          </a:xfrm>
        </p:spPr>
        <p:txBody>
          <a:bodyPr/>
          <a:lstStyle/>
          <a:p>
            <a:r>
              <a:rPr lang="tr-TR" dirty="0" smtClean="0"/>
              <a:t>Dövizin değer kazanması; döviz kurundaki bir artışı ifade eder.</a:t>
            </a:r>
          </a:p>
          <a:p>
            <a:r>
              <a:rPr lang="tr-TR" dirty="0" smtClean="0"/>
              <a:t>Dövizin değer kaybetmesi; döviz kurundaki bir azalışı ifade eder.</a:t>
            </a:r>
          </a:p>
          <a:p>
            <a:r>
              <a:rPr lang="tr-TR" dirty="0" smtClean="0"/>
              <a:t>Devalüasyon; Devlet tarafından döviz kuru kontrol ediliyorsa o zaman dövizin fiyatında bir artış çıkacaktır. </a:t>
            </a:r>
          </a:p>
          <a:p>
            <a:r>
              <a:rPr lang="tr-TR" dirty="0" smtClean="0"/>
              <a:t>Revalüasyon; Dövizin fiyatındaki bir azalmayı ifade eder.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4070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831273"/>
            <a:ext cx="9144000" cy="644236"/>
          </a:xfrm>
        </p:spPr>
        <p:txBody>
          <a:bodyPr>
            <a:normAutofit/>
          </a:bodyPr>
          <a:lstStyle/>
          <a:p>
            <a:r>
              <a:rPr lang="tr-TR" sz="3600" dirty="0" smtClean="0"/>
              <a:t>Döviz talebindeki değişmeler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41764"/>
            <a:ext cx="9144000" cy="3616036"/>
          </a:xfrm>
        </p:spPr>
        <p:txBody>
          <a:bodyPr/>
          <a:lstStyle/>
          <a:p>
            <a:r>
              <a:rPr lang="tr-TR" dirty="0" smtClean="0"/>
              <a:t>Döviz talebindeki bir artış döviz talep eğrisini sağa doğru kaydırır.</a:t>
            </a:r>
          </a:p>
          <a:p>
            <a:r>
              <a:rPr lang="tr-TR" dirty="0" smtClean="0"/>
              <a:t>Döviz talebindeki değişmelere neden olan etkenler;</a:t>
            </a:r>
          </a:p>
          <a:p>
            <a:pPr marL="457200" indent="-457200">
              <a:buAutoNum type="arabicPeriod"/>
            </a:pPr>
            <a:r>
              <a:rPr lang="tr-TR" dirty="0" smtClean="0"/>
              <a:t>Döviz kuru beklentileri</a:t>
            </a:r>
          </a:p>
          <a:p>
            <a:pPr marL="457200" indent="-457200">
              <a:buAutoNum type="arabicPeriod"/>
            </a:pPr>
            <a:r>
              <a:rPr lang="tr-TR" dirty="0" smtClean="0"/>
              <a:t>Dış borç ödeme ve devletin döviz talebi</a:t>
            </a:r>
          </a:p>
          <a:p>
            <a:pPr marL="457200" indent="-457200">
              <a:buAutoNum type="arabicPeriod"/>
            </a:pPr>
            <a:r>
              <a:rPr lang="tr-TR" dirty="0" smtClean="0"/>
              <a:t>Yabancı ülkelerdeki enflasyon oranı ve o ülkedeki enflasyon oranı</a:t>
            </a:r>
          </a:p>
          <a:p>
            <a:pPr marL="457200" indent="-457200">
              <a:buAutoNum type="arabicPeriod"/>
            </a:pPr>
            <a:r>
              <a:rPr lang="tr-TR" dirty="0" smtClean="0"/>
              <a:t>Gayri safi yurt içi hasıladaki değişmeler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7446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66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Döviz arzında değişmeler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69027"/>
            <a:ext cx="9144000" cy="368877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Döviz arzındaki bir artış döviz arz eğrisinin sağa kaymasına neden olurken tersi durumda sola kaymasına neden olacaktır.</a:t>
            </a:r>
          </a:p>
          <a:p>
            <a:r>
              <a:rPr lang="tr-TR" dirty="0" smtClean="0"/>
              <a:t>Döviz arzındaki değişmelere neden olan etkenler;</a:t>
            </a:r>
          </a:p>
          <a:p>
            <a:pPr marL="457200" indent="-457200">
              <a:buAutoNum type="arabicPeriod"/>
            </a:pPr>
            <a:r>
              <a:rPr lang="tr-TR" dirty="0" smtClean="0"/>
              <a:t>Döviz kuru beklentileri</a:t>
            </a:r>
          </a:p>
          <a:p>
            <a:pPr marL="457200" indent="-457200">
              <a:buAutoNum type="arabicPeriod"/>
            </a:pPr>
            <a:r>
              <a:rPr lang="tr-TR" dirty="0" smtClean="0"/>
              <a:t>Dış borç ödeme ve devletin döviz talebi</a:t>
            </a:r>
          </a:p>
          <a:p>
            <a:pPr marL="457200" indent="-457200">
              <a:buAutoNum type="arabicPeriod"/>
            </a:pPr>
            <a:r>
              <a:rPr lang="tr-TR" dirty="0" smtClean="0"/>
              <a:t>Yabancı ülkelerdeki enflasyon oranı ve o ülkedeki enflasyon oranı</a:t>
            </a:r>
          </a:p>
          <a:p>
            <a:pPr marL="457200" indent="-457200">
              <a:buAutoNum type="arabicPeriod"/>
            </a:pPr>
            <a:r>
              <a:rPr lang="tr-TR" dirty="0" smtClean="0"/>
              <a:t>İhracat yapılan ülkelerin Gayri safi yurt içi hasılasındaki değişmeler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Reel faiz oranı (Yabancı ülkelerdeki Reel faiz oranı ve o ülkedeki Reel faiz oranı</a:t>
            </a:r>
          </a:p>
          <a:p>
            <a:pPr marL="457200" indent="-457200">
              <a:buAutoNum type="arabicPeriod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5025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58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Reel döviz kuru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48245"/>
            <a:ext cx="9144000" cy="3709555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Döviz kuru ile dış ticaret arasında çok önemli bir ilişki mevcuttur.</a:t>
            </a:r>
          </a:p>
          <a:p>
            <a:endParaRPr lang="tr-TR" dirty="0"/>
          </a:p>
          <a:p>
            <a:r>
              <a:rPr lang="tr-TR" dirty="0" smtClean="0"/>
              <a:t>-Nominal döviz kuru</a:t>
            </a:r>
          </a:p>
          <a:p>
            <a:r>
              <a:rPr lang="tr-TR" smtClean="0"/>
              <a:t>-Reel </a:t>
            </a:r>
            <a:r>
              <a:rPr lang="tr-TR" dirty="0" smtClean="0"/>
              <a:t>döviz kuru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2630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5209"/>
          </a:xfrm>
        </p:spPr>
        <p:txBody>
          <a:bodyPr>
            <a:noAutofit/>
          </a:bodyPr>
          <a:lstStyle/>
          <a:p>
            <a:pPr algn="l"/>
            <a:r>
              <a:rPr lang="tr-TR" sz="2800" dirty="0" smtClean="0"/>
              <a:t>Göstergeler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Güncel Ekonomik / İstatistik Göstergeleri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883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457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DÖVİZ VE DÖVİZ PİYASASI</vt:lpstr>
      <vt:lpstr>Döviz talebi</vt:lpstr>
      <vt:lpstr>Döviz arzı</vt:lpstr>
      <vt:lpstr>Döviz kurunun belirlenmesi</vt:lpstr>
      <vt:lpstr>Döviz kuru değişmeleri</vt:lpstr>
      <vt:lpstr>Döviz talebindeki değişmeler</vt:lpstr>
      <vt:lpstr>Döviz arzında değişmeler</vt:lpstr>
      <vt:lpstr>Reel döviz kuru</vt:lpstr>
      <vt:lpstr>Göstergeler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14</cp:revision>
  <dcterms:created xsi:type="dcterms:W3CDTF">2018-01-11T07:39:35Z</dcterms:created>
  <dcterms:modified xsi:type="dcterms:W3CDTF">2019-11-20T10:23:34Z</dcterms:modified>
</cp:coreProperties>
</file>