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2" r:id="rId5"/>
    <p:sldId id="280" r:id="rId6"/>
    <p:sldId id="273" r:id="rId7"/>
    <p:sldId id="258" r:id="rId8"/>
    <p:sldId id="259" r:id="rId9"/>
    <p:sldId id="260" r:id="rId10"/>
    <p:sldId id="270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DED079-EC93-42F3-A1AA-B0E90396994F}" v="1" dt="2018-12-27T18:24:41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1A1259-FE4A-4886-A81D-DD5E0F6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5B362A-E963-4929-B79C-262A3F192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FB254E-73F0-45C0-9D65-076F2631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014EDB-E9E7-4CC6-8870-698C86BB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D3E84-AD06-4195-A846-31D1DC1A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7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E644D3-E4E8-407D-AEEF-AB129699D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951B687-09B7-4869-9B0D-DF4D91DCE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A32EC8-C5D4-4564-8657-A198B21A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C328B3-C921-4EF8-9A9C-A18EEF3AB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9D9A65-5FA0-4548-BDC2-53731B33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14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C195C7E-DD87-48DD-81C1-6ADBC52A8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A7C3BCF-9768-4D12-9A78-BEFB8378C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73CAF9-D132-465D-AD1F-85C552228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C81D42-6240-417C-993D-A4940EAD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750602-7789-4748-94CB-6F0F15DF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051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1DE76EE-D37E-4852-B013-769D786FC611}"/>
              </a:ext>
            </a:extLst>
          </p:cNvPr>
          <p:cNvGrpSpPr>
            <a:grpSpLocks/>
          </p:cNvGrpSpPr>
          <p:nvPr/>
        </p:nvGrpSpPr>
        <p:grpSpPr bwMode="auto">
          <a:xfrm>
            <a:off x="25400" y="1109664"/>
            <a:ext cx="12208933" cy="757237"/>
            <a:chOff x="0" y="0"/>
            <a:chExt cx="5768" cy="477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78A6B180-E9A1-45B1-93FB-BF523D4ECB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04FB8A14-8344-4695-8581-99BF53DC27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BCFFAD2-FE5A-4305-BC5C-2F2F637C2E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48F0642-38F9-4D90-B4A7-7148A0383E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EDABEB5-6AAF-4C07-A3AC-A1594F726D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9F18E8CB-930D-4B50-B602-3FF4925B1A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EE1FA7C5-795A-466D-BD14-97528B167B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EAFE4F6-B2FD-400A-88EF-76CB953C42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F4E107F-CEE3-4CE7-97B5-85E043DCBF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5A1BAEC9-6AB5-4D3F-B479-A733CCAE332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84984FD-118B-41E3-992F-4878A1FAC6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5EE75AE-8052-4F79-B217-818AC03447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987996DE-1305-4A8F-9D47-DE9DD269DD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5B3B3FC7-9CB1-4BCB-A482-9B9EF03323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C85CC08-9444-41D0-A6B6-6F454A1703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C15FBD-CDE8-4362-BEA1-64C62C2C8C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66681AD-959A-497F-AB53-43501E556C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39374433-2395-469C-98DC-958BCE4B98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BAACAD63-AD8B-42D7-B647-9BDB9586265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8D55AE0-574D-47E1-9417-BD6F90B50A8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0DB7AB08-66C9-4D21-922C-505C7A0361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635A0E22-4E13-48F4-95EC-A7813A25FE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grpSp>
        <p:nvGrpSpPr>
          <p:cNvPr id="27" name="Group 25">
            <a:extLst>
              <a:ext uri="{FF2B5EF4-FFF2-40B4-BE49-F238E27FC236}">
                <a16:creationId xmlns:a16="http://schemas.microsoft.com/office/drawing/2014/main" id="{709B0194-7C33-4FBB-94CF-4BA993B94A56}"/>
              </a:ext>
            </a:extLst>
          </p:cNvPr>
          <p:cNvGrpSpPr>
            <a:grpSpLocks/>
          </p:cNvGrpSpPr>
          <p:nvPr/>
        </p:nvGrpSpPr>
        <p:grpSpPr bwMode="auto">
          <a:xfrm>
            <a:off x="27517" y="6161088"/>
            <a:ext cx="12225867" cy="138112"/>
            <a:chOff x="0" y="4032"/>
            <a:chExt cx="5776" cy="87"/>
          </a:xfrm>
        </p:grpSpPr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ADEFCA54-6120-4575-A576-B926710265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87A4ADF9-39D4-4F7E-AB9D-1E3E9B16D6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7AE3326A-DA71-4320-A01C-801AA8B919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sp>
        <p:nvSpPr>
          <p:cNvPr id="617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68488"/>
            <a:ext cx="10363200" cy="1600200"/>
          </a:xfrm>
        </p:spPr>
        <p:txBody>
          <a:bodyPr anchorCtr="1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17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97567" y="3729038"/>
            <a:ext cx="85344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1" name="Rectangle 31">
            <a:extLst>
              <a:ext uri="{FF2B5EF4-FFF2-40B4-BE49-F238E27FC236}">
                <a16:creationId xmlns:a16="http://schemas.microsoft.com/office/drawing/2014/main" id="{BFD42F0F-EACA-4227-980F-76CD01D93B0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14400" y="6348413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" name="Rectangle 32">
            <a:extLst>
              <a:ext uri="{FF2B5EF4-FFF2-40B4-BE49-F238E27FC236}">
                <a16:creationId xmlns:a16="http://schemas.microsoft.com/office/drawing/2014/main" id="{EEFFD450-ECB5-410B-B251-1E2D809730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48413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" name="Rectangle 33">
            <a:extLst>
              <a:ext uri="{FF2B5EF4-FFF2-40B4-BE49-F238E27FC236}">
                <a16:creationId xmlns:a16="http://schemas.microsoft.com/office/drawing/2014/main" id="{343BB72B-E54E-4667-A19B-E168008756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48413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CF4205-2F18-4A33-9B11-85D03B54BE5E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75499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B3857591-A00A-45F6-A6E0-0F1BAD3FF2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E8C0A554-79FC-4535-ABC4-C3BAA0F5C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6E8E7AD9-42FE-466A-8E8F-5F3EB4893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F0857-3DB0-4051-A2BF-3F410D01AA8D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40826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1747C554-739D-43B2-AFB8-45E6EA2802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23ADE337-F397-4E0D-8081-078E4F97A5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433F1C2-508E-4FDA-9B73-A47E8F588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64E27-34AA-45BB-80FA-9EFB2CA28F8F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6841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26B807B1-351E-45FD-88F9-6020EDAC7A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07E703F1-69AC-4072-B2DE-E803096334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52768111-32CF-4716-9651-08A4FDBF89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8255B-8563-4124-B0F7-F704055A1968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7930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31">
            <a:extLst>
              <a:ext uri="{FF2B5EF4-FFF2-40B4-BE49-F238E27FC236}">
                <a16:creationId xmlns:a16="http://schemas.microsoft.com/office/drawing/2014/main" id="{DE8A32AC-751C-4846-9A24-6439803A9C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BB1DE3C8-16B6-4437-9989-43A76CC4C8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13C3F8F9-0761-49C8-919D-1968AFD0F1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DA1EA-EDB9-47CF-B14A-9073EE8433C9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3333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31">
            <a:extLst>
              <a:ext uri="{FF2B5EF4-FFF2-40B4-BE49-F238E27FC236}">
                <a16:creationId xmlns:a16="http://schemas.microsoft.com/office/drawing/2014/main" id="{6AC025A9-E453-4742-B4EF-6F5E031309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68242533-3254-413D-AAE1-112BCF7996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9BF3B5B-D933-4E5A-941C-4A24A801F3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8309E-1C02-42B1-A582-4358D6E2E22D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54018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>
            <a:extLst>
              <a:ext uri="{FF2B5EF4-FFF2-40B4-BE49-F238E27FC236}">
                <a16:creationId xmlns:a16="http://schemas.microsoft.com/office/drawing/2014/main" id="{4B9941BF-BC29-45D8-BD76-E6BC1B3A6B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BF9747AE-2267-4B64-BAD1-6509056FDC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271CE3C0-93C6-4989-AF1A-99ADDC909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0EADD-F29F-4BC5-86F9-B7C2A30FFDE6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53697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04B1F15C-D9C0-4961-B3C2-0FE453FB9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B5A7846E-A8AE-4451-8867-EA4D7552A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C303C0D4-B156-4E4F-92DE-1012DC003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CB96-30D9-4052-8960-F1E4BF735B22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2398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3524CC-AECC-424B-80EA-0C1FEF095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830505-A7DF-45F1-A0DC-355C4166E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B62CD-B3C5-4105-BDBC-3547BB14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93C99B-7D71-4D54-8438-745A7861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ED4000-7C28-4C24-B61C-A6088C9B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94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2AEA3C9E-21B5-48AF-87B8-057CA6B31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15E7F7C6-6CD4-4BEB-8783-AFA97AAEC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672124A9-4440-40AB-8558-C7D321FAB2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C164C-03CB-46DE-B41B-426F5DFD4A4E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8846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3FBEAD15-D57C-4EC6-AFD4-9B3E089AB8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835FDF49-5E8F-4818-8478-0C15EA625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C90CBD4-F5D1-4D94-AF8A-8E046D552D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91EE2-5344-4027-B1E3-60970B3673CB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74514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0" y="768350"/>
            <a:ext cx="2590800" cy="532765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768350"/>
            <a:ext cx="7569200" cy="53276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5DCC91F1-1725-4A21-AB34-8D8D4045F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35763663-8B89-40B6-AA58-2905BDBE3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7D31A002-256D-4763-89C1-05A54831B7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D5650-1EB8-4F19-B16D-18BDF51A025D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65172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76835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9404E728-65B8-4AD1-8D67-8B0CBBA93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00FBCC03-8294-4A29-9E20-3908C4AE1F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09AD6F8-04F1-459A-85DA-724172457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52F90-6D4E-49CD-B03D-F174CEA4143A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28819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76835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FF25E7B5-DA3F-4EAA-A632-29556B98D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6EF01D8D-8D39-48EE-9AFC-0CC6FD6BA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6BABDB4F-D09B-48B9-8DA3-70025DC83A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29A39-3BA8-463F-AF3B-7E6B58BFB6D2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7378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DD30DE-638B-4D47-B841-3B1104B1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C3C8CE-882A-45D1-B451-E531BE1F5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36A7EC-C65D-4615-92DB-2FF7441B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611CAF-5DC5-4914-BEFF-BEA02B63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981376-F5F3-464D-9DF8-FB1955AF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59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443BC6-10CE-4EC3-B882-7265A41B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1BF05E-3F5A-4F9A-AFF6-A9E17A036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475EF5C-A938-4847-A71F-2AFB0AB7E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F237C-85C2-4579-861F-7E6E579C0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8469768-D387-475C-8C11-97513783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CFAE5F0-C7F0-4F06-B2FC-E7F5FB0C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21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268A69-E492-4853-B894-3A43979BD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63E908-E4BB-483E-B3A7-8D99F2D3A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24E113A-1ABA-4ACC-BAA6-8B66BBBDC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469240-E38B-4247-B6ED-C85A23DDD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3441AB4-A858-4C01-85DF-B210A79DE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8EC706F-E400-44BF-AF96-E02D15EA6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980E50C-9FE5-4083-8B84-9C1B4CE4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1BBB95F-94E9-47FE-851E-43E2CCEBD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8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0C0588-610F-4582-956A-0746DACB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C16C4DB-20BD-40D3-B240-15A45C191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4BFB0BE-C6A9-4F59-AE17-1E69D26C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7E34E98-D528-4A16-A47A-69AB1B4D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17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5190868-4714-4D86-9411-71E9994DC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77238A5-CDCD-4A6C-B6B5-D0D056FF1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8FBD02-AF74-4D8E-A5D2-E8A3E2B3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91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53B7B2-B6E3-4F65-A9C9-D5A61900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B5750E-9296-4DC5-914F-31B0645A4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0DBB51-70B2-4101-91D8-EB97C4CE2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18A59D-67EE-48EC-8790-BB1A966B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0F9E61-0F4F-4247-98B0-6384A1A22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859FEC-8329-431F-AC1A-1CF34BA8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71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1BA0EE-9D4E-441A-83CE-7EB689C3E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8E718ED-25F7-440E-8B17-C8D34C20C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1D01A34-5795-49C5-B191-2C2CF380D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707C30-80FB-48E7-A2E0-53490FD29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48838D3-DA7C-4E7A-A93B-C7C62361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B700B99-21F5-4BCB-B4AA-CC054286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72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78655C0-0ECE-4BDE-9F9F-0CA4B08EE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F45B2E7-431C-409D-B4D4-24940853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1BAC8D-ABCB-4630-BF7B-6CC43034C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1BF7C-9124-410B-92A9-F6FD6D9B27D3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347A3-7E6D-47C9-B28C-C4D93BB48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A199F8-CDBB-4AC7-A088-6A86A5D4C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35DE5-9CA0-476A-8630-260E04897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5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C7D55AAB-3EE2-45E1-94E1-88C6753FF2A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208933" cy="757238"/>
            <a:chOff x="0" y="0"/>
            <a:chExt cx="5768" cy="477"/>
          </a:xfrm>
        </p:grpSpPr>
        <p:sp>
          <p:nvSpPr>
            <p:cNvPr id="1036" name="Freeform 3">
              <a:extLst>
                <a:ext uri="{FF2B5EF4-FFF2-40B4-BE49-F238E27FC236}">
                  <a16:creationId xmlns:a16="http://schemas.microsoft.com/office/drawing/2014/main" id="{2ED00844-1E4E-4E9C-94A7-59E7C1E3E3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37" name="Freeform 4">
              <a:extLst>
                <a:ext uri="{FF2B5EF4-FFF2-40B4-BE49-F238E27FC236}">
                  <a16:creationId xmlns:a16="http://schemas.microsoft.com/office/drawing/2014/main" id="{185A39B3-9517-4BF1-8384-CB387E64F3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5125" name="Freeform 5">
              <a:extLst>
                <a:ext uri="{FF2B5EF4-FFF2-40B4-BE49-F238E27FC236}">
                  <a16:creationId xmlns:a16="http://schemas.microsoft.com/office/drawing/2014/main" id="{04FE9299-D636-46AB-A27C-C56BF92FCD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6">
              <a:extLst>
                <a:ext uri="{FF2B5EF4-FFF2-40B4-BE49-F238E27FC236}">
                  <a16:creationId xmlns:a16="http://schemas.microsoft.com/office/drawing/2014/main" id="{0FA2636C-F067-49E3-BD6F-149EA7DF16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7">
              <a:extLst>
                <a:ext uri="{FF2B5EF4-FFF2-40B4-BE49-F238E27FC236}">
                  <a16:creationId xmlns:a16="http://schemas.microsoft.com/office/drawing/2014/main" id="{C35717E7-C15A-4D0C-A9AD-3B26556236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8">
              <a:extLst>
                <a:ext uri="{FF2B5EF4-FFF2-40B4-BE49-F238E27FC236}">
                  <a16:creationId xmlns:a16="http://schemas.microsoft.com/office/drawing/2014/main" id="{9FDA1BB4-B051-4054-85F9-71EAAE09D3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9">
              <a:extLst>
                <a:ext uri="{FF2B5EF4-FFF2-40B4-BE49-F238E27FC236}">
                  <a16:creationId xmlns:a16="http://schemas.microsoft.com/office/drawing/2014/main" id="{19A28882-FA3E-4CF9-BE2F-6122F96BE2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3" name="Freeform 10">
              <a:extLst>
                <a:ext uri="{FF2B5EF4-FFF2-40B4-BE49-F238E27FC236}">
                  <a16:creationId xmlns:a16="http://schemas.microsoft.com/office/drawing/2014/main" id="{D0C70FBE-E4D3-4623-B79F-105E33D491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4" name="Freeform 11">
              <a:extLst>
                <a:ext uri="{FF2B5EF4-FFF2-40B4-BE49-F238E27FC236}">
                  <a16:creationId xmlns:a16="http://schemas.microsoft.com/office/drawing/2014/main" id="{74ADA903-41B3-410F-A40E-DDE136E42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5" name="Freeform 12">
              <a:extLst>
                <a:ext uri="{FF2B5EF4-FFF2-40B4-BE49-F238E27FC236}">
                  <a16:creationId xmlns:a16="http://schemas.microsoft.com/office/drawing/2014/main" id="{13D02B04-C84F-4974-A3C3-10BFA9801E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6" name="Freeform 13">
              <a:extLst>
                <a:ext uri="{FF2B5EF4-FFF2-40B4-BE49-F238E27FC236}">
                  <a16:creationId xmlns:a16="http://schemas.microsoft.com/office/drawing/2014/main" id="{B539597E-46C2-45B9-BD75-DE078A0A51D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7" name="Freeform 14">
              <a:extLst>
                <a:ext uri="{FF2B5EF4-FFF2-40B4-BE49-F238E27FC236}">
                  <a16:creationId xmlns:a16="http://schemas.microsoft.com/office/drawing/2014/main" id="{51303D76-B1B0-48C2-9A9A-26066E2D8F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8" name="Freeform 15">
              <a:extLst>
                <a:ext uri="{FF2B5EF4-FFF2-40B4-BE49-F238E27FC236}">
                  <a16:creationId xmlns:a16="http://schemas.microsoft.com/office/drawing/2014/main" id="{DA79DB3E-5305-485B-A1C1-F7A4BD573B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9" name="Freeform 16">
              <a:extLst>
                <a:ext uri="{FF2B5EF4-FFF2-40B4-BE49-F238E27FC236}">
                  <a16:creationId xmlns:a16="http://schemas.microsoft.com/office/drawing/2014/main" id="{A4E297C6-D772-4557-92FA-7A15F316E3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50" name="Freeform 17">
              <a:extLst>
                <a:ext uri="{FF2B5EF4-FFF2-40B4-BE49-F238E27FC236}">
                  <a16:creationId xmlns:a16="http://schemas.microsoft.com/office/drawing/2014/main" id="{CB483400-9600-4DF1-9D5C-390F0CFE6A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51" name="Freeform 18">
              <a:extLst>
                <a:ext uri="{FF2B5EF4-FFF2-40B4-BE49-F238E27FC236}">
                  <a16:creationId xmlns:a16="http://schemas.microsoft.com/office/drawing/2014/main" id="{248C7411-E9F6-46D0-9A41-073D4DCEC7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id="{A7495F9A-B572-4251-9397-84F32F4DD56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53" name="Freeform 20">
              <a:extLst>
                <a:ext uri="{FF2B5EF4-FFF2-40B4-BE49-F238E27FC236}">
                  <a16:creationId xmlns:a16="http://schemas.microsoft.com/office/drawing/2014/main" id="{EDE10373-9516-44F8-969B-5267CF67D3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54" name="Freeform 21">
              <a:extLst>
                <a:ext uri="{FF2B5EF4-FFF2-40B4-BE49-F238E27FC236}">
                  <a16:creationId xmlns:a16="http://schemas.microsoft.com/office/drawing/2014/main" id="{C365CFEE-FE22-49C6-8B09-7AE7F3D006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5142" name="Freeform 22">
              <a:extLst>
                <a:ext uri="{FF2B5EF4-FFF2-40B4-BE49-F238E27FC236}">
                  <a16:creationId xmlns:a16="http://schemas.microsoft.com/office/drawing/2014/main" id="{7C3AE519-D4EF-409A-B600-A1315007C4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143" name="Freeform 23">
              <a:extLst>
                <a:ext uri="{FF2B5EF4-FFF2-40B4-BE49-F238E27FC236}">
                  <a16:creationId xmlns:a16="http://schemas.microsoft.com/office/drawing/2014/main" id="{4645438E-84C1-498B-8836-1001CF3CD4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57" name="Freeform 24">
              <a:extLst>
                <a:ext uri="{FF2B5EF4-FFF2-40B4-BE49-F238E27FC236}">
                  <a16:creationId xmlns:a16="http://schemas.microsoft.com/office/drawing/2014/main" id="{3916E34C-AE54-4170-91E7-1B2C3CCA96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grpSp>
        <p:nvGrpSpPr>
          <p:cNvPr id="1027" name="Group 25">
            <a:extLst>
              <a:ext uri="{FF2B5EF4-FFF2-40B4-BE49-F238E27FC236}">
                <a16:creationId xmlns:a16="http://schemas.microsoft.com/office/drawing/2014/main" id="{5357C0CB-4AB0-4461-92FA-69F6099721B4}"/>
              </a:ext>
            </a:extLst>
          </p:cNvPr>
          <p:cNvGrpSpPr>
            <a:grpSpLocks/>
          </p:cNvGrpSpPr>
          <p:nvPr/>
        </p:nvGrpSpPr>
        <p:grpSpPr bwMode="auto">
          <a:xfrm>
            <a:off x="0" y="6180138"/>
            <a:ext cx="12225867" cy="138112"/>
            <a:chOff x="0" y="4032"/>
            <a:chExt cx="5776" cy="87"/>
          </a:xfrm>
        </p:grpSpPr>
        <p:sp>
          <p:nvSpPr>
            <p:cNvPr id="1033" name="Freeform 26">
              <a:extLst>
                <a:ext uri="{FF2B5EF4-FFF2-40B4-BE49-F238E27FC236}">
                  <a16:creationId xmlns:a16="http://schemas.microsoft.com/office/drawing/2014/main" id="{1A6DBDDB-282F-4D39-986C-9382429616C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EA7CC4A7-3B41-4664-92D6-163FDA78D2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9AAF6903-04D2-484A-8D55-23AFC487F9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sp>
        <p:nvSpPr>
          <p:cNvPr id="1028" name="Rectangle 29">
            <a:extLst>
              <a:ext uri="{FF2B5EF4-FFF2-40B4-BE49-F238E27FC236}">
                <a16:creationId xmlns:a16="http://schemas.microsoft.com/office/drawing/2014/main" id="{ED6CE739-0FC2-46C2-A44B-0662EE097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835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9" name="Rectangle 30">
            <a:extLst>
              <a:ext uri="{FF2B5EF4-FFF2-40B4-BE49-F238E27FC236}">
                <a16:creationId xmlns:a16="http://schemas.microsoft.com/office/drawing/2014/main" id="{BB0E00C2-BDF5-43CC-B62A-FCE606952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5151" name="Rectangle 31">
            <a:extLst>
              <a:ext uri="{FF2B5EF4-FFF2-40B4-BE49-F238E27FC236}">
                <a16:creationId xmlns:a16="http://schemas.microsoft.com/office/drawing/2014/main" id="{A96A49B2-0AFE-4BE1-A652-64D7FB715C4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86884" y="6367463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52" name="Rectangle 32">
            <a:extLst>
              <a:ext uri="{FF2B5EF4-FFF2-40B4-BE49-F238E27FC236}">
                <a16:creationId xmlns:a16="http://schemas.microsoft.com/office/drawing/2014/main" id="{6ABC78D3-8DA2-45CC-8BAC-79D6E171BE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38084" y="6367463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53" name="Rectangle 33">
            <a:extLst>
              <a:ext uri="{FF2B5EF4-FFF2-40B4-BE49-F238E27FC236}">
                <a16:creationId xmlns:a16="http://schemas.microsoft.com/office/drawing/2014/main" id="{A5278149-48A7-4452-B32D-5BEB41F616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10084" y="6367463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C07F43D-E15D-4B01-923B-1523ADAC3F70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2201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www.nla.gov.au/tourimg/tripitak.jpg&amp;imgrefurl=http://www.nla.gov.au/tour/tourasia.html&amp;h=289&amp;w=250&amp;prev=/images%3Fq%3Dtripitaka%26svnum%3D10%26hl%3Den%26lr%3D%26ie%3DUTF-8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www.babaji.com/images/buddha.gif&amp;imgrefurl=http://www.babaji.com/&amp;h=191&amp;w=150&amp;prev=/images%3Fq%3Dbuddha%26start%3D20%26svnum%3D10%26hl%3Den%26lr%3D%26ie%3DUTF-8%26oe%3DUTF-8%26sa%3D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com/imgres?imgurl=hjem.get2net.dk/civet-cat/buddha.gif&amp;imgrefurl=http://hjem.get2net.dk/civet-cat/&amp;h=198&amp;w=190&amp;prev=/images%3Fq%3Dbuddha%26svnum%3D10%26hl%3Den%26lr%3D%26ie%3DUTF-8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www.theamericanbuddhistcenter.org/images/8fold.jpg&amp;imgrefurl=http://www.theamericanbuddhistcenter.org/history.htm&amp;h=273&amp;w=313&amp;prev=/images%3Fq%3Deightfold%2Bpath%26svnum%3D10%26hl%3Den%26lr%3D%26ie%3DUTF-8%26sa%3DN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image" Target="../media/image6.png"/><Relationship Id="rId2" Type="http://schemas.openxmlformats.org/officeDocument/2006/relationships/hyperlink" Target="http://images.google.com/imgres?imgurl=www.divinedigest.com/images/buddha.gif&amp;imgrefurl=http://www.divinedigest.com/buddhism.htm&amp;h=230&amp;w=150&amp;prev=/images%3Fq%3Dbuddha%26svnum%3D10%26hl%3Den%26lr%3D%26ie%3DUTF-8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images.google.com/imgres?imgurl=www.samaggi-phala.or.id/sti/images/sangha.jpg&amp;imgrefurl=http://www.samaggi-phala.or.id/sti/sekilas.shtml&amp;h=312&amp;w=417&amp;prev=/images%3Fq%3Dsangha%26svnum%3D10%26hl%3Den%26lr%3D%26ie%3DUTF-8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12.jpeg"/><Relationship Id="rId10" Type="http://schemas.openxmlformats.org/officeDocument/2006/relationships/image" Target="../media/image4.png"/><Relationship Id="rId4" Type="http://schemas.openxmlformats.org/officeDocument/2006/relationships/hyperlink" Target="http://images.google.com/imgres?imgurl=www.dharma-haven.org/dharma-wheel.gif&amp;imgrefurl=http://www.dharma-haven.org/&amp;h=151&amp;w=149&amp;prev=/images%3Fq%3Ddharma%26svnum%3D10%26hl%3Den%26lr%3D%26ie%3DUTF-8%26sa%3DN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uddhism">
            <a:extLst>
              <a:ext uri="{FF2B5EF4-FFF2-40B4-BE49-F238E27FC236}">
                <a16:creationId xmlns:a16="http://schemas.microsoft.com/office/drawing/2014/main" id="{3EC560C3-482B-4D1E-8F20-0990D5A5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7A0B209-B7CD-4539-A626-3A3977436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tr-TR" b="1">
                <a:latin typeface="Papyrus" panose="020B0604020202020204" pitchFamily="66" charset="0"/>
              </a:rPr>
              <a:t>Buddhism…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7F6CE83-5FF0-4C17-961E-20EEC5D24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2500 yıllık bir din. Hindistan’da ortaya çıktı ve uzak doğuya doğru yayıldı. </a:t>
            </a: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500 milyon takipçisi bulunan bir felsefe</a:t>
            </a:r>
            <a:r>
              <a:rPr lang="en-US" altLang="tr-TR" sz="2800" b="1">
                <a:latin typeface="Papyrus" panose="020B0604020202020204" pitchFamily="66" charset="0"/>
              </a:rPr>
              <a:t>, </a:t>
            </a:r>
            <a:r>
              <a:rPr lang="tr-TR" altLang="tr-TR" sz="2800" b="1">
                <a:latin typeface="Papyrus" panose="020B0604020202020204" pitchFamily="66" charset="0"/>
              </a:rPr>
              <a:t>din</a:t>
            </a:r>
            <a:r>
              <a:rPr lang="en-US" altLang="tr-TR" sz="2800" b="1">
                <a:latin typeface="Papyrus" panose="020B0604020202020204" pitchFamily="66" charset="0"/>
              </a:rPr>
              <a:t>, </a:t>
            </a:r>
            <a:r>
              <a:rPr lang="tr-TR" altLang="tr-TR" sz="2800" b="1">
                <a:latin typeface="Papyrus" panose="020B0604020202020204" pitchFamily="66" charset="0"/>
              </a:rPr>
              <a:t>ve manevi yol.</a:t>
            </a: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Budda’nın öğretileri üzerine bina edilmiştir</a:t>
            </a:r>
            <a:endParaRPr lang="en-US" altLang="tr-TR" sz="2800" b="1">
              <a:latin typeface="Papyrus" panose="020B0604020202020204" pitchFamily="66" charset="0"/>
            </a:endParaRPr>
          </a:p>
          <a:p>
            <a:pPr eaLnBrk="1" hangingPunct="1">
              <a:buFontTx/>
              <a:buNone/>
            </a:pPr>
            <a:endParaRPr lang="en-US" altLang="tr-TR" sz="2800" b="1">
              <a:latin typeface="Papyrus" panose="020B0604020202020204" pitchFamily="66" charset="0"/>
            </a:endParaRPr>
          </a:p>
        </p:txBody>
      </p:sp>
      <p:pic>
        <p:nvPicPr>
          <p:cNvPr id="3077" name="Picture 16" descr="buddhism">
            <a:extLst>
              <a:ext uri="{FF2B5EF4-FFF2-40B4-BE49-F238E27FC236}">
                <a16:creationId xmlns:a16="http://schemas.microsoft.com/office/drawing/2014/main" id="{30D4E8C0-5B4A-4FE6-B82A-9C214D326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bldLvl="2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buddhism">
            <a:extLst>
              <a:ext uri="{FF2B5EF4-FFF2-40B4-BE49-F238E27FC236}">
                <a16:creationId xmlns:a16="http://schemas.microsoft.com/office/drawing/2014/main" id="{8350F284-ACC3-422F-9E29-BFE45EF56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D09813DC-191C-4F39-8D8B-68371E98E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Budist Kutsal Metinleri Nelerdir</a:t>
            </a:r>
            <a:r>
              <a:rPr lang="en-US" altLang="tr-TR" b="1">
                <a:latin typeface="Papyrus" panose="020B0604020202020204" pitchFamily="66" charset="0"/>
              </a:rPr>
              <a:t>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D714045-8E35-4DCE-8420-AD149CD5F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Tripitaka</a:t>
            </a:r>
            <a:r>
              <a:rPr lang="en-US" sz="2800" b="1" dirty="0">
                <a:solidFill>
                  <a:schemeClr val="tx2"/>
                </a:solidFill>
                <a:latin typeface="Papyrus" panose="03070502060502030205" pitchFamily="66" charset="0"/>
              </a:rPr>
              <a:t> </a:t>
            </a:r>
            <a:r>
              <a:rPr lang="en-US" sz="2800" b="1" dirty="0">
                <a:latin typeface="Papyrus" panose="03070502060502030205" pitchFamily="66" charset="0"/>
              </a:rPr>
              <a:t>( </a:t>
            </a:r>
            <a:r>
              <a:rPr lang="en-US" sz="28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Pali</a:t>
            </a:r>
            <a:r>
              <a:rPr lang="en-US" sz="2800" b="1" dirty="0">
                <a:latin typeface="Papyrus" panose="03070502060502030205" pitchFamily="66" charset="0"/>
              </a:rPr>
              <a:t> </a:t>
            </a:r>
            <a:r>
              <a:rPr lang="tr-TR" sz="2800" b="1" dirty="0">
                <a:latin typeface="Papyrus" panose="03070502060502030205" pitchFamily="66" charset="0"/>
              </a:rPr>
              <a:t> K</a:t>
            </a:r>
            <a:r>
              <a:rPr lang="en-US" sz="2800" b="1" dirty="0" err="1">
                <a:latin typeface="Papyrus" panose="03070502060502030205" pitchFamily="66" charset="0"/>
              </a:rPr>
              <a:t>annon</a:t>
            </a:r>
            <a:r>
              <a:rPr lang="en-US" sz="2800" b="1" dirty="0">
                <a:latin typeface="Papyrus" panose="03070502060502030205" pitchFamily="66" charset="0"/>
              </a:rPr>
              <a:t>) – </a:t>
            </a:r>
            <a:r>
              <a:rPr lang="tr-TR" sz="2800" b="1" dirty="0">
                <a:latin typeface="Papyrus" panose="03070502060502030205" pitchFamily="66" charset="0"/>
              </a:rPr>
              <a:t>Üç Sepet</a:t>
            </a:r>
            <a:r>
              <a:rPr lang="en-US" sz="2800" b="1" dirty="0">
                <a:latin typeface="Papyrus" panose="03070502060502030205" pitchFamily="66" charset="0"/>
              </a:rPr>
              <a:t>:</a:t>
            </a:r>
          </a:p>
          <a:p>
            <a:pPr lvl="1" eaLnBrk="1" hangingPunct="1">
              <a:defRPr/>
            </a:pPr>
            <a:r>
              <a:rPr lang="en-US" sz="24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Vinaya</a:t>
            </a:r>
            <a:r>
              <a:rPr lang="en-US" sz="2400" b="1" dirty="0">
                <a:latin typeface="Papyrus" panose="03070502060502030205" pitchFamily="66" charset="0"/>
              </a:rPr>
              <a:t> (“</a:t>
            </a:r>
            <a:r>
              <a:rPr lang="tr-TR" sz="2400" b="1" dirty="0">
                <a:latin typeface="Papyrus" panose="03070502060502030205" pitchFamily="66" charset="0"/>
              </a:rPr>
              <a:t>Disiplin sepeti</a:t>
            </a:r>
            <a:r>
              <a:rPr lang="en-US" sz="2400" b="1" dirty="0">
                <a:latin typeface="Papyrus" panose="03070502060502030205" pitchFamily="66" charset="0"/>
              </a:rPr>
              <a:t>”) – </a:t>
            </a:r>
            <a:r>
              <a:rPr lang="tr-TR" sz="2400" b="1" dirty="0">
                <a:latin typeface="Papyrus" panose="03070502060502030205" pitchFamily="66" charset="0"/>
              </a:rPr>
              <a:t>Keşişlerin uyması </a:t>
            </a:r>
            <a:r>
              <a:rPr lang="tr-TR" sz="2400" b="1" dirty="0" err="1">
                <a:latin typeface="Papyrus" panose="03070502060502030205" pitchFamily="66" charset="0"/>
              </a:rPr>
              <a:t>gekeren</a:t>
            </a:r>
            <a:r>
              <a:rPr lang="tr-TR" sz="2400" b="1" dirty="0">
                <a:latin typeface="Papyrus" panose="03070502060502030205" pitchFamily="66" charset="0"/>
              </a:rPr>
              <a:t> kurallar</a:t>
            </a:r>
            <a:endParaRPr lang="en-US" sz="2400" b="1" dirty="0">
              <a:latin typeface="Papyrus" panose="03070502060502030205" pitchFamily="66" charset="0"/>
            </a:endParaRPr>
          </a:p>
          <a:p>
            <a:pPr lvl="1" eaLnBrk="1" hangingPunct="1">
              <a:defRPr/>
            </a:pPr>
            <a:r>
              <a:rPr lang="en-US" sz="24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Sutta</a:t>
            </a:r>
            <a:r>
              <a:rPr lang="en-US" sz="2400" b="1" dirty="0">
                <a:latin typeface="Papyrus" panose="03070502060502030205" pitchFamily="66" charset="0"/>
              </a:rPr>
              <a:t> (“</a:t>
            </a:r>
            <a:r>
              <a:rPr lang="tr-TR" sz="2400" b="1" dirty="0">
                <a:latin typeface="Papyrus" panose="03070502060502030205" pitchFamily="66" charset="0"/>
              </a:rPr>
              <a:t>Söylev</a:t>
            </a:r>
            <a:r>
              <a:rPr lang="en-US" sz="2400" b="1" dirty="0">
                <a:latin typeface="Papyrus" panose="03070502060502030205" pitchFamily="66" charset="0"/>
              </a:rPr>
              <a:t>”) – </a:t>
            </a:r>
            <a:r>
              <a:rPr lang="tr-TR" sz="2400" b="1" dirty="0" err="1">
                <a:latin typeface="Papyrus" panose="03070502060502030205" pitchFamily="66" charset="0"/>
              </a:rPr>
              <a:t>Budda’nın</a:t>
            </a:r>
            <a:r>
              <a:rPr lang="tr-TR" sz="2400" b="1" dirty="0">
                <a:latin typeface="Papyrus" panose="03070502060502030205" pitchFamily="66" charset="0"/>
              </a:rPr>
              <a:t> vaazları</a:t>
            </a:r>
            <a:endParaRPr lang="en-US" sz="2400" b="1" dirty="0">
              <a:latin typeface="Papyrus" panose="03070502060502030205" pitchFamily="66" charset="0"/>
            </a:endParaRPr>
          </a:p>
          <a:p>
            <a:pPr lvl="1" eaLnBrk="1" hangingPunct="1">
              <a:defRPr/>
            </a:pPr>
            <a:r>
              <a:rPr lang="en-US" sz="24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Abhidhamma</a:t>
            </a:r>
            <a:r>
              <a:rPr lang="en-US" sz="2400" b="1" dirty="0">
                <a:latin typeface="Papyrus" panose="03070502060502030205" pitchFamily="66" charset="0"/>
              </a:rPr>
              <a:t> (</a:t>
            </a:r>
            <a:r>
              <a:rPr lang="tr-TR" sz="2400" b="1" dirty="0">
                <a:latin typeface="Papyrus" panose="03070502060502030205" pitchFamily="66" charset="0"/>
              </a:rPr>
              <a:t>Metafizik öğretiler</a:t>
            </a:r>
            <a:r>
              <a:rPr lang="en-US" sz="2400" b="1" dirty="0">
                <a:latin typeface="Papyrus" panose="03070502060502030205" pitchFamily="66" charset="0"/>
              </a:rPr>
              <a:t>”)</a:t>
            </a:r>
            <a:r>
              <a:rPr lang="tr-TR" sz="2400" b="1" dirty="0">
                <a:latin typeface="Papyrus" panose="03070502060502030205" pitchFamily="66" charset="0"/>
              </a:rPr>
              <a:t> Dört hakikat </a:t>
            </a:r>
            <a:r>
              <a:rPr lang="tr-TR" sz="2400" b="1" dirty="0" err="1">
                <a:latin typeface="Papyrus" panose="03070502060502030205" pitchFamily="66" charset="0"/>
              </a:rPr>
              <a:t>vs</a:t>
            </a:r>
            <a:endParaRPr lang="en-US" sz="2400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en-US" sz="2800" b="1" i="1" dirty="0" err="1">
                <a:solidFill>
                  <a:schemeClr val="tx2"/>
                </a:solidFill>
                <a:latin typeface="Papyrus" panose="03070502060502030205" pitchFamily="66" charset="0"/>
              </a:rPr>
              <a:t>Dhammapada</a:t>
            </a:r>
            <a:r>
              <a:rPr lang="en-US" sz="2800" b="1" dirty="0">
                <a:latin typeface="Papyrus" panose="03070502060502030205" pitchFamily="66" charset="0"/>
              </a:rPr>
              <a:t> – </a:t>
            </a:r>
            <a:r>
              <a:rPr lang="tr-TR" sz="2800" b="1" dirty="0" err="1">
                <a:latin typeface="Papyrus" panose="03070502060502030205" pitchFamily="66" charset="0"/>
              </a:rPr>
              <a:t>Budda’nın</a:t>
            </a:r>
            <a:r>
              <a:rPr lang="tr-TR" sz="2800" b="1" dirty="0">
                <a:latin typeface="Papyrus" panose="03070502060502030205" pitchFamily="66" charset="0"/>
              </a:rPr>
              <a:t> sözleri</a:t>
            </a:r>
            <a:endParaRPr lang="en-US" sz="2800" b="1" i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sz="2800" b="1" dirty="0">
                <a:latin typeface="Papyrus" panose="03070502060502030205" pitchFamily="66" charset="0"/>
              </a:rPr>
              <a:t>Ve diğer bazı mezheplerce kullanılan metinler</a:t>
            </a:r>
          </a:p>
          <a:p>
            <a:pPr marL="0" indent="0" eaLnBrk="1" hangingPunct="1">
              <a:buNone/>
              <a:defRPr/>
            </a:pPr>
            <a:r>
              <a:rPr lang="tr-TR" sz="2800" b="1" dirty="0" err="1">
                <a:latin typeface="Papyrus" panose="03070502060502030205" pitchFamily="66" charset="0"/>
              </a:rPr>
              <a:t>Mahayana</a:t>
            </a:r>
            <a:r>
              <a:rPr lang="tr-TR" sz="2800" b="1" dirty="0">
                <a:latin typeface="Papyrus" panose="03070502060502030205" pitchFamily="66" charset="0"/>
              </a:rPr>
              <a:t> mezhebine ait metinler</a:t>
            </a:r>
            <a:endParaRPr lang="en-US" sz="2800" b="1" dirty="0">
              <a:latin typeface="Papyrus" panose="03070502060502030205" pitchFamily="66" charset="0"/>
            </a:endParaRPr>
          </a:p>
        </p:txBody>
      </p:sp>
      <p:pic>
        <p:nvPicPr>
          <p:cNvPr id="14342" name="Picture 6" descr="tripitak">
            <a:hlinkClick r:id="rId3"/>
            <a:extLst>
              <a:ext uri="{FF2B5EF4-FFF2-40B4-BE49-F238E27FC236}">
                <a16:creationId xmlns:a16="http://schemas.microsoft.com/office/drawing/2014/main" id="{B9DBA843-995B-4F7F-9E3A-5C21CB19A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1" y="3886200"/>
            <a:ext cx="1350963" cy="155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4339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buddhism">
            <a:extLst>
              <a:ext uri="{FF2B5EF4-FFF2-40B4-BE49-F238E27FC236}">
                <a16:creationId xmlns:a16="http://schemas.microsoft.com/office/drawing/2014/main" id="{1FAD2E50-A7BE-40AC-8256-C16FB8252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357BFFA2-47B3-41C7-9678-8F5C4F7DE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Budda Kimdir</a:t>
            </a:r>
            <a:r>
              <a:rPr lang="en-US" altLang="tr-TR" b="1">
                <a:latin typeface="Papyrus" panose="020B0604020202020204" pitchFamily="66" charset="0"/>
              </a:rPr>
              <a:t>?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A377DC-009D-4EDC-AB23-6DF0932AF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b="1">
                <a:latin typeface="Papyrus" panose="020B0604020202020204" pitchFamily="66" charset="0"/>
              </a:rPr>
              <a:t>Asıl adı </a:t>
            </a:r>
            <a:r>
              <a:rPr lang="en-US" altLang="tr-TR" sz="2400" b="1">
                <a:latin typeface="Papyrus" panose="020B0604020202020204" pitchFamily="66" charset="0"/>
              </a:rPr>
              <a:t>Siddhartha Gautama</a:t>
            </a:r>
            <a:r>
              <a:rPr lang="tr-TR" altLang="tr-TR" sz="2400" b="1">
                <a:latin typeface="Papyrus" panose="020B0604020202020204" pitchFamily="66" charset="0"/>
              </a:rPr>
              <a:t>. Lakabı: Sakyamuni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b="1">
                <a:latin typeface="Papyrus" panose="020B0604020202020204" pitchFamily="66" charset="0"/>
              </a:rPr>
              <a:t>MÖ</a:t>
            </a:r>
            <a:r>
              <a:rPr lang="en-US" altLang="tr-TR" sz="2400" b="1">
                <a:latin typeface="Papyrus" panose="020B0604020202020204" pitchFamily="66" charset="0"/>
              </a:rPr>
              <a:t>563</a:t>
            </a:r>
            <a:r>
              <a:rPr lang="tr-TR" altLang="tr-TR" sz="2400" b="1">
                <a:latin typeface="Papyrus" panose="020B0604020202020204" pitchFamily="66" charset="0"/>
              </a:rPr>
              <a:t>’de Hindistan’ın kuzeyinde Nepal sınırlarında doğdu ve 80 yıl yaşadı.</a:t>
            </a:r>
            <a:endParaRPr lang="en-US" altLang="tr-TR" sz="2400" b="1">
              <a:latin typeface="Papyrus" panose="020B06040202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400" b="1">
                <a:latin typeface="Papyrus" panose="020B0604020202020204" pitchFamily="66" charset="0"/>
              </a:rPr>
              <a:t>Sakya krallığında prens olarak doğdu ve kral olmak için yetiştirildi.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 b="1">
                <a:latin typeface="Papyrus" panose="020B0604020202020204" pitchFamily="66" charset="0"/>
              </a:rPr>
              <a:t>29 </a:t>
            </a:r>
            <a:r>
              <a:rPr lang="tr-TR" altLang="tr-TR" sz="2400" b="1">
                <a:latin typeface="Papyrus" panose="020B0604020202020204" pitchFamily="66" charset="0"/>
              </a:rPr>
              <a:t>yaşında hakikatı aramak için lüks hayatı ve sarayı terketti. Altı yıl katı bir münzevi hayat yaşadı.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b="1">
                <a:latin typeface="Papyrus" panose="020B0604020202020204" pitchFamily="66" charset="0"/>
              </a:rPr>
              <a:t>Sonra orta bir yol tuttu 35 yaşında aydınlandı ve Buda oldu. </a:t>
            </a:r>
            <a:r>
              <a:rPr lang="en-US" altLang="tr-TR" sz="2400" b="1" i="1">
                <a:solidFill>
                  <a:schemeClr val="tx2"/>
                </a:solidFill>
                <a:latin typeface="Papyrus" panose="020B0604020202020204" pitchFamily="66" charset="0"/>
              </a:rPr>
              <a:t>Nirvana</a:t>
            </a:r>
            <a:r>
              <a:rPr lang="tr-TR" altLang="tr-TR" sz="2400" b="1" i="1">
                <a:solidFill>
                  <a:schemeClr val="tx2"/>
                </a:solidFill>
                <a:latin typeface="Papyrus" panose="020B0604020202020204" pitchFamily="66" charset="0"/>
              </a:rPr>
              <a:t>’ya ulaştı.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b="1">
                <a:latin typeface="Papyrus" panose="020B0604020202020204" pitchFamily="66" charset="0"/>
              </a:rPr>
              <a:t>Hayatının geri kalan </a:t>
            </a:r>
            <a:r>
              <a:rPr lang="en-US" altLang="tr-TR" sz="2400" b="1">
                <a:latin typeface="Papyrus" panose="020B0604020202020204" pitchFamily="66" charset="0"/>
              </a:rPr>
              <a:t>45 </a:t>
            </a:r>
            <a:r>
              <a:rPr lang="tr-TR" altLang="tr-TR" sz="2400" b="1">
                <a:latin typeface="Papyrus" panose="020B0604020202020204" pitchFamily="66" charset="0"/>
              </a:rPr>
              <a:t>yılını öğretilerini tebliğ ederek geçirdi.</a:t>
            </a:r>
            <a:endParaRPr lang="en-US" altLang="tr-TR" sz="2400" b="1">
              <a:latin typeface="Papyrus" panose="020B0604020202020204" pitchFamily="66" charset="0"/>
            </a:endParaRPr>
          </a:p>
        </p:txBody>
      </p:sp>
      <p:pic>
        <p:nvPicPr>
          <p:cNvPr id="1030" name="Picture 6" descr="buddha">
            <a:hlinkClick r:id="rId3"/>
            <a:extLst>
              <a:ext uri="{FF2B5EF4-FFF2-40B4-BE49-F238E27FC236}">
                <a16:creationId xmlns:a16="http://schemas.microsoft.com/office/drawing/2014/main" id="{CEC9D324-B9DB-4BFE-BA79-3FF9DF9EF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638" y="152401"/>
            <a:ext cx="1350962" cy="1706563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buddhism">
            <a:extLst>
              <a:ext uri="{FF2B5EF4-FFF2-40B4-BE49-F238E27FC236}">
                <a16:creationId xmlns:a16="http://schemas.microsoft.com/office/drawing/2014/main" id="{5D1C0790-3B5A-4CE2-B7CE-AE25903BA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82DD0FC1-FE36-40C7-9772-703B3E87B0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Budizmin Hinduizm’den Farkı Nedir?</a:t>
            </a:r>
            <a:endParaRPr lang="en-US" altLang="tr-TR" b="1">
              <a:latin typeface="Papyrus" panose="020B0604020202020204" pitchFamily="66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0F46EB3-7E05-4F9F-A320-51AC64A2A6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752600"/>
            <a:ext cx="7772400" cy="4343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b="1" dirty="0">
                <a:latin typeface="Papyrus" panose="03070502060502030205" pitchFamily="66" charset="0"/>
              </a:rPr>
              <a:t>Budizm</a:t>
            </a:r>
            <a:r>
              <a:rPr lang="en-US" b="1" dirty="0">
                <a:latin typeface="Papyrus" panose="03070502060502030205" pitchFamily="66" charset="0"/>
              </a:rPr>
              <a:t>…</a:t>
            </a:r>
            <a:endParaRPr lang="tr-TR" b="1" dirty="0">
              <a:latin typeface="Papyrus" panose="03070502060502030205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tr-TR" b="1" dirty="0">
                <a:latin typeface="Papyrus" panose="03070502060502030205" pitchFamily="66" charset="0"/>
              </a:rPr>
              <a:t>(</a:t>
            </a:r>
            <a:r>
              <a:rPr lang="tr-TR" b="1" dirty="0" err="1">
                <a:solidFill>
                  <a:srgbClr val="FF0000"/>
                </a:solidFill>
                <a:latin typeface="Papyrus" panose="03070502060502030205" pitchFamily="66" charset="0"/>
              </a:rPr>
              <a:t>Brahmanik</a:t>
            </a:r>
            <a:r>
              <a:rPr lang="tr-TR" b="1" dirty="0">
                <a:latin typeface="Papyrus" panose="03070502060502030205" pitchFamily="66" charset="0"/>
              </a:rPr>
              <a:t> ve </a:t>
            </a:r>
            <a:r>
              <a:rPr lang="tr-TR" b="1" dirty="0" err="1">
                <a:solidFill>
                  <a:srgbClr val="FF0000"/>
                </a:solidFill>
                <a:latin typeface="Papyrus" panose="03070502060502030205" pitchFamily="66" charset="0"/>
              </a:rPr>
              <a:t>Sramanik</a:t>
            </a:r>
            <a:r>
              <a:rPr lang="tr-TR" b="1" dirty="0">
                <a:latin typeface="Papyrus" panose="03070502060502030205" pitchFamily="66" charset="0"/>
              </a:rPr>
              <a:t> din anlayışını ret)</a:t>
            </a:r>
            <a:endParaRPr lang="en-US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Vedaların otoritesini</a:t>
            </a:r>
            <a:endParaRPr lang="en-US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 err="1">
                <a:latin typeface="Papyrus" panose="03070502060502030205" pitchFamily="66" charset="0"/>
              </a:rPr>
              <a:t>Vedik</a:t>
            </a:r>
            <a:r>
              <a:rPr lang="tr-TR" b="1" dirty="0">
                <a:latin typeface="Papyrus" panose="03070502060502030205" pitchFamily="66" charset="0"/>
              </a:rPr>
              <a:t> kast sistemini</a:t>
            </a: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Din adamları </a:t>
            </a:r>
            <a:r>
              <a:rPr lang="tr-TR" b="1" dirty="0" err="1">
                <a:solidFill>
                  <a:srgbClr val="FF0000"/>
                </a:solidFill>
                <a:latin typeface="Papyrus" panose="03070502060502030205" pitchFamily="66" charset="0"/>
              </a:rPr>
              <a:t>Brahmin</a:t>
            </a:r>
            <a:r>
              <a:rPr lang="tr-TR" b="1" dirty="0" err="1">
                <a:latin typeface="Papyrus" panose="03070502060502030205" pitchFamily="66" charset="0"/>
              </a:rPr>
              <a:t>lerin</a:t>
            </a:r>
            <a:r>
              <a:rPr lang="tr-TR" b="1" dirty="0">
                <a:latin typeface="Papyrus" panose="03070502060502030205" pitchFamily="66" charset="0"/>
              </a:rPr>
              <a:t> otoritesini</a:t>
            </a:r>
            <a:endParaRPr lang="en-US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Hindu tanrılarını</a:t>
            </a:r>
            <a:endParaRPr lang="en-US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Veda ibadet şekillerini</a:t>
            </a:r>
            <a:endParaRPr lang="en-US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Karma </a:t>
            </a:r>
            <a:r>
              <a:rPr lang="tr-TR" b="1" dirty="0" err="1">
                <a:latin typeface="Papyrus" panose="03070502060502030205" pitchFamily="66" charset="0"/>
              </a:rPr>
              <a:t>marga</a:t>
            </a:r>
            <a:r>
              <a:rPr lang="tr-TR" b="1" dirty="0">
                <a:latin typeface="Papyrus" panose="03070502060502030205" pitchFamily="66" charset="0"/>
              </a:rPr>
              <a:t> ve </a:t>
            </a:r>
            <a:r>
              <a:rPr lang="tr-TR" b="1" dirty="0" err="1">
                <a:latin typeface="Papyrus" panose="03070502060502030205" pitchFamily="66" charset="0"/>
              </a:rPr>
              <a:t>Jnana</a:t>
            </a:r>
            <a:r>
              <a:rPr lang="tr-TR" b="1" dirty="0">
                <a:latin typeface="Papyrus" panose="03070502060502030205" pitchFamily="66" charset="0"/>
              </a:rPr>
              <a:t> </a:t>
            </a:r>
            <a:r>
              <a:rPr lang="tr-TR" b="1" dirty="0" err="1">
                <a:latin typeface="Papyrus" panose="03070502060502030205" pitchFamily="66" charset="0"/>
              </a:rPr>
              <a:t>marga</a:t>
            </a:r>
            <a:endParaRPr lang="tr-TR" b="1" dirty="0">
              <a:latin typeface="Papyrus" panose="03070502060502030205" pitchFamily="66" charset="0"/>
            </a:endParaRPr>
          </a:p>
          <a:p>
            <a:pPr eaLnBrk="1" hangingPunct="1">
              <a:defRPr/>
            </a:pPr>
            <a:r>
              <a:rPr lang="tr-TR" b="1" dirty="0">
                <a:latin typeface="Papyrus" panose="03070502060502030205" pitchFamily="66" charset="0"/>
              </a:rPr>
              <a:t>Yaratıcı Brahman ilkesini reddeder.</a:t>
            </a:r>
          </a:p>
          <a:p>
            <a:pPr marL="0" indent="0" eaLnBrk="1" hangingPunct="1">
              <a:buNone/>
              <a:defRPr/>
            </a:pPr>
            <a:endParaRPr lang="en-US" b="1" dirty="0">
              <a:latin typeface="Papyrus" panose="03070502060502030205" pitchFamily="66" charset="0"/>
            </a:endParaRPr>
          </a:p>
        </p:txBody>
      </p:sp>
      <p:pic>
        <p:nvPicPr>
          <p:cNvPr id="5125" name="Picture 7" descr="buddhism">
            <a:extLst>
              <a:ext uri="{FF2B5EF4-FFF2-40B4-BE49-F238E27FC236}">
                <a16:creationId xmlns:a16="http://schemas.microsoft.com/office/drawing/2014/main" id="{1DFFABDA-2863-46F1-91AC-5E09EAE68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Unvan 1">
            <a:extLst>
              <a:ext uri="{FF2B5EF4-FFF2-40B4-BE49-F238E27FC236}">
                <a16:creationId xmlns:a16="http://schemas.microsoft.com/office/drawing/2014/main" id="{E116CA09-C7E2-42DE-94EA-A565142CA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Hinduizmden farkı ne?</a:t>
            </a:r>
          </a:p>
        </p:txBody>
      </p:sp>
      <p:sp>
        <p:nvSpPr>
          <p:cNvPr id="6147" name="İçerik Yer Tutucusu 2">
            <a:extLst>
              <a:ext uri="{FF2B5EF4-FFF2-40B4-BE49-F238E27FC236}">
                <a16:creationId xmlns:a16="http://schemas.microsoft.com/office/drawing/2014/main" id="{4E45268B-1825-42AB-8E85-72BB50D72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Tanrı </a:t>
            </a:r>
          </a:p>
          <a:p>
            <a:r>
              <a:rPr lang="tr-TR" altLang="tr-TR"/>
              <a:t>Kast</a:t>
            </a:r>
          </a:p>
          <a:p>
            <a:r>
              <a:rPr lang="tr-TR" altLang="tr-TR"/>
              <a:t>Ruh</a:t>
            </a:r>
          </a:p>
          <a:p>
            <a:r>
              <a:rPr lang="tr-TR" altLang="tr-TR"/>
              <a:t>Kurban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Unvan 1">
            <a:extLst>
              <a:ext uri="{FF2B5EF4-FFF2-40B4-BE49-F238E27FC236}">
                <a16:creationId xmlns:a16="http://schemas.microsoft.com/office/drawing/2014/main" id="{4EF34C38-BB32-4092-B8C9-0593FAE3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Papyrus" panose="020B0604020202020204" pitchFamily="66" charset="0"/>
              </a:rPr>
              <a:t>Hinduizmle ortak noktaları Ne</a:t>
            </a:r>
            <a:r>
              <a:rPr lang="tr-TR" altLang="tr-TR"/>
              <a:t>? </a:t>
            </a:r>
          </a:p>
        </p:txBody>
      </p:sp>
      <p:sp>
        <p:nvSpPr>
          <p:cNvPr id="7171" name="İçerik Yer Tutucusu 2">
            <a:extLst>
              <a:ext uri="{FF2B5EF4-FFF2-40B4-BE49-F238E27FC236}">
                <a16:creationId xmlns:a16="http://schemas.microsoft.com/office/drawing/2014/main" id="{45FE1A39-8D99-46CE-92D3-B397AA7C9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Papyrus" panose="020B0604020202020204" pitchFamily="66" charset="0"/>
              </a:rPr>
              <a:t>Karma</a:t>
            </a:r>
          </a:p>
          <a:p>
            <a:pPr eaLnBrk="1" hangingPunct="1"/>
            <a:r>
              <a:rPr lang="tr-TR" altLang="tr-TR">
                <a:latin typeface="Papyrus" panose="020B0604020202020204" pitchFamily="66" charset="0"/>
              </a:rPr>
              <a:t>Samsara/reenkarnasyon</a:t>
            </a:r>
          </a:p>
          <a:p>
            <a:pPr eaLnBrk="1" hangingPunct="1"/>
            <a:r>
              <a:rPr lang="tr-TR" altLang="tr-TR">
                <a:latin typeface="Papyrus" panose="020B0604020202020204" pitchFamily="66" charset="0"/>
              </a:rPr>
              <a:t>Mokşa/Nirvana</a:t>
            </a:r>
          </a:p>
          <a:p>
            <a:pPr eaLnBrk="1" hangingPunct="1"/>
            <a:r>
              <a:rPr lang="tr-TR" altLang="tr-TR">
                <a:latin typeface="Papyrus" panose="020B0604020202020204" pitchFamily="66" charset="0"/>
              </a:rPr>
              <a:t>Maya/Avidya</a:t>
            </a:r>
          </a:p>
          <a:p>
            <a:pPr eaLnBrk="1" hangingPunct="1"/>
            <a:endParaRPr lang="tr-TR" alt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buddha">
            <a:hlinkClick r:id="rId2"/>
            <a:extLst>
              <a:ext uri="{FF2B5EF4-FFF2-40B4-BE49-F238E27FC236}">
                <a16:creationId xmlns:a16="http://schemas.microsoft.com/office/drawing/2014/main" id="{9AC1A789-9011-4807-86B2-2871FE7E8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077914"/>
            <a:ext cx="1670050" cy="1741487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4" descr="buddhism">
            <a:extLst>
              <a:ext uri="{FF2B5EF4-FFF2-40B4-BE49-F238E27FC236}">
                <a16:creationId xmlns:a16="http://schemas.microsoft.com/office/drawing/2014/main" id="{D068305C-EE07-4A3C-8ACB-EEFEC54DA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>
            <a:extLst>
              <a:ext uri="{FF2B5EF4-FFF2-40B4-BE49-F238E27FC236}">
                <a16:creationId xmlns:a16="http://schemas.microsoft.com/office/drawing/2014/main" id="{AE3809F3-46F9-48D2-918C-95A0CE4B5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Budda Ne öğretti</a:t>
            </a:r>
            <a:r>
              <a:rPr lang="en-US" altLang="tr-TR" b="1">
                <a:latin typeface="Papyrus" panose="020B0604020202020204" pitchFamily="66" charset="0"/>
              </a:rPr>
              <a:t>?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CA86828-8F78-41DD-BBB5-4C740C688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981200"/>
            <a:ext cx="7924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b="1">
                <a:latin typeface="Papyrus" panose="020B0604020202020204" pitchFamily="66" charset="0"/>
              </a:rPr>
              <a:t>Dört soylu gerçek</a:t>
            </a:r>
            <a:r>
              <a:rPr lang="en-US" altLang="tr-TR" sz="2800" b="1">
                <a:latin typeface="Papyrus" panose="020B0604020202020204" pitchFamily="66" charset="0"/>
              </a:rPr>
              <a:t>:</a:t>
            </a: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Hayat acı ve ıstıraptır.</a:t>
            </a:r>
            <a:endParaRPr lang="en-US" altLang="tr-TR" sz="2800" b="1">
              <a:latin typeface="Papyrus" panose="020B0604020202020204" pitchFamily="66" charset="0"/>
            </a:endParaRP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Acı ve ıstıraba neden olan dünyevi arzu ve isteklerdir.</a:t>
            </a:r>
            <a:endParaRPr lang="en-US" altLang="tr-TR" sz="2800" b="1">
              <a:latin typeface="Papyrus" panose="020B0604020202020204" pitchFamily="66" charset="0"/>
            </a:endParaRP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Acı ve ıstırapları sona erdirmek, arzu ve isteklerden vazgeçmeye bağlıdır. </a:t>
            </a:r>
          </a:p>
          <a:p>
            <a:pPr eaLnBrk="1" hangingPunct="1"/>
            <a:r>
              <a:rPr lang="tr-TR" altLang="tr-TR" sz="2800" b="1">
                <a:latin typeface="Papyrus" panose="020B0604020202020204" pitchFamily="66" charset="0"/>
              </a:rPr>
              <a:t>Arzu ve isteklerinden üstesinden gelmek Sekiz Dilimli Yolu izlemekle mümkündür. </a:t>
            </a:r>
            <a:endParaRPr lang="en-US" altLang="tr-TR" sz="2800" b="1">
              <a:latin typeface="Papyrus" panose="020B06040202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8" descr="buddhism">
            <a:extLst>
              <a:ext uri="{FF2B5EF4-FFF2-40B4-BE49-F238E27FC236}">
                <a16:creationId xmlns:a16="http://schemas.microsoft.com/office/drawing/2014/main" id="{6A8569D6-F24D-4644-87A0-B078ED69A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955675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C86F024F-F5C4-45EB-A167-B7C9771BD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Sekiz dilimli Yol Nedir</a:t>
            </a:r>
            <a:r>
              <a:rPr lang="en-US" altLang="tr-TR" b="1">
                <a:latin typeface="Papyrus" panose="020B0604020202020204" pitchFamily="66" charset="0"/>
              </a:rPr>
              <a:t>?</a:t>
            </a:r>
          </a:p>
        </p:txBody>
      </p:sp>
      <p:sp>
        <p:nvSpPr>
          <p:cNvPr id="8232" name="Rectangle 40">
            <a:extLst>
              <a:ext uri="{FF2B5EF4-FFF2-40B4-BE49-F238E27FC236}">
                <a16:creationId xmlns:a16="http://schemas.microsoft.com/office/drawing/2014/main" id="{CD1A1D81-7E4A-4A46-A7EC-D7AF33365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2057400"/>
            <a:ext cx="40513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tr-TR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Hikmet</a:t>
            </a:r>
            <a:r>
              <a:rPr lang="en-US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anlayış/Bilgi/iman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amaç</a:t>
            </a:r>
            <a:endParaRPr lang="en-US" altLang="tr-TR" sz="2400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sp>
        <p:nvSpPr>
          <p:cNvPr id="8233" name="Rectangle 41">
            <a:extLst>
              <a:ext uri="{FF2B5EF4-FFF2-40B4-BE49-F238E27FC236}">
                <a16:creationId xmlns:a16="http://schemas.microsoft.com/office/drawing/2014/main" id="{93C86FAD-6DC9-4D3B-9EDC-F15272C63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911350"/>
            <a:ext cx="2590800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tr-TR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Ahlaki Disiplin</a:t>
            </a:r>
            <a:r>
              <a:rPr lang="en-US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konuşma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davranış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geçim</a:t>
            </a:r>
            <a:endParaRPr lang="en-US" altLang="tr-TR" sz="2400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sp>
        <p:nvSpPr>
          <p:cNvPr id="8235" name="Rectangle 43">
            <a:extLst>
              <a:ext uri="{FF2B5EF4-FFF2-40B4-BE49-F238E27FC236}">
                <a16:creationId xmlns:a16="http://schemas.microsoft.com/office/drawing/2014/main" id="{D767BFE8-1E2A-491B-8641-95118CA6F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546475"/>
            <a:ext cx="43561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tr-TR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Mental disiplin</a:t>
            </a:r>
            <a:r>
              <a:rPr lang="en-US" altLang="tr-TR" sz="2800" b="1">
                <a:solidFill>
                  <a:srgbClr val="660066"/>
                </a:solidFill>
                <a:latin typeface="Papyrus" panose="020B0604020202020204" pitchFamily="66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çaba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gözetim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b="1">
                <a:solidFill>
                  <a:srgbClr val="545472"/>
                </a:solidFill>
                <a:latin typeface="Papyrus" panose="020B0604020202020204" pitchFamily="66" charset="0"/>
              </a:rPr>
              <a:t>Doğru meditasyon/Konsatrasyon</a:t>
            </a:r>
            <a:endParaRPr lang="en-US" altLang="tr-TR" sz="2400" b="1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pic>
        <p:nvPicPr>
          <p:cNvPr id="9223" name="Picture 49" descr="buddhism">
            <a:extLst>
              <a:ext uri="{FF2B5EF4-FFF2-40B4-BE49-F238E27FC236}">
                <a16:creationId xmlns:a16="http://schemas.microsoft.com/office/drawing/2014/main" id="{0D608DD3-6527-434F-B258-8DF9A1A8F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44" name="Picture 52" descr="8fold">
            <a:hlinkClick r:id="rId8"/>
            <a:extLst>
              <a:ext uri="{FF2B5EF4-FFF2-40B4-BE49-F238E27FC236}">
                <a16:creationId xmlns:a16="http://schemas.microsoft.com/office/drawing/2014/main" id="{7F1E92DE-6A56-4C67-BFBE-5134F3C4E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25901"/>
            <a:ext cx="2438400" cy="21113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75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8232" grpId="0" build="p" autoUpdateAnimBg="0"/>
      <p:bldP spid="8233" grpId="0" build="p" autoUpdateAnimBg="0"/>
      <p:bldP spid="823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uddhism">
            <a:extLst>
              <a:ext uri="{FF2B5EF4-FFF2-40B4-BE49-F238E27FC236}">
                <a16:creationId xmlns:a16="http://schemas.microsoft.com/office/drawing/2014/main" id="{65607935-DFBB-40E1-9D13-8FAFC75A2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914400"/>
            <a:ext cx="5181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2AF4214E-5FA5-4808-9518-5E1197A10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Budisler neye İnanır?</a:t>
            </a:r>
            <a:endParaRPr lang="en-US" altLang="tr-TR" b="1">
              <a:latin typeface="Papyrus" panose="020B0604020202020204" pitchFamily="66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71AD76A-4176-4249-9548-DA333C512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400" b="1">
                <a:latin typeface="Papyrus" panose="020B0604020202020204" pitchFamily="66" charset="0"/>
              </a:rPr>
              <a:t>Karma ve samsara</a:t>
            </a:r>
            <a:endParaRPr lang="en-US" altLang="tr-TR" sz="2400" b="1">
              <a:latin typeface="Papyrus" panose="020B0604020202020204" pitchFamily="66" charset="0"/>
            </a:endParaRPr>
          </a:p>
          <a:p>
            <a:pPr eaLnBrk="1" hangingPunct="1"/>
            <a:r>
              <a:rPr lang="tr-TR" altLang="tr-TR" sz="2400" b="1" i="1">
                <a:latin typeface="Papyrus" panose="020B0604020202020204" pitchFamily="66" charset="0"/>
              </a:rPr>
              <a:t>Nirvana</a:t>
            </a:r>
            <a:endParaRPr lang="en-US" altLang="tr-TR" sz="2400" b="1">
              <a:latin typeface="Papyrus" panose="020B0604020202020204" pitchFamily="66" charset="0"/>
            </a:endParaRPr>
          </a:p>
          <a:p>
            <a:pPr eaLnBrk="1" hangingPunct="1"/>
            <a:r>
              <a:rPr lang="tr-TR" altLang="tr-TR" sz="2400" b="1">
                <a:latin typeface="Papyrus" panose="020B0604020202020204" pitchFamily="66" charset="0"/>
              </a:rPr>
              <a:t>Nirvanaya ulaşmak, samsaradan kurtulmaktır</a:t>
            </a:r>
          </a:p>
          <a:p>
            <a:pPr eaLnBrk="1" hangingPunct="1"/>
            <a:r>
              <a:rPr lang="tr-TR" altLang="tr-TR" sz="2400" b="1">
                <a:latin typeface="Papyrus" panose="020B0604020202020204" pitchFamily="66" charset="0"/>
              </a:rPr>
              <a:t>Tanrılar yoktur</a:t>
            </a:r>
          </a:p>
          <a:p>
            <a:pPr eaLnBrk="1" hangingPunct="1"/>
            <a:r>
              <a:rPr lang="tr-TR" altLang="tr-TR" sz="2400" b="1">
                <a:latin typeface="Papyrus" panose="020B0604020202020204" pitchFamily="66" charset="0"/>
              </a:rPr>
              <a:t>Bağımlı varoluş yasası vardır. Buna göre bir şeyin varlık planına çıkışı 12 nedene bağlıdır. Buna bağımlı varoluş yasası denir. İlk neden avidya’dır.</a:t>
            </a:r>
          </a:p>
          <a:p>
            <a:pPr eaLnBrk="1" hangingPunct="1"/>
            <a:r>
              <a:rPr lang="en-US" altLang="tr-TR" sz="2400" b="1">
                <a:latin typeface="Papyrus" panose="020B0604020202020204" pitchFamily="66" charset="0"/>
              </a:rPr>
              <a:t> </a:t>
            </a:r>
            <a:r>
              <a:rPr lang="en-US" altLang="tr-TR" sz="2400" b="1" i="1">
                <a:latin typeface="Papyrus" panose="020B0604020202020204" pitchFamily="66" charset="0"/>
              </a:rPr>
              <a:t>Buddha</a:t>
            </a:r>
            <a:r>
              <a:rPr lang="en-US" altLang="tr-TR" sz="2400" b="1">
                <a:latin typeface="Papyrus" panose="020B0604020202020204" pitchFamily="66" charset="0"/>
              </a:rPr>
              <a:t> </a:t>
            </a:r>
            <a:r>
              <a:rPr lang="tr-TR" altLang="tr-TR" sz="2400" b="1">
                <a:latin typeface="Papyrus" panose="020B0604020202020204" pitchFamily="66" charset="0"/>
              </a:rPr>
              <a:t>tanrı değildir</a:t>
            </a:r>
            <a:r>
              <a:rPr lang="en-US" altLang="tr-TR" sz="2400" b="1">
                <a:latin typeface="Papyrus" panose="020B0604020202020204" pitchFamily="66" charset="0"/>
              </a:rPr>
              <a:t>– </a:t>
            </a:r>
            <a:r>
              <a:rPr lang="tr-TR" altLang="tr-TR" sz="2400" b="1">
                <a:latin typeface="Papyrus" panose="020B0604020202020204" pitchFamily="66" charset="0"/>
              </a:rPr>
              <a:t>saygı gören bir öğretmendir</a:t>
            </a:r>
            <a:endParaRPr lang="en-US" altLang="tr-TR" sz="2400" b="1">
              <a:latin typeface="Papyrus" panose="020B0604020202020204" pitchFamily="66" charset="0"/>
            </a:endParaRPr>
          </a:p>
        </p:txBody>
      </p:sp>
      <p:pic>
        <p:nvPicPr>
          <p:cNvPr id="10245" name="Picture 7" descr="buddhism">
            <a:extLst>
              <a:ext uri="{FF2B5EF4-FFF2-40B4-BE49-F238E27FC236}">
                <a16:creationId xmlns:a16="http://schemas.microsoft.com/office/drawing/2014/main" id="{443E7865-5E20-403D-9929-B1C2C8E40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F2AD7CB-FDFB-46E4-87EB-2820AF7F7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>
                <a:latin typeface="Papyrus" panose="020B0604020202020204" pitchFamily="66" charset="0"/>
              </a:rPr>
              <a:t>Budizmin üç cevheri</a:t>
            </a:r>
            <a:endParaRPr lang="en-US" altLang="tr-TR" b="1">
              <a:latin typeface="Papyrus" panose="020B0604020202020204" pitchFamily="66" charset="0"/>
            </a:endParaRPr>
          </a:p>
        </p:txBody>
      </p:sp>
      <p:pic>
        <p:nvPicPr>
          <p:cNvPr id="20483" name="Picture 3" descr="buddha">
            <a:hlinkClick r:id="rId2"/>
            <a:extLst>
              <a:ext uri="{FF2B5EF4-FFF2-40B4-BE49-F238E27FC236}">
                <a16:creationId xmlns:a16="http://schemas.microsoft.com/office/drawing/2014/main" id="{0374864E-6D95-4481-90A8-4111F12C6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2057401"/>
            <a:ext cx="1165225" cy="17748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 descr="dharma-wheel">
            <a:hlinkClick r:id="rId4"/>
            <a:extLst>
              <a:ext uri="{FF2B5EF4-FFF2-40B4-BE49-F238E27FC236}">
                <a16:creationId xmlns:a16="http://schemas.microsoft.com/office/drawing/2014/main" id="{CD390C89-EEA9-48B5-92D0-B325D8022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1" y="2895600"/>
            <a:ext cx="1458913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sangha">
            <a:hlinkClick r:id="rId6"/>
            <a:extLst>
              <a:ext uri="{FF2B5EF4-FFF2-40B4-BE49-F238E27FC236}">
                <a16:creationId xmlns:a16="http://schemas.microsoft.com/office/drawing/2014/main" id="{37A70B81-DB65-4DC2-8C4A-B54083F23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959226"/>
            <a:ext cx="1828800" cy="13747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6" name="Rectangle 6">
            <a:extLst>
              <a:ext uri="{FF2B5EF4-FFF2-40B4-BE49-F238E27FC236}">
                <a16:creationId xmlns:a16="http://schemas.microsoft.com/office/drawing/2014/main" id="{3B221D12-2007-430F-91EE-1F9761844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100263"/>
            <a:ext cx="39195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8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9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10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11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tr-TR" b="1" i="1">
                <a:solidFill>
                  <a:srgbClr val="660066"/>
                </a:solidFill>
                <a:latin typeface="Papyrus" panose="020B0604020202020204" pitchFamily="66" charset="0"/>
              </a:rPr>
              <a:t>Buddha</a:t>
            </a:r>
            <a:r>
              <a:rPr lang="en-US" altLang="tr-TR" b="1">
                <a:solidFill>
                  <a:srgbClr val="545472"/>
                </a:solidFill>
                <a:latin typeface="Papyrus" panose="020B0604020202020204" pitchFamily="66" charset="0"/>
              </a:rPr>
              <a:t> – </a:t>
            </a:r>
            <a:r>
              <a:rPr lang="tr-TR" altLang="tr-TR" b="1">
                <a:solidFill>
                  <a:srgbClr val="545472"/>
                </a:solidFill>
                <a:latin typeface="Papyrus" panose="020B0604020202020204" pitchFamily="66" charset="0"/>
              </a:rPr>
              <a:t>Öğretmen</a:t>
            </a:r>
            <a:endParaRPr lang="en-US" altLang="tr-TR" b="1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8120ACB4-DF31-49F1-9B0B-DDCBB7D5B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1" y="4522788"/>
            <a:ext cx="3267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8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9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10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11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tr-TR" b="1" i="1">
                <a:solidFill>
                  <a:srgbClr val="660066"/>
                </a:solidFill>
                <a:latin typeface="Papyrus" panose="020B0604020202020204" pitchFamily="66" charset="0"/>
              </a:rPr>
              <a:t>Dharma</a:t>
            </a:r>
            <a:r>
              <a:rPr lang="en-US" altLang="tr-TR" b="1">
                <a:solidFill>
                  <a:srgbClr val="545472"/>
                </a:solidFill>
                <a:latin typeface="Papyrus" panose="020B0604020202020204" pitchFamily="66" charset="0"/>
              </a:rPr>
              <a:t> – </a:t>
            </a:r>
            <a:r>
              <a:rPr lang="tr-TR" altLang="tr-TR" b="1">
                <a:solidFill>
                  <a:srgbClr val="545472"/>
                </a:solidFill>
                <a:latin typeface="Papyrus" panose="020B0604020202020204" pitchFamily="66" charset="0"/>
              </a:rPr>
              <a:t>Öğreti</a:t>
            </a:r>
            <a:endParaRPr lang="en-US" altLang="tr-TR" b="1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C4FE59D5-076D-486A-A856-524A85F2A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437188"/>
            <a:ext cx="34813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8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9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10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11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2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tr-TR" b="1" i="1">
                <a:solidFill>
                  <a:srgbClr val="660066"/>
                </a:solidFill>
                <a:latin typeface="Papyrus" panose="020B0604020202020204" pitchFamily="66" charset="0"/>
              </a:rPr>
              <a:t>Sangha</a:t>
            </a:r>
            <a:r>
              <a:rPr lang="en-US" altLang="tr-TR" b="1">
                <a:solidFill>
                  <a:srgbClr val="545472"/>
                </a:solidFill>
                <a:latin typeface="Papyrus" panose="020B0604020202020204" pitchFamily="66" charset="0"/>
              </a:rPr>
              <a:t> – </a:t>
            </a:r>
            <a:r>
              <a:rPr lang="tr-TR" altLang="tr-TR" b="1">
                <a:solidFill>
                  <a:srgbClr val="545472"/>
                </a:solidFill>
                <a:latin typeface="Papyrus" panose="020B0604020202020204" pitchFamily="66" charset="0"/>
              </a:rPr>
              <a:t>Cemaat</a:t>
            </a:r>
            <a:endParaRPr lang="en-US" altLang="tr-TR" b="1">
              <a:solidFill>
                <a:srgbClr val="545472"/>
              </a:solidFill>
              <a:latin typeface="Papyrus" panose="020B0604020202020204" pitchFamily="66" charset="0"/>
            </a:endParaRPr>
          </a:p>
        </p:txBody>
      </p:sp>
      <p:pic>
        <p:nvPicPr>
          <p:cNvPr id="11273" name="Picture 11" descr="buddhism">
            <a:extLst>
              <a:ext uri="{FF2B5EF4-FFF2-40B4-BE49-F238E27FC236}">
                <a16:creationId xmlns:a16="http://schemas.microsoft.com/office/drawing/2014/main" id="{45950CE3-EB62-4388-A488-A34B62C85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6" grpId="0" autoUpdateAnimBg="0"/>
      <p:bldP spid="20487" grpId="0" autoUpdateAnimBg="0"/>
      <p:bldP spid="20488" grpId="0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Geniş ekran</PresentationFormat>
  <Paragraphs>68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Papyrus</vt:lpstr>
      <vt:lpstr>Tahoma</vt:lpstr>
      <vt:lpstr>Office Teması</vt:lpstr>
      <vt:lpstr>Sumi Painting</vt:lpstr>
      <vt:lpstr>Buddhism…</vt:lpstr>
      <vt:lpstr>Budda Kimdir?</vt:lpstr>
      <vt:lpstr>Budizmin Hinduizm’den Farkı Nedir?</vt:lpstr>
      <vt:lpstr>Hinduizmden farkı ne?</vt:lpstr>
      <vt:lpstr>Hinduizmle ortak noktaları Ne? </vt:lpstr>
      <vt:lpstr>Budda Ne öğretti?</vt:lpstr>
      <vt:lpstr>Sekiz dilimli Yol Nedir?</vt:lpstr>
      <vt:lpstr>Budisler neye İnanır?</vt:lpstr>
      <vt:lpstr>Budizmin üç cevheri</vt:lpstr>
      <vt:lpstr>Budist Kutsal Metinleri Nelerdir?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Buddhism…</dc:title>
  <dc:creator>bakiadam@hotmail.com</dc:creator>
  <cp:lastModifiedBy>bakiadam@hotmail.com</cp:lastModifiedBy>
  <cp:revision>1</cp:revision>
  <dcterms:created xsi:type="dcterms:W3CDTF">2018-12-27T18:24:37Z</dcterms:created>
  <dcterms:modified xsi:type="dcterms:W3CDTF">2018-12-27T18:24:46Z</dcterms:modified>
</cp:coreProperties>
</file>