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3" r:id="rId6"/>
    <p:sldId id="264" r:id="rId7"/>
    <p:sldId id="265" r:id="rId8"/>
    <p:sldId id="266" r:id="rId9"/>
    <p:sldId id="267" r:id="rId10"/>
    <p:sldId id="26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3200" b="1" dirty="0" smtClean="0">
                <a:solidFill>
                  <a:schemeClr val="accent6">
                    <a:lumMod val="75000"/>
                  </a:schemeClr>
                </a:solidFill>
                <a:latin typeface="Times New Roman" pitchFamily="18" charset="0"/>
                <a:cs typeface="Times New Roman" pitchFamily="18" charset="0"/>
              </a:rPr>
              <a:t>Les Caraïbes</a:t>
            </a:r>
            <a:endParaRPr lang="fr-FR" sz="3200" b="1" dirty="0">
              <a:solidFill>
                <a:schemeClr val="accent6">
                  <a:lumMod val="75000"/>
                </a:schemeClr>
              </a:solidFill>
              <a:latin typeface="Times New Roman" pitchFamily="18" charset="0"/>
              <a:cs typeface="Times New Roman" pitchFamily="18" charset="0"/>
            </a:endParaRPr>
          </a:p>
        </p:txBody>
      </p:sp>
      <p:pic>
        <p:nvPicPr>
          <p:cNvPr id="4" name="Content Placeholder 3" descr="les caraibes.gif"/>
          <p:cNvPicPr>
            <a:picLocks noGrp="1" noChangeAspect="1"/>
          </p:cNvPicPr>
          <p:nvPr>
            <p:ph sz="half" idx="1"/>
          </p:nvPr>
        </p:nvPicPr>
        <p:blipFill>
          <a:blip r:embed="rId2" cstate="print"/>
          <a:stretch>
            <a:fillRect/>
          </a:stretch>
        </p:blipFill>
        <p:spPr>
          <a:xfrm>
            <a:off x="228600" y="2895600"/>
            <a:ext cx="4485562" cy="2813671"/>
          </a:xfrm>
        </p:spPr>
      </p:pic>
      <p:pic>
        <p:nvPicPr>
          <p:cNvPr id="6" name="Content Placeholder 5" descr="carte_martinique.png"/>
          <p:cNvPicPr>
            <a:picLocks noGrp="1" noChangeAspect="1"/>
          </p:cNvPicPr>
          <p:nvPr>
            <p:ph sz="half" idx="2"/>
          </p:nvPr>
        </p:nvPicPr>
        <p:blipFill>
          <a:blip r:embed="rId3" cstate="print"/>
          <a:stretch>
            <a:fillRect/>
          </a:stretch>
        </p:blipFill>
        <p:spPr>
          <a:xfrm>
            <a:off x="4953000" y="1524000"/>
            <a:ext cx="3886200" cy="3002583"/>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lstStyle/>
          <a:p>
            <a:pPr algn="just"/>
            <a:r>
              <a:rPr lang="tr-TR" dirty="0" smtClean="0">
                <a:latin typeface="Times New Roman" pitchFamily="18" charset="0"/>
                <a:cs typeface="Times New Roman" pitchFamily="18" charset="0"/>
              </a:rPr>
              <a:t>Après la colonisation, Haïti est un Etat indépendant depuis 1804. La Guadeloupe, la Guyane, la Martinique sont des départements français d’outre mer. </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b="1" dirty="0" smtClean="0">
                <a:solidFill>
                  <a:schemeClr val="accent6">
                    <a:lumMod val="75000"/>
                  </a:schemeClr>
                </a:solidFill>
                <a:latin typeface="Times New Roman" pitchFamily="18" charset="0"/>
                <a:cs typeface="Times New Roman" pitchFamily="18" charset="0"/>
              </a:rPr>
              <a:t>Les Caraïbes</a:t>
            </a:r>
            <a:endParaRPr lang="tr-TR" dirty="0"/>
          </a:p>
        </p:txBody>
      </p:sp>
      <p:sp>
        <p:nvSpPr>
          <p:cNvPr id="6" name="Content Placeholder 5"/>
          <p:cNvSpPr>
            <a:spLocks noGrp="1"/>
          </p:cNvSpPr>
          <p:nvPr>
            <p:ph idx="1"/>
          </p:nvPr>
        </p:nvSpPr>
        <p:spPr/>
        <p:txBody>
          <a:bodyPr/>
          <a:lstStyle/>
          <a:p>
            <a:pPr algn="just"/>
            <a:r>
              <a:rPr lang="tr-TR" dirty="0" smtClean="0">
                <a:latin typeface="Times New Roman" pitchFamily="18" charset="0"/>
                <a:cs typeface="Times New Roman" pitchFamily="18" charset="0"/>
              </a:rPr>
              <a:t>Cette région du monde est située au centre du continent américain, entre l’Amérique du Nord et l’Amérique du Sud. La partie francophone est constituée d’îles bordées par la mer des Caraïbes et l’océan Atlantique (Guadeloupe, Haïti, Martinique) que l’on appelle </a:t>
            </a:r>
            <a:r>
              <a:rPr lang="tr-TR" u="sng" dirty="0" smtClean="0">
                <a:solidFill>
                  <a:srgbClr val="FF0000"/>
                </a:solidFill>
                <a:latin typeface="Times New Roman" pitchFamily="18" charset="0"/>
                <a:cs typeface="Times New Roman" pitchFamily="18" charset="0"/>
              </a:rPr>
              <a:t>les Antilles, </a:t>
            </a:r>
            <a:r>
              <a:rPr lang="tr-TR" dirty="0" smtClean="0">
                <a:latin typeface="Times New Roman" pitchFamily="18" charset="0"/>
                <a:cs typeface="Times New Roman" pitchFamily="18" charset="0"/>
              </a:rPr>
              <a:t>et de la Guyane, située tout au nord de la partie continentale de l’Amérique du Sud. </a:t>
            </a:r>
            <a:endParaRPr lang="tr-TR" u="sng"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chemeClr val="accent6">
                    <a:lumMod val="75000"/>
                  </a:schemeClr>
                </a:solidFill>
                <a:latin typeface="Times New Roman" pitchFamily="18" charset="0"/>
                <a:cs typeface="Times New Roman" pitchFamily="18" charset="0"/>
              </a:rPr>
              <a:t>Histoire des Caraïbes</a:t>
            </a:r>
            <a:endParaRPr lang="tr-TR" b="1" dirty="0">
              <a:solidFill>
                <a:schemeClr val="accent6">
                  <a:lumMod val="75000"/>
                </a:schemeClr>
              </a:solidFill>
              <a:latin typeface="Times New Roman" pitchFamily="18" charset="0"/>
              <a:cs typeface="Times New Roman" pitchFamily="18" charset="0"/>
            </a:endParaRPr>
          </a:p>
        </p:txBody>
      </p:sp>
      <p:sp>
        <p:nvSpPr>
          <p:cNvPr id="7" name="Text Placeholder 6"/>
          <p:cNvSpPr>
            <a:spLocks noGrp="1"/>
          </p:cNvSpPr>
          <p:nvPr>
            <p:ph type="body" idx="1"/>
          </p:nvPr>
        </p:nvSpPr>
        <p:spPr/>
        <p:txBody>
          <a:bodyPr>
            <a:normAutofit fontScale="92500" lnSpcReduction="20000"/>
          </a:bodyPr>
          <a:lstStyle/>
          <a:p>
            <a:pPr algn="ctr"/>
            <a:r>
              <a:rPr lang="tr-TR" dirty="0" smtClean="0">
                <a:solidFill>
                  <a:schemeClr val="accent6">
                    <a:lumMod val="75000"/>
                  </a:schemeClr>
                </a:solidFill>
              </a:rPr>
              <a:t>Les Premiers Habitants: Les Indiens</a:t>
            </a:r>
            <a:endParaRPr lang="tr-TR" dirty="0">
              <a:solidFill>
                <a:schemeClr val="accent6">
                  <a:lumMod val="75000"/>
                </a:schemeClr>
              </a:solidFill>
            </a:endParaRPr>
          </a:p>
        </p:txBody>
      </p:sp>
      <p:pic>
        <p:nvPicPr>
          <p:cNvPr id="6" name="Content Placeholder 5" descr="5-peinture.jpg"/>
          <p:cNvPicPr>
            <a:picLocks noGrp="1" noChangeAspect="1"/>
          </p:cNvPicPr>
          <p:nvPr>
            <p:ph sz="half" idx="2"/>
          </p:nvPr>
        </p:nvPicPr>
        <p:blipFill>
          <a:blip r:embed="rId2" cstate="print"/>
          <a:stretch>
            <a:fillRect/>
          </a:stretch>
        </p:blipFill>
        <p:spPr>
          <a:xfrm>
            <a:off x="1359644" y="2174875"/>
            <a:ext cx="2235300" cy="3951288"/>
          </a:xfrm>
        </p:spPr>
      </p:pic>
      <p:sp>
        <p:nvSpPr>
          <p:cNvPr id="8" name="Text Placeholder 7"/>
          <p:cNvSpPr>
            <a:spLocks noGrp="1"/>
          </p:cNvSpPr>
          <p:nvPr>
            <p:ph type="body" sz="quarter" idx="3"/>
          </p:nvPr>
        </p:nvSpPr>
        <p:spPr/>
        <p:txBody>
          <a:bodyPr/>
          <a:lstStyle/>
          <a:p>
            <a:pPr algn="ctr"/>
            <a:r>
              <a:rPr lang="tr-TR" dirty="0" smtClean="0">
                <a:solidFill>
                  <a:schemeClr val="accent6">
                    <a:lumMod val="75000"/>
                  </a:schemeClr>
                </a:solidFill>
              </a:rPr>
              <a:t>Le Début de la Colonisation</a:t>
            </a:r>
            <a:endParaRPr lang="tr-TR" dirty="0">
              <a:solidFill>
                <a:schemeClr val="accent6">
                  <a:lumMod val="75000"/>
                </a:schemeClr>
              </a:solidFill>
            </a:endParaRPr>
          </a:p>
        </p:txBody>
      </p:sp>
      <p:pic>
        <p:nvPicPr>
          <p:cNvPr id="10" name="Content Placeholder 9" descr="ColombNouveauMonde.jpg"/>
          <p:cNvPicPr>
            <a:picLocks noGrp="1" noChangeAspect="1"/>
          </p:cNvPicPr>
          <p:nvPr>
            <p:ph sz="quarter" idx="4"/>
          </p:nvPr>
        </p:nvPicPr>
        <p:blipFill>
          <a:blip r:embed="rId3" cstate="print"/>
          <a:stretch>
            <a:fillRect/>
          </a:stretch>
        </p:blipFill>
        <p:spPr>
          <a:xfrm>
            <a:off x="4803775" y="2845594"/>
            <a:ext cx="3724275" cy="260985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chemeClr val="accent6">
                    <a:lumMod val="75000"/>
                  </a:schemeClr>
                </a:solidFill>
                <a:latin typeface="Times New Roman" pitchFamily="18" charset="0"/>
                <a:cs typeface="Times New Roman" pitchFamily="18" charset="0"/>
              </a:rPr>
              <a:t>Histoire des Caraïbes</a:t>
            </a:r>
            <a:endParaRPr lang="tr-TR" dirty="0"/>
          </a:p>
        </p:txBody>
      </p:sp>
      <p:sp>
        <p:nvSpPr>
          <p:cNvPr id="7" name="Content Placeholder 6"/>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Les premiers habitants des Caraïbes sont des Indiens. Ces terres sont définis comme le berceau de la civilisation aztèque et maya, deux importants peuples indiens. </a:t>
            </a:r>
          </a:p>
          <a:p>
            <a:pPr algn="just"/>
            <a:r>
              <a:rPr lang="tr-TR" dirty="0" smtClean="0">
                <a:latin typeface="Times New Roman" pitchFamily="18" charset="0"/>
                <a:cs typeface="Times New Roman" pitchFamily="18" charset="0"/>
              </a:rPr>
              <a:t>Avec Christophe Colomb, les Européens découvrent le Nouveau Monde et commencent à s’y installer.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b="1" dirty="0" smtClean="0">
                <a:solidFill>
                  <a:schemeClr val="accent6">
                    <a:lumMod val="75000"/>
                  </a:schemeClr>
                </a:solidFill>
                <a:latin typeface="Times New Roman" pitchFamily="18" charset="0"/>
                <a:cs typeface="Times New Roman" pitchFamily="18" charset="0"/>
              </a:rPr>
              <a:t>Le Début de la Colonisation</a:t>
            </a:r>
            <a:endParaRPr lang="tr-TR" b="1" dirty="0">
              <a:solidFill>
                <a:schemeClr val="accent6">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tr-TR" dirty="0" smtClean="0">
                <a:latin typeface="Times New Roman" pitchFamily="18" charset="0"/>
                <a:cs typeface="Times New Roman" pitchFamily="18" charset="0"/>
              </a:rPr>
              <a:t>La colonisation commence après avoir pris la terre nouvelle: Les Indiens travaillent comme esclaves dans leur terre propre et ils ne peuvent pas résister au travail fatiguant, et ils meurent de faim ou de soif ou de fatigue.</a:t>
            </a:r>
          </a:p>
          <a:p>
            <a:pPr algn="just"/>
            <a:r>
              <a:rPr lang="tr-TR" dirty="0" smtClean="0">
                <a:latin typeface="Times New Roman" pitchFamily="18" charset="0"/>
                <a:cs typeface="Times New Roman" pitchFamily="18" charset="0"/>
              </a:rPr>
              <a:t>Certains parlent d’ailleurs aujourd’hui d’un véritable génocide contre les Indiens.  </a:t>
            </a: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chemeClr val="accent6">
                    <a:lumMod val="75000"/>
                  </a:schemeClr>
                </a:solidFill>
                <a:latin typeface="Times New Roman" pitchFamily="18" charset="0"/>
                <a:cs typeface="Times New Roman" pitchFamily="18" charset="0"/>
              </a:rPr>
              <a:t>L’Esclavage</a:t>
            </a:r>
            <a:endParaRPr lang="tr-TR" b="1" dirty="0">
              <a:solidFill>
                <a:schemeClr val="accent6">
                  <a:lumMod val="75000"/>
                </a:schemeClr>
              </a:solidFill>
              <a:latin typeface="Times New Roman" pitchFamily="18" charset="0"/>
              <a:cs typeface="Times New Roman" pitchFamily="18" charset="0"/>
            </a:endParaRPr>
          </a:p>
        </p:txBody>
      </p:sp>
      <p:pic>
        <p:nvPicPr>
          <p:cNvPr id="4" name="Content Placeholder 3" descr="la colonisation.jpg"/>
          <p:cNvPicPr>
            <a:picLocks noGrp="1" noChangeAspect="1"/>
          </p:cNvPicPr>
          <p:nvPr>
            <p:ph sz="half" idx="1"/>
          </p:nvPr>
        </p:nvPicPr>
        <p:blipFill>
          <a:blip r:embed="rId2" cstate="print"/>
          <a:stretch>
            <a:fillRect/>
          </a:stretch>
        </p:blipFill>
        <p:spPr>
          <a:xfrm>
            <a:off x="457200" y="2499032"/>
            <a:ext cx="4038600" cy="2728299"/>
          </a:xfrm>
        </p:spPr>
      </p:pic>
      <p:pic>
        <p:nvPicPr>
          <p:cNvPr id="6" name="Content Placeholder 5" descr="slave_ship.jpg"/>
          <p:cNvPicPr>
            <a:picLocks noGrp="1" noChangeAspect="1"/>
          </p:cNvPicPr>
          <p:nvPr>
            <p:ph sz="half" idx="2"/>
          </p:nvPr>
        </p:nvPicPr>
        <p:blipFill>
          <a:blip r:embed="rId3" cstate="print"/>
          <a:stretch>
            <a:fillRect/>
          </a:stretch>
        </p:blipFill>
        <p:spPr>
          <a:xfrm>
            <a:off x="4648200" y="2726367"/>
            <a:ext cx="4038600" cy="2273628"/>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tr-TR" b="1" dirty="0" smtClean="0">
                <a:solidFill>
                  <a:schemeClr val="accent6">
                    <a:lumMod val="75000"/>
                  </a:schemeClr>
                </a:solidFill>
                <a:latin typeface="Times New Roman" pitchFamily="18" charset="0"/>
                <a:cs typeface="Times New Roman" pitchFamily="18" charset="0"/>
              </a:rPr>
              <a:t>L’Esclavage</a:t>
            </a:r>
            <a:endParaRPr lang="tr-TR" dirty="0"/>
          </a:p>
        </p:txBody>
      </p:sp>
      <p:sp>
        <p:nvSpPr>
          <p:cNvPr id="6" name="Content Placeholder 5"/>
          <p:cNvSpPr>
            <a:spLocks noGrp="1"/>
          </p:cNvSpPr>
          <p:nvPr>
            <p:ph idx="1"/>
          </p:nvPr>
        </p:nvSpPr>
        <p:spPr/>
        <p:txBody>
          <a:bodyPr/>
          <a:lstStyle/>
          <a:p>
            <a:pPr algn="just"/>
            <a:r>
              <a:rPr lang="tr-TR" dirty="0" smtClean="0"/>
              <a:t>Plus de dix millions de Noirs sont transportés vers l’Amérique et trois millions environ perdent leur vie pendant la traversée de l’Afrique. </a:t>
            </a:r>
          </a:p>
          <a:p>
            <a:pPr algn="just"/>
            <a:r>
              <a:rPr lang="tr-TR" dirty="0" smtClean="0"/>
              <a:t>Des Noirs étaient capturés en Afrique et amenés en Amérique pour travailler dans des champs de canne à sucre, de coton. </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chemeClr val="accent6">
                    <a:lumMod val="75000"/>
                  </a:schemeClr>
                </a:solidFill>
                <a:latin typeface="Times New Roman" pitchFamily="18" charset="0"/>
                <a:cs typeface="Times New Roman" pitchFamily="18" charset="0"/>
              </a:rPr>
              <a:t>L’Esclavage</a:t>
            </a:r>
            <a:endParaRPr lang="tr-TR" dirty="0"/>
          </a:p>
        </p:txBody>
      </p:sp>
      <p:sp>
        <p:nvSpPr>
          <p:cNvPr id="3" name="Content Placeholder 2"/>
          <p:cNvSpPr>
            <a:spLocks noGrp="1"/>
          </p:cNvSpPr>
          <p:nvPr>
            <p:ph idx="1"/>
          </p:nvPr>
        </p:nvSpPr>
        <p:spPr/>
        <p:txBody>
          <a:bodyPr/>
          <a:lstStyle/>
          <a:p>
            <a:pPr algn="just"/>
            <a:r>
              <a:rPr lang="tr-TR" dirty="0" smtClean="0"/>
              <a:t>Des bateaux partaient des ports européens avec des produits tels que des miroirs ou des vêtements qu’ils remettaient à des chefs africains. En échange, les chefs leur donnaient des hommes noirs, capturés à l’intérieur du continent. Ces hommes noirs étaient conduits dans toute l’Amérique pour travailler dans des plantations. </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solidFill>
                  <a:schemeClr val="accent6">
                    <a:lumMod val="75000"/>
                  </a:schemeClr>
                </a:solidFill>
                <a:latin typeface="Times New Roman" pitchFamily="18" charset="0"/>
                <a:cs typeface="Times New Roman" pitchFamily="18" charset="0"/>
              </a:rPr>
              <a:t>L’Esclavage</a:t>
            </a:r>
            <a:endParaRPr lang="tr-TR" dirty="0"/>
          </a:p>
        </p:txBody>
      </p:sp>
      <p:sp>
        <p:nvSpPr>
          <p:cNvPr id="3" name="Content Placeholder 2"/>
          <p:cNvSpPr>
            <a:spLocks noGrp="1"/>
          </p:cNvSpPr>
          <p:nvPr>
            <p:ph idx="1"/>
          </p:nvPr>
        </p:nvSpPr>
        <p:spPr/>
        <p:txBody>
          <a:bodyPr/>
          <a:lstStyle/>
          <a:p>
            <a:pPr algn="just"/>
            <a:r>
              <a:rPr lang="tr-TR" dirty="0" smtClean="0">
                <a:latin typeface="Times New Roman" pitchFamily="18" charset="0"/>
                <a:cs typeface="Times New Roman" pitchFamily="18" charset="0"/>
              </a:rPr>
              <a:t>Leurs productions étaient ramenées par les mêmes bateaux en Europe pour être commercialisées. On a appelé cette transaction “commerce triangulaire” parce qu’elle mettait en relation trois continents: </a:t>
            </a:r>
          </a:p>
          <a:p>
            <a:pPr algn="just">
              <a:buNone/>
            </a:pPr>
            <a:r>
              <a:rPr lang="tr-TR" dirty="0" smtClean="0">
                <a:latin typeface="Times New Roman" pitchFamily="18" charset="0"/>
                <a:cs typeface="Times New Roman" pitchFamily="18" charset="0"/>
              </a:rPr>
              <a:t>	l’Afrique, l’Amérique, l’Europe.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TotalTime>
  <Words>351</Words>
  <Application>Microsoft Office PowerPoint</Application>
  <PresentationFormat>Ekran Gösterisi (4:3)</PresentationFormat>
  <Paragraphs>22</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Times New Roman</vt:lpstr>
      <vt:lpstr>Office Theme</vt:lpstr>
      <vt:lpstr>Les Caraïbes</vt:lpstr>
      <vt:lpstr>Les Caraïbes</vt:lpstr>
      <vt:lpstr>Histoire des Caraïbes</vt:lpstr>
      <vt:lpstr>Histoire des Caraïbes</vt:lpstr>
      <vt:lpstr>Le Début de la Colonisation</vt:lpstr>
      <vt:lpstr>L’Esclavage</vt:lpstr>
      <vt:lpstr>L’Esclavage</vt:lpstr>
      <vt:lpstr>L’Esclavage</vt:lpstr>
      <vt:lpstr>L’Esclavage</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LITTERATURE FRANCOPHONE</dc:title>
  <dc:creator>Ece Yassıtepe</dc:creator>
  <cp:lastModifiedBy>istanbul</cp:lastModifiedBy>
  <cp:revision>27</cp:revision>
  <dcterms:created xsi:type="dcterms:W3CDTF">2006-08-16T00:00:00Z</dcterms:created>
  <dcterms:modified xsi:type="dcterms:W3CDTF">2019-02-20T09:49:11Z</dcterms:modified>
</cp:coreProperties>
</file>