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68" r:id="rId5"/>
    <p:sldId id="269" r:id="rId6"/>
    <p:sldId id="270" r:id="rId7"/>
    <p:sldId id="271" r:id="rId8"/>
    <p:sldId id="273" r:id="rId9"/>
    <p:sldId id="27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Ölçme Aracı Uyarlama Süreci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Ölçme Aracı Uyarlama Süreci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2300" y="1690688"/>
            <a:ext cx="10947400" cy="48053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Ölçek uyarlama adımları ve </a:t>
            </a:r>
            <a:r>
              <a:rPr lang="tr-TR" dirty="0" smtClean="0"/>
              <a:t>ilkeleri </a:t>
            </a:r>
            <a:r>
              <a:rPr lang="tr-TR" dirty="0" err="1"/>
              <a:t>Hambleton</a:t>
            </a:r>
            <a:r>
              <a:rPr lang="tr-TR" dirty="0"/>
              <a:t> ve </a:t>
            </a:r>
            <a:r>
              <a:rPr lang="tr-TR" dirty="0" err="1" smtClean="0"/>
              <a:t>Patsula</a:t>
            </a:r>
            <a:r>
              <a:rPr lang="tr-TR" dirty="0" smtClean="0"/>
              <a:t> (1999) tarafından aşağıdaki başlıklarla incelenmektedir: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Yeni </a:t>
            </a:r>
            <a:r>
              <a:rPr lang="tr-TR" dirty="0"/>
              <a:t>bir ölçek geliştirmenin mi, yoksa var olan bir ölçeği uyarlamanın mı daha kullanışlı olacağına karar </a:t>
            </a:r>
            <a:r>
              <a:rPr lang="tr-TR" dirty="0" smtClean="0"/>
              <a:t>verilmesi: Burada araştırmacı ilgilenilen özellikle ilgili var olan ölçeklerin uyarlanmasının mı yoksa ölçek geliştirmenin mi amaca daha iyi hizmet edeceğine karar vermelidir.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6117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Ölçeği uyarlamak için izin alınması: Uyarlama kararı verildikten sonra ölçeği geliştirilenlerden ya da dağıtım hakkını elinde tutanlardan izin alınmalıdır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Ölçeğin hem dilsel hem de kültürel yönden yapısal eşdeğerliğinin sağlandığından emin olunması: Uyarlanacak olan ölçeğin ölçtüğü özellikle ilgili dilsel ve kültürel eşdeğerliğin varlığından emin olunmalıdır.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02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Yüksek </a:t>
            </a:r>
            <a:r>
              <a:rPr lang="tr-TR" dirty="0"/>
              <a:t>nitelikli çevirmenler </a:t>
            </a:r>
            <a:r>
              <a:rPr lang="tr-TR" dirty="0" smtClean="0"/>
              <a:t>seçilmesi: Diğer adımlardan emin olduktan sonra her iki dil ve kültüre de aşina olan çevirmenlerle iletişime geçilmeli ve seçilmelidir.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 Ölçeğin hedef dile çevrilmesi ve uyarlanması: Seçilen çevirmenlere ölçeğin çevirisinin değil bir uyarlanmasının istendiği bilgisi verilmeli ve uyarlama sürecine geçilmelidir.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3956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just"/>
            <a:r>
              <a:rPr lang="tr-TR" dirty="0" smtClean="0"/>
              <a:t>Ölçeğin </a:t>
            </a:r>
            <a:r>
              <a:rPr lang="tr-TR" dirty="0"/>
              <a:t>uyarlanmış halinin gözden geçirilmesi ve gerekli düzeltmelerin </a:t>
            </a:r>
            <a:r>
              <a:rPr lang="tr-TR" dirty="0" smtClean="0"/>
              <a:t>yapılması: Uzman bir grup tarafından uyarlama yaklaşımı ile çevrilen ölçek gözden geçirilmelidir.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Ölçeğin </a:t>
            </a:r>
            <a:r>
              <a:rPr lang="tr-TR" dirty="0"/>
              <a:t>uyarlanmış halinin küçük bir grup üzerinde deneme uygulamasının </a:t>
            </a:r>
            <a:r>
              <a:rPr lang="tr-TR" dirty="0" smtClean="0"/>
              <a:t>yapılması: Bu aşamada uyarlanan ve gözden geçirilen ölçek asıl uygulamanın hedeflendiği gruba benzer özellikleri taşıyan bir grupta denenmelidir.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492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 </a:t>
            </a:r>
            <a:r>
              <a:rPr lang="tr-TR" dirty="0"/>
              <a:t>Olası hedef kitleyi temsil edecek küçük bir grup üzerinde yapılan deneme uygulamasından elde edilen veriler ile ölçeğin geçerlik, güvenirlik hesaplamaları ve madde analizlerinin </a:t>
            </a:r>
            <a:r>
              <a:rPr lang="tr-TR" dirty="0" smtClean="0"/>
              <a:t>yapılması: Denem uygulamasının ardından elde dilem veriler üzerinde ölçülen özelliğe uygun geçerlik ve güvenirlik kestirim yöntemleri belirlenmeli ve ilgili hesaplamalar ve madde analizleri yapılmalıdır.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62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Ölçeğin </a:t>
            </a:r>
            <a:r>
              <a:rPr lang="tr-TR" dirty="0"/>
              <a:t>özgün formu ve hedef dil formundan elde edilen puanlar arasındaki ilişkiyi bulmak için istatistiksel bir desen </a:t>
            </a:r>
            <a:r>
              <a:rPr lang="tr-TR" dirty="0" smtClean="0"/>
              <a:t>belirlenmesi: Burada orijinal formdan elde edilen puanlar ile uyarlama formdan elde edilen puanlar arasındaki ilişkinin varlığı ya da yokluğunun istatistiksel bir yöntem ile ortaya konması amaçlanır. 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61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Kültürlerarası </a:t>
            </a:r>
            <a:r>
              <a:rPr lang="tr-TR" dirty="0"/>
              <a:t>karşılaştırma yapmak amaçlanıyorsa özgün form ve hedef dil formları arasında dilsel eşdeğerliğin </a:t>
            </a:r>
            <a:r>
              <a:rPr lang="tr-TR" dirty="0" smtClean="0"/>
              <a:t>sağlanması: Bu aşamada uyarlanan ölçek ile </a:t>
            </a:r>
            <a:r>
              <a:rPr lang="tr-TR" dirty="0" err="1" smtClean="0"/>
              <a:t>orinal</a:t>
            </a:r>
            <a:r>
              <a:rPr lang="tr-TR" dirty="0" smtClean="0"/>
              <a:t> ölçekten elde edilen puanlara dayalı olarak bir karşılaştırma amaçlanıyorsa karılaştırmanın hata barındırmaması ve yanlış yönlendirici olmaması için eş değerliğin sağlanması önemlidir.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968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/>
              <a:t>Hambleton, R.K.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Patsula</a:t>
            </a:r>
            <a:r>
              <a:rPr lang="en-US" sz="2200" dirty="0"/>
              <a:t>, L. (1999). Increasing the validity of adapted tests: Myths to be </a:t>
            </a:r>
            <a:r>
              <a:rPr lang="tr-TR" sz="2200" dirty="0" smtClean="0"/>
              <a:t>	</a:t>
            </a:r>
            <a:r>
              <a:rPr lang="en-US" sz="2200" dirty="0" smtClean="0"/>
              <a:t>avoided </a:t>
            </a:r>
            <a:r>
              <a:rPr lang="en-US" sz="2200" dirty="0"/>
              <a:t>and guidelines for improving test adaptation practices. </a:t>
            </a:r>
            <a:r>
              <a:rPr lang="en-US" sz="2200" i="1" dirty="0"/>
              <a:t>Journal of Applied </a:t>
            </a:r>
            <a:r>
              <a:rPr lang="tr-TR" sz="2200" i="1" dirty="0" smtClean="0"/>
              <a:t>	</a:t>
            </a:r>
            <a:r>
              <a:rPr lang="en-US" sz="2200" i="1" smtClean="0"/>
              <a:t>Testing </a:t>
            </a:r>
            <a:r>
              <a:rPr lang="en-US" sz="2200" i="1" dirty="0"/>
              <a:t>Technology, 1(1</a:t>
            </a:r>
            <a:r>
              <a:rPr lang="en-US" sz="2200" dirty="0"/>
              <a:t>), 1-30.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78945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371</Words>
  <Application>Microsoft Office PowerPoint</Application>
  <PresentationFormat>Geniş ekran</PresentationFormat>
  <Paragraphs>23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Ölçme Aracı Uyarlama Süreci</vt:lpstr>
      <vt:lpstr>Ölçme Aracı Uyarlama Süreci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77</cp:revision>
  <dcterms:created xsi:type="dcterms:W3CDTF">2017-05-17T14:13:10Z</dcterms:created>
  <dcterms:modified xsi:type="dcterms:W3CDTF">2018-02-01T13:19:21Z</dcterms:modified>
</cp:coreProperties>
</file>