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3" r:id="rId7"/>
    <p:sldId id="260"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013"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1E56E-52A0-4883-AA6F-D60775C942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527BDB-49FC-4B1A-9D0A-CBB88D1710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9C0265-A58B-4063-BC80-7F0980FAE4EC}"/>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5" name="Footer Placeholder 4">
            <a:extLst>
              <a:ext uri="{FF2B5EF4-FFF2-40B4-BE49-F238E27FC236}">
                <a16:creationId xmlns:a16="http://schemas.microsoft.com/office/drawing/2014/main" id="{101BBFA1-99DD-4462-95E9-06914B07C2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A719A-41B6-4E48-991A-C273C59A45A8}"/>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2303530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A6ECC-525A-4513-8C09-D431B5E0C1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E6E87E-93A9-4986-8C9D-734A878801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2FA137-3BD1-41FB-8C29-426F754718A9}"/>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5" name="Footer Placeholder 4">
            <a:extLst>
              <a:ext uri="{FF2B5EF4-FFF2-40B4-BE49-F238E27FC236}">
                <a16:creationId xmlns:a16="http://schemas.microsoft.com/office/drawing/2014/main" id="{CC638253-8DAF-42BE-B861-9B365D7AD1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0BD6B3-4E73-42AE-AC2A-2899D7CB658F}"/>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185974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D9FD7E-4494-4CA7-807B-391F616D01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DFB615-31CF-476E-903C-36F7EE4DE2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A20CD2-1980-43E4-8E10-6FEDDFAC16B2}"/>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5" name="Footer Placeholder 4">
            <a:extLst>
              <a:ext uri="{FF2B5EF4-FFF2-40B4-BE49-F238E27FC236}">
                <a16:creationId xmlns:a16="http://schemas.microsoft.com/office/drawing/2014/main" id="{615437A6-A94A-4373-9F4B-0722A2B1D1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7898D7-410E-445D-91B2-3436C7871744}"/>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2018051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AD331-6BFF-447C-B6BE-3975E6F4C3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7B8820-5CF1-425E-82AF-586BD52FB40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8BEA8B-4D10-4F39-8689-31681CEDB3BC}"/>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5" name="Footer Placeholder 4">
            <a:extLst>
              <a:ext uri="{FF2B5EF4-FFF2-40B4-BE49-F238E27FC236}">
                <a16:creationId xmlns:a16="http://schemas.microsoft.com/office/drawing/2014/main" id="{C98A0DA6-9684-4F87-A40A-9A0B956387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934561-D076-4964-9100-AE91E1855AAE}"/>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3257122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3646C-49E5-45EA-BEF2-6B91E60760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793C83-28AB-4699-9116-9A26063F22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69ECA3-43F8-408E-8649-48C71FAFC387}"/>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5" name="Footer Placeholder 4">
            <a:extLst>
              <a:ext uri="{FF2B5EF4-FFF2-40B4-BE49-F238E27FC236}">
                <a16:creationId xmlns:a16="http://schemas.microsoft.com/office/drawing/2014/main" id="{76DFE0E3-6685-4B17-8A85-C9EF9C471A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5899C1-4711-48DB-B995-FD905D9C9613}"/>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2388161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CECEE-F9BC-4A1E-BCFF-66D9D9869B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F38FDA-3EC7-440C-9151-11E9214112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26E9B75-35C7-4B84-AEA1-1639E34F24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251D47E-66E3-44E8-B269-0A06AED72ABB}"/>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6" name="Footer Placeholder 5">
            <a:extLst>
              <a:ext uri="{FF2B5EF4-FFF2-40B4-BE49-F238E27FC236}">
                <a16:creationId xmlns:a16="http://schemas.microsoft.com/office/drawing/2014/main" id="{6789A4CB-44D0-4467-AEBA-4EC0D4C9D7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0FC26-4391-4194-A26D-0955B2E164D7}"/>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807680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2528E-F548-4939-AA10-E75417767C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B2EDBB-B40E-4A66-8E63-DA35F4DDFD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40D55D0-5F50-469A-B739-06C8F980F6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300D7D4-E092-47CF-B4DE-ED2EC35FB6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275EA6-1799-471D-85BA-947F8E23C6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404ADEB-0E79-470E-B0E0-52F69D8826B3}"/>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8" name="Footer Placeholder 7">
            <a:extLst>
              <a:ext uri="{FF2B5EF4-FFF2-40B4-BE49-F238E27FC236}">
                <a16:creationId xmlns:a16="http://schemas.microsoft.com/office/drawing/2014/main" id="{81ECBFD7-7DCE-49F8-A4A9-FD982229E1F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EBA9A6-9ECD-4447-A1FF-409A1B88E848}"/>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1334207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7FB75-CD82-48D5-88AD-4CE7C15816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77A957F-9C41-4008-AFEC-1033161CC27A}"/>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4" name="Footer Placeholder 3">
            <a:extLst>
              <a:ext uri="{FF2B5EF4-FFF2-40B4-BE49-F238E27FC236}">
                <a16:creationId xmlns:a16="http://schemas.microsoft.com/office/drawing/2014/main" id="{E9A40ADE-B95A-4B1C-B20B-95F0A62E24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C79D374-8954-4D4B-A791-E5EEAB08A84A}"/>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440981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981E86-546C-451B-8682-A38C6DEBD850}"/>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3" name="Footer Placeholder 2">
            <a:extLst>
              <a:ext uri="{FF2B5EF4-FFF2-40B4-BE49-F238E27FC236}">
                <a16:creationId xmlns:a16="http://schemas.microsoft.com/office/drawing/2014/main" id="{E6FA359E-57CE-41BA-B674-A91B8C3DEE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CB11988-00E1-4FC1-AD19-40ED98B82B1C}"/>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322993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27C3-1AC5-4472-8E27-75F4BE495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3B359D4-0F04-46C0-AFE1-9C1E5260F4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98C373E-EACB-4C7C-ACAC-D47CA1C50B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15FC48-BEFC-4347-A5C9-9CF0BE28C022}"/>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6" name="Footer Placeholder 5">
            <a:extLst>
              <a:ext uri="{FF2B5EF4-FFF2-40B4-BE49-F238E27FC236}">
                <a16:creationId xmlns:a16="http://schemas.microsoft.com/office/drawing/2014/main" id="{89957D0C-372C-49D2-86E2-505867AF84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59C2E5-C540-4462-95F6-2BB8A891E451}"/>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3871478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9CB7E-B665-4B97-B15A-82466255D5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E7298D7-67FE-4319-A40E-9099CF3171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820D0B-F69E-41E2-A00F-9D7946957A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8E9026-4076-49FA-B4F4-748CACA341AB}"/>
              </a:ext>
            </a:extLst>
          </p:cNvPr>
          <p:cNvSpPr>
            <a:spLocks noGrp="1"/>
          </p:cNvSpPr>
          <p:nvPr>
            <p:ph type="dt" sz="half" idx="10"/>
          </p:nvPr>
        </p:nvSpPr>
        <p:spPr/>
        <p:txBody>
          <a:bodyPr/>
          <a:lstStyle/>
          <a:p>
            <a:fld id="{08AD9CF1-A7F2-4F4A-834B-9697E5E24CE3}" type="datetimeFigureOut">
              <a:rPr lang="en-US" smtClean="0"/>
              <a:t>3/7/2021</a:t>
            </a:fld>
            <a:endParaRPr lang="en-US"/>
          </a:p>
        </p:txBody>
      </p:sp>
      <p:sp>
        <p:nvSpPr>
          <p:cNvPr id="6" name="Footer Placeholder 5">
            <a:extLst>
              <a:ext uri="{FF2B5EF4-FFF2-40B4-BE49-F238E27FC236}">
                <a16:creationId xmlns:a16="http://schemas.microsoft.com/office/drawing/2014/main" id="{D5373E8B-10AB-439E-B772-CC43DF1A13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468C6E-FC0C-4E02-B734-AB496A470831}"/>
              </a:ext>
            </a:extLst>
          </p:cNvPr>
          <p:cNvSpPr>
            <a:spLocks noGrp="1"/>
          </p:cNvSpPr>
          <p:nvPr>
            <p:ph type="sldNum" sz="quarter" idx="12"/>
          </p:nvPr>
        </p:nvSpPr>
        <p:spPr/>
        <p:txBody>
          <a:bodyPr/>
          <a:lstStyle/>
          <a:p>
            <a:fld id="{7C2ADD1C-309E-49DF-8CEB-0B98C08CC0F3}" type="slidenum">
              <a:rPr lang="en-US" smtClean="0"/>
              <a:t>‹#›</a:t>
            </a:fld>
            <a:endParaRPr lang="en-US"/>
          </a:p>
        </p:txBody>
      </p:sp>
    </p:spTree>
    <p:extLst>
      <p:ext uri="{BB962C8B-B14F-4D97-AF65-F5344CB8AC3E}">
        <p14:creationId xmlns:p14="http://schemas.microsoft.com/office/powerpoint/2010/main" val="4111239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BF48DF-F21B-40F8-A0A6-B9A8DF353A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322CD8-9A2E-4C2B-AF71-F8FAE06E82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C33BFD-59AB-4FA2-B474-694BBB18CB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AD9CF1-A7F2-4F4A-834B-9697E5E24CE3}" type="datetimeFigureOut">
              <a:rPr lang="en-US" smtClean="0"/>
              <a:t>3/7/2021</a:t>
            </a:fld>
            <a:endParaRPr lang="en-US"/>
          </a:p>
        </p:txBody>
      </p:sp>
      <p:sp>
        <p:nvSpPr>
          <p:cNvPr id="5" name="Footer Placeholder 4">
            <a:extLst>
              <a:ext uri="{FF2B5EF4-FFF2-40B4-BE49-F238E27FC236}">
                <a16:creationId xmlns:a16="http://schemas.microsoft.com/office/drawing/2014/main" id="{D3B15791-511F-4B46-A949-1696E8FEFC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98259A2-0B1C-4326-9360-81F2FE9326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2ADD1C-309E-49DF-8CEB-0B98C08CC0F3}" type="slidenum">
              <a:rPr lang="en-US" smtClean="0"/>
              <a:t>‹#›</a:t>
            </a:fld>
            <a:endParaRPr lang="en-US"/>
          </a:p>
        </p:txBody>
      </p:sp>
    </p:spTree>
    <p:extLst>
      <p:ext uri="{BB962C8B-B14F-4D97-AF65-F5344CB8AC3E}">
        <p14:creationId xmlns:p14="http://schemas.microsoft.com/office/powerpoint/2010/main" val="1982094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D1287-2FA5-4CF8-8702-07B316205B1C}"/>
              </a:ext>
            </a:extLst>
          </p:cNvPr>
          <p:cNvSpPr>
            <a:spLocks noGrp="1"/>
          </p:cNvSpPr>
          <p:nvPr>
            <p:ph type="ctrTitle"/>
          </p:nvPr>
        </p:nvSpPr>
        <p:spPr>
          <a:xfrm>
            <a:off x="1523999" y="1282149"/>
            <a:ext cx="9143999" cy="1242390"/>
          </a:xfrm>
        </p:spPr>
        <p:txBody>
          <a:bodyPr>
            <a:normAutofit/>
          </a:bodyPr>
          <a:lstStyle/>
          <a:p>
            <a:r>
              <a:rPr lang="en-US" sz="3200" b="1" dirty="0">
                <a:latin typeface="+mn-lt"/>
              </a:rPr>
              <a:t>The Notion of Liberalism and </a:t>
            </a:r>
            <a:r>
              <a:rPr lang="en-US" sz="3200" b="1" dirty="0" err="1">
                <a:latin typeface="+mn-lt"/>
              </a:rPr>
              <a:t>Cosevatism</a:t>
            </a:r>
            <a:endParaRPr lang="en-US" sz="3200" b="1" dirty="0">
              <a:latin typeface="+mn-lt"/>
            </a:endParaRPr>
          </a:p>
        </p:txBody>
      </p:sp>
      <p:sp>
        <p:nvSpPr>
          <p:cNvPr id="3" name="Subtitle 2">
            <a:extLst>
              <a:ext uri="{FF2B5EF4-FFF2-40B4-BE49-F238E27FC236}">
                <a16:creationId xmlns:a16="http://schemas.microsoft.com/office/drawing/2014/main" id="{5C53BF25-B1AC-499F-975B-A157DD899E8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20535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A851B-0493-48E7-862E-14E98DC50188}"/>
              </a:ext>
            </a:extLst>
          </p:cNvPr>
          <p:cNvSpPr>
            <a:spLocks noGrp="1"/>
          </p:cNvSpPr>
          <p:nvPr>
            <p:ph type="title"/>
          </p:nvPr>
        </p:nvSpPr>
        <p:spPr>
          <a:xfrm>
            <a:off x="838200" y="178903"/>
            <a:ext cx="10383078" cy="1103245"/>
          </a:xfrm>
        </p:spPr>
        <p:txBody>
          <a:bodyPr>
            <a:normAutofit/>
          </a:bodyPr>
          <a:lstStyle/>
          <a:p>
            <a:r>
              <a:rPr lang="en-US" sz="2000" b="1" dirty="0"/>
              <a:t>The main characteristics of Liberalism:</a:t>
            </a:r>
          </a:p>
        </p:txBody>
      </p:sp>
      <p:sp>
        <p:nvSpPr>
          <p:cNvPr id="3" name="Content Placeholder 2">
            <a:extLst>
              <a:ext uri="{FF2B5EF4-FFF2-40B4-BE49-F238E27FC236}">
                <a16:creationId xmlns:a16="http://schemas.microsoft.com/office/drawing/2014/main" id="{42863DA8-5181-4709-92EC-D4C6ADEAFEAA}"/>
              </a:ext>
            </a:extLst>
          </p:cNvPr>
          <p:cNvSpPr>
            <a:spLocks noGrp="1"/>
          </p:cNvSpPr>
          <p:nvPr>
            <p:ph idx="1"/>
          </p:nvPr>
        </p:nvSpPr>
        <p:spPr>
          <a:xfrm>
            <a:off x="838200" y="1282148"/>
            <a:ext cx="10515600" cy="4894815"/>
          </a:xfrm>
        </p:spPr>
        <p:txBody>
          <a:bodyPr>
            <a:normAutofit/>
          </a:bodyPr>
          <a:lstStyle/>
          <a:p>
            <a:pPr algn="just"/>
            <a:r>
              <a:rPr lang="en-US" sz="2000" dirty="0"/>
              <a:t>The word ‘liberal’ is derived from the </a:t>
            </a:r>
            <a:r>
              <a:rPr lang="en-US" sz="2000" dirty="0" err="1"/>
              <a:t>latin</a:t>
            </a:r>
            <a:r>
              <a:rPr lang="en-US" sz="2000" dirty="0"/>
              <a:t> liber, meaning ‘free’. </a:t>
            </a:r>
          </a:p>
          <a:p>
            <a:pPr algn="just"/>
            <a:r>
              <a:rPr lang="en-US" sz="2000" dirty="0"/>
              <a:t> Formative influences of Liberalism: a. wars of religion</a:t>
            </a:r>
          </a:p>
          <a:p>
            <a:pPr marL="0" indent="0" algn="just">
              <a:buNone/>
            </a:pPr>
            <a:r>
              <a:rPr lang="en-US" sz="2000" dirty="0"/>
              <a:t>                                                                     b. rise of modern science </a:t>
            </a:r>
          </a:p>
          <a:p>
            <a:pPr marL="0" indent="0" algn="just">
              <a:buNone/>
            </a:pPr>
            <a:r>
              <a:rPr lang="en-US" sz="2000" dirty="0"/>
              <a:t>                                                                     c. transition from feudalism to capitalism</a:t>
            </a:r>
          </a:p>
          <a:p>
            <a:pPr algn="just"/>
            <a:r>
              <a:rPr lang="en-US" sz="2000" dirty="0"/>
              <a:t>Liberals have a strong sense of public duty stemming from the ownership of the private property, which encourages citizens to be responsible and tolerant. </a:t>
            </a:r>
            <a:r>
              <a:rPr lang="en-US" sz="2000" dirty="0" err="1"/>
              <a:t>Lieralism</a:t>
            </a:r>
            <a:r>
              <a:rPr lang="en-US" sz="2000" dirty="0"/>
              <a:t> is a </a:t>
            </a:r>
            <a:r>
              <a:rPr lang="en-US" sz="2000" b="1" dirty="0"/>
              <a:t>bourgeois doctrine.</a:t>
            </a:r>
          </a:p>
          <a:p>
            <a:pPr algn="just"/>
            <a:r>
              <a:rPr lang="en-US" sz="2000" dirty="0"/>
              <a:t>Liberalism justifies its prioritization of the individual over any social</a:t>
            </a:r>
            <a:r>
              <a:rPr lang="en-US" sz="2000" b="1" dirty="0"/>
              <a:t> collectivity </a:t>
            </a:r>
            <a:r>
              <a:rPr lang="en-US" sz="2000" dirty="0"/>
              <a:t>by arguing that the individual is the best judge of his or her own best interests; the liberal trust in human agency as rational and </a:t>
            </a:r>
            <a:r>
              <a:rPr lang="en-US" sz="2000" dirty="0" err="1"/>
              <a:t>responsinble</a:t>
            </a:r>
            <a:r>
              <a:rPr lang="en-US" sz="2000" dirty="0"/>
              <a:t> is a perception inherited from the </a:t>
            </a:r>
            <a:r>
              <a:rPr lang="en-US" sz="2000" b="1" dirty="0"/>
              <a:t>Enlightenment.</a:t>
            </a:r>
          </a:p>
          <a:p>
            <a:pPr algn="just"/>
            <a:r>
              <a:rPr lang="en-US" sz="2000" dirty="0"/>
              <a:t>Economic Liberalism: the mechanisms of the </a:t>
            </a:r>
            <a:r>
              <a:rPr lang="en-US" sz="2000" b="1" dirty="0"/>
              <a:t>free market </a:t>
            </a:r>
            <a:r>
              <a:rPr lang="en-US" sz="2000" dirty="0"/>
              <a:t>work more efficiently when government does not interfere with them. </a:t>
            </a:r>
            <a:r>
              <a:rPr lang="en-US" sz="2000" b="1" dirty="0" err="1"/>
              <a:t>Laisssez</a:t>
            </a:r>
            <a:r>
              <a:rPr lang="en-US" sz="2000" b="1" dirty="0"/>
              <a:t>-faire</a:t>
            </a:r>
            <a:r>
              <a:rPr lang="en-US" sz="2000" dirty="0"/>
              <a:t> capitalism can promote prosperity but also  ensure social justice by providing equality of opportunity and guaranteeing </a:t>
            </a:r>
            <a:r>
              <a:rPr lang="en-US" sz="2000" b="1" dirty="0"/>
              <a:t>meritocracy.</a:t>
            </a:r>
          </a:p>
          <a:p>
            <a:pPr algn="just"/>
            <a:r>
              <a:rPr lang="en-US" sz="2000" dirty="0"/>
              <a:t>Meritocracy: individuals rise and fall according to merit.</a:t>
            </a:r>
          </a:p>
          <a:p>
            <a:pPr marL="0" indent="0">
              <a:buNone/>
            </a:pPr>
            <a:endParaRPr lang="en-US" sz="2000" dirty="0"/>
          </a:p>
          <a:p>
            <a:endParaRPr lang="en-US" sz="2000" b="1" dirty="0"/>
          </a:p>
        </p:txBody>
      </p:sp>
    </p:spTree>
    <p:extLst>
      <p:ext uri="{BB962C8B-B14F-4D97-AF65-F5344CB8AC3E}">
        <p14:creationId xmlns:p14="http://schemas.microsoft.com/office/powerpoint/2010/main" val="3176978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216F7-639B-4188-BF17-9DF24A21BCAE}"/>
              </a:ext>
            </a:extLst>
          </p:cNvPr>
          <p:cNvSpPr>
            <a:spLocks noGrp="1"/>
          </p:cNvSpPr>
          <p:nvPr>
            <p:ph type="title"/>
          </p:nvPr>
        </p:nvSpPr>
        <p:spPr>
          <a:xfrm>
            <a:off x="838200" y="365125"/>
            <a:ext cx="10515600" cy="668545"/>
          </a:xfrm>
        </p:spPr>
        <p:txBody>
          <a:bodyPr>
            <a:normAutofit fontScale="90000"/>
          </a:bodyPr>
          <a:lstStyle/>
          <a:p>
            <a:r>
              <a:rPr lang="en-US" dirty="0"/>
              <a:t> </a:t>
            </a:r>
          </a:p>
        </p:txBody>
      </p:sp>
      <p:sp>
        <p:nvSpPr>
          <p:cNvPr id="3" name="Content Placeholder 2">
            <a:extLst>
              <a:ext uri="{FF2B5EF4-FFF2-40B4-BE49-F238E27FC236}">
                <a16:creationId xmlns:a16="http://schemas.microsoft.com/office/drawing/2014/main" id="{1E3A3DFF-977D-4E8D-98F1-D0CAD7691D41}"/>
              </a:ext>
            </a:extLst>
          </p:cNvPr>
          <p:cNvSpPr>
            <a:spLocks noGrp="1"/>
          </p:cNvSpPr>
          <p:nvPr>
            <p:ph idx="1"/>
          </p:nvPr>
        </p:nvSpPr>
        <p:spPr>
          <a:xfrm>
            <a:off x="801757" y="1033669"/>
            <a:ext cx="10552044" cy="4083947"/>
          </a:xfrm>
        </p:spPr>
        <p:txBody>
          <a:bodyPr/>
          <a:lstStyle/>
          <a:p>
            <a:pPr algn="just"/>
            <a:r>
              <a:rPr lang="en-US" sz="2000" dirty="0"/>
              <a:t>Modern liberalism is characterized by a more sympathetic attitude to </a:t>
            </a:r>
            <a:r>
              <a:rPr lang="en-US" sz="2000" dirty="0" err="1"/>
              <a:t>syaye</a:t>
            </a:r>
            <a:r>
              <a:rPr lang="en-US" sz="2000" dirty="0"/>
              <a:t> intervention. In the USA, the term ‘liberal’ is taken to imply support for </a:t>
            </a:r>
            <a:r>
              <a:rPr lang="en-US" sz="2000" b="1" dirty="0"/>
              <a:t>big government </a:t>
            </a:r>
            <a:r>
              <a:rPr lang="en-US" sz="2000" dirty="0"/>
              <a:t>rather than minimal government. The twentieth century has witnessed the development of libertarianism, an anti-state doctrine which seems to be related to liberalism bur is in fact an extreme form of it. Individuals posses rights to life, liberty and property which cannot be annulled in the public interest.</a:t>
            </a:r>
          </a:p>
          <a:p>
            <a:pPr algn="just"/>
            <a:r>
              <a:rPr lang="en-US" sz="2000" dirty="0"/>
              <a:t>In this sense, libertarianism is opposed to </a:t>
            </a:r>
            <a:r>
              <a:rPr lang="en-US" sz="2000" b="1" dirty="0" err="1"/>
              <a:t>utilitariannism</a:t>
            </a:r>
            <a:r>
              <a:rPr lang="en-US" sz="2000" dirty="0"/>
              <a:t>.</a:t>
            </a:r>
            <a:r>
              <a:rPr lang="en-US" dirty="0"/>
              <a:t> </a:t>
            </a:r>
          </a:p>
          <a:p>
            <a:pPr algn="just"/>
            <a:r>
              <a:rPr lang="en-US" sz="2000" dirty="0"/>
              <a:t>Libertarians demands the abolition of all government intervention: a. treat taxation</a:t>
            </a:r>
          </a:p>
          <a:p>
            <a:pPr marL="0" indent="0" algn="just">
              <a:buNone/>
            </a:pPr>
            <a:r>
              <a:rPr lang="en-US" sz="2000" dirty="0"/>
              <a:t>                                                                                                                             b. </a:t>
            </a:r>
            <a:r>
              <a:rPr lang="en-US" sz="2000" b="1" dirty="0"/>
              <a:t>welfare state</a:t>
            </a:r>
          </a:p>
          <a:p>
            <a:pPr marL="0" indent="0" algn="just">
              <a:buNone/>
            </a:pPr>
            <a:r>
              <a:rPr lang="en-US" sz="2000" dirty="0"/>
              <a:t>                                                                                                                             c. prosecution of ‘victimless crimes’.</a:t>
            </a:r>
          </a:p>
        </p:txBody>
      </p:sp>
    </p:spTree>
    <p:extLst>
      <p:ext uri="{BB962C8B-B14F-4D97-AF65-F5344CB8AC3E}">
        <p14:creationId xmlns:p14="http://schemas.microsoft.com/office/powerpoint/2010/main" val="1215418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48751-D876-467F-85A4-1BEA02733A7C}"/>
              </a:ext>
            </a:extLst>
          </p:cNvPr>
          <p:cNvSpPr>
            <a:spLocks noGrp="1"/>
          </p:cNvSpPr>
          <p:nvPr>
            <p:ph type="title"/>
          </p:nvPr>
        </p:nvSpPr>
        <p:spPr>
          <a:xfrm>
            <a:off x="801757" y="924338"/>
            <a:ext cx="10515600" cy="705679"/>
          </a:xfrm>
        </p:spPr>
        <p:txBody>
          <a:bodyPr>
            <a:normAutofit/>
          </a:bodyPr>
          <a:lstStyle/>
          <a:p>
            <a:r>
              <a:rPr lang="en-US" sz="2000" b="1" dirty="0"/>
              <a:t>                                                                  The Notion of Conservatism</a:t>
            </a:r>
          </a:p>
        </p:txBody>
      </p:sp>
      <p:sp>
        <p:nvSpPr>
          <p:cNvPr id="3" name="Content Placeholder 2">
            <a:extLst>
              <a:ext uri="{FF2B5EF4-FFF2-40B4-BE49-F238E27FC236}">
                <a16:creationId xmlns:a16="http://schemas.microsoft.com/office/drawing/2014/main" id="{C198EFCB-9C76-47A0-8A1C-15B37CDDD88A}"/>
              </a:ext>
            </a:extLst>
          </p:cNvPr>
          <p:cNvSpPr>
            <a:spLocks noGrp="1"/>
          </p:cNvSpPr>
          <p:nvPr>
            <p:ph idx="1"/>
          </p:nvPr>
        </p:nvSpPr>
        <p:spPr>
          <a:xfrm>
            <a:off x="881269" y="1719470"/>
            <a:ext cx="10515600" cy="4805364"/>
          </a:xfrm>
        </p:spPr>
        <p:txBody>
          <a:bodyPr>
            <a:normAutofit/>
          </a:bodyPr>
          <a:lstStyle/>
          <a:p>
            <a:pPr algn="just"/>
            <a:r>
              <a:rPr lang="en-US" sz="2000" dirty="0"/>
              <a:t>Conservatism stems from the desire to </a:t>
            </a:r>
            <a:r>
              <a:rPr lang="en-US" sz="2000" i="1" dirty="0"/>
              <a:t>conserve</a:t>
            </a:r>
            <a:r>
              <a:rPr lang="en-US" sz="2000" dirty="0"/>
              <a:t> something, usually traditions or the </a:t>
            </a:r>
            <a:r>
              <a:rPr lang="en-US" sz="2000" b="1" dirty="0"/>
              <a:t>status quo.</a:t>
            </a:r>
          </a:p>
          <a:p>
            <a:pPr algn="just"/>
            <a:r>
              <a:rPr lang="en-US" sz="2000" dirty="0"/>
              <a:t>Conservatism described as a </a:t>
            </a:r>
            <a:r>
              <a:rPr lang="en-US" sz="2000" b="1" dirty="0"/>
              <a:t>reactionary</a:t>
            </a:r>
            <a:r>
              <a:rPr lang="en-US" sz="2000" dirty="0"/>
              <a:t> ideology, which attempts to reconstruct forms of society that existed in an earlier period and opposes new development. </a:t>
            </a:r>
          </a:p>
          <a:p>
            <a:pPr algn="just"/>
            <a:r>
              <a:rPr lang="en-US" sz="2000" dirty="0"/>
              <a:t>Modern European conservatism evolved in the period between 1750-1850 as a reaction to the sweeping call for change contained in the ideas of the Enlightenment and the French Revolution, and in this sense harked back to the </a:t>
            </a:r>
            <a:r>
              <a:rPr lang="en-US" sz="2000" b="1" dirty="0"/>
              <a:t>ancient regime, </a:t>
            </a:r>
            <a:r>
              <a:rPr lang="en-US" sz="2000" dirty="0"/>
              <a:t>the old order.</a:t>
            </a:r>
          </a:p>
          <a:p>
            <a:pPr algn="just"/>
            <a:r>
              <a:rPr lang="en-US" sz="2000" dirty="0"/>
              <a:t>The French Revolution’s attack on monarchy inspired Edmund Burke, regarded as the father of conservatism, to criticize democracy for upsetting the established social order and allowing oppressive populism to ‘level’ society   </a:t>
            </a:r>
          </a:p>
        </p:txBody>
      </p:sp>
    </p:spTree>
    <p:extLst>
      <p:ext uri="{BB962C8B-B14F-4D97-AF65-F5344CB8AC3E}">
        <p14:creationId xmlns:p14="http://schemas.microsoft.com/office/powerpoint/2010/main" val="2086161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0BFB5-2F50-4369-B947-ED3DADF0841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2687D36-918A-440C-B2A2-DF9A5F4D1B9F}"/>
              </a:ext>
            </a:extLst>
          </p:cNvPr>
          <p:cNvSpPr>
            <a:spLocks noGrp="1"/>
          </p:cNvSpPr>
          <p:nvPr>
            <p:ph idx="1"/>
          </p:nvPr>
        </p:nvSpPr>
        <p:spPr>
          <a:xfrm>
            <a:off x="838200" y="1690688"/>
            <a:ext cx="10515600" cy="4486275"/>
          </a:xfrm>
        </p:spPr>
        <p:txBody>
          <a:bodyPr>
            <a:normAutofit/>
          </a:bodyPr>
          <a:lstStyle/>
          <a:p>
            <a:pPr algn="just"/>
            <a:r>
              <a:rPr lang="en-US" sz="2000" dirty="0"/>
              <a:t>Conservative doctrine also is a pessimistic view of human nature. Human beings are limited and deeply insecure, so, they are attracted to social living and stability. Another limitation of human nature is moral depravity; individuals are selfish, greedy and ambitious. To counteract the social disruption caused by the frailties of human nature, a </a:t>
            </a:r>
            <a:r>
              <a:rPr lang="en-US" sz="2000" b="1" dirty="0"/>
              <a:t>strong state </a:t>
            </a:r>
            <a:r>
              <a:rPr lang="en-US" sz="2000" dirty="0"/>
              <a:t>is imperative. The core of conservative politics is the </a:t>
            </a:r>
            <a:r>
              <a:rPr lang="en-US" sz="2000" b="1" dirty="0"/>
              <a:t>maintenance of law and order.</a:t>
            </a:r>
          </a:p>
          <a:p>
            <a:pPr algn="just"/>
            <a:r>
              <a:rPr lang="en-US" sz="2000" dirty="0"/>
              <a:t>Other well known conservative principles: a. protection of private property</a:t>
            </a:r>
          </a:p>
          <a:p>
            <a:pPr marL="0" indent="0" algn="just">
              <a:buNone/>
            </a:pPr>
            <a:r>
              <a:rPr lang="en-US" sz="2000" dirty="0"/>
              <a:t>                                                                                b. strict law enforcement</a:t>
            </a:r>
          </a:p>
          <a:p>
            <a:pPr marL="0" indent="0" algn="just">
              <a:buNone/>
            </a:pPr>
            <a:r>
              <a:rPr lang="en-US" sz="2000" dirty="0"/>
              <a:t>                                                                                c. strengthening of the family and moral values like                           discipline and moderation.</a:t>
            </a:r>
          </a:p>
          <a:p>
            <a:pPr marL="0" indent="0" algn="just">
              <a:buNone/>
            </a:pPr>
            <a:r>
              <a:rPr lang="en-US" sz="2000" dirty="0"/>
              <a:t>                                                                                d. paternalism: it is in the interest of the privileged to care about the masses, so that the status quo can be preserved</a:t>
            </a:r>
          </a:p>
          <a:p>
            <a:pPr marL="0" indent="0">
              <a:buNone/>
            </a:pPr>
            <a:r>
              <a:rPr lang="en-US" sz="2000" dirty="0"/>
              <a:t>                                                                                </a:t>
            </a:r>
          </a:p>
        </p:txBody>
      </p:sp>
    </p:spTree>
    <p:extLst>
      <p:ext uri="{BB962C8B-B14F-4D97-AF65-F5344CB8AC3E}">
        <p14:creationId xmlns:p14="http://schemas.microsoft.com/office/powerpoint/2010/main" val="2994300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85239-E0CD-49E7-984E-D2F20A248A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BFA5973-2E03-4485-8819-5819C868A672}"/>
              </a:ext>
            </a:extLst>
          </p:cNvPr>
          <p:cNvSpPr>
            <a:spLocks noGrp="1"/>
          </p:cNvSpPr>
          <p:nvPr>
            <p:ph idx="1"/>
          </p:nvPr>
        </p:nvSpPr>
        <p:spPr/>
        <p:txBody>
          <a:bodyPr>
            <a:normAutofit/>
          </a:bodyPr>
          <a:lstStyle/>
          <a:p>
            <a:pPr algn="just"/>
            <a:r>
              <a:rPr lang="en-US" sz="2000" dirty="0" err="1"/>
              <a:t>Consevative</a:t>
            </a:r>
            <a:r>
              <a:rPr lang="en-US" sz="2000" dirty="0"/>
              <a:t> traditionalism has often been suspected to be a veil for the desire of the possessing classes to </a:t>
            </a:r>
            <a:r>
              <a:rPr lang="en-US" sz="2000" b="1" dirty="0"/>
              <a:t>preserve</a:t>
            </a:r>
            <a:r>
              <a:rPr lang="en-US" sz="2000" dirty="0"/>
              <a:t> the existing social order in order to perpetuate inequality and economic exploitation .</a:t>
            </a:r>
          </a:p>
          <a:p>
            <a:pPr algn="just"/>
            <a:r>
              <a:rPr lang="en-US" sz="2000" dirty="0"/>
              <a:t>Conservative traditionalism and pragmatism are related to a rejection of ideology.</a:t>
            </a:r>
          </a:p>
          <a:p>
            <a:pPr algn="just"/>
            <a:r>
              <a:rPr lang="en-US" sz="2000" dirty="0"/>
              <a:t>Conservatism promotes the principle of duty and social obligation rooted in neo-feudal ideas such as </a:t>
            </a:r>
            <a:r>
              <a:rPr lang="en-US" sz="2000" b="1" dirty="0"/>
              <a:t>noblesse oblige, </a:t>
            </a:r>
            <a:r>
              <a:rPr lang="en-US" sz="2000" dirty="0"/>
              <a:t>the obligations of the nobility.</a:t>
            </a:r>
          </a:p>
          <a:p>
            <a:pPr algn="just"/>
            <a:r>
              <a:rPr lang="en-US" sz="2000" dirty="0"/>
              <a:t>Conservatism is not opposed to change per se, but change that is justified on the basis of ideological presumptions without reference to the limitations of human nature or the specific historical context of a society.</a:t>
            </a:r>
          </a:p>
          <a:p>
            <a:pPr algn="just"/>
            <a:r>
              <a:rPr lang="en-US" sz="2000" dirty="0"/>
              <a:t>Conservatives advocate </a:t>
            </a:r>
            <a:r>
              <a:rPr lang="en-US" sz="2000" b="1" dirty="0"/>
              <a:t>political realism</a:t>
            </a:r>
          </a:p>
          <a:p>
            <a:pPr marL="0" indent="0">
              <a:buNone/>
            </a:pPr>
            <a:endParaRPr lang="en-US" sz="2000" dirty="0"/>
          </a:p>
          <a:p>
            <a:endParaRPr lang="en-US" sz="2000" dirty="0"/>
          </a:p>
          <a:p>
            <a:endParaRPr lang="en-US" sz="2000" dirty="0"/>
          </a:p>
        </p:txBody>
      </p:sp>
    </p:spTree>
    <p:extLst>
      <p:ext uri="{BB962C8B-B14F-4D97-AF65-F5344CB8AC3E}">
        <p14:creationId xmlns:p14="http://schemas.microsoft.com/office/powerpoint/2010/main" val="1600719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C35B2-9A23-42B7-A8E4-8C430F31B51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2502D9F-80A1-482E-8B98-D1B109E8978A}"/>
              </a:ext>
            </a:extLst>
          </p:cNvPr>
          <p:cNvSpPr>
            <a:spLocks noGrp="1"/>
          </p:cNvSpPr>
          <p:nvPr>
            <p:ph idx="1"/>
          </p:nvPr>
        </p:nvSpPr>
        <p:spPr/>
        <p:txBody>
          <a:bodyPr>
            <a:normAutofit/>
          </a:bodyPr>
          <a:lstStyle/>
          <a:p>
            <a:pPr algn="just"/>
            <a:r>
              <a:rPr lang="en-US" sz="2000" dirty="0"/>
              <a:t>Conservatives choose experience over theory, history over ideology, and pragmatism over idealism. Experience and history demonstrate ‘what works’ in practice for a particular society; pragmatism can help us set realistic goals for it.</a:t>
            </a:r>
          </a:p>
          <a:p>
            <a:pPr algn="just"/>
            <a:r>
              <a:rPr lang="en-US" sz="2000" dirty="0"/>
              <a:t>Society is not an artifact engineered by human reason, but an organic whole, a living organism. The organic analogy suggests that there can be no easy, universal recipes, for the complexities of the social and political world.</a:t>
            </a:r>
          </a:p>
          <a:p>
            <a:pPr algn="just"/>
            <a:r>
              <a:rPr lang="en-US" sz="2000" dirty="0"/>
              <a:t>The conservative method of inquiry can be described as a </a:t>
            </a:r>
            <a:r>
              <a:rPr lang="en-US" sz="2000" dirty="0" err="1"/>
              <a:t>sceptical</a:t>
            </a:r>
            <a:r>
              <a:rPr lang="en-US" sz="2000" dirty="0"/>
              <a:t> </a:t>
            </a:r>
            <a:r>
              <a:rPr lang="en-US" sz="2000" b="1" dirty="0"/>
              <a:t>reductionism</a:t>
            </a:r>
            <a:r>
              <a:rPr lang="en-US" sz="2000" dirty="0"/>
              <a:t>, which tests ambitions schemes for applicability by asking: ‘’Is it really a good idea, given specific circumstances?’’</a:t>
            </a:r>
          </a:p>
          <a:p>
            <a:pPr marL="0" indent="0">
              <a:buNone/>
            </a:pPr>
            <a:endParaRPr lang="en-US" sz="1800" dirty="0"/>
          </a:p>
        </p:txBody>
      </p:sp>
    </p:spTree>
    <p:extLst>
      <p:ext uri="{BB962C8B-B14F-4D97-AF65-F5344CB8AC3E}">
        <p14:creationId xmlns:p14="http://schemas.microsoft.com/office/powerpoint/2010/main" val="2195763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79A30-CDAF-4E5F-9C80-84FFC9482830}"/>
              </a:ext>
            </a:extLst>
          </p:cNvPr>
          <p:cNvSpPr>
            <a:spLocks noGrp="1"/>
          </p:cNvSpPr>
          <p:nvPr>
            <p:ph type="title"/>
          </p:nvPr>
        </p:nvSpPr>
        <p:spPr/>
        <p:txBody>
          <a:bodyPr>
            <a:normAutofit/>
          </a:bodyPr>
          <a:lstStyle/>
          <a:p>
            <a:pPr algn="ctr"/>
            <a:r>
              <a:rPr lang="en-US" sz="2400" dirty="0"/>
              <a:t>Latin Expressions</a:t>
            </a:r>
          </a:p>
        </p:txBody>
      </p:sp>
      <p:sp>
        <p:nvSpPr>
          <p:cNvPr id="3" name="Content Placeholder 2">
            <a:extLst>
              <a:ext uri="{FF2B5EF4-FFF2-40B4-BE49-F238E27FC236}">
                <a16:creationId xmlns:a16="http://schemas.microsoft.com/office/drawing/2014/main" id="{79BAEEC9-20F9-445C-9F24-1076A86698F1}"/>
              </a:ext>
            </a:extLst>
          </p:cNvPr>
          <p:cNvSpPr>
            <a:spLocks noGrp="1"/>
          </p:cNvSpPr>
          <p:nvPr>
            <p:ph idx="1"/>
          </p:nvPr>
        </p:nvSpPr>
        <p:spPr/>
        <p:txBody>
          <a:bodyPr>
            <a:normAutofit/>
          </a:bodyPr>
          <a:lstStyle/>
          <a:p>
            <a:r>
              <a:rPr lang="en-US" sz="2000" dirty="0"/>
              <a:t>Ad hoc: for this particular purpose</a:t>
            </a:r>
          </a:p>
          <a:p>
            <a:r>
              <a:rPr lang="en-US" sz="2000" dirty="0"/>
              <a:t>A fortiori: for a stronger reason</a:t>
            </a:r>
          </a:p>
          <a:p>
            <a:r>
              <a:rPr lang="en-US" sz="2000" dirty="0"/>
              <a:t>A posteriori: ‘from what comes after’; inductive, empirical; from effects to causes</a:t>
            </a:r>
          </a:p>
          <a:p>
            <a:r>
              <a:rPr lang="en-US" sz="2000" dirty="0"/>
              <a:t>A priori: ‘from what comes before’; deductive; from causes to effects</a:t>
            </a:r>
          </a:p>
          <a:p>
            <a:r>
              <a:rPr lang="en-US" sz="2000" dirty="0"/>
              <a:t>Bona fide: in good faith</a:t>
            </a:r>
          </a:p>
          <a:p>
            <a:r>
              <a:rPr lang="en-US" sz="2000" dirty="0"/>
              <a:t>Ex cathedra: with full authority</a:t>
            </a:r>
          </a:p>
          <a:p>
            <a:r>
              <a:rPr lang="en-US" sz="2000" dirty="0"/>
              <a:t>Ex officio: by virtue of one’s office</a:t>
            </a:r>
          </a:p>
          <a:p>
            <a:r>
              <a:rPr lang="en-US" sz="2000" dirty="0"/>
              <a:t>In camera: with no member of the public present</a:t>
            </a:r>
          </a:p>
          <a:p>
            <a:r>
              <a:rPr lang="en-US" sz="2000" dirty="0"/>
              <a:t>In toto: totally, altogether</a:t>
            </a:r>
          </a:p>
          <a:p>
            <a:r>
              <a:rPr lang="en-US" sz="2000" dirty="0"/>
              <a:t>Inter alia: among other things</a:t>
            </a:r>
          </a:p>
        </p:txBody>
      </p:sp>
    </p:spTree>
    <p:extLst>
      <p:ext uri="{BB962C8B-B14F-4D97-AF65-F5344CB8AC3E}">
        <p14:creationId xmlns:p14="http://schemas.microsoft.com/office/powerpoint/2010/main" val="1337960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TotalTime>
  <Words>884</Words>
  <Application>Microsoft Office PowerPoint</Application>
  <PresentationFormat>Widescreen</PresentationFormat>
  <Paragraphs>47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The Notion of Liberalism and Cosevatism</vt:lpstr>
      <vt:lpstr>The main characteristics of Liberalism:</vt:lpstr>
      <vt:lpstr> </vt:lpstr>
      <vt:lpstr>                                                                  The Notion of Conservatism</vt:lpstr>
      <vt:lpstr>PowerPoint Presentation</vt:lpstr>
      <vt:lpstr>PowerPoint Presentation</vt:lpstr>
      <vt:lpstr>PowerPoint Presentation</vt:lpstr>
      <vt:lpstr>Latin Expressions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Notion of Liberalism </dc:title>
  <dc:creator>christos teazis</dc:creator>
  <cp:lastModifiedBy>christos teazis</cp:lastModifiedBy>
  <cp:revision>21</cp:revision>
  <dcterms:created xsi:type="dcterms:W3CDTF">2021-02-21T16:19:56Z</dcterms:created>
  <dcterms:modified xsi:type="dcterms:W3CDTF">2021-03-07T16:16:03Z</dcterms:modified>
</cp:coreProperties>
</file>