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3" r:id="rId3"/>
    <p:sldId id="282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66" d="100"/>
          <a:sy n="66" d="100"/>
        </p:scale>
        <p:origin x="1308" y="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854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8700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04095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40588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6081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509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911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051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2040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98351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0976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22511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000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</a:t>
            </a:r>
            <a:r>
              <a:rPr lang="tr-TR" smtClean="0"/>
              <a:t>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15: Normalization for Relational Databases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Normal Forms Based on Primary Keys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Normalization process</a:t>
            </a:r>
          </a:p>
          <a:p>
            <a:pPr lvl="1"/>
            <a:r>
              <a:rPr lang="tr-TR" b="1" dirty="0" smtClean="0"/>
              <a:t>Test the relation schema on series of normal forms</a:t>
            </a:r>
          </a:p>
          <a:p>
            <a:pPr lvl="1"/>
            <a:r>
              <a:rPr lang="tr-TR" b="1" dirty="0" smtClean="0"/>
              <a:t>Determine which is the highest normal form the relation schema staisfies</a:t>
            </a:r>
          </a:p>
          <a:p>
            <a:pPr lvl="1"/>
            <a:r>
              <a:rPr lang="tr-TR" b="1" dirty="0" smtClean="0"/>
              <a:t>First Normal Form (1NF)</a:t>
            </a:r>
          </a:p>
          <a:p>
            <a:pPr lvl="1"/>
            <a:r>
              <a:rPr lang="tr-TR" b="1" dirty="0" smtClean="0"/>
              <a:t>Second Normal Form (2NF)</a:t>
            </a:r>
          </a:p>
          <a:p>
            <a:pPr lvl="1"/>
            <a:r>
              <a:rPr lang="tr-TR" b="1" dirty="0" smtClean="0"/>
              <a:t>Third Normal Form (3NF)</a:t>
            </a:r>
          </a:p>
          <a:p>
            <a:pPr lvl="1"/>
            <a:r>
              <a:rPr lang="tr-TR" b="1" dirty="0" smtClean="0"/>
              <a:t>Boyce-Codd Normal Form (BCNF)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12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Normal Forms Based on Primary Keys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First Normal Form (1NF)</a:t>
            </a:r>
          </a:p>
          <a:p>
            <a:pPr lvl="1"/>
            <a:r>
              <a:rPr lang="tr-TR" b="1" dirty="0" smtClean="0"/>
              <a:t>Attribute values should be atomic (indivisible) values</a:t>
            </a:r>
          </a:p>
          <a:p>
            <a:pPr lvl="2"/>
            <a:r>
              <a:rPr lang="tr-TR" b="1" dirty="0" smtClean="0"/>
              <a:t>There are three ways to achieve 1NF</a:t>
            </a:r>
          </a:p>
          <a:p>
            <a:pPr lvl="3"/>
            <a:r>
              <a:rPr lang="tr-TR" b="1" dirty="0" smtClean="0"/>
              <a:t>Removing attribute and use it in a different relation</a:t>
            </a:r>
          </a:p>
          <a:p>
            <a:pPr lvl="3"/>
            <a:r>
              <a:rPr lang="tr-TR" b="1" dirty="0" smtClean="0"/>
              <a:t>Expand the key</a:t>
            </a:r>
          </a:p>
          <a:p>
            <a:pPr lvl="3"/>
            <a:r>
              <a:rPr lang="tr-TR" b="1" dirty="0" smtClean="0"/>
              <a:t>Use several atomic attributes</a:t>
            </a:r>
          </a:p>
          <a:p>
            <a:pPr lvl="1"/>
            <a:r>
              <a:rPr lang="tr-TR" b="1" dirty="0" smtClean="0"/>
              <a:t>Nested relations (the relation within a tuple) should not be exist</a:t>
            </a:r>
          </a:p>
          <a:p>
            <a:pPr lvl="2"/>
            <a:r>
              <a:rPr lang="tr-TR" b="1" dirty="0" smtClean="0"/>
              <a:t>Remove nested relation attributes into a separate relation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44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Normal Forms Based on Primary Keys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Second Normal Form (1NF)</a:t>
            </a:r>
          </a:p>
          <a:p>
            <a:pPr lvl="1"/>
            <a:r>
              <a:rPr lang="tr-TR" b="1" dirty="0" smtClean="0"/>
              <a:t>A relation schema is in 2NF if each of the nonprime attributes is fully functionally dependent on the primary key.</a:t>
            </a:r>
          </a:p>
          <a:p>
            <a:pPr lvl="1"/>
            <a:r>
              <a:rPr lang="tr-TR" b="1" dirty="0" smtClean="0"/>
              <a:t>Second normalize into a number of 2NF relations</a:t>
            </a:r>
          </a:p>
          <a:p>
            <a:pPr lvl="2"/>
            <a:r>
              <a:rPr lang="tr-TR" b="1" dirty="0" smtClean="0"/>
              <a:t>In this new relations, nonprime attributes are placed with part of primary key on which they are dpendent.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9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Normal Forms Based on Primary Keys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Third Normal Form (1NF)</a:t>
            </a:r>
          </a:p>
          <a:p>
            <a:pPr lvl="1"/>
            <a:r>
              <a:rPr lang="tr-TR" b="1" dirty="0" smtClean="0"/>
              <a:t>A relation schema is in 3NF if it is in 2NF and no nonprime attribute is transitively dependent an primary key.</a:t>
            </a:r>
          </a:p>
          <a:p>
            <a:pPr lvl="2"/>
            <a:r>
              <a:rPr lang="tr-TR" b="1" dirty="0" smtClean="0"/>
              <a:t>If left-hand side of FD is part of the key or left-hand side of FD is a nonkey attribue, we have a porblem with 3NF.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43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4572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Normal Forms Based on Primary Keys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608034"/>
            <a:ext cx="7315200" cy="3725966"/>
          </a:xfrm>
          <a:noFill/>
        </p:spPr>
      </p:pic>
    </p:spTree>
    <p:extLst>
      <p:ext uri="{BB962C8B-B14F-4D97-AF65-F5344CB8AC3E}">
        <p14:creationId xmlns:p14="http://schemas.microsoft.com/office/powerpoint/2010/main" val="330637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Boyce-Codd Normal Form (BCNF)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Boyce-Codd Normal Form (BCNF)</a:t>
            </a:r>
          </a:p>
          <a:p>
            <a:pPr lvl="1"/>
            <a:r>
              <a:rPr lang="tr-TR" b="1" dirty="0" smtClean="0"/>
              <a:t>If a relation is in BCNF, it is also in 3NF.</a:t>
            </a:r>
          </a:p>
          <a:p>
            <a:pPr lvl="1"/>
            <a:r>
              <a:rPr lang="tr-TR" b="1" dirty="0" smtClean="0"/>
              <a:t>If a relation is in 3NF, it is not necessarily in BCNF</a:t>
            </a:r>
          </a:p>
          <a:p>
            <a:pPr lvl="1"/>
            <a:r>
              <a:rPr lang="tr-TR" b="1" dirty="0" smtClean="0"/>
              <a:t>A relation schema is in BCNF if a nontrivial functional dependency X-&gt;A holds, X is superkey of this relation.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58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Outline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Informal Design Guidelines for Relation Schemas</a:t>
            </a:r>
          </a:p>
          <a:p>
            <a:r>
              <a:rPr lang="tr-TR" b="1" dirty="0" smtClean="0"/>
              <a:t>Functional Dependencies</a:t>
            </a:r>
          </a:p>
          <a:p>
            <a:r>
              <a:rPr lang="tr-TR" b="1" dirty="0" smtClean="0"/>
              <a:t>Normal Forms Based on Primary Keys</a:t>
            </a:r>
          </a:p>
          <a:p>
            <a:r>
              <a:rPr lang="tr-TR" b="1" dirty="0" smtClean="0"/>
              <a:t>Boyce-Codd Normal Form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17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Informal Design Guidelines for Relation Schemas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Quality Measures</a:t>
            </a:r>
          </a:p>
          <a:p>
            <a:pPr lvl="1"/>
            <a:r>
              <a:rPr lang="tr-TR" b="1" dirty="0" smtClean="0"/>
              <a:t>Attribute semantics should be clear</a:t>
            </a:r>
          </a:p>
          <a:p>
            <a:pPr lvl="1"/>
            <a:r>
              <a:rPr lang="tr-TR" b="1" dirty="0" smtClean="0"/>
              <a:t>Reducing redundant information</a:t>
            </a:r>
          </a:p>
          <a:p>
            <a:pPr lvl="1"/>
            <a:r>
              <a:rPr lang="tr-TR" b="1" dirty="0" smtClean="0"/>
              <a:t>Reducing NULL values</a:t>
            </a:r>
          </a:p>
          <a:p>
            <a:pPr lvl="1"/>
            <a:r>
              <a:rPr lang="tr-TR" b="1" dirty="0" smtClean="0"/>
              <a:t>Preventing spurious tuples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Informal Design Guidelines for Relation Schemas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Quality Measures</a:t>
            </a:r>
          </a:p>
          <a:p>
            <a:pPr lvl="1"/>
            <a:r>
              <a:rPr lang="tr-TR" b="1" dirty="0" smtClean="0"/>
              <a:t>Guideline 1</a:t>
            </a:r>
          </a:p>
          <a:p>
            <a:pPr lvl="2"/>
            <a:r>
              <a:rPr lang="tr-TR" b="1" dirty="0" smtClean="0"/>
              <a:t>Create a schema with clear meaning</a:t>
            </a:r>
          </a:p>
          <a:p>
            <a:pPr lvl="2"/>
            <a:r>
              <a:rPr lang="tr-TR" b="1" dirty="0" smtClean="0"/>
              <a:t>Do not collect attributes from different entity types and relationship types in a single relation</a:t>
            </a:r>
          </a:p>
          <a:p>
            <a:pPr marL="685800" lvl="2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842" y="3124200"/>
            <a:ext cx="6558507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042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Informal Design Guidelines for Relation Schemas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Redundant Information in Tuples and Update Anomalies</a:t>
            </a:r>
          </a:p>
          <a:p>
            <a:pPr lvl="1"/>
            <a:r>
              <a:rPr lang="tr-TR" b="1" dirty="0" smtClean="0"/>
              <a:t>Update anomalies: The result of storing natural joins</a:t>
            </a:r>
            <a:endParaRPr lang="tr-TR" b="1" dirty="0"/>
          </a:p>
          <a:p>
            <a:pPr lvl="1"/>
            <a:r>
              <a:rPr lang="tr-TR" b="1" dirty="0" smtClean="0"/>
              <a:t>Update anomaly types:</a:t>
            </a:r>
          </a:p>
          <a:p>
            <a:pPr lvl="2"/>
            <a:r>
              <a:rPr lang="tr-TR" b="1" dirty="0" smtClean="0"/>
              <a:t>Insertion</a:t>
            </a:r>
          </a:p>
          <a:p>
            <a:pPr lvl="2"/>
            <a:r>
              <a:rPr lang="tr-TR" b="1" dirty="0" smtClean="0"/>
              <a:t>Deletion</a:t>
            </a:r>
          </a:p>
          <a:p>
            <a:pPr lvl="2"/>
            <a:r>
              <a:rPr lang="tr-TR" b="1" dirty="0" smtClean="0"/>
              <a:t>Modification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93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Informal Design Guidelines for Relation Schemas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Redundant Information in Tuples and Update Anomalies</a:t>
            </a:r>
          </a:p>
          <a:p>
            <a:pPr lvl="1"/>
            <a:r>
              <a:rPr lang="tr-TR" b="1" dirty="0" smtClean="0"/>
              <a:t>Guideline 2</a:t>
            </a:r>
          </a:p>
          <a:p>
            <a:pPr lvl="2"/>
            <a:r>
              <a:rPr lang="tr-TR" b="1" dirty="0" smtClean="0"/>
              <a:t>Design base relation schemas to eliminate update anomalies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86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Informal Design Guidelines for Relation Schemas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NULL Values in Tuples</a:t>
            </a:r>
          </a:p>
          <a:p>
            <a:pPr lvl="1"/>
            <a:r>
              <a:rPr lang="tr-TR" b="1" dirty="0" smtClean="0"/>
              <a:t>The meaning of NULL values may not be clear</a:t>
            </a:r>
          </a:p>
          <a:p>
            <a:pPr lvl="1"/>
            <a:r>
              <a:rPr lang="tr-TR" b="1" dirty="0" smtClean="0"/>
              <a:t>Storage space is wasted</a:t>
            </a:r>
          </a:p>
          <a:p>
            <a:pPr lvl="1"/>
            <a:r>
              <a:rPr lang="tr-TR" b="1" dirty="0" smtClean="0"/>
              <a:t>Guideline 3</a:t>
            </a:r>
          </a:p>
          <a:p>
            <a:pPr lvl="2"/>
            <a:r>
              <a:rPr lang="tr-TR" b="1" dirty="0" smtClean="0"/>
              <a:t>Do not put attributes in a base relation whose values may be NULL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76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Informal Design Guidelines for Relation Schemas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Generation of Spurious Tuples</a:t>
            </a:r>
          </a:p>
          <a:p>
            <a:r>
              <a:rPr lang="tr-TR" b="1" dirty="0" smtClean="0"/>
              <a:t>Natural join operation may produce many more tuples than the valid set of tuples.</a:t>
            </a:r>
          </a:p>
          <a:p>
            <a:pPr lvl="1"/>
            <a:r>
              <a:rPr lang="tr-TR" b="1" dirty="0" smtClean="0"/>
              <a:t>Guideline 4</a:t>
            </a:r>
          </a:p>
          <a:p>
            <a:pPr lvl="2"/>
            <a:r>
              <a:rPr lang="tr-TR" b="1" dirty="0" smtClean="0"/>
              <a:t>Create relation schemas so that no spurious tuples are produced</a:t>
            </a:r>
          </a:p>
          <a:p>
            <a:pPr lvl="2"/>
            <a:r>
              <a:rPr lang="tr-TR" b="1" dirty="0" smtClean="0"/>
              <a:t>Eliminate relations that contain the matching attributes are not FK and PK pairs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75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Functional Dependencies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Functional dependencies are formal tool to evaluate the quality of relational schemas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75" y="2590800"/>
            <a:ext cx="75406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80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11969</TotalTime>
  <Words>574</Words>
  <Application>Microsoft Office PowerPoint</Application>
  <PresentationFormat>On-screen Show (4:3)</PresentationFormat>
  <Paragraphs>106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BLM258</vt:lpstr>
      <vt:lpstr> Outline</vt:lpstr>
      <vt:lpstr>Informal Design Guidelines for Relation Schemas</vt:lpstr>
      <vt:lpstr>Informal Design Guidelines for Relation Schemas</vt:lpstr>
      <vt:lpstr>Informal Design Guidelines for Relation Schemas</vt:lpstr>
      <vt:lpstr>Informal Design Guidelines for Relation Schemas</vt:lpstr>
      <vt:lpstr>Informal Design Guidelines for Relation Schemas</vt:lpstr>
      <vt:lpstr>Informal Design Guidelines for Relation Schemas</vt:lpstr>
      <vt:lpstr>Functional Dependencies</vt:lpstr>
      <vt:lpstr>Normal Forms Based on Primary Keys</vt:lpstr>
      <vt:lpstr>Normal Forms Based on Primary Keys</vt:lpstr>
      <vt:lpstr>Normal Forms Based on Primary Keys</vt:lpstr>
      <vt:lpstr>Normal Forms Based on Primary Keys</vt:lpstr>
      <vt:lpstr>Normal Forms Based on Primary Keys</vt:lpstr>
      <vt:lpstr>Boyce-Codd Normal Form (BCNF)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566</cp:revision>
  <dcterms:created xsi:type="dcterms:W3CDTF">2006-08-16T00:00:00Z</dcterms:created>
  <dcterms:modified xsi:type="dcterms:W3CDTF">2019-12-03T21:44:34Z</dcterms:modified>
</cp:coreProperties>
</file>