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4" r:id="rId2"/>
    <p:sldId id="375" r:id="rId3"/>
    <p:sldId id="258" r:id="rId4"/>
    <p:sldId id="377" r:id="rId5"/>
    <p:sldId id="378" r:id="rId6"/>
    <p:sldId id="379" r:id="rId7"/>
    <p:sldId id="380" r:id="rId8"/>
    <p:sldId id="340" r:id="rId9"/>
    <p:sldId id="352" r:id="rId10"/>
    <p:sldId id="336" r:id="rId11"/>
    <p:sldId id="348" r:id="rId12"/>
    <p:sldId id="376" r:id="rId13"/>
    <p:sldId id="300" r:id="rId14"/>
    <p:sldId id="269" r:id="rId15"/>
    <p:sldId id="322" r:id="rId16"/>
    <p:sldId id="306" r:id="rId17"/>
    <p:sldId id="353" r:id="rId18"/>
    <p:sldId id="354" r:id="rId19"/>
    <p:sldId id="265" r:id="rId20"/>
    <p:sldId id="355" r:id="rId21"/>
    <p:sldId id="274" r:id="rId22"/>
    <p:sldId id="371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4EF"/>
    <a:srgbClr val="4169E9"/>
    <a:srgbClr val="495BE1"/>
    <a:srgbClr val="585BD2"/>
    <a:srgbClr val="FF66CC"/>
    <a:srgbClr val="FFCC00"/>
    <a:srgbClr val="00B05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99" autoAdjust="0"/>
    <p:restoredTop sz="94660"/>
  </p:normalViewPr>
  <p:slideViewPr>
    <p:cSldViewPr>
      <p:cViewPr>
        <p:scale>
          <a:sx n="70" d="100"/>
          <a:sy n="70" d="100"/>
        </p:scale>
        <p:origin x="1224" y="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97B0D-D1A8-CE4E-8311-5E5E9DCE9668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EF3F-BAAC-F841-88FB-C27F8EC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29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53729" y="2355934"/>
            <a:ext cx="47757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REPRODÜKTİF SÜRÜ SAĞLIĞI</a:t>
            </a:r>
            <a:endParaRPr lang="tr-TR" sz="3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60761" y="4008852"/>
            <a:ext cx="25569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dirty="0" err="1"/>
              <a:t>Prof.Dr</a:t>
            </a:r>
            <a:r>
              <a:rPr lang="tr-TR" sz="2100" dirty="0"/>
              <a:t>. Şükrü </a:t>
            </a:r>
            <a:r>
              <a:rPr lang="tr-TR" sz="2100" dirty="0" err="1"/>
              <a:t>Küplülü</a:t>
            </a:r>
            <a:endParaRPr lang="tr-TR" sz="21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1" y="977792"/>
            <a:ext cx="1322765" cy="1326702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80" y="994205"/>
            <a:ext cx="1307592" cy="12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500034" y="214290"/>
            <a:ext cx="822960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Puerperal fizyoloji-patoloji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4 Metin kutusu"/>
          <p:cNvSpPr txBox="1"/>
          <p:nvPr/>
        </p:nvSpPr>
        <p:spPr>
          <a:xfrm>
            <a:off x="5436096" y="6457954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smtClean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</a:t>
            </a:r>
            <a:r>
              <a:rPr lang="tr-TR" sz="1600" dirty="0" smtClean="0"/>
              <a:t>Ş, Vural R, Polat M </a:t>
            </a:r>
            <a:r>
              <a:rPr lang="tr-TR" sz="1600"/>
              <a:t>,</a:t>
            </a:r>
            <a:r>
              <a:rPr lang="tr-TR" sz="1600" smtClean="0"/>
              <a:t>2012)</a:t>
            </a:r>
            <a:endParaRPr lang="tr-TR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9753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500034" y="214290"/>
            <a:ext cx="822960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Puerperal fizyoloji-patoloji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4 Metin kutusu"/>
          <p:cNvSpPr txBox="1"/>
          <p:nvPr/>
        </p:nvSpPr>
        <p:spPr>
          <a:xfrm>
            <a:off x="5436096" y="6376594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smtClean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</a:t>
            </a:r>
            <a:r>
              <a:rPr lang="tr-TR" sz="1600" dirty="0" smtClean="0"/>
              <a:t>Ş, Vural R, Polat M </a:t>
            </a:r>
            <a:r>
              <a:rPr lang="tr-TR" sz="1600"/>
              <a:t>,</a:t>
            </a:r>
            <a:r>
              <a:rPr lang="tr-TR" sz="1600" smtClean="0"/>
              <a:t>2012)</a:t>
            </a:r>
            <a:endParaRPr lang="tr-TR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ttp://dairyfocus.illinois.edu/sites/dairyfocus.illinois.edu/files/Vol3Issue1Fig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76864" cy="4335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6505187" y="6093296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>
                <a:latin typeface="Times New Roman" charset="0"/>
                <a:ea typeface="Times New Roman" charset="0"/>
              </a:rPr>
              <a:t>(Stella ve ark., 2016)</a:t>
            </a:r>
            <a:r>
              <a:rPr lang="tr-TR"/>
              <a:t> 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83568" y="422387"/>
            <a:ext cx="822960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Puerperal fizyoloji-patoloji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42852"/>
            <a:ext cx="9286908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800" dirty="0" err="1" smtClean="0"/>
              <a:t>Metritislerin</a:t>
            </a:r>
            <a:r>
              <a:rPr lang="tr-TR" sz="2800" dirty="0" smtClean="0"/>
              <a:t> ekonomik önemi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tr-TR" sz="2400" u="sng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r-TR" sz="2400" u="sng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r-TR" sz="2400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sz="2400" u="sng" dirty="0" smtClean="0">
                <a:solidFill>
                  <a:srgbClr val="FFFF00"/>
                </a:solidFill>
              </a:rPr>
              <a:t>METRİTİSLERİN NEGATİF SONUÇLARI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Ölüm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Tedavi masrafları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İş gücü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Süt kaybı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Et-süt antibiyotik </a:t>
            </a:r>
            <a:r>
              <a:rPr lang="tr-TR" sz="2400" dirty="0" err="1" smtClean="0">
                <a:solidFill>
                  <a:schemeClr val="bg1"/>
                </a:solidFill>
              </a:rPr>
              <a:t>rezidü</a:t>
            </a:r>
            <a:r>
              <a:rPr lang="tr-TR" sz="2400" dirty="0" smtClean="0">
                <a:solidFill>
                  <a:schemeClr val="bg1"/>
                </a:solidFill>
              </a:rPr>
              <a:t> problemi</a:t>
            </a:r>
          </a:p>
          <a:p>
            <a:r>
              <a:rPr lang="tr-TR" sz="2400" dirty="0" err="1" smtClean="0">
                <a:solidFill>
                  <a:schemeClr val="bg1"/>
                </a:solidFill>
              </a:rPr>
              <a:t>İnfertilite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err="1" smtClean="0">
                <a:solidFill>
                  <a:schemeClr val="bg1"/>
                </a:solidFill>
              </a:rPr>
              <a:t>Sterilite</a:t>
            </a:r>
            <a:r>
              <a:rPr lang="tr-TR" sz="2400" dirty="0" smtClean="0">
                <a:solidFill>
                  <a:schemeClr val="bg1"/>
                </a:solidFill>
              </a:rPr>
              <a:t> - Kesim</a:t>
            </a:r>
          </a:p>
        </p:txBody>
      </p:sp>
      <p:sp>
        <p:nvSpPr>
          <p:cNvPr id="6" name="5 Sağ Ayraç"/>
          <p:cNvSpPr/>
          <p:nvPr/>
        </p:nvSpPr>
        <p:spPr>
          <a:xfrm>
            <a:off x="5286380" y="2643182"/>
            <a:ext cx="928694" cy="335758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6500826" y="4000504"/>
            <a:ext cx="24288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r-TR" sz="2400" dirty="0" smtClean="0"/>
              <a:t>EKONOMİK KAYIP</a:t>
            </a:r>
            <a:endParaRPr lang="tr-TR" sz="24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2285984" y="1142984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 smtClean="0">
                <a:solidFill>
                  <a:srgbClr val="FFFF00"/>
                </a:solidFill>
              </a:rPr>
              <a:t>Metritisler</a:t>
            </a:r>
            <a:r>
              <a:rPr lang="tr-TR" sz="2800" b="1" dirty="0" smtClean="0">
                <a:solidFill>
                  <a:srgbClr val="FFFF00"/>
                </a:solidFill>
              </a:rPr>
              <a:t>,</a:t>
            </a:r>
            <a:endParaRPr lang="tr-TR" sz="2800" b="1" dirty="0" smtClean="0"/>
          </a:p>
          <a:p>
            <a:r>
              <a:rPr lang="tr-TR" sz="2800" dirty="0" smtClean="0"/>
              <a:t>	    </a:t>
            </a:r>
            <a:r>
              <a:rPr lang="tr-TR" sz="2800" dirty="0" smtClean="0">
                <a:solidFill>
                  <a:schemeClr val="bg1"/>
                </a:solidFill>
              </a:rPr>
              <a:t>*Her inekte ve çiftlikte görülür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400" b="1" dirty="0" err="1" smtClean="0"/>
              <a:t>Metritislerin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insidansı</a:t>
            </a:r>
            <a:r>
              <a:rPr lang="tr-TR" sz="2400" b="1" dirty="0" smtClean="0"/>
              <a:t> - </a:t>
            </a:r>
            <a:r>
              <a:rPr lang="tr-TR" sz="2400" b="1" dirty="0" err="1" smtClean="0"/>
              <a:t>İnsidansı</a:t>
            </a:r>
            <a:r>
              <a:rPr lang="tr-TR" sz="2400" b="1" dirty="0" smtClean="0"/>
              <a:t> etkileyen faktörler 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	</a:t>
            </a:r>
            <a:endParaRPr lang="tr-TR" sz="20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0" y="1000108"/>
            <a:ext cx="9144000" cy="2643206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sz="2000" b="1" i="1" dirty="0" smtClean="0"/>
              <a:t> </a:t>
            </a:r>
          </a:p>
          <a:p>
            <a:pPr>
              <a:buNone/>
            </a:pPr>
            <a:r>
              <a:rPr lang="tr-TR" sz="2000" b="1" i="1" u="sng" dirty="0" err="1" smtClean="0"/>
              <a:t>Metritis</a:t>
            </a:r>
            <a:r>
              <a:rPr lang="tr-TR" sz="2000" b="1" i="1" u="sng" dirty="0" smtClean="0"/>
              <a:t> görülme oranları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>
                <a:solidFill>
                  <a:srgbClr val="FFFF00"/>
                </a:solidFill>
              </a:rPr>
              <a:t>Postpartum</a:t>
            </a:r>
            <a:r>
              <a:rPr lang="tr-TR" sz="2000" dirty="0" smtClean="0">
                <a:solidFill>
                  <a:srgbClr val="FFFF00"/>
                </a:solidFill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</a:rPr>
              <a:t>metritis</a:t>
            </a:r>
            <a:r>
              <a:rPr lang="tr-TR" sz="2000" dirty="0" smtClean="0">
                <a:solidFill>
                  <a:srgbClr val="FFFF00"/>
                </a:solidFill>
              </a:rPr>
              <a:t>      </a:t>
            </a:r>
            <a:r>
              <a:rPr lang="tr-TR" sz="2000" dirty="0" smtClean="0"/>
              <a:t>:   % 36-50 (%40)</a:t>
            </a:r>
          </a:p>
          <a:p>
            <a:r>
              <a:rPr lang="tr-TR" sz="2000" dirty="0" smtClean="0">
                <a:solidFill>
                  <a:srgbClr val="FFFF00"/>
                </a:solidFill>
              </a:rPr>
              <a:t> Sistemik semptomlu      </a:t>
            </a:r>
            <a:r>
              <a:rPr lang="tr-TR" sz="2000" dirty="0" smtClean="0"/>
              <a:t>:   % 15-20 (</a:t>
            </a:r>
            <a:r>
              <a:rPr lang="tr-TR" sz="2000" dirty="0" err="1" smtClean="0"/>
              <a:t>Postpartum</a:t>
            </a:r>
            <a:r>
              <a:rPr lang="tr-TR" sz="2000" dirty="0" smtClean="0"/>
              <a:t> 3 hafta)</a:t>
            </a:r>
          </a:p>
          <a:p>
            <a:r>
              <a:rPr lang="tr-TR" sz="2000" dirty="0" smtClean="0">
                <a:solidFill>
                  <a:srgbClr val="FFFF00"/>
                </a:solidFill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</a:rPr>
              <a:t>Subklinik</a:t>
            </a:r>
            <a:r>
              <a:rPr lang="tr-TR" sz="2000" dirty="0" smtClean="0">
                <a:solidFill>
                  <a:srgbClr val="FFFF00"/>
                </a:solidFill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</a:rPr>
              <a:t>endometritis</a:t>
            </a:r>
            <a:r>
              <a:rPr lang="tr-TR" sz="2000" dirty="0" smtClean="0">
                <a:solidFill>
                  <a:srgbClr val="FFFF00"/>
                </a:solidFill>
              </a:rPr>
              <a:t>  </a:t>
            </a:r>
            <a:r>
              <a:rPr lang="tr-TR" sz="2000" dirty="0" smtClean="0"/>
              <a:t>:   % 30</a:t>
            </a:r>
          </a:p>
          <a:p>
            <a:endParaRPr lang="tr-TR" sz="2000" dirty="0" smtClean="0"/>
          </a:p>
          <a:p>
            <a:pPr algn="ctr"/>
            <a:endParaRPr lang="tr-TR" sz="2000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0" y="3714753"/>
          <a:ext cx="9144000" cy="314324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171607"/>
                <a:gridCol w="3972393"/>
              </a:tblGrid>
              <a:tr h="53998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Sürünün sevki ve yönetimi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Aşılama programı</a:t>
                      </a:r>
                      <a:endParaRPr lang="tr-TR" dirty="0"/>
                    </a:p>
                  </a:txBody>
                  <a:tcPr/>
                </a:tc>
              </a:tr>
              <a:tr h="53998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Geçiş döneminde beslenme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Negatif enerji dengesi</a:t>
                      </a:r>
                      <a:endParaRPr lang="tr-TR" dirty="0"/>
                    </a:p>
                  </a:txBody>
                  <a:tcPr/>
                </a:tc>
              </a:tr>
              <a:tr h="53998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Doğum sürecinin yönetimi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Altlık, doğuma yardım</a:t>
                      </a:r>
                      <a:r>
                        <a:rPr lang="tr-TR" sz="1800" baseline="0" dirty="0" smtClean="0"/>
                        <a:t> v.b.</a:t>
                      </a:r>
                      <a:endParaRPr lang="tr-TR" dirty="0"/>
                    </a:p>
                  </a:txBody>
                  <a:tcPr/>
                </a:tc>
              </a:tr>
              <a:tr h="591277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Sürünün ve bireyin </a:t>
                      </a:r>
                      <a:r>
                        <a:rPr lang="tr-TR" sz="1800" dirty="0" err="1" smtClean="0"/>
                        <a:t>immunolojik</a:t>
                      </a:r>
                      <a:r>
                        <a:rPr lang="tr-TR" sz="1800" dirty="0" smtClean="0"/>
                        <a:t> yeterliliği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Stres</a:t>
                      </a:r>
                      <a:endParaRPr lang="tr-TR" dirty="0"/>
                    </a:p>
                  </a:txBody>
                  <a:tcPr/>
                </a:tc>
              </a:tr>
              <a:tr h="932024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Enfeksiyonu oluşturan etkenlerin yoğunluğu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Çevre hijyeni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8138597" y="1142984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000" i="1" dirty="0" smtClean="0">
                <a:solidFill>
                  <a:schemeClr val="bg1"/>
                </a:solidFill>
              </a:rPr>
              <a:t>   </a:t>
            </a:r>
            <a:r>
              <a:rPr lang="tr-TR" sz="1000" i="1" dirty="0" err="1" smtClean="0">
                <a:solidFill>
                  <a:schemeClr val="bg1"/>
                </a:solidFill>
              </a:rPr>
              <a:t>Sheldon</a:t>
            </a:r>
            <a:r>
              <a:rPr lang="tr-TR" sz="1000" i="1" dirty="0" smtClean="0">
                <a:solidFill>
                  <a:schemeClr val="bg1"/>
                </a:solidFill>
              </a:rPr>
              <a:t>, 2009</a:t>
            </a:r>
            <a:endParaRPr lang="tr-TR" sz="1000" i="1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14348" y="128586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Değişkendir – faktörlere bağlı artar veya çoğalır. Her çiftlikte vardır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400" dirty="0" err="1" smtClean="0"/>
              <a:t>Metritis</a:t>
            </a:r>
            <a:r>
              <a:rPr lang="tr-TR" sz="2400" dirty="0" smtClean="0"/>
              <a:t> bazen bir </a:t>
            </a:r>
            <a:r>
              <a:rPr lang="tr-TR" sz="2400" b="1" dirty="0" smtClean="0"/>
              <a:t>SONUÇ</a:t>
            </a:r>
            <a:r>
              <a:rPr lang="tr-TR" sz="2400" dirty="0" smtClean="0"/>
              <a:t>, bazen de bir </a:t>
            </a:r>
            <a:r>
              <a:rPr lang="tr-TR" sz="2400" b="1" dirty="0" smtClean="0"/>
              <a:t>NEDENDİR</a:t>
            </a:r>
            <a:r>
              <a:rPr lang="tr-TR" sz="2400" dirty="0" smtClean="0"/>
              <a:t> [ </a:t>
            </a:r>
            <a:r>
              <a:rPr lang="tr-TR" sz="2400" dirty="0" err="1" smtClean="0"/>
              <a:t>İnfertilite</a:t>
            </a:r>
            <a:r>
              <a:rPr lang="tr-TR" sz="2400" dirty="0" smtClean="0"/>
              <a:t>] </a:t>
            </a:r>
            <a:r>
              <a:rPr lang="tr-TR" sz="2400" dirty="0" err="1" smtClean="0"/>
              <a:t>Metritis</a:t>
            </a:r>
            <a:r>
              <a:rPr lang="tr-TR" sz="2400" dirty="0" smtClean="0"/>
              <a:t> bir </a:t>
            </a:r>
            <a:r>
              <a:rPr lang="tr-TR" sz="2400" dirty="0" err="1" smtClean="0"/>
              <a:t>immunolojik</a:t>
            </a:r>
            <a:r>
              <a:rPr lang="tr-TR" sz="2400" dirty="0" smtClean="0"/>
              <a:t> sorundur</a:t>
            </a:r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3643306" y="3286124"/>
            <a:ext cx="1506655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NED</a:t>
            </a:r>
          </a:p>
          <a:p>
            <a:pPr algn="ctr"/>
            <a:r>
              <a:rPr lang="tr-TR" sz="1600" dirty="0" smtClean="0"/>
              <a:t>(IGF-I,</a:t>
            </a:r>
            <a:r>
              <a:rPr lang="tr-TR" sz="1600" dirty="0" err="1" smtClean="0"/>
              <a:t>insulin</a:t>
            </a:r>
            <a:r>
              <a:rPr lang="tr-TR" sz="1600" dirty="0" smtClean="0"/>
              <a:t>)</a:t>
            </a:r>
            <a:endParaRPr lang="tr-TR" sz="36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500694" y="5357826"/>
            <a:ext cx="242677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Mikroorganizma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357290" y="2428868"/>
            <a:ext cx="3643338" cy="70788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Geçiş dönemi kuru madde alımı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(Risk faktörleri etkili)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28596" y="1428736"/>
            <a:ext cx="3955314" cy="70788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u="sng" dirty="0" smtClean="0">
                <a:solidFill>
                  <a:schemeClr val="bg1"/>
                </a:solidFill>
              </a:rPr>
              <a:t>Ani </a:t>
            </a:r>
            <a:r>
              <a:rPr lang="tr-TR" sz="2000" u="sng" dirty="0" err="1" smtClean="0">
                <a:solidFill>
                  <a:schemeClr val="bg1"/>
                </a:solidFill>
              </a:rPr>
              <a:t>metabolik</a:t>
            </a:r>
            <a:r>
              <a:rPr lang="tr-TR" sz="2000" u="sng" dirty="0" smtClean="0">
                <a:solidFill>
                  <a:schemeClr val="bg1"/>
                </a:solidFill>
              </a:rPr>
              <a:t> ihtiyaç artışı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Yavru büyümesi ve süt sentezi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500562" y="4357694"/>
            <a:ext cx="3286148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Hücresel </a:t>
            </a:r>
            <a:r>
              <a:rPr lang="tr-TR" sz="2000" dirty="0" err="1" smtClean="0">
                <a:solidFill>
                  <a:schemeClr val="bg1"/>
                </a:solidFill>
              </a:rPr>
              <a:t>immunite</a:t>
            </a:r>
            <a:r>
              <a:rPr lang="tr-TR" sz="2000" dirty="0" smtClean="0">
                <a:solidFill>
                  <a:schemeClr val="bg1"/>
                </a:solidFill>
              </a:rPr>
              <a:t> etkilenir 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PMN zayıflığı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1000100" y="4572008"/>
            <a:ext cx="264320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METRİTİS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5" name="14 Yuvarlatılmış Dikdörtgen"/>
          <p:cNvSpPr/>
          <p:nvPr/>
        </p:nvSpPr>
        <p:spPr>
          <a:xfrm>
            <a:off x="5643570" y="1500174"/>
            <a:ext cx="2643206" cy="18573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Risk faktörleri</a:t>
            </a:r>
          </a:p>
          <a:p>
            <a:pPr algn="ctr"/>
            <a:endParaRPr lang="tr-TR" b="1" dirty="0">
              <a:solidFill>
                <a:srgbClr val="FFFF00"/>
              </a:solidFill>
            </a:endParaRPr>
          </a:p>
        </p:txBody>
      </p:sp>
      <p:cxnSp>
        <p:nvCxnSpPr>
          <p:cNvPr id="18" name="17 Düz Bağlayıcı"/>
          <p:cNvCxnSpPr/>
          <p:nvPr/>
        </p:nvCxnSpPr>
        <p:spPr>
          <a:xfrm rot="10800000">
            <a:off x="5000628" y="2786058"/>
            <a:ext cx="64294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>
          <a:xfrm rot="10800000" flipV="1">
            <a:off x="3143240" y="4144174"/>
            <a:ext cx="500860" cy="4278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Düz Bağlayıcı"/>
          <p:cNvCxnSpPr/>
          <p:nvPr/>
        </p:nvCxnSpPr>
        <p:spPr>
          <a:xfrm>
            <a:off x="5143504" y="4071942"/>
            <a:ext cx="857256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800" dirty="0" smtClean="0"/>
              <a:t>Geçiş dönemi </a:t>
            </a:r>
            <a:r>
              <a:rPr lang="tr-TR" sz="2800" dirty="0" err="1" smtClean="0"/>
              <a:t>immunolojisi</a:t>
            </a:r>
            <a:r>
              <a:rPr lang="tr-TR" sz="2800" dirty="0" smtClean="0"/>
              <a:t> ve </a:t>
            </a:r>
            <a:r>
              <a:rPr lang="tr-TR" sz="2800" dirty="0" err="1" smtClean="0"/>
              <a:t>uterus</a:t>
            </a:r>
            <a:r>
              <a:rPr lang="tr-TR" sz="2800" dirty="0" smtClean="0"/>
              <a:t> enfeksiyonları</a:t>
            </a:r>
            <a:endParaRPr lang="tr-TR" sz="2800" dirty="0"/>
          </a:p>
        </p:txBody>
      </p:sp>
      <p:cxnSp>
        <p:nvCxnSpPr>
          <p:cNvPr id="5" name="4 Düz Bağlayıcı"/>
          <p:cNvCxnSpPr/>
          <p:nvPr/>
        </p:nvCxnSpPr>
        <p:spPr>
          <a:xfrm rot="5400000">
            <a:off x="2178827" y="4107661"/>
            <a:ext cx="4071966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 rot="10800000">
            <a:off x="928662" y="4572008"/>
            <a:ext cx="6858048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Serbest Form"/>
          <p:cNvSpPr/>
          <p:nvPr/>
        </p:nvSpPr>
        <p:spPr>
          <a:xfrm rot="13067109">
            <a:off x="1744435" y="1874707"/>
            <a:ext cx="4214593" cy="2939288"/>
          </a:xfrm>
          <a:custGeom>
            <a:avLst/>
            <a:gdLst>
              <a:gd name="connsiteX0" fmla="*/ 3944203 w 3944203"/>
              <a:gd name="connsiteY0" fmla="*/ 366215 h 2563504"/>
              <a:gd name="connsiteX1" fmla="*/ 614149 w 3944203"/>
              <a:gd name="connsiteY1" fmla="*/ 366215 h 2563504"/>
              <a:gd name="connsiteX2" fmla="*/ 259307 w 3944203"/>
              <a:gd name="connsiteY2" fmla="*/ 2563504 h 25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203" h="2563504">
                <a:moveTo>
                  <a:pt x="3944203" y="366215"/>
                </a:moveTo>
                <a:cubicBezTo>
                  <a:pt x="2586250" y="183107"/>
                  <a:pt x="1228298" y="0"/>
                  <a:pt x="614149" y="366215"/>
                </a:cubicBezTo>
                <a:cubicBezTo>
                  <a:pt x="0" y="732430"/>
                  <a:pt x="129653" y="1647967"/>
                  <a:pt x="259307" y="2563504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erbest Form"/>
          <p:cNvSpPr/>
          <p:nvPr/>
        </p:nvSpPr>
        <p:spPr>
          <a:xfrm rot="13172726">
            <a:off x="1672998" y="2268841"/>
            <a:ext cx="4214593" cy="2939288"/>
          </a:xfrm>
          <a:custGeom>
            <a:avLst/>
            <a:gdLst>
              <a:gd name="connsiteX0" fmla="*/ 3944203 w 3944203"/>
              <a:gd name="connsiteY0" fmla="*/ 366215 h 2563504"/>
              <a:gd name="connsiteX1" fmla="*/ 614149 w 3944203"/>
              <a:gd name="connsiteY1" fmla="*/ 366215 h 2563504"/>
              <a:gd name="connsiteX2" fmla="*/ 259307 w 3944203"/>
              <a:gd name="connsiteY2" fmla="*/ 2563504 h 25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203" h="2563504">
                <a:moveTo>
                  <a:pt x="3944203" y="366215"/>
                </a:moveTo>
                <a:cubicBezTo>
                  <a:pt x="2586250" y="183107"/>
                  <a:pt x="1228298" y="0"/>
                  <a:pt x="614149" y="366215"/>
                </a:cubicBezTo>
                <a:cubicBezTo>
                  <a:pt x="0" y="732430"/>
                  <a:pt x="129653" y="1647967"/>
                  <a:pt x="259307" y="2563504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Serbest Form"/>
          <p:cNvSpPr/>
          <p:nvPr/>
        </p:nvSpPr>
        <p:spPr>
          <a:xfrm rot="13144743">
            <a:off x="1601559" y="2768908"/>
            <a:ext cx="4214593" cy="2939288"/>
          </a:xfrm>
          <a:custGeom>
            <a:avLst/>
            <a:gdLst>
              <a:gd name="connsiteX0" fmla="*/ 3944203 w 3944203"/>
              <a:gd name="connsiteY0" fmla="*/ 366215 h 2563504"/>
              <a:gd name="connsiteX1" fmla="*/ 614149 w 3944203"/>
              <a:gd name="connsiteY1" fmla="*/ 366215 h 2563504"/>
              <a:gd name="connsiteX2" fmla="*/ 259307 w 3944203"/>
              <a:gd name="connsiteY2" fmla="*/ 2563504 h 25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203" h="2563504">
                <a:moveTo>
                  <a:pt x="3944203" y="366215"/>
                </a:moveTo>
                <a:cubicBezTo>
                  <a:pt x="2586250" y="183107"/>
                  <a:pt x="1228298" y="0"/>
                  <a:pt x="614149" y="366215"/>
                </a:cubicBezTo>
                <a:cubicBezTo>
                  <a:pt x="0" y="732430"/>
                  <a:pt x="129653" y="1647967"/>
                  <a:pt x="259307" y="256350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Metin kutusu"/>
          <p:cNvSpPr txBox="1"/>
          <p:nvPr/>
        </p:nvSpPr>
        <p:spPr>
          <a:xfrm>
            <a:off x="6143636" y="4071942"/>
            <a:ext cx="14100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tr-TR" dirty="0" err="1" smtClean="0"/>
              <a:t>Metritis</a:t>
            </a:r>
            <a:r>
              <a:rPr lang="tr-TR" dirty="0" smtClean="0"/>
              <a:t> fazla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500826" y="3286124"/>
            <a:ext cx="11805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tr-TR" dirty="0" err="1" smtClean="0"/>
              <a:t>Metritis</a:t>
            </a:r>
            <a:r>
              <a:rPr lang="tr-TR" dirty="0" smtClean="0"/>
              <a:t> az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3786182" y="1571612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Doğum</a:t>
            </a:r>
            <a:endParaRPr lang="tr-TR" sz="2000" b="1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1785918" y="2143116"/>
            <a:ext cx="2286016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</a:rPr>
              <a:t>Buzağının hızlı büyümesi</a:t>
            </a:r>
          </a:p>
          <a:p>
            <a:pPr>
              <a:buFont typeface="Arial" pitchFamily="34" charset="0"/>
              <a:buChar char="•"/>
            </a:pPr>
            <a:r>
              <a:rPr lang="tr-TR" sz="1600" dirty="0" err="1" smtClean="0">
                <a:solidFill>
                  <a:srgbClr val="0070C0"/>
                </a:solidFill>
              </a:rPr>
              <a:t>Kolostrogenezis</a:t>
            </a:r>
            <a:endParaRPr lang="tr-TR" sz="16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286248" y="2143116"/>
            <a:ext cx="2428892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</a:rPr>
              <a:t>Yüksek </a:t>
            </a:r>
            <a:r>
              <a:rPr lang="tr-TR" sz="1600" dirty="0" err="1" smtClean="0">
                <a:solidFill>
                  <a:srgbClr val="0070C0"/>
                </a:solidFill>
              </a:rPr>
              <a:t>laktasyon</a:t>
            </a:r>
            <a:endParaRPr lang="tr-TR" sz="16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</a:rPr>
              <a:t>Memenin </a:t>
            </a:r>
            <a:r>
              <a:rPr lang="tr-TR" sz="1600" dirty="0" err="1" smtClean="0">
                <a:solidFill>
                  <a:srgbClr val="0070C0"/>
                </a:solidFill>
              </a:rPr>
              <a:t>insulinden</a:t>
            </a:r>
            <a:r>
              <a:rPr lang="tr-TR" sz="1600" dirty="0" smtClean="0">
                <a:solidFill>
                  <a:srgbClr val="0070C0"/>
                </a:solidFill>
              </a:rPr>
              <a:t> bağımsız enerji kullanımı</a:t>
            </a:r>
          </a:p>
        </p:txBody>
      </p:sp>
      <p:sp>
        <p:nvSpPr>
          <p:cNvPr id="28" name="27 Metin kutusu"/>
          <p:cNvSpPr txBox="1"/>
          <p:nvPr/>
        </p:nvSpPr>
        <p:spPr>
          <a:xfrm>
            <a:off x="2500298" y="3143248"/>
            <a:ext cx="17145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u="sng" dirty="0" smtClean="0"/>
              <a:t>Dezavantaj</a:t>
            </a:r>
          </a:p>
          <a:p>
            <a:pPr algn="ctr">
              <a:buFont typeface="Arial" pitchFamily="34" charset="0"/>
              <a:buChar char="•"/>
            </a:pPr>
            <a:r>
              <a:rPr lang="tr-TR" sz="1400" dirty="0" smtClean="0"/>
              <a:t>KM alınımı azalması</a:t>
            </a:r>
          </a:p>
          <a:p>
            <a:pPr algn="ctr">
              <a:buFont typeface="Arial" pitchFamily="34" charset="0"/>
              <a:buChar char="•"/>
            </a:pPr>
            <a:r>
              <a:rPr lang="tr-TR" sz="1400" dirty="0" smtClean="0"/>
              <a:t>Yüksek </a:t>
            </a:r>
            <a:r>
              <a:rPr lang="tr-TR" sz="1400" dirty="0" err="1" smtClean="0"/>
              <a:t>steroid</a:t>
            </a:r>
            <a:endParaRPr lang="tr-TR" sz="1400" dirty="0" smtClean="0"/>
          </a:p>
          <a:p>
            <a:pPr algn="ctr">
              <a:buFont typeface="Arial" pitchFamily="34" charset="0"/>
              <a:buChar char="•"/>
            </a:pPr>
            <a:r>
              <a:rPr lang="tr-TR" sz="1400" dirty="0" err="1" smtClean="0"/>
              <a:t>Cortisol</a:t>
            </a:r>
            <a:endParaRPr lang="tr-TR" sz="1400" dirty="0"/>
          </a:p>
        </p:txBody>
      </p:sp>
      <p:sp>
        <p:nvSpPr>
          <p:cNvPr id="29" name="28 Metin kutusu"/>
          <p:cNvSpPr txBox="1"/>
          <p:nvPr/>
        </p:nvSpPr>
        <p:spPr>
          <a:xfrm>
            <a:off x="4286248" y="3143248"/>
            <a:ext cx="17145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u="sng" dirty="0" smtClean="0"/>
              <a:t>Dezavantaj</a:t>
            </a:r>
          </a:p>
          <a:p>
            <a:pPr algn="ctr">
              <a:buFont typeface="Arial" pitchFamily="34" charset="0"/>
              <a:buChar char="•"/>
            </a:pPr>
            <a:r>
              <a:rPr lang="tr-TR" sz="1400" dirty="0" err="1" smtClean="0"/>
              <a:t>Ruminal</a:t>
            </a:r>
            <a:r>
              <a:rPr lang="tr-TR" sz="1400" dirty="0" smtClean="0"/>
              <a:t> adaptasyon</a:t>
            </a:r>
          </a:p>
          <a:p>
            <a:pPr algn="ctr"/>
            <a:endParaRPr lang="tr-TR" sz="1400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857224" y="1071546"/>
            <a:ext cx="771530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DOĞUMDAN ÖNCE ve SONRA ENERJİ İHTİYACI / NEGATİF ENERJİ EĞRİSİ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2000232" y="1857364"/>
            <a:ext cx="1856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u="sng" dirty="0" smtClean="0"/>
              <a:t>Artan Enerji ihtiyacı</a:t>
            </a:r>
            <a:endParaRPr lang="tr-TR" sz="1600" b="1" u="sng" dirty="0"/>
          </a:p>
        </p:txBody>
      </p:sp>
      <p:sp>
        <p:nvSpPr>
          <p:cNvPr id="31" name="30 Metin kutusu"/>
          <p:cNvSpPr txBox="1"/>
          <p:nvPr/>
        </p:nvSpPr>
        <p:spPr>
          <a:xfrm>
            <a:off x="571472" y="6286520"/>
            <a:ext cx="769898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/>
              <a:t>NED=NEFA=IGF-I=PMN azalması= </a:t>
            </a:r>
            <a:r>
              <a:rPr lang="tr-TR" sz="2000" dirty="0" err="1" smtClean="0"/>
              <a:t>Ig</a:t>
            </a:r>
            <a:r>
              <a:rPr lang="tr-TR" sz="2000" dirty="0" smtClean="0"/>
              <a:t> üretimi azalması= İmmun yetersizlik</a:t>
            </a:r>
            <a:endParaRPr lang="tr-TR" sz="2000" dirty="0"/>
          </a:p>
        </p:txBody>
      </p:sp>
      <p:sp>
        <p:nvSpPr>
          <p:cNvPr id="32" name="31 Metin kutusu"/>
          <p:cNvSpPr txBox="1"/>
          <p:nvPr/>
        </p:nvSpPr>
        <p:spPr>
          <a:xfrm>
            <a:off x="4500562" y="1857364"/>
            <a:ext cx="1856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u="sng" dirty="0" smtClean="0"/>
              <a:t>Artan Enerji ihtiyacı</a:t>
            </a:r>
            <a:endParaRPr lang="tr-TR" sz="1600" b="1" u="sng" dirty="0"/>
          </a:p>
        </p:txBody>
      </p:sp>
      <p:sp>
        <p:nvSpPr>
          <p:cNvPr id="33" name="32 Artı"/>
          <p:cNvSpPr/>
          <p:nvPr/>
        </p:nvSpPr>
        <p:spPr>
          <a:xfrm>
            <a:off x="4214810" y="4214818"/>
            <a:ext cx="285752" cy="285752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4" name="33 Eksi"/>
          <p:cNvSpPr/>
          <p:nvPr/>
        </p:nvSpPr>
        <p:spPr>
          <a:xfrm>
            <a:off x="4214810" y="4714884"/>
            <a:ext cx="214314" cy="214314"/>
          </a:xfrm>
          <a:prstGeom prst="mathMinus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Metin kutusu"/>
          <p:cNvSpPr txBox="1"/>
          <p:nvPr/>
        </p:nvSpPr>
        <p:spPr>
          <a:xfrm>
            <a:off x="0" y="4286256"/>
            <a:ext cx="185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0070C0"/>
                </a:solidFill>
              </a:rPr>
              <a:t>Enerji eğrisi ve dengesi</a:t>
            </a:r>
            <a:endParaRPr lang="tr-TR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2400" dirty="0" err="1" smtClean="0"/>
              <a:t>Periparturient</a:t>
            </a:r>
            <a:r>
              <a:rPr lang="tr-TR" sz="2400" dirty="0" smtClean="0"/>
              <a:t> dönemde su alımı-</a:t>
            </a:r>
            <a:r>
              <a:rPr lang="tr-TR" sz="2400" dirty="0" err="1" smtClean="0"/>
              <a:t>Metritis</a:t>
            </a:r>
            <a:r>
              <a:rPr lang="tr-TR" sz="2400" dirty="0" smtClean="0"/>
              <a:t> ilişkisi</a:t>
            </a:r>
            <a:endParaRPr lang="tr-TR" sz="24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5357818" y="6596390"/>
            <a:ext cx="32146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 smtClean="0"/>
              <a:t>J. M. </a:t>
            </a:r>
            <a:r>
              <a:rPr lang="en-US" sz="1100" i="1" dirty="0" err="1" smtClean="0"/>
              <a:t>Huzzey</a:t>
            </a:r>
            <a:r>
              <a:rPr lang="en-US" sz="1100" i="1" dirty="0" smtClean="0"/>
              <a:t> and T. R. Overton</a:t>
            </a:r>
            <a:r>
              <a:rPr lang="tr-TR" sz="1100" i="1" dirty="0" smtClean="0"/>
              <a:t>, Cornell </a:t>
            </a:r>
            <a:r>
              <a:rPr lang="tr-TR" sz="1100" i="1" dirty="0" err="1" smtClean="0"/>
              <a:t>University</a:t>
            </a:r>
            <a:endParaRPr lang="tr-TR" sz="1100" i="1" dirty="0"/>
          </a:p>
        </p:txBody>
      </p:sp>
      <p:sp>
        <p:nvSpPr>
          <p:cNvPr id="5" name="4 Dikdörtgen"/>
          <p:cNvSpPr/>
          <p:nvPr/>
        </p:nvSpPr>
        <p:spPr>
          <a:xfrm>
            <a:off x="1357290" y="3214686"/>
            <a:ext cx="1428760" cy="5000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Su (kg/gün)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 rot="10800000" flipV="1">
            <a:off x="1071538" y="3714752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7572396" y="1643050"/>
            <a:ext cx="87876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Sağlıklı 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643702" y="2428868"/>
            <a:ext cx="220220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Orta-Şiddetli </a:t>
            </a:r>
            <a:r>
              <a:rPr lang="tr-TR" dirty="0" err="1" smtClean="0"/>
              <a:t>metritis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4214810" y="4500570"/>
            <a:ext cx="8643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Doğum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500034" y="142852"/>
            <a:ext cx="8229600" cy="7254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Periparturient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dönemde kuru madde alımı-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Metritis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ilişkisi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357818" y="6596390"/>
            <a:ext cx="32146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 smtClean="0"/>
              <a:t>J. M. </a:t>
            </a:r>
            <a:r>
              <a:rPr lang="en-US" sz="1100" i="1" dirty="0" err="1" smtClean="0"/>
              <a:t>Huzzey</a:t>
            </a:r>
            <a:r>
              <a:rPr lang="en-US" sz="1100" i="1" dirty="0" smtClean="0"/>
              <a:t> and T. R. Overton</a:t>
            </a:r>
            <a:r>
              <a:rPr lang="tr-TR" sz="1100" i="1" dirty="0" smtClean="0"/>
              <a:t>, Cornell </a:t>
            </a:r>
            <a:r>
              <a:rPr lang="tr-TR" sz="1100" i="1" dirty="0" err="1" smtClean="0"/>
              <a:t>University</a:t>
            </a:r>
            <a:endParaRPr lang="tr-TR" sz="1100" i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1214414" y="1857364"/>
            <a:ext cx="21858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Kuru madde (kg/gün)</a:t>
            </a:r>
            <a:endParaRPr lang="tr-TR" dirty="0"/>
          </a:p>
        </p:txBody>
      </p:sp>
      <p:cxnSp>
        <p:nvCxnSpPr>
          <p:cNvPr id="9" name="8 Düz Ok Bağlayıcısı"/>
          <p:cNvCxnSpPr/>
          <p:nvPr/>
        </p:nvCxnSpPr>
        <p:spPr>
          <a:xfrm rot="5400000">
            <a:off x="1035819" y="2321711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7286644" y="1428736"/>
            <a:ext cx="87876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Sağlıklı 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715140" y="3357562"/>
            <a:ext cx="220220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Orta-Şiddetli </a:t>
            </a:r>
            <a:r>
              <a:rPr lang="tr-TR" dirty="0" err="1" smtClean="0"/>
              <a:t>metritis</a:t>
            </a:r>
            <a:endParaRPr lang="tr-TR" dirty="0"/>
          </a:p>
        </p:txBody>
      </p:sp>
      <p:cxnSp>
        <p:nvCxnSpPr>
          <p:cNvPr id="13" name="12 Düz Ok Bağlayıcısı"/>
          <p:cNvCxnSpPr/>
          <p:nvPr/>
        </p:nvCxnSpPr>
        <p:spPr>
          <a:xfrm rot="5400000" flipH="1" flipV="1">
            <a:off x="6822297" y="3036091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4000496" y="4643446"/>
            <a:ext cx="8643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Doğum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301038" cy="6429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400" dirty="0" err="1" smtClean="0"/>
              <a:t>Metritisler</a:t>
            </a:r>
            <a:r>
              <a:rPr lang="tr-TR" sz="2400" dirty="0" smtClean="0"/>
              <a:t> etken-</a:t>
            </a:r>
            <a:r>
              <a:rPr lang="tr-TR" sz="2400" dirty="0" err="1" smtClean="0"/>
              <a:t>predispozisyon</a:t>
            </a:r>
            <a:r>
              <a:rPr lang="tr-TR" sz="2400" dirty="0" smtClean="0"/>
              <a:t> faktörleri ve </a:t>
            </a:r>
            <a:r>
              <a:rPr lang="tr-TR" sz="2400" dirty="0" err="1" smtClean="0"/>
              <a:t>immunitenin</a:t>
            </a:r>
            <a:r>
              <a:rPr lang="tr-TR" sz="2400" dirty="0" smtClean="0"/>
              <a:t> rolü</a:t>
            </a:r>
            <a:endParaRPr lang="tr-TR" sz="2400" dirty="0"/>
          </a:p>
        </p:txBody>
      </p:sp>
      <p:sp>
        <p:nvSpPr>
          <p:cNvPr id="15" name="Yuvarlatılmış Dikdörtgen 6"/>
          <p:cNvSpPr/>
          <p:nvPr/>
        </p:nvSpPr>
        <p:spPr>
          <a:xfrm>
            <a:off x="928662" y="5072074"/>
            <a:ext cx="2517300" cy="14542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6210" tIns="78105" rIns="156210" bIns="78105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100" kern="1200" dirty="0" smtClean="0"/>
              <a:t>Parazitler</a:t>
            </a:r>
            <a:endParaRPr lang="tr-TR" sz="4100" kern="1200" dirty="0"/>
          </a:p>
        </p:txBody>
      </p:sp>
      <p:sp>
        <p:nvSpPr>
          <p:cNvPr id="23" name="Aynı Yanın Köşesi Yuvarlatılmış Dikdörtgen 4"/>
          <p:cNvSpPr/>
          <p:nvPr/>
        </p:nvSpPr>
        <p:spPr>
          <a:xfrm>
            <a:off x="2331706" y="3031743"/>
            <a:ext cx="4437610" cy="794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tr-TR" sz="2300" kern="1200"/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tr-TR" sz="2300" kern="1200"/>
          </a:p>
        </p:txBody>
      </p:sp>
      <p:sp>
        <p:nvSpPr>
          <p:cNvPr id="26" name="25 Dikdörtgen"/>
          <p:cNvSpPr/>
          <p:nvPr/>
        </p:nvSpPr>
        <p:spPr>
          <a:xfrm>
            <a:off x="500034" y="642918"/>
            <a:ext cx="2428892" cy="5286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u="sng" dirty="0" smtClean="0">
                <a:solidFill>
                  <a:srgbClr val="FFFF00"/>
                </a:solidFill>
              </a:rPr>
              <a:t>ETKENLER</a:t>
            </a:r>
            <a:endParaRPr lang="tr-TR" sz="1600" b="1" u="sng" dirty="0" smtClean="0">
              <a:solidFill>
                <a:srgbClr val="FFFF00"/>
              </a:solidFill>
            </a:endParaRPr>
          </a:p>
          <a:p>
            <a:r>
              <a:rPr lang="tr-TR" b="1" u="sng" dirty="0" smtClean="0">
                <a:solidFill>
                  <a:srgbClr val="FFFF00"/>
                </a:solidFill>
              </a:rPr>
              <a:t>Bakteriler</a:t>
            </a:r>
            <a:endParaRPr lang="tr-TR" sz="1600" b="1" u="sng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E.</a:t>
            </a:r>
            <a:r>
              <a:rPr lang="tr-TR" sz="1600" dirty="0" err="1" smtClean="0">
                <a:solidFill>
                  <a:schemeClr val="bg1"/>
                </a:solidFill>
              </a:rPr>
              <a:t>Coli</a:t>
            </a:r>
            <a:endParaRPr lang="tr-TR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A.</a:t>
            </a:r>
            <a:r>
              <a:rPr lang="tr-TR" sz="1600" dirty="0" err="1" smtClean="0">
                <a:solidFill>
                  <a:schemeClr val="bg1"/>
                </a:solidFill>
              </a:rPr>
              <a:t>Pyogenes</a:t>
            </a:r>
            <a:endParaRPr lang="tr-TR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F.</a:t>
            </a:r>
            <a:r>
              <a:rPr lang="tr-TR" sz="1600" dirty="0" err="1" smtClean="0">
                <a:solidFill>
                  <a:schemeClr val="bg1"/>
                </a:solidFill>
              </a:rPr>
              <a:t>Necrophorum</a:t>
            </a:r>
            <a:endParaRPr lang="tr-TR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dirty="0" err="1" smtClean="0">
                <a:solidFill>
                  <a:schemeClr val="bg1"/>
                </a:solidFill>
              </a:rPr>
              <a:t>Streptococcus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spp</a:t>
            </a:r>
            <a:r>
              <a:rPr lang="tr-TR" sz="16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tr-TR" sz="1600" dirty="0" err="1" smtClean="0">
                <a:solidFill>
                  <a:schemeClr val="bg1"/>
                </a:solidFill>
              </a:rPr>
              <a:t>Staphylococcus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spp</a:t>
            </a:r>
            <a:r>
              <a:rPr lang="tr-TR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b="1" u="sng" dirty="0" err="1" smtClean="0">
                <a:solidFill>
                  <a:srgbClr val="FFFF00"/>
                </a:solidFill>
              </a:rPr>
              <a:t>Viruslar</a:t>
            </a:r>
            <a:endParaRPr lang="tr-TR" sz="1600" b="1" u="sng" dirty="0" smtClean="0">
              <a:solidFill>
                <a:srgbClr val="FFFF00"/>
              </a:solidFill>
            </a:endParaRPr>
          </a:p>
          <a:p>
            <a:pPr fontAlgn="t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IBR (</a:t>
            </a:r>
            <a:r>
              <a:rPr lang="tr-TR" sz="1600" dirty="0" err="1" smtClean="0">
                <a:solidFill>
                  <a:schemeClr val="bg1"/>
                </a:solidFill>
              </a:rPr>
              <a:t>Herpes</a:t>
            </a:r>
            <a:r>
              <a:rPr lang="tr-TR" sz="1600" dirty="0" smtClean="0">
                <a:solidFill>
                  <a:schemeClr val="bg1"/>
                </a:solidFill>
              </a:rPr>
              <a:t> 1 ve 4)</a:t>
            </a:r>
          </a:p>
          <a:p>
            <a:pPr fontAlgn="t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BVD-MD</a:t>
            </a:r>
          </a:p>
          <a:p>
            <a:pPr fontAlgn="t"/>
            <a:r>
              <a:rPr lang="tr-TR" b="1" u="sng" dirty="0" smtClean="0">
                <a:solidFill>
                  <a:srgbClr val="FFFF00"/>
                </a:solidFill>
              </a:rPr>
              <a:t>Mantarlar</a:t>
            </a:r>
            <a:r>
              <a:rPr lang="tr-TR" sz="1600" b="1" dirty="0" smtClean="0">
                <a:solidFill>
                  <a:schemeClr val="bg1"/>
                </a:solidFill>
              </a:rPr>
              <a:t> </a:t>
            </a:r>
          </a:p>
          <a:p>
            <a:pPr fontAlgn="ctr">
              <a:buFont typeface="Arial" pitchFamily="34" charset="0"/>
              <a:buChar char="•"/>
            </a:pPr>
            <a:r>
              <a:rPr lang="tr-TR" sz="1600" b="1" i="1" dirty="0" smtClean="0">
                <a:solidFill>
                  <a:schemeClr val="bg1"/>
                </a:solidFill>
              </a:rPr>
              <a:t>  </a:t>
            </a:r>
            <a:r>
              <a:rPr lang="tr-TR" sz="1600" i="1" dirty="0" err="1" smtClean="0">
                <a:solidFill>
                  <a:schemeClr val="bg1"/>
                </a:solidFill>
              </a:rPr>
              <a:t>Aspergillus</a:t>
            </a:r>
            <a:r>
              <a:rPr lang="tr-TR" sz="1600" i="1" dirty="0" smtClean="0">
                <a:solidFill>
                  <a:schemeClr val="bg1"/>
                </a:solidFill>
              </a:rPr>
              <a:t> </a:t>
            </a:r>
            <a:r>
              <a:rPr lang="tr-TR" sz="1600" i="1" dirty="0" err="1" smtClean="0">
                <a:solidFill>
                  <a:schemeClr val="bg1"/>
                </a:solidFill>
              </a:rPr>
              <a:t>fumigatus</a:t>
            </a:r>
            <a:endParaRPr lang="tr-TR" sz="1600" dirty="0" smtClean="0">
              <a:solidFill>
                <a:schemeClr val="bg1"/>
              </a:solidFill>
            </a:endParaRPr>
          </a:p>
          <a:p>
            <a:pPr fontAlgn="ctr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  </a:t>
            </a:r>
            <a:r>
              <a:rPr lang="tr-TR" sz="1600" i="1" dirty="0" err="1" smtClean="0">
                <a:solidFill>
                  <a:schemeClr val="bg1"/>
                </a:solidFill>
              </a:rPr>
              <a:t>Mucor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spp</a:t>
            </a:r>
            <a:r>
              <a:rPr lang="tr-TR" sz="1600" dirty="0" smtClean="0">
                <a:solidFill>
                  <a:schemeClr val="bg1"/>
                </a:solidFill>
              </a:rPr>
              <a:t>.</a:t>
            </a:r>
          </a:p>
          <a:p>
            <a:pPr fontAlgn="ctr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  </a:t>
            </a:r>
            <a:r>
              <a:rPr lang="tr-TR" sz="1600" i="1" dirty="0" err="1" smtClean="0">
                <a:solidFill>
                  <a:schemeClr val="bg1"/>
                </a:solidFill>
              </a:rPr>
              <a:t>Mortierella</a:t>
            </a:r>
            <a:r>
              <a:rPr lang="tr-TR" sz="1600" i="1" dirty="0" smtClean="0">
                <a:solidFill>
                  <a:schemeClr val="bg1"/>
                </a:solidFill>
              </a:rPr>
              <a:t> </a:t>
            </a:r>
            <a:r>
              <a:rPr lang="tr-TR" sz="1600" i="1" dirty="0" err="1" smtClean="0">
                <a:solidFill>
                  <a:schemeClr val="bg1"/>
                </a:solidFill>
              </a:rPr>
              <a:t>wolfii</a:t>
            </a:r>
            <a:endParaRPr lang="tr-TR" sz="1600" i="1" dirty="0" smtClean="0">
              <a:solidFill>
                <a:schemeClr val="bg1"/>
              </a:solidFill>
            </a:endParaRPr>
          </a:p>
          <a:p>
            <a:pPr fontAlgn="ctr"/>
            <a:r>
              <a:rPr lang="tr-TR" b="1" u="sng" dirty="0" smtClean="0">
                <a:solidFill>
                  <a:srgbClr val="FFFF00"/>
                </a:solidFill>
              </a:rPr>
              <a:t>Parazitler</a:t>
            </a:r>
            <a:endParaRPr lang="tr-TR" sz="1600" b="1" u="sng" dirty="0" smtClean="0">
              <a:solidFill>
                <a:srgbClr val="FFFF00"/>
              </a:solidFill>
            </a:endParaRPr>
          </a:p>
          <a:p>
            <a:pPr fontAlgn="ctr">
              <a:buFont typeface="Arial" pitchFamily="34" charset="0"/>
              <a:buChar char="•"/>
            </a:pPr>
            <a:r>
              <a:rPr lang="tr-TR" sz="1600" i="1" dirty="0" err="1" smtClean="0">
                <a:solidFill>
                  <a:schemeClr val="bg1"/>
                </a:solidFill>
              </a:rPr>
              <a:t>Neospora</a:t>
            </a:r>
            <a:r>
              <a:rPr lang="tr-TR" sz="1600" dirty="0" smtClean="0">
                <a:solidFill>
                  <a:schemeClr val="bg1"/>
                </a:solidFill>
              </a:rPr>
              <a:t> türleri.  </a:t>
            </a:r>
          </a:p>
          <a:p>
            <a:pPr fontAlgn="ctr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i="1" dirty="0" err="1" smtClean="0">
                <a:solidFill>
                  <a:schemeClr val="bg1"/>
                </a:solidFill>
              </a:rPr>
              <a:t>Tritrichomonas</a:t>
            </a:r>
            <a:endParaRPr lang="tr-TR" sz="1600" dirty="0" smtClean="0">
              <a:solidFill>
                <a:schemeClr val="bg1"/>
              </a:solidFill>
            </a:endParaRPr>
          </a:p>
          <a:p>
            <a:pPr fontAlgn="ctr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 </a:t>
            </a:r>
            <a:r>
              <a:rPr lang="tr-TR" sz="1600" i="1" dirty="0" err="1" smtClean="0">
                <a:solidFill>
                  <a:schemeClr val="bg1"/>
                </a:solidFill>
              </a:rPr>
              <a:t>Sarcocystis</a:t>
            </a:r>
            <a:r>
              <a:rPr lang="tr-TR" sz="1600" i="1" dirty="0" smtClean="0">
                <a:solidFill>
                  <a:schemeClr val="bg1"/>
                </a:solidFill>
              </a:rPr>
              <a:t> </a:t>
            </a:r>
            <a:r>
              <a:rPr lang="tr-TR" sz="1600" i="1" dirty="0" err="1" smtClean="0">
                <a:solidFill>
                  <a:schemeClr val="bg1"/>
                </a:solidFill>
              </a:rPr>
              <a:t>neuroni</a:t>
            </a:r>
            <a:endParaRPr lang="tr-TR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33" name="32 Yuvarlatılmış Dikdörtgen"/>
          <p:cNvSpPr/>
          <p:nvPr/>
        </p:nvSpPr>
        <p:spPr>
          <a:xfrm>
            <a:off x="500034" y="5929330"/>
            <a:ext cx="8286808" cy="92867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</a:rPr>
              <a:t>HEDEF</a:t>
            </a:r>
            <a:endParaRPr lang="tr-TR" sz="1600" b="1" dirty="0" smtClean="0">
              <a:solidFill>
                <a:srgbClr val="FFFF00"/>
              </a:solidFill>
            </a:endParaRPr>
          </a:p>
          <a:p>
            <a:pPr algn="ctr"/>
            <a:r>
              <a:rPr lang="tr-TR" b="1" dirty="0" err="1" smtClean="0"/>
              <a:t>Uterusa</a:t>
            </a:r>
            <a:r>
              <a:rPr lang="tr-TR" b="1" dirty="0" smtClean="0"/>
              <a:t> az etken / </a:t>
            </a:r>
            <a:r>
              <a:rPr lang="tr-TR" b="1" dirty="0" err="1" smtClean="0"/>
              <a:t>Predispozisyon</a:t>
            </a:r>
            <a:r>
              <a:rPr lang="tr-TR" b="1" dirty="0" smtClean="0"/>
              <a:t> faktörleri denetlenmeli / Aktif </a:t>
            </a:r>
            <a:r>
              <a:rPr lang="tr-TR" b="1" dirty="0" err="1" smtClean="0"/>
              <a:t>immun</a:t>
            </a:r>
            <a:r>
              <a:rPr lang="tr-TR" b="1" dirty="0" smtClean="0"/>
              <a:t> sistem</a:t>
            </a:r>
            <a:endParaRPr lang="tr-TR" b="1" dirty="0"/>
          </a:p>
        </p:txBody>
      </p:sp>
      <p:sp>
        <p:nvSpPr>
          <p:cNvPr id="20" name="19 Dikdörtgen"/>
          <p:cNvSpPr/>
          <p:nvPr/>
        </p:nvSpPr>
        <p:spPr>
          <a:xfrm>
            <a:off x="3000364" y="642918"/>
            <a:ext cx="2714644" cy="5286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u="sng" dirty="0" smtClean="0">
              <a:solidFill>
                <a:srgbClr val="FFFF00"/>
              </a:solidFill>
            </a:endParaRPr>
          </a:p>
          <a:p>
            <a:pPr algn="ctr"/>
            <a:r>
              <a:rPr lang="tr-TR" sz="2000" b="1" u="sng" dirty="0" smtClean="0">
                <a:solidFill>
                  <a:srgbClr val="FFFF00"/>
                </a:solidFill>
              </a:rPr>
              <a:t>FAKTÖR / RİSK DÜZEYİ</a:t>
            </a:r>
          </a:p>
          <a:p>
            <a:pPr fontAlgn="t">
              <a:buFont typeface="Arial" pitchFamily="34" charset="0"/>
              <a:buChar char="•"/>
            </a:pPr>
            <a:r>
              <a:rPr lang="tr-TR" dirty="0" err="1" smtClean="0"/>
              <a:t>Retentio</a:t>
            </a:r>
            <a:r>
              <a:rPr lang="tr-TR" dirty="0" smtClean="0"/>
              <a:t> </a:t>
            </a:r>
            <a:r>
              <a:rPr lang="tr-TR" dirty="0" err="1" smtClean="0"/>
              <a:t>sec</a:t>
            </a:r>
            <a:r>
              <a:rPr lang="tr-TR" dirty="0" smtClean="0"/>
              <a:t>.</a:t>
            </a:r>
          </a:p>
          <a:p>
            <a:pPr fontAlgn="t">
              <a:buFont typeface="Arial" pitchFamily="34" charset="0"/>
              <a:buChar char="•"/>
            </a:pPr>
            <a:r>
              <a:rPr lang="tr-TR" dirty="0" smtClean="0"/>
              <a:t>Güç doğum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Abortus</a:t>
            </a:r>
            <a:r>
              <a:rPr lang="tr-T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Ölü doğum</a:t>
            </a:r>
          </a:p>
          <a:p>
            <a:pPr fontAlgn="t">
              <a:buFont typeface="Arial" pitchFamily="34" charset="0"/>
              <a:buChar char="•"/>
            </a:pPr>
            <a:r>
              <a:rPr lang="tr-TR" dirty="0" smtClean="0"/>
              <a:t>İkizlik</a:t>
            </a:r>
          </a:p>
          <a:p>
            <a:pPr fontAlgn="t">
              <a:buFont typeface="Arial" pitchFamily="34" charset="0"/>
              <a:buChar char="•"/>
            </a:pPr>
            <a:r>
              <a:rPr lang="tr-TR" dirty="0" err="1" smtClean="0"/>
              <a:t>Hipokalsemi</a:t>
            </a:r>
            <a:endParaRPr lang="tr-TR" dirty="0" smtClean="0"/>
          </a:p>
          <a:p>
            <a:pPr fontAlgn="t">
              <a:buFont typeface="Arial" pitchFamily="34" charset="0"/>
              <a:buChar char="•"/>
            </a:pPr>
            <a:r>
              <a:rPr lang="tr-TR" dirty="0" err="1" smtClean="0"/>
              <a:t>Metabolik</a:t>
            </a:r>
            <a:r>
              <a:rPr lang="tr-TR" dirty="0" smtClean="0"/>
              <a:t> hastalıklar</a:t>
            </a:r>
          </a:p>
          <a:p>
            <a:pPr fontAlgn="t">
              <a:buFont typeface="Arial" pitchFamily="34" charset="0"/>
              <a:buChar char="•"/>
            </a:pPr>
            <a:r>
              <a:rPr lang="tr-TR" dirty="0" smtClean="0"/>
              <a:t>Mevsim</a:t>
            </a:r>
          </a:p>
          <a:p>
            <a:pPr fontAlgn="t">
              <a:buFont typeface="Arial" pitchFamily="34" charset="0"/>
              <a:buChar char="•"/>
            </a:pPr>
            <a:endParaRPr lang="tr-TR" dirty="0" smtClean="0"/>
          </a:p>
          <a:p>
            <a:pPr fontAlgn="t"/>
            <a:endParaRPr lang="tr-TR" dirty="0" smtClean="0"/>
          </a:p>
          <a:p>
            <a:pPr fontAlgn="t"/>
            <a:endParaRPr lang="tr-TR" dirty="0" smtClean="0"/>
          </a:p>
          <a:p>
            <a:pPr fontAlgn="t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5786446" y="642918"/>
            <a:ext cx="3000396" cy="528641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 smtClean="0"/>
          </a:p>
          <a:p>
            <a:pPr marL="342900" indent="-342900" algn="ctr"/>
            <a:r>
              <a:rPr lang="tr-TR" b="1" u="sng" dirty="0" smtClean="0">
                <a:solidFill>
                  <a:schemeClr val="bg2"/>
                </a:solidFill>
              </a:rPr>
              <a:t>İMMUNOLOJİK FAKTÖRLER</a:t>
            </a:r>
          </a:p>
          <a:p>
            <a:pPr marL="342900" indent="-342900"/>
            <a:endParaRPr lang="tr-TR" b="1" dirty="0" smtClean="0"/>
          </a:p>
          <a:p>
            <a:pPr marL="342900" indent="-342900"/>
            <a:r>
              <a:rPr lang="tr-TR" dirty="0" smtClean="0"/>
              <a:t>1.Hücresel </a:t>
            </a:r>
            <a:r>
              <a:rPr lang="tr-TR" dirty="0" err="1" smtClean="0"/>
              <a:t>immunite</a:t>
            </a:r>
            <a:endParaRPr lang="tr-TR" dirty="0" smtClean="0"/>
          </a:p>
          <a:p>
            <a:pPr marL="342900" indent="-342900"/>
            <a:r>
              <a:rPr lang="tr-TR" dirty="0" smtClean="0"/>
              <a:t>(lökositler)</a:t>
            </a:r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dirty="0" smtClean="0"/>
              <a:t>2. </a:t>
            </a:r>
            <a:r>
              <a:rPr lang="tr-TR" dirty="0" err="1" smtClean="0"/>
              <a:t>Humoral</a:t>
            </a:r>
            <a:r>
              <a:rPr lang="tr-TR" dirty="0" smtClean="0"/>
              <a:t> </a:t>
            </a:r>
            <a:r>
              <a:rPr lang="tr-TR" dirty="0" err="1" smtClean="0"/>
              <a:t>immunite</a:t>
            </a:r>
            <a:endParaRPr lang="tr-TR" dirty="0" smtClean="0"/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dirty="0" smtClean="0"/>
              <a:t>3.</a:t>
            </a:r>
            <a:r>
              <a:rPr lang="tr-TR" dirty="0" err="1" smtClean="0"/>
              <a:t>Komplement</a:t>
            </a:r>
            <a:r>
              <a:rPr lang="tr-TR" dirty="0" smtClean="0"/>
              <a:t> proteinler</a:t>
            </a:r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dirty="0" smtClean="0"/>
              <a:t>4.Mekanik savunma</a:t>
            </a:r>
          </a:p>
          <a:p>
            <a:pPr marL="342900" indent="-342900"/>
            <a:r>
              <a:rPr lang="tr-TR" sz="1100" dirty="0" smtClean="0"/>
              <a:t>(</a:t>
            </a:r>
            <a:r>
              <a:rPr lang="tr-TR" sz="1100" dirty="0" err="1" smtClean="0"/>
              <a:t>involusyon</a:t>
            </a:r>
            <a:r>
              <a:rPr lang="tr-TR" sz="1100" dirty="0" smtClean="0"/>
              <a:t>,</a:t>
            </a:r>
            <a:r>
              <a:rPr lang="tr-TR" sz="1100" dirty="0" err="1" smtClean="0"/>
              <a:t>mukozal</a:t>
            </a:r>
            <a:r>
              <a:rPr lang="tr-TR" sz="1100" dirty="0" smtClean="0"/>
              <a:t> sağlık, mukus)</a:t>
            </a:r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algn="ctr"/>
            <a:endParaRPr lang="tr-TR" dirty="0"/>
          </a:p>
        </p:txBody>
      </p:sp>
      <p:sp>
        <p:nvSpPr>
          <p:cNvPr id="24" name="23 Yuvarlatılmış Dikdörtgen"/>
          <p:cNvSpPr/>
          <p:nvPr/>
        </p:nvSpPr>
        <p:spPr>
          <a:xfrm>
            <a:off x="6357950" y="4000504"/>
            <a:ext cx="2357454" cy="19288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ETKEN- İMMUNOLOJİK ve RİSK FAKTÖRLERİ</a:t>
            </a:r>
          </a:p>
          <a:p>
            <a:pPr algn="ctr"/>
            <a:r>
              <a:rPr lang="tr-TR" dirty="0" smtClean="0"/>
              <a:t>ETKİLEŞİMİ</a:t>
            </a:r>
            <a:endParaRPr lang="tr-TR" dirty="0"/>
          </a:p>
        </p:txBody>
      </p:sp>
      <p:sp>
        <p:nvSpPr>
          <p:cNvPr id="36" name="35 Yuvarlatılmış Dikdörtgen"/>
          <p:cNvSpPr/>
          <p:nvPr/>
        </p:nvSpPr>
        <p:spPr>
          <a:xfrm>
            <a:off x="3428992" y="4071942"/>
            <a:ext cx="2214578" cy="185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İYİLEŞME</a:t>
            </a:r>
          </a:p>
          <a:p>
            <a:pPr algn="ctr"/>
            <a:r>
              <a:rPr lang="tr-TR" dirty="0" smtClean="0"/>
              <a:t>veya</a:t>
            </a:r>
          </a:p>
          <a:p>
            <a:pPr algn="ctr"/>
            <a:r>
              <a:rPr lang="tr-TR" b="1" dirty="0" smtClean="0"/>
              <a:t>METRİTİS</a:t>
            </a:r>
            <a:endParaRPr lang="tr-TR" b="1" dirty="0"/>
          </a:p>
        </p:txBody>
      </p:sp>
      <p:sp>
        <p:nvSpPr>
          <p:cNvPr id="37" name="36 Eşittir"/>
          <p:cNvSpPr/>
          <p:nvPr/>
        </p:nvSpPr>
        <p:spPr>
          <a:xfrm>
            <a:off x="5786446" y="4857760"/>
            <a:ext cx="500066" cy="285752"/>
          </a:xfrm>
          <a:prstGeom prst="mathEqual">
            <a:avLst>
              <a:gd name="adj1" fmla="val 23520"/>
              <a:gd name="adj2" fmla="val 3723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15616" y="2060848"/>
            <a:ext cx="6678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/>
              <a:t>İNEKLERDE UTERUS ENFEKSİYONLARINA </a:t>
            </a:r>
            <a:br>
              <a:rPr lang="tr-TR" sz="3600" b="1" dirty="0"/>
            </a:br>
            <a:r>
              <a:rPr lang="tr-TR" sz="3600" b="1" dirty="0"/>
              <a:t>KLİNİK-PRATİK YAKLAŞIM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03447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2800" dirty="0" err="1" smtClean="0"/>
              <a:t>Metritislerde</a:t>
            </a:r>
            <a:r>
              <a:rPr lang="tr-TR" sz="2800" dirty="0" smtClean="0"/>
              <a:t> risk faktörleri ne kadar önemli ?</a:t>
            </a:r>
            <a:br>
              <a:rPr lang="tr-TR" sz="2800" dirty="0" smtClean="0"/>
            </a:br>
            <a:r>
              <a:rPr lang="tr-TR" sz="2800" dirty="0" smtClean="0"/>
              <a:t>(Nasıl etki oluştururlar)</a:t>
            </a:r>
            <a:endParaRPr lang="tr-TR" sz="2800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6643702" y="6596390"/>
            <a:ext cx="18742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1100" i="1" dirty="0" smtClean="0"/>
              <a:t>G. Opsomer, A. de Kruif</a:t>
            </a:r>
            <a:r>
              <a:rPr lang="tr-TR" sz="1100" i="1" dirty="0" smtClean="0"/>
              <a:t>, 2009</a:t>
            </a:r>
            <a:endParaRPr lang="tr-TR" sz="1100" i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2428860" y="4572008"/>
            <a:ext cx="12702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A.</a:t>
            </a:r>
            <a:r>
              <a:rPr lang="tr-TR" dirty="0" err="1" smtClean="0"/>
              <a:t>pyogenes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0" y="2000240"/>
            <a:ext cx="200023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400" dirty="0" err="1" smtClean="0"/>
              <a:t>Endometrium</a:t>
            </a:r>
            <a:r>
              <a:rPr lang="tr-TR" sz="1400" dirty="0" smtClean="0"/>
              <a:t> </a:t>
            </a:r>
          </a:p>
          <a:p>
            <a:r>
              <a:rPr lang="tr-TR" sz="1400" dirty="0" smtClean="0"/>
              <a:t>savunma duvarı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smtClean="0"/>
              <a:t>Glikojen deposu (-)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smtClean="0"/>
              <a:t>Lökosit fonksiyonları (-)</a:t>
            </a:r>
            <a:endParaRPr lang="tr-TR" sz="1400" dirty="0"/>
          </a:p>
        </p:txBody>
      </p:sp>
      <p:sp>
        <p:nvSpPr>
          <p:cNvPr id="11" name="10 Sol Ayraç"/>
          <p:cNvSpPr/>
          <p:nvPr/>
        </p:nvSpPr>
        <p:spPr>
          <a:xfrm>
            <a:off x="1928794" y="2214554"/>
            <a:ext cx="357190" cy="1143008"/>
          </a:xfrm>
          <a:prstGeom prst="leftBrace">
            <a:avLst>
              <a:gd name="adj1" fmla="val 8333"/>
              <a:gd name="adj2" fmla="val 2850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2400" b="1" dirty="0" err="1" smtClean="0"/>
              <a:t>Uterus</a:t>
            </a:r>
            <a:r>
              <a:rPr lang="tr-TR" sz="2400" b="1" dirty="0" smtClean="0"/>
              <a:t> Enfeksiyonları-</a:t>
            </a:r>
            <a:r>
              <a:rPr lang="tr-TR" sz="2400" b="1" dirty="0" err="1" smtClean="0"/>
              <a:t>Ovaryum</a:t>
            </a:r>
            <a:r>
              <a:rPr lang="tr-TR" sz="2400" b="1" dirty="0" smtClean="0"/>
              <a:t> </a:t>
            </a:r>
            <a:r>
              <a:rPr lang="tr-TR" sz="2400" b="1" smtClean="0"/>
              <a:t>İşlevi Etkileşimleri</a:t>
            </a:r>
            <a:endParaRPr lang="tr-TR" sz="2400" b="1" dirty="0"/>
          </a:p>
        </p:txBody>
      </p:sp>
      <p:pic>
        <p:nvPicPr>
          <p:cNvPr id="1026" name="Picture 2" descr="C:\Documents and Settings\Teknik\Desktop\shel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190625"/>
            <a:ext cx="9163050" cy="5667375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6500826" y="5572140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 smtClean="0"/>
              <a:t>şemotaksis</a:t>
            </a:r>
            <a:endParaRPr lang="tr-TR" sz="16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5357818" y="651944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 smtClean="0"/>
              <a:t>Sitopatik</a:t>
            </a:r>
            <a:r>
              <a:rPr lang="tr-TR" sz="1600" b="1" dirty="0" smtClean="0"/>
              <a:t> etki</a:t>
            </a:r>
            <a:endParaRPr lang="tr-TR" sz="16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1142976" y="651944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Kan damarı</a:t>
            </a:r>
            <a:endParaRPr lang="tr-TR" sz="16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0" y="528638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 smtClean="0"/>
              <a:t>Epitel</a:t>
            </a:r>
            <a:endParaRPr lang="tr-TR" sz="16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0" y="571501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 smtClean="0"/>
              <a:t>Stroma</a:t>
            </a:r>
            <a:endParaRPr lang="tr-TR" sz="16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0" y="292893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OVARYUM</a:t>
            </a:r>
            <a:endParaRPr lang="tr-TR" sz="1600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857884" y="1357298"/>
            <a:ext cx="1285884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r-TR" sz="1600" b="1" dirty="0" err="1" smtClean="0">
                <a:solidFill>
                  <a:srgbClr val="FFFF00"/>
                </a:solidFill>
              </a:rPr>
              <a:t>Hipotalamus</a:t>
            </a:r>
            <a:endParaRPr lang="tr-TR" sz="1600" b="1" dirty="0">
              <a:solidFill>
                <a:srgbClr val="FFFF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715008" y="1857364"/>
            <a:ext cx="785818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Hipofiz</a:t>
            </a:r>
            <a:endParaRPr lang="tr-TR" sz="1600" b="1" dirty="0"/>
          </a:p>
        </p:txBody>
      </p:sp>
      <p:sp>
        <p:nvSpPr>
          <p:cNvPr id="14" name="13 Metin kutusu"/>
          <p:cNvSpPr txBox="1"/>
          <p:nvPr/>
        </p:nvSpPr>
        <p:spPr>
          <a:xfrm rot="21053261">
            <a:off x="7286644" y="3214686"/>
            <a:ext cx="7815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b="1" dirty="0" smtClean="0"/>
              <a:t>Toksin</a:t>
            </a:r>
            <a:endParaRPr lang="tr-TR" b="1" dirty="0"/>
          </a:p>
        </p:txBody>
      </p:sp>
      <p:sp>
        <p:nvSpPr>
          <p:cNvPr id="15" name="14 Metin kutusu"/>
          <p:cNvSpPr txBox="1"/>
          <p:nvPr/>
        </p:nvSpPr>
        <p:spPr>
          <a:xfrm rot="1787718">
            <a:off x="4110744" y="3331709"/>
            <a:ext cx="7815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b="1" dirty="0" smtClean="0"/>
              <a:t>Toksin</a:t>
            </a:r>
            <a:endParaRPr lang="tr-TR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7215206" y="1428736"/>
            <a:ext cx="171451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FF00"/>
                </a:solidFill>
              </a:rPr>
              <a:t>1.Hakiki </a:t>
            </a:r>
            <a:r>
              <a:rPr lang="tr-TR" sz="1600" b="1" dirty="0" err="1" smtClean="0">
                <a:solidFill>
                  <a:srgbClr val="FFFF00"/>
                </a:solidFill>
              </a:rPr>
              <a:t>anöstrus</a:t>
            </a:r>
            <a:endParaRPr lang="tr-TR" sz="1600" b="1" dirty="0" smtClean="0">
              <a:solidFill>
                <a:srgbClr val="FFFF00"/>
              </a:solidFill>
            </a:endParaRPr>
          </a:p>
          <a:p>
            <a:r>
              <a:rPr lang="tr-TR" sz="1600" b="1" dirty="0" smtClean="0">
                <a:solidFill>
                  <a:srgbClr val="FFFF00"/>
                </a:solidFill>
              </a:rPr>
              <a:t>2.</a:t>
            </a:r>
            <a:r>
              <a:rPr lang="tr-TR" sz="1600" b="1" dirty="0" err="1" smtClean="0">
                <a:solidFill>
                  <a:srgbClr val="FFFF00"/>
                </a:solidFill>
              </a:rPr>
              <a:t>Ovaryum</a:t>
            </a:r>
            <a:r>
              <a:rPr lang="tr-TR" sz="1600" b="1" dirty="0" smtClean="0">
                <a:solidFill>
                  <a:srgbClr val="FFFF00"/>
                </a:solidFill>
              </a:rPr>
              <a:t> kisti</a:t>
            </a:r>
          </a:p>
          <a:p>
            <a:r>
              <a:rPr lang="tr-TR" sz="1600" b="1" dirty="0" smtClean="0">
                <a:solidFill>
                  <a:srgbClr val="FFFF00"/>
                </a:solidFill>
              </a:rPr>
              <a:t>3.CL yetersizlikleri</a:t>
            </a:r>
            <a:endParaRPr lang="tr-TR" sz="1600" b="1" dirty="0">
              <a:solidFill>
                <a:srgbClr val="FFFF0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0" y="1643050"/>
            <a:ext cx="257173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FF00"/>
                </a:solidFill>
              </a:rPr>
              <a:t>1.Oosit dejenerasyonu</a:t>
            </a:r>
          </a:p>
          <a:p>
            <a:r>
              <a:rPr lang="tr-TR" sz="1400" b="1" dirty="0" smtClean="0">
                <a:solidFill>
                  <a:srgbClr val="FFFF00"/>
                </a:solidFill>
              </a:rPr>
              <a:t>2.Küçük-</a:t>
            </a:r>
            <a:r>
              <a:rPr lang="tr-TR" sz="1400" b="1" dirty="0" err="1" smtClean="0">
                <a:solidFill>
                  <a:srgbClr val="FFFF00"/>
                </a:solidFill>
              </a:rPr>
              <a:t>drençli</a:t>
            </a:r>
            <a:r>
              <a:rPr lang="tr-TR" sz="1400" b="1" dirty="0" smtClean="0">
                <a:solidFill>
                  <a:srgbClr val="FFFF00"/>
                </a:solidFill>
              </a:rPr>
              <a:t> </a:t>
            </a:r>
            <a:r>
              <a:rPr lang="tr-TR" sz="1400" b="1" dirty="0" err="1" smtClean="0">
                <a:solidFill>
                  <a:srgbClr val="FFFF00"/>
                </a:solidFill>
              </a:rPr>
              <a:t>follikül</a:t>
            </a:r>
            <a:endParaRPr lang="tr-TR" sz="1400" b="1" dirty="0" smtClean="0">
              <a:solidFill>
                <a:srgbClr val="FFFF00"/>
              </a:solidFill>
            </a:endParaRPr>
          </a:p>
          <a:p>
            <a:r>
              <a:rPr lang="tr-TR" sz="1400" b="1" dirty="0" smtClean="0">
                <a:solidFill>
                  <a:srgbClr val="FFFF00"/>
                </a:solidFill>
              </a:rPr>
              <a:t>3.</a:t>
            </a:r>
            <a:r>
              <a:rPr lang="tr-TR" sz="1400" b="1" dirty="0" err="1" smtClean="0">
                <a:solidFill>
                  <a:srgbClr val="FFFF00"/>
                </a:solidFill>
              </a:rPr>
              <a:t>Suböstrus</a:t>
            </a:r>
            <a:r>
              <a:rPr lang="tr-TR" sz="1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tr-TR" sz="1400" b="1" dirty="0" smtClean="0">
                <a:solidFill>
                  <a:srgbClr val="FFFF00"/>
                </a:solidFill>
              </a:rPr>
              <a:t>4.</a:t>
            </a:r>
            <a:r>
              <a:rPr lang="tr-TR" sz="1400" b="1" dirty="0" err="1" smtClean="0">
                <a:solidFill>
                  <a:srgbClr val="FFFF00"/>
                </a:solidFill>
              </a:rPr>
              <a:t>Fertilizasyon</a:t>
            </a:r>
            <a:r>
              <a:rPr lang="tr-TR" sz="1400" b="1" dirty="0" smtClean="0">
                <a:solidFill>
                  <a:srgbClr val="FFFF00"/>
                </a:solidFill>
              </a:rPr>
              <a:t> bozukluğu</a:t>
            </a:r>
            <a:endParaRPr lang="tr-TR" sz="1400" b="1" dirty="0">
              <a:solidFill>
                <a:srgbClr val="FFFF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2714612" y="2500306"/>
            <a:ext cx="1354986" cy="27699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200" b="1" dirty="0" smtClean="0"/>
              <a:t>T—E2 </a:t>
            </a:r>
            <a:r>
              <a:rPr lang="tr-TR" sz="1200" b="1" dirty="0" err="1" smtClean="0"/>
              <a:t>conversiyon</a:t>
            </a:r>
            <a:endParaRPr lang="tr-TR" sz="1200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5214942" y="4071942"/>
            <a:ext cx="142876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/>
              <a:t>1.PGF2</a:t>
            </a:r>
            <a:r>
              <a:rPr lang="el-GR" sz="1600" dirty="0" smtClean="0"/>
              <a:t> α</a:t>
            </a:r>
            <a:r>
              <a:rPr lang="tr-TR" sz="1600" dirty="0" smtClean="0"/>
              <a:t> (-)</a:t>
            </a:r>
          </a:p>
          <a:p>
            <a:r>
              <a:rPr lang="tr-TR" sz="1600" dirty="0" smtClean="0"/>
              <a:t>2.Kalıcı CL(P</a:t>
            </a:r>
            <a:r>
              <a:rPr lang="tr-TR" sz="1400" dirty="0" smtClean="0"/>
              <a:t>4, </a:t>
            </a:r>
            <a:r>
              <a:rPr lang="tr-TR" sz="1400" dirty="0" err="1" smtClean="0"/>
              <a:t>immun</a:t>
            </a:r>
            <a:r>
              <a:rPr lang="tr-TR" sz="1400" dirty="0" smtClean="0"/>
              <a:t> </a:t>
            </a:r>
            <a:r>
              <a:rPr lang="tr-TR" sz="1400" dirty="0" err="1" smtClean="0"/>
              <a:t>supr</a:t>
            </a:r>
            <a:r>
              <a:rPr lang="tr-TR" sz="1400" dirty="0" smtClean="0"/>
              <a:t>.</a:t>
            </a:r>
            <a:r>
              <a:rPr lang="tr-TR" sz="1600" dirty="0" smtClean="0"/>
              <a:t>)</a:t>
            </a:r>
          </a:p>
          <a:p>
            <a:r>
              <a:rPr lang="tr-TR" sz="1600" dirty="0" smtClean="0">
                <a:solidFill>
                  <a:srgbClr val="FFFF00"/>
                </a:solidFill>
              </a:rPr>
              <a:t>3.Enfeksiyon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20" name="19 Yuvarlatılmış Dikdörtgen"/>
          <p:cNvSpPr/>
          <p:nvPr/>
        </p:nvSpPr>
        <p:spPr>
          <a:xfrm>
            <a:off x="7572396" y="3929066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E.</a:t>
            </a:r>
            <a:r>
              <a:rPr lang="tr-TR" b="1" dirty="0" err="1" smtClean="0">
                <a:solidFill>
                  <a:srgbClr val="FFFF00"/>
                </a:solidFill>
              </a:rPr>
              <a:t>coli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7838835" y="6596390"/>
            <a:ext cx="13051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i="1" dirty="0" err="1" smtClean="0"/>
              <a:t>Sheldon</a:t>
            </a:r>
            <a:r>
              <a:rPr lang="tr-TR" sz="1100" b="1" i="1" dirty="0" smtClean="0"/>
              <a:t> et al.,2009</a:t>
            </a:r>
            <a:endParaRPr lang="tr-TR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000" dirty="0" err="1" smtClean="0"/>
              <a:t>Metritis-Fertilite</a:t>
            </a:r>
            <a:r>
              <a:rPr lang="tr-TR" sz="4000" dirty="0" smtClean="0"/>
              <a:t>: </a:t>
            </a:r>
            <a:r>
              <a:rPr lang="tr-TR" sz="4000" dirty="0" err="1" smtClean="0"/>
              <a:t>Prognoz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r-TR" dirty="0" smtClean="0"/>
              <a:t>Enfeksiyonun türüne</a:t>
            </a:r>
          </a:p>
          <a:p>
            <a:pPr marL="514350" indent="-514350">
              <a:buAutoNum type="arabicPeriod"/>
            </a:pPr>
            <a:r>
              <a:rPr lang="tr-TR" dirty="0" smtClean="0"/>
              <a:t>Enfeksiyonun </a:t>
            </a:r>
            <a:r>
              <a:rPr lang="tr-TR" dirty="0" err="1" smtClean="0"/>
              <a:t>uterusta</a:t>
            </a:r>
            <a:r>
              <a:rPr lang="tr-TR" dirty="0" smtClean="0"/>
              <a:t> kalma süresine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Endometriyal</a:t>
            </a:r>
            <a:r>
              <a:rPr lang="tr-TR" dirty="0" smtClean="0"/>
              <a:t> </a:t>
            </a:r>
            <a:r>
              <a:rPr lang="tr-TR" dirty="0" err="1" smtClean="0"/>
              <a:t>gland</a:t>
            </a:r>
            <a:r>
              <a:rPr lang="tr-TR" dirty="0" smtClean="0"/>
              <a:t> dejenerasyonuna</a:t>
            </a:r>
          </a:p>
          <a:p>
            <a:pPr marL="0" indent="0">
              <a:buNone/>
            </a:pPr>
            <a:r>
              <a:rPr lang="tr-TR" b="1" dirty="0" smtClean="0"/>
              <a:t>4</a:t>
            </a:r>
            <a:r>
              <a:rPr lang="tr-TR" b="1" dirty="0" smtClean="0">
                <a:solidFill>
                  <a:srgbClr val="00B050"/>
                </a:solidFill>
              </a:rPr>
              <a:t>. </a:t>
            </a:r>
            <a:r>
              <a:rPr lang="tr-TR" b="1" dirty="0" smtClean="0"/>
              <a:t>Tedavinin etkinliğine </a:t>
            </a:r>
            <a:r>
              <a:rPr lang="tr-TR" sz="4800" b="1" dirty="0" smtClean="0">
                <a:solidFill>
                  <a:srgbClr val="00B050"/>
                </a:solidFill>
              </a:rPr>
              <a:t>bağlıdır </a:t>
            </a:r>
            <a:r>
              <a:rPr lang="tr-TR" sz="5400" b="1" dirty="0" smtClean="0">
                <a:solidFill>
                  <a:srgbClr val="00B050"/>
                </a:solidFill>
              </a:rPr>
              <a:t>?</a:t>
            </a:r>
            <a:endParaRPr lang="tr-TR" b="1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cxnSp>
        <p:nvCxnSpPr>
          <p:cNvPr id="5" name="Düz Bağlayıcı 4"/>
          <p:cNvCxnSpPr/>
          <p:nvPr/>
        </p:nvCxnSpPr>
        <p:spPr>
          <a:xfrm>
            <a:off x="539552" y="3501008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857224" y="4286256"/>
            <a:ext cx="1469677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FF00"/>
                </a:solidFill>
              </a:rPr>
              <a:t>Cervisitis</a:t>
            </a:r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err="1" smtClean="0">
                <a:solidFill>
                  <a:srgbClr val="FFFF00"/>
                </a:solidFill>
              </a:rPr>
              <a:t>Oophoritis</a:t>
            </a:r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err="1" smtClean="0">
                <a:solidFill>
                  <a:srgbClr val="FFFF00"/>
                </a:solidFill>
              </a:rPr>
              <a:t>Salphingitis</a:t>
            </a:r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IBR, BVD</a:t>
            </a:r>
          </a:p>
          <a:p>
            <a:r>
              <a:rPr lang="tr-TR" b="1" dirty="0" err="1" smtClean="0">
                <a:solidFill>
                  <a:srgbClr val="FFFF00"/>
                </a:solidFill>
              </a:rPr>
              <a:t>Neospora</a:t>
            </a:r>
            <a:endParaRPr lang="tr-TR" b="1" dirty="0">
              <a:solidFill>
                <a:srgbClr val="FFFF00"/>
              </a:solidFill>
            </a:endParaRPr>
          </a:p>
          <a:p>
            <a:endParaRPr lang="tr-TR" b="1" dirty="0" smtClean="0">
              <a:solidFill>
                <a:srgbClr val="FFFF00"/>
              </a:solidFill>
            </a:endParaRPr>
          </a:p>
          <a:p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14678" y="4572008"/>
            <a:ext cx="1181221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Isı stresi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Mineral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İz element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Vitamin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286380" y="4714884"/>
            <a:ext cx="284526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Sperma faktörü</a:t>
            </a:r>
          </a:p>
          <a:p>
            <a:r>
              <a:rPr lang="tr-TR" b="1" dirty="0" err="1" smtClean="0">
                <a:solidFill>
                  <a:srgbClr val="FFFF00"/>
                </a:solidFill>
              </a:rPr>
              <a:t>Tohumlayıcı</a:t>
            </a:r>
            <a:r>
              <a:rPr lang="tr-TR" b="1" dirty="0" smtClean="0">
                <a:solidFill>
                  <a:srgbClr val="FFFF00"/>
                </a:solidFill>
              </a:rPr>
              <a:t> faktörü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Doğru zamanda tohumlama</a:t>
            </a:r>
            <a:endParaRPr lang="tr-TR" b="1" dirty="0">
              <a:solidFill>
                <a:srgbClr val="FFFF00"/>
              </a:solidFill>
            </a:endParaRPr>
          </a:p>
        </p:txBody>
      </p:sp>
      <p:cxnSp>
        <p:nvCxnSpPr>
          <p:cNvPr id="11" name="10 Düz Bağlayıcı"/>
          <p:cNvCxnSpPr/>
          <p:nvPr/>
        </p:nvCxnSpPr>
        <p:spPr>
          <a:xfrm>
            <a:off x="2357422" y="5214950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4429124" y="5214950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800" b="1" dirty="0" err="1" smtClean="0"/>
              <a:t>Fertiliteye</a:t>
            </a:r>
            <a:r>
              <a:rPr lang="tr-TR" sz="2800" b="1" dirty="0" smtClean="0"/>
              <a:t> Hipotetik Yaklaşım</a:t>
            </a:r>
            <a:endParaRPr lang="tr-TR" sz="2800" b="1" dirty="0"/>
          </a:p>
        </p:txBody>
      </p:sp>
      <p:cxnSp>
        <p:nvCxnSpPr>
          <p:cNvPr id="9" name="8 Düz Bağlayıcı"/>
          <p:cNvCxnSpPr/>
          <p:nvPr/>
        </p:nvCxnSpPr>
        <p:spPr>
          <a:xfrm rot="5400000" flipH="1" flipV="1">
            <a:off x="-1320841" y="4178305"/>
            <a:ext cx="4500594" cy="1588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785786" y="3500438"/>
            <a:ext cx="735811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6786578" y="1643050"/>
            <a:ext cx="1357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365 gün</a:t>
            </a:r>
            <a:endParaRPr lang="tr-TR" b="1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42910" y="135729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 yıl</a:t>
            </a:r>
            <a:endParaRPr lang="tr-TR" dirty="0"/>
          </a:p>
        </p:txBody>
      </p:sp>
      <p:cxnSp>
        <p:nvCxnSpPr>
          <p:cNvPr id="22" name="21 Düz Ok Bağlayıcısı"/>
          <p:cNvCxnSpPr/>
          <p:nvPr/>
        </p:nvCxnSpPr>
        <p:spPr>
          <a:xfrm>
            <a:off x="1500166" y="1714488"/>
            <a:ext cx="41434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Sağ Ayraç"/>
          <p:cNvSpPr/>
          <p:nvPr/>
        </p:nvSpPr>
        <p:spPr>
          <a:xfrm>
            <a:off x="1000100" y="2000240"/>
            <a:ext cx="428628" cy="114300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7" name="26 Düz Ok Bağlayıcısı"/>
          <p:cNvCxnSpPr/>
          <p:nvPr/>
        </p:nvCxnSpPr>
        <p:spPr>
          <a:xfrm>
            <a:off x="1643042" y="3214686"/>
            <a:ext cx="39290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Metin kutusu"/>
          <p:cNvSpPr txBox="1"/>
          <p:nvPr/>
        </p:nvSpPr>
        <p:spPr>
          <a:xfrm>
            <a:off x="6786578" y="2928934"/>
            <a:ext cx="1357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280 gün</a:t>
            </a:r>
            <a:endParaRPr lang="tr-TR" b="1" dirty="0"/>
          </a:p>
        </p:txBody>
      </p:sp>
      <p:sp>
        <p:nvSpPr>
          <p:cNvPr id="30" name="29 Metin kutusu"/>
          <p:cNvSpPr txBox="1"/>
          <p:nvPr/>
        </p:nvSpPr>
        <p:spPr>
          <a:xfrm>
            <a:off x="0" y="32861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Doğum</a:t>
            </a:r>
            <a:endParaRPr lang="tr-TR" dirty="0"/>
          </a:p>
        </p:txBody>
      </p:sp>
      <p:sp>
        <p:nvSpPr>
          <p:cNvPr id="31" name="30 Sağ Ayraç"/>
          <p:cNvSpPr/>
          <p:nvPr/>
        </p:nvSpPr>
        <p:spPr>
          <a:xfrm>
            <a:off x="1000100" y="3786190"/>
            <a:ext cx="285752" cy="142876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Metin kutusu"/>
          <p:cNvSpPr txBox="1"/>
          <p:nvPr/>
        </p:nvSpPr>
        <p:spPr>
          <a:xfrm>
            <a:off x="928662" y="6286520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Yeniden gebe kalma</a:t>
            </a:r>
            <a:endParaRPr lang="tr-TR" dirty="0"/>
          </a:p>
        </p:txBody>
      </p:sp>
      <p:cxnSp>
        <p:nvCxnSpPr>
          <p:cNvPr id="39" name="38 Düz Ok Bağlayıcısı"/>
          <p:cNvCxnSpPr/>
          <p:nvPr/>
        </p:nvCxnSpPr>
        <p:spPr>
          <a:xfrm>
            <a:off x="1428728" y="6357958"/>
            <a:ext cx="42148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Metin kutusu"/>
          <p:cNvSpPr txBox="1"/>
          <p:nvPr/>
        </p:nvSpPr>
        <p:spPr>
          <a:xfrm>
            <a:off x="6786578" y="5786454"/>
            <a:ext cx="12144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 </a:t>
            </a:r>
          </a:p>
        </p:txBody>
      </p:sp>
      <p:cxnSp>
        <p:nvCxnSpPr>
          <p:cNvPr id="44" name="43 Düz Bağlayıcı"/>
          <p:cNvCxnSpPr/>
          <p:nvPr/>
        </p:nvCxnSpPr>
        <p:spPr>
          <a:xfrm>
            <a:off x="6357950" y="3357562"/>
            <a:ext cx="21272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46 Metin kutusu"/>
          <p:cNvSpPr txBox="1"/>
          <p:nvPr/>
        </p:nvSpPr>
        <p:spPr>
          <a:xfrm>
            <a:off x="6786578" y="5000636"/>
            <a:ext cx="12144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86 </a:t>
            </a:r>
          </a:p>
        </p:txBody>
      </p:sp>
      <p:sp>
        <p:nvSpPr>
          <p:cNvPr id="48" name="47 Yuvarlatılmış Dikdörtgen"/>
          <p:cNvSpPr/>
          <p:nvPr/>
        </p:nvSpPr>
        <p:spPr>
          <a:xfrm>
            <a:off x="1285852" y="3571876"/>
            <a:ext cx="4071966" cy="16430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tr-TR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İnvolusyon</a:t>
            </a:r>
            <a:endParaRPr lang="tr-TR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Endometriyal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rejenerasyon</a:t>
            </a:r>
            <a:endParaRPr lang="tr-TR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solidFill>
                  <a:srgbClr val="FFFF00"/>
                </a:solidFill>
              </a:rPr>
              <a:t> Siklik aktivitenin başlaması 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solidFill>
                  <a:srgbClr val="FFFF00"/>
                </a:solidFill>
              </a:rPr>
              <a:t> Enfeksiyonlardan arınma</a:t>
            </a:r>
          </a:p>
          <a:p>
            <a:pPr algn="ctr">
              <a:buFont typeface="Arial" pitchFamily="34" charset="0"/>
              <a:buChar char="•"/>
            </a:pP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50" name="49 Metin kutusu"/>
          <p:cNvSpPr txBox="1"/>
          <p:nvPr/>
        </p:nvSpPr>
        <p:spPr>
          <a:xfrm>
            <a:off x="357158" y="4286256"/>
            <a:ext cx="428628" cy="19543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P</a:t>
            </a:r>
          </a:p>
          <a:p>
            <a:pPr algn="ctr"/>
            <a:r>
              <a:rPr lang="tr-TR" sz="1100" b="1" dirty="0" smtClean="0"/>
              <a:t>O</a:t>
            </a:r>
          </a:p>
          <a:p>
            <a:pPr algn="ctr"/>
            <a:r>
              <a:rPr lang="tr-TR" sz="1100" b="1" dirty="0" smtClean="0"/>
              <a:t>S</a:t>
            </a:r>
          </a:p>
          <a:p>
            <a:pPr algn="ctr"/>
            <a:r>
              <a:rPr lang="tr-TR" sz="1100" b="1" dirty="0" smtClean="0"/>
              <a:t>T</a:t>
            </a:r>
          </a:p>
          <a:p>
            <a:pPr algn="ctr"/>
            <a:r>
              <a:rPr lang="tr-TR" sz="1100" b="1" dirty="0" smtClean="0"/>
              <a:t>P</a:t>
            </a:r>
          </a:p>
          <a:p>
            <a:pPr algn="ctr"/>
            <a:r>
              <a:rPr lang="tr-TR" sz="1100" b="1" dirty="0" smtClean="0"/>
              <a:t>A</a:t>
            </a:r>
          </a:p>
          <a:p>
            <a:pPr algn="ctr"/>
            <a:r>
              <a:rPr lang="tr-TR" sz="1100" b="1" dirty="0" smtClean="0"/>
              <a:t>R</a:t>
            </a:r>
          </a:p>
          <a:p>
            <a:pPr algn="ctr"/>
            <a:r>
              <a:rPr lang="tr-TR" sz="1100" b="1" dirty="0" smtClean="0"/>
              <a:t>T</a:t>
            </a:r>
          </a:p>
          <a:p>
            <a:pPr algn="ctr"/>
            <a:r>
              <a:rPr lang="tr-TR" sz="1100" b="1" dirty="0" smtClean="0"/>
              <a:t>U</a:t>
            </a:r>
          </a:p>
          <a:p>
            <a:pPr algn="ctr"/>
            <a:r>
              <a:rPr lang="tr-TR" sz="1100" b="1" dirty="0" smtClean="0"/>
              <a:t>M</a:t>
            </a:r>
          </a:p>
          <a:p>
            <a:pPr algn="ctr"/>
            <a:endParaRPr lang="tr-TR" sz="1100" b="1" dirty="0"/>
          </a:p>
        </p:txBody>
      </p:sp>
      <p:sp>
        <p:nvSpPr>
          <p:cNvPr id="51" name="50 Metin kutusu"/>
          <p:cNvSpPr txBox="1"/>
          <p:nvPr/>
        </p:nvSpPr>
        <p:spPr>
          <a:xfrm>
            <a:off x="357158" y="1785926"/>
            <a:ext cx="428628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G</a:t>
            </a:r>
          </a:p>
          <a:p>
            <a:pPr algn="ctr"/>
            <a:r>
              <a:rPr lang="tr-TR" sz="1100" b="1" dirty="0" smtClean="0"/>
              <a:t>E</a:t>
            </a:r>
          </a:p>
          <a:p>
            <a:pPr algn="ctr"/>
            <a:r>
              <a:rPr lang="tr-TR" sz="1100" b="1" dirty="0" smtClean="0"/>
              <a:t>B</a:t>
            </a:r>
          </a:p>
          <a:p>
            <a:pPr algn="ctr"/>
            <a:r>
              <a:rPr lang="tr-TR" sz="1100" b="1" dirty="0" smtClean="0"/>
              <a:t>E</a:t>
            </a:r>
          </a:p>
          <a:p>
            <a:pPr algn="ctr"/>
            <a:r>
              <a:rPr lang="tr-TR" sz="1100" b="1" dirty="0" smtClean="0"/>
              <a:t>L</a:t>
            </a:r>
          </a:p>
          <a:p>
            <a:pPr algn="ctr"/>
            <a:r>
              <a:rPr lang="tr-TR" sz="1100" b="1" dirty="0" smtClean="0"/>
              <a:t>İ</a:t>
            </a:r>
          </a:p>
          <a:p>
            <a:pPr algn="ctr"/>
            <a:r>
              <a:rPr lang="tr-TR" sz="1100" b="1" dirty="0" smtClean="0"/>
              <a:t>K</a:t>
            </a:r>
          </a:p>
          <a:p>
            <a:pPr algn="ctr"/>
            <a:endParaRPr lang="tr-TR" sz="1100" b="1" dirty="0"/>
          </a:p>
        </p:txBody>
      </p:sp>
      <p:cxnSp>
        <p:nvCxnSpPr>
          <p:cNvPr id="53" name="52 Düz Ok Bağlayıcısı"/>
          <p:cNvCxnSpPr/>
          <p:nvPr/>
        </p:nvCxnSpPr>
        <p:spPr>
          <a:xfrm rot="5400000">
            <a:off x="822299" y="174941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53 Sağ Ayraç"/>
          <p:cNvSpPr/>
          <p:nvPr/>
        </p:nvSpPr>
        <p:spPr>
          <a:xfrm>
            <a:off x="1000100" y="5286388"/>
            <a:ext cx="285752" cy="100013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54 Yuvarlatılmış Dikdörtgen"/>
          <p:cNvSpPr/>
          <p:nvPr/>
        </p:nvSpPr>
        <p:spPr>
          <a:xfrm>
            <a:off x="1285852" y="5286388"/>
            <a:ext cx="4071966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Tohumlama</a:t>
            </a:r>
          </a:p>
          <a:p>
            <a:pPr algn="ctr"/>
            <a:r>
              <a:rPr lang="tr-TR" dirty="0" smtClean="0"/>
              <a:t>(3 tohumlama şansı)</a:t>
            </a:r>
          </a:p>
        </p:txBody>
      </p:sp>
      <p:cxnSp>
        <p:nvCxnSpPr>
          <p:cNvPr id="56" name="55 Düz Ok Bağlayıcısı"/>
          <p:cNvCxnSpPr>
            <a:endCxn id="67" idx="3"/>
          </p:cNvCxnSpPr>
          <p:nvPr/>
        </p:nvCxnSpPr>
        <p:spPr>
          <a:xfrm rot="10800000">
            <a:off x="5919398" y="4828112"/>
            <a:ext cx="643342" cy="304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57 Düz Ok Bağlayıcısı"/>
          <p:cNvCxnSpPr>
            <a:endCxn id="71" idx="3"/>
          </p:cNvCxnSpPr>
          <p:nvPr/>
        </p:nvCxnSpPr>
        <p:spPr>
          <a:xfrm rot="10800000" flipV="1">
            <a:off x="5919398" y="5286388"/>
            <a:ext cx="652866" cy="327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http://extension.missouri.edu/explore/images/g02007art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3500462" cy="1357322"/>
          </a:xfrm>
          <a:prstGeom prst="rect">
            <a:avLst/>
          </a:prstGeom>
          <a:noFill/>
        </p:spPr>
      </p:pic>
      <p:pic>
        <p:nvPicPr>
          <p:cNvPr id="1032" name="Picture 8" descr="http://www.thebeefsite.com/articles/contents/06-10UOklAI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357826"/>
            <a:ext cx="2448375" cy="928694"/>
          </a:xfrm>
          <a:prstGeom prst="rect">
            <a:avLst/>
          </a:prstGeom>
          <a:noFill/>
        </p:spPr>
      </p:pic>
      <p:sp>
        <p:nvSpPr>
          <p:cNvPr id="67" name="66 Metin kutusu"/>
          <p:cNvSpPr txBox="1"/>
          <p:nvPr/>
        </p:nvSpPr>
        <p:spPr>
          <a:xfrm>
            <a:off x="5500694" y="46434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43</a:t>
            </a:r>
            <a:endParaRPr lang="tr-TR" dirty="0"/>
          </a:p>
        </p:txBody>
      </p:sp>
      <p:sp>
        <p:nvSpPr>
          <p:cNvPr id="71" name="70 Metin kutusu"/>
          <p:cNvSpPr txBox="1"/>
          <p:nvPr/>
        </p:nvSpPr>
        <p:spPr>
          <a:xfrm>
            <a:off x="5500694" y="54292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35774" r="27623" b="12547"/>
          <a:stretch>
            <a:fillRect/>
          </a:stretch>
        </p:blipFill>
        <p:spPr bwMode="auto">
          <a:xfrm>
            <a:off x="539552" y="836712"/>
            <a:ext cx="7694285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6649749" y="6171016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charset="0"/>
                <a:ea typeface="Times New Roman" charset="0"/>
              </a:rPr>
              <a:t>(</a:t>
            </a:r>
            <a:r>
              <a:rPr lang="tr-TR" dirty="0" err="1">
                <a:latin typeface="Times New Roman" charset="0"/>
                <a:ea typeface="Times New Roman" charset="0"/>
              </a:rPr>
              <a:t>Hansen</a:t>
            </a:r>
            <a:r>
              <a:rPr lang="tr-TR" dirty="0">
                <a:latin typeface="Times New Roman" charset="0"/>
                <a:ea typeface="Times New Roman" charset="0"/>
              </a:rPr>
              <a:t>, </a:t>
            </a:r>
            <a:r>
              <a:rPr lang="tr-TR" dirty="0" smtClean="0">
                <a:latin typeface="Times New Roman" charset="0"/>
                <a:ea typeface="Times New Roman" charset="0"/>
              </a:rPr>
              <a:t>2013)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79512" y="227977"/>
            <a:ext cx="585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Postpartum uterus enfeksiyonları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108960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3" t="40065" r="25632" b="15718"/>
          <a:stretch>
            <a:fillRect/>
          </a:stretch>
        </p:blipFill>
        <p:spPr bwMode="auto">
          <a:xfrm>
            <a:off x="395536" y="1052736"/>
            <a:ext cx="8352928" cy="50328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179512" y="227977"/>
            <a:ext cx="628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Postpartum uterus </a:t>
            </a:r>
            <a:r>
              <a:rPr lang="tr-TR" sz="3200" b="1" dirty="0" err="1" smtClean="0"/>
              <a:t>kontaminasyonu</a:t>
            </a:r>
            <a:endParaRPr lang="tr-TR" sz="3200" b="1" dirty="0"/>
          </a:p>
        </p:txBody>
      </p:sp>
      <p:sp>
        <p:nvSpPr>
          <p:cNvPr id="6" name="Dikdörtgen 5"/>
          <p:cNvSpPr/>
          <p:nvPr/>
        </p:nvSpPr>
        <p:spPr>
          <a:xfrm>
            <a:off x="5796136" y="6085632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>
                <a:latin typeface="Times New Roman" charset="0"/>
                <a:ea typeface="Times New Roman" charset="0"/>
              </a:rPr>
              <a:t>(</a:t>
            </a:r>
            <a:r>
              <a:rPr lang="tr-TR" dirty="0" err="1">
                <a:latin typeface="Times New Roman" charset="0"/>
                <a:ea typeface="Times New Roman" charset="0"/>
              </a:rPr>
              <a:t>Sheldon</a:t>
            </a:r>
            <a:r>
              <a:rPr lang="tr-TR" dirty="0">
                <a:latin typeface="Times New Roman" charset="0"/>
                <a:ea typeface="Times New Roman" charset="0"/>
              </a:rPr>
              <a:t> ve </a:t>
            </a:r>
            <a:r>
              <a:rPr lang="tr-TR" dirty="0" err="1">
                <a:latin typeface="Times New Roman" charset="0"/>
                <a:ea typeface="Times New Roman" charset="0"/>
              </a:rPr>
              <a:t>Dobson</a:t>
            </a:r>
            <a:r>
              <a:rPr lang="tr-TR" dirty="0">
                <a:latin typeface="Times New Roman" charset="0"/>
                <a:ea typeface="Times New Roman" charset="0"/>
              </a:rPr>
              <a:t>, 2004</a:t>
            </a:r>
            <a:r>
              <a:rPr lang="tr-TR" dirty="0" smtClean="0">
                <a:latin typeface="Times New Roman" charset="0"/>
                <a:ea typeface="Times New Roman" charset="0"/>
              </a:rPr>
              <a:t>)</a:t>
            </a:r>
            <a:endParaRPr lang="tr-TR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2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Resi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7" t="36707" r="26889" b="28778"/>
          <a:stretch>
            <a:fillRect/>
          </a:stretch>
        </p:blipFill>
        <p:spPr bwMode="auto">
          <a:xfrm>
            <a:off x="32000" y="1133701"/>
            <a:ext cx="8640960" cy="50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0" y="6232376"/>
            <a:ext cx="8640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□ </a:t>
            </a:r>
            <a:r>
              <a:rPr kumimoji="0" lang="x-none" altLang="x-none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Trueperella pyogenes, </a:t>
            </a:r>
            <a:r>
              <a:rPr kumimoji="0" lang="x-none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■</a:t>
            </a:r>
            <a:r>
              <a:rPr kumimoji="0" lang="x-none" altLang="x-none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x-none" altLang="x-non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E.coli</a:t>
            </a:r>
            <a:r>
              <a:rPr kumimoji="0" lang="tr-TR" altLang="x-non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</a:t>
            </a:r>
            <a:r>
              <a:rPr kumimoji="0" lang="x-none" altLang="x-non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(Williams, 2013).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23528" y="179595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altLang="x-none" sz="2800" b="1" dirty="0" smtClean="0">
                <a:latin typeface="Arial" charset="0"/>
              </a:rPr>
              <a:t>P</a:t>
            </a:r>
            <a:r>
              <a:rPr lang="tr-TR" altLang="x-none" sz="2800" b="1" dirty="0" smtClean="0">
                <a:latin typeface="Arial" charset="0"/>
              </a:rPr>
              <a:t>.P</a:t>
            </a:r>
            <a:r>
              <a:rPr lang="x-none" altLang="x-none" sz="2800" b="1" dirty="0" smtClean="0">
                <a:latin typeface="Arial" charset="0"/>
              </a:rPr>
              <a:t> </a:t>
            </a:r>
            <a:r>
              <a:rPr lang="tr-TR" altLang="x-none" sz="2800" b="1" dirty="0" smtClean="0">
                <a:latin typeface="Arial" charset="0"/>
              </a:rPr>
              <a:t>u</a:t>
            </a:r>
            <a:r>
              <a:rPr lang="x-none" altLang="x-none" sz="2800" b="1" dirty="0" smtClean="0">
                <a:latin typeface="Arial" charset="0"/>
              </a:rPr>
              <a:t>terusta </a:t>
            </a:r>
            <a:r>
              <a:rPr lang="tr-TR" altLang="x-none" sz="2800" b="1" dirty="0" smtClean="0">
                <a:latin typeface="Arial" charset="0"/>
              </a:rPr>
              <a:t>e</a:t>
            </a:r>
            <a:r>
              <a:rPr lang="x-none" altLang="x-none" sz="2800" b="1" dirty="0" smtClean="0">
                <a:latin typeface="Arial" charset="0"/>
              </a:rPr>
              <a:t>n </a:t>
            </a:r>
            <a:r>
              <a:rPr lang="tr-TR" altLang="x-none" sz="2800" b="1" dirty="0" smtClean="0">
                <a:latin typeface="Arial" charset="0"/>
              </a:rPr>
              <a:t>y</a:t>
            </a:r>
            <a:r>
              <a:rPr lang="x-none" altLang="x-none" sz="2800" b="1" dirty="0" smtClean="0">
                <a:latin typeface="Arial" charset="0"/>
              </a:rPr>
              <a:t>aygın </a:t>
            </a:r>
            <a:r>
              <a:rPr lang="tr-TR" altLang="x-none" sz="2800" b="1" dirty="0" smtClean="0">
                <a:latin typeface="Arial" charset="0"/>
              </a:rPr>
              <a:t>b</a:t>
            </a:r>
            <a:r>
              <a:rPr lang="x-none" altLang="x-none" sz="2800" b="1" dirty="0" smtClean="0">
                <a:latin typeface="Arial" charset="0"/>
              </a:rPr>
              <a:t>ulunan </a:t>
            </a:r>
            <a:r>
              <a:rPr lang="tr-TR" altLang="x-none" sz="2800" b="1" dirty="0" smtClean="0">
                <a:latin typeface="Arial" charset="0"/>
              </a:rPr>
              <a:t>b</a:t>
            </a:r>
            <a:r>
              <a:rPr lang="x-none" altLang="x-none" sz="2800" b="1" dirty="0" smtClean="0">
                <a:latin typeface="Arial" charset="0"/>
              </a:rPr>
              <a:t>akteri </a:t>
            </a:r>
            <a:r>
              <a:rPr lang="tr-TR" altLang="x-none" sz="2800" b="1" dirty="0" smtClean="0">
                <a:latin typeface="Arial" charset="0"/>
              </a:rPr>
              <a:t>t</a:t>
            </a:r>
            <a:r>
              <a:rPr lang="x-none" altLang="x-none" sz="2800" b="1" dirty="0" smtClean="0">
                <a:latin typeface="Arial" charset="0"/>
              </a:rPr>
              <a:t>ürü </a:t>
            </a:r>
            <a:r>
              <a:rPr lang="x-none" altLang="x-none" sz="2800" b="1" dirty="0">
                <a:latin typeface="Arial" charset="0"/>
              </a:rPr>
              <a:t>ve </a:t>
            </a:r>
            <a:r>
              <a:rPr lang="tr-TR" altLang="x-none" sz="2800" b="1" dirty="0" smtClean="0">
                <a:latin typeface="Arial" charset="0"/>
              </a:rPr>
              <a:t>y</a:t>
            </a:r>
            <a:r>
              <a:rPr lang="x-none" altLang="x-none" sz="2800" b="1" dirty="0" smtClean="0">
                <a:latin typeface="Arial" charset="0"/>
              </a:rPr>
              <a:t>oğunluk </a:t>
            </a:r>
            <a:r>
              <a:rPr lang="tr-TR" altLang="x-none" sz="2800" b="1" dirty="0" smtClean="0">
                <a:latin typeface="Arial" charset="0"/>
              </a:rPr>
              <a:t>d</a:t>
            </a:r>
            <a:r>
              <a:rPr lang="x-none" altLang="x-none" sz="2800" b="1" dirty="0" smtClean="0">
                <a:latin typeface="Arial" charset="0"/>
              </a:rPr>
              <a:t>erecesi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94468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23891" r="28471" b="18518"/>
          <a:stretch>
            <a:fillRect/>
          </a:stretch>
        </p:blipFill>
        <p:spPr bwMode="auto">
          <a:xfrm>
            <a:off x="467545" y="1201491"/>
            <a:ext cx="8064896" cy="53238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6839409" y="6488668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charset="0"/>
                <a:ea typeface="Times New Roman" charset="0"/>
              </a:rPr>
              <a:t>(</a:t>
            </a:r>
            <a:r>
              <a:rPr lang="tr-TR" dirty="0" err="1">
                <a:latin typeface="Times New Roman" charset="0"/>
                <a:ea typeface="Times New Roman" charset="0"/>
              </a:rPr>
              <a:t>Noakes</a:t>
            </a:r>
            <a:r>
              <a:rPr lang="tr-TR" dirty="0">
                <a:latin typeface="Times New Roman" charset="0"/>
                <a:ea typeface="Times New Roman" charset="0"/>
              </a:rPr>
              <a:t>, 2009)</a:t>
            </a:r>
            <a:r>
              <a:rPr lang="tr-TR" dirty="0"/>
              <a:t>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54944" y="247384"/>
            <a:ext cx="8437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Times New Roman" charset="0"/>
                <a:ea typeface="Times New Roman" charset="0"/>
              </a:rPr>
              <a:t>P.P. Uterus </a:t>
            </a:r>
            <a:r>
              <a:rPr lang="tr-TR" sz="2800" b="1" dirty="0">
                <a:latin typeface="Times New Roman" charset="0"/>
                <a:ea typeface="Times New Roman" charset="0"/>
              </a:rPr>
              <a:t>Enfeksiyonlarının Gelişmesi İle İlişkili Faktörler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5873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2400" dirty="0" err="1" smtClean="0"/>
              <a:t>Metritisin</a:t>
            </a:r>
            <a:r>
              <a:rPr lang="tr-TR" sz="2400" dirty="0" smtClean="0"/>
              <a:t> görülen yüzü</a:t>
            </a:r>
            <a:br>
              <a:rPr lang="tr-TR" sz="2400" dirty="0" smtClean="0"/>
            </a:br>
            <a:r>
              <a:rPr lang="tr-TR" sz="2400" dirty="0" smtClean="0"/>
              <a:t>(</a:t>
            </a:r>
            <a:r>
              <a:rPr lang="tr-TR" sz="2400" dirty="0" err="1" smtClean="0"/>
              <a:t>Puerperal</a:t>
            </a:r>
            <a:r>
              <a:rPr lang="tr-TR" sz="2400" dirty="0" smtClean="0"/>
              <a:t> dönemin önemi)</a:t>
            </a:r>
            <a:endParaRPr lang="tr-TR" sz="2400" dirty="0"/>
          </a:p>
        </p:txBody>
      </p:sp>
      <p:pic>
        <p:nvPicPr>
          <p:cNvPr id="4" name="3 İçerik Yer Tutucusu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  <p:sp>
        <p:nvSpPr>
          <p:cNvPr id="5" name="4 Metin kutusu"/>
          <p:cNvSpPr txBox="1"/>
          <p:nvPr/>
        </p:nvSpPr>
        <p:spPr>
          <a:xfrm>
            <a:off x="5666585" y="6459138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smtClean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</a:t>
            </a:r>
            <a:r>
              <a:rPr lang="tr-TR" sz="1600" dirty="0" smtClean="0"/>
              <a:t>Ş, Vural R, Polat M </a:t>
            </a:r>
            <a:r>
              <a:rPr lang="tr-TR" sz="1600" dirty="0"/>
              <a:t>,</a:t>
            </a:r>
            <a:r>
              <a:rPr lang="tr-TR" sz="1600" dirty="0" smtClean="0"/>
              <a:t>2012)</a:t>
            </a:r>
            <a:endParaRPr lang="tr-TR" sz="1600" i="1" dirty="0" smtClean="0"/>
          </a:p>
        </p:txBody>
      </p:sp>
      <p:sp>
        <p:nvSpPr>
          <p:cNvPr id="7" name="6 Metin kutusu"/>
          <p:cNvSpPr txBox="1"/>
          <p:nvPr/>
        </p:nvSpPr>
        <p:spPr>
          <a:xfrm>
            <a:off x="6572264" y="5572140"/>
            <a:ext cx="7954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Lochia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689600" cy="462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2400" dirty="0" err="1" smtClean="0"/>
              <a:t>Metritisin</a:t>
            </a:r>
            <a:r>
              <a:rPr lang="tr-TR" sz="2400" dirty="0" smtClean="0"/>
              <a:t> görülen yüzü</a:t>
            </a:r>
            <a:br>
              <a:rPr lang="tr-TR" sz="2400" dirty="0" smtClean="0"/>
            </a:br>
            <a:r>
              <a:rPr lang="tr-TR" sz="2400" dirty="0" smtClean="0"/>
              <a:t>(</a:t>
            </a:r>
            <a:r>
              <a:rPr lang="tr-TR" sz="2400" dirty="0" err="1" smtClean="0"/>
              <a:t>Puerperal</a:t>
            </a:r>
            <a:r>
              <a:rPr lang="tr-TR" sz="2400" dirty="0" smtClean="0"/>
              <a:t> dönemin önemi)</a:t>
            </a:r>
            <a:endParaRPr lang="tr-TR" sz="2400" dirty="0"/>
          </a:p>
        </p:txBody>
      </p:sp>
      <p:sp>
        <p:nvSpPr>
          <p:cNvPr id="9" name="4 Metin kutusu"/>
          <p:cNvSpPr txBox="1"/>
          <p:nvPr/>
        </p:nvSpPr>
        <p:spPr>
          <a:xfrm>
            <a:off x="5666585" y="6459138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smtClean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</a:t>
            </a:r>
            <a:r>
              <a:rPr lang="tr-TR" sz="1600" dirty="0" smtClean="0"/>
              <a:t>Ş, Vural R, Polat M </a:t>
            </a:r>
            <a:r>
              <a:rPr lang="tr-TR" sz="1600"/>
              <a:t>,</a:t>
            </a:r>
            <a:r>
              <a:rPr lang="tr-TR" sz="1600" smtClean="0"/>
              <a:t>2012)</a:t>
            </a:r>
            <a:endParaRPr lang="tr-TR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664</Words>
  <Application>Microsoft Macintosh PowerPoint</Application>
  <PresentationFormat>Ekran Gösterisi (4:3)</PresentationFormat>
  <Paragraphs>248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Calibri</vt:lpstr>
      <vt:lpstr>Times New Roman</vt:lpstr>
      <vt:lpstr>Arial</vt:lpstr>
      <vt:lpstr>Ofis Teması</vt:lpstr>
      <vt:lpstr>PowerPoint Sunusu</vt:lpstr>
      <vt:lpstr>PowerPoint Sunusu</vt:lpstr>
      <vt:lpstr>Fertiliteye Hipotetik Yaklaşım</vt:lpstr>
      <vt:lpstr>PowerPoint Sunusu</vt:lpstr>
      <vt:lpstr>PowerPoint Sunusu</vt:lpstr>
      <vt:lpstr>PowerPoint Sunusu</vt:lpstr>
      <vt:lpstr>PowerPoint Sunusu</vt:lpstr>
      <vt:lpstr>Metritisin görülen yüzü (Puerperal dönemin önemi)</vt:lpstr>
      <vt:lpstr>Metritisin görülen yüzü (Puerperal dönemin önemi)</vt:lpstr>
      <vt:lpstr>PowerPoint Sunusu</vt:lpstr>
      <vt:lpstr>PowerPoint Sunusu</vt:lpstr>
      <vt:lpstr>PowerPoint Sunusu</vt:lpstr>
      <vt:lpstr>Metritislerin ekonomik önemi</vt:lpstr>
      <vt:lpstr>Metritislerin insidansı - İnsidansı etkileyen faktörler </vt:lpstr>
      <vt:lpstr>Metritis bazen bir SONUÇ, bazen de bir NEDENDİR [ İnfertilite] Metritis bir immunolojik sorundur</vt:lpstr>
      <vt:lpstr>Geçiş dönemi immunolojisi ve uterus enfeksiyonları</vt:lpstr>
      <vt:lpstr>Periparturient dönemde su alımı-Metritis ilişkisi</vt:lpstr>
      <vt:lpstr>PowerPoint Sunusu</vt:lpstr>
      <vt:lpstr>Metritisler etken-predispozisyon faktörleri ve immunitenin rolü</vt:lpstr>
      <vt:lpstr>Metritislerde risk faktörleri ne kadar önemli ? (Nasıl etki oluştururlar)</vt:lpstr>
      <vt:lpstr>Uterus Enfeksiyonları-Ovaryum İşlevi Etkileşimleri</vt:lpstr>
      <vt:lpstr>Metritis-Fertilite: Prognoz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Microsoft Office Kullanıcısı</cp:lastModifiedBy>
  <cp:revision>388</cp:revision>
  <dcterms:modified xsi:type="dcterms:W3CDTF">2018-01-17T19:23:55Z</dcterms:modified>
</cp:coreProperties>
</file>