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89" r:id="rId3"/>
    <p:sldId id="294" r:id="rId4"/>
    <p:sldId id="339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56" r:id="rId22"/>
    <p:sldId id="357" r:id="rId23"/>
    <p:sldId id="358" r:id="rId24"/>
    <p:sldId id="359" r:id="rId25"/>
    <p:sldId id="360" r:id="rId26"/>
    <p:sldId id="361" r:id="rId27"/>
    <p:sldId id="362" r:id="rId28"/>
    <p:sldId id="363" r:id="rId29"/>
    <p:sldId id="364" r:id="rId30"/>
    <p:sldId id="365" r:id="rId31"/>
    <p:sldId id="366" r:id="rId32"/>
    <p:sldId id="367" r:id="rId3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555776" y="1772816"/>
            <a:ext cx="4102983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EÝELIK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GOŞULMALY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899592" y="2276872"/>
            <a:ext cx="7344816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Eýelik</a:t>
            </a:r>
            <a:r>
              <a:rPr lang="tr-TR" dirty="0" smtClean="0"/>
              <a:t> </a:t>
            </a:r>
            <a:r>
              <a:rPr lang="tr-TR" dirty="0" err="1" smtClean="0"/>
              <a:t>edýäni</a:t>
            </a:r>
            <a:r>
              <a:rPr lang="tr-TR" dirty="0" smtClean="0"/>
              <a:t> </a:t>
            </a:r>
            <a:r>
              <a:rPr lang="tr-TR" dirty="0" err="1" smtClean="0"/>
              <a:t>görkezýän</a:t>
            </a:r>
            <a:r>
              <a:rPr lang="tr-TR" dirty="0" smtClean="0"/>
              <a:t> söz </a:t>
            </a:r>
            <a:r>
              <a:rPr lang="tr-TR" dirty="0" err="1" smtClean="0"/>
              <a:t>eýelik</a:t>
            </a:r>
            <a:r>
              <a:rPr lang="tr-TR" dirty="0" smtClean="0"/>
              <a:t> </a:t>
            </a:r>
            <a:r>
              <a:rPr lang="tr-TR" dirty="0" err="1" smtClean="0"/>
              <a:t>düşümiň</a:t>
            </a:r>
            <a:r>
              <a:rPr lang="tr-TR" dirty="0" smtClean="0"/>
              <a:t> </a:t>
            </a:r>
            <a:r>
              <a:rPr lang="tr-TR" dirty="0" err="1" smtClean="0"/>
              <a:t>goşulmaly</a:t>
            </a:r>
            <a:r>
              <a:rPr lang="tr-TR" dirty="0" smtClean="0"/>
              <a:t> </a:t>
            </a:r>
            <a:r>
              <a:rPr lang="tr-TR" dirty="0" err="1" smtClean="0"/>
              <a:t>şekilinde</a:t>
            </a:r>
            <a:r>
              <a:rPr lang="tr-TR" dirty="0" smtClean="0"/>
              <a:t>, </a:t>
            </a:r>
            <a:r>
              <a:rPr lang="tr-TR" dirty="0" err="1" smtClean="0"/>
              <a:t>eýelik</a:t>
            </a:r>
            <a:r>
              <a:rPr lang="tr-TR" dirty="0" smtClean="0"/>
              <a:t> </a:t>
            </a:r>
            <a:r>
              <a:rPr lang="tr-TR" dirty="0" err="1" smtClean="0"/>
              <a:t>edilýän</a:t>
            </a:r>
            <a:r>
              <a:rPr lang="tr-TR" dirty="0" smtClean="0"/>
              <a:t> </a:t>
            </a:r>
            <a:r>
              <a:rPr lang="tr-TR" dirty="0" err="1" smtClean="0"/>
              <a:t>zady</a:t>
            </a:r>
            <a:r>
              <a:rPr lang="tr-TR" dirty="0" smtClean="0"/>
              <a:t> </a:t>
            </a:r>
            <a:r>
              <a:rPr lang="tr-TR" dirty="0" err="1" smtClean="0"/>
              <a:t>görkezýän</a:t>
            </a:r>
            <a:r>
              <a:rPr lang="tr-TR" dirty="0" smtClean="0"/>
              <a:t> söz hem III </a:t>
            </a:r>
            <a:r>
              <a:rPr lang="tr-TR" dirty="0" err="1" smtClean="0"/>
              <a:t>şahs</a:t>
            </a:r>
            <a:r>
              <a:rPr lang="tr-TR" dirty="0" smtClean="0"/>
              <a:t> </a:t>
            </a:r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goşulmasyny</a:t>
            </a:r>
            <a:r>
              <a:rPr lang="tr-TR" dirty="0" smtClean="0"/>
              <a:t> kabul eden </a:t>
            </a:r>
            <a:r>
              <a:rPr lang="tr-TR" dirty="0" err="1" smtClean="0"/>
              <a:t>görnüşde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Maralyň</a:t>
            </a:r>
            <a:r>
              <a:rPr lang="tr-TR" b="1" dirty="0" smtClean="0"/>
              <a:t> </a:t>
            </a:r>
            <a:r>
              <a:rPr lang="tr-TR" b="1" dirty="0" err="1" smtClean="0"/>
              <a:t>köýnegi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Amanyň</a:t>
            </a:r>
            <a:r>
              <a:rPr lang="tr-TR" b="1" dirty="0" smtClean="0"/>
              <a:t> </a:t>
            </a:r>
            <a:r>
              <a:rPr lang="tr-TR" b="1" dirty="0" err="1" smtClean="0"/>
              <a:t>ejesi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Şeýlelikde</a:t>
            </a:r>
            <a:r>
              <a:rPr lang="tr-TR" dirty="0" smtClean="0"/>
              <a:t>, </a:t>
            </a:r>
            <a:r>
              <a:rPr lang="tr-TR" dirty="0" err="1" smtClean="0"/>
              <a:t>eýelik</a:t>
            </a:r>
            <a:r>
              <a:rPr lang="tr-TR" dirty="0" smtClean="0"/>
              <a:t> </a:t>
            </a:r>
            <a:r>
              <a:rPr lang="tr-TR" dirty="0" err="1" smtClean="0"/>
              <a:t>düşümiň</a:t>
            </a:r>
            <a:r>
              <a:rPr lang="tr-TR" dirty="0" smtClean="0"/>
              <a:t> </a:t>
            </a:r>
            <a:r>
              <a:rPr lang="tr-TR" dirty="0" err="1" smtClean="0"/>
              <a:t>goşulmaly</a:t>
            </a:r>
            <a:r>
              <a:rPr lang="tr-TR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anyk</a:t>
            </a:r>
            <a:r>
              <a:rPr lang="tr-TR" dirty="0" smtClean="0"/>
              <a:t> bolan </a:t>
            </a:r>
            <a:r>
              <a:rPr lang="tr-TR" dirty="0" err="1" smtClean="0"/>
              <a:t>hususy</a:t>
            </a:r>
            <a:r>
              <a:rPr lang="tr-TR" dirty="0" smtClean="0"/>
              <a:t> ýa-da </a:t>
            </a:r>
            <a:r>
              <a:rPr lang="tr-TR" dirty="0" err="1" smtClean="0"/>
              <a:t>kollektiw</a:t>
            </a:r>
            <a:r>
              <a:rPr lang="tr-TR" dirty="0" smtClean="0"/>
              <a:t> </a:t>
            </a:r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aňladylýar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Obanyň</a:t>
            </a:r>
            <a:r>
              <a:rPr lang="tr-TR" b="1" dirty="0" smtClean="0"/>
              <a:t> </a:t>
            </a:r>
            <a:r>
              <a:rPr lang="tr-TR" b="1" dirty="0" err="1" smtClean="0"/>
              <a:t>töweregi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Kekilowyň</a:t>
            </a:r>
            <a:r>
              <a:rPr lang="tr-TR" b="1" dirty="0" smtClean="0"/>
              <a:t> </a:t>
            </a:r>
            <a:r>
              <a:rPr lang="tr-TR" b="1" dirty="0" err="1" smtClean="0"/>
              <a:t>romany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411760" y="1772816"/>
            <a:ext cx="4239494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EÝELIK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GOŞULMASYZ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348880"/>
            <a:ext cx="7344816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Munda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umumy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näbelli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degişlilik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ýagny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zadyň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anyk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bolmadyk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r>
              <a:rPr lang="tr-TR" dirty="0" err="1" smtClean="0"/>
              <a:t>umumy</a:t>
            </a:r>
            <a:r>
              <a:rPr lang="tr-TR" dirty="0" smtClean="0"/>
              <a:t> </a:t>
            </a:r>
            <a:r>
              <a:rPr lang="tr-TR" dirty="0" err="1" smtClean="0"/>
              <a:t>topara</a:t>
            </a:r>
            <a:r>
              <a:rPr lang="tr-TR" dirty="0" smtClean="0"/>
              <a:t> </a:t>
            </a:r>
            <a:r>
              <a:rPr lang="tr-TR" dirty="0" err="1" smtClean="0"/>
              <a:t>gatnaşygy</a:t>
            </a:r>
            <a:r>
              <a:rPr lang="tr-TR" dirty="0" smtClean="0"/>
              <a:t> </a:t>
            </a:r>
            <a:r>
              <a:rPr lang="tr-TR" dirty="0" err="1" smtClean="0"/>
              <a:t>aňladylýar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düýe</a:t>
            </a:r>
            <a:r>
              <a:rPr lang="tr-TR" b="1" dirty="0" smtClean="0"/>
              <a:t> </a:t>
            </a:r>
            <a:r>
              <a:rPr lang="tr-TR" b="1" dirty="0" err="1" smtClean="0"/>
              <a:t>ýüňi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goýun eti,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käkilik</a:t>
            </a:r>
            <a:r>
              <a:rPr lang="tr-TR" b="1" dirty="0" smtClean="0"/>
              <a:t> oty,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aýakgap</a:t>
            </a:r>
            <a:r>
              <a:rPr lang="tr-TR" b="1" dirty="0" smtClean="0"/>
              <a:t> </a:t>
            </a:r>
            <a:r>
              <a:rPr lang="tr-TR" b="1" dirty="0" err="1" smtClean="0"/>
              <a:t>fabrigi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medeniýet</a:t>
            </a:r>
            <a:r>
              <a:rPr lang="tr-TR" b="1" dirty="0" smtClean="0"/>
              <a:t> </a:t>
            </a:r>
            <a:r>
              <a:rPr lang="tr-TR" b="1" dirty="0" err="1" smtClean="0"/>
              <a:t>ministrligi</a:t>
            </a:r>
            <a:r>
              <a:rPr lang="tr-TR" b="1" dirty="0" smtClean="0"/>
              <a:t>. </a:t>
            </a:r>
          </a:p>
          <a:p>
            <a:pPr algn="just"/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411760" y="1772816"/>
            <a:ext cx="4239494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EÝELIK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GOŞULMASYZ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27584" y="2551837"/>
            <a:ext cx="741682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Eýelik</a:t>
            </a:r>
            <a:r>
              <a:rPr lang="tr-TR" dirty="0" smtClean="0"/>
              <a:t> </a:t>
            </a:r>
            <a:r>
              <a:rPr lang="tr-TR" dirty="0" err="1" smtClean="0"/>
              <a:t>düşümiň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goşulmasyz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şekiliniň</a:t>
            </a:r>
            <a:r>
              <a:rPr lang="tr-TR" b="1" dirty="0" smtClean="0">
                <a:solidFill>
                  <a:srgbClr val="FF0000"/>
                </a:solidFill>
              </a:rPr>
              <a:t> hem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iki </a:t>
            </a:r>
            <a:r>
              <a:rPr lang="tr-TR" b="1" dirty="0" err="1" smtClean="0">
                <a:solidFill>
                  <a:srgbClr val="FF0000"/>
                </a:solidFill>
              </a:rPr>
              <a:t>görnüşi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r>
              <a:rPr lang="tr-TR" dirty="0" err="1" smtClean="0"/>
              <a:t>tapawutlandyrylýar</a:t>
            </a:r>
            <a:r>
              <a:rPr lang="tr-TR" dirty="0" smtClean="0"/>
              <a:t>.: </a:t>
            </a:r>
          </a:p>
          <a:p>
            <a:pPr algn="just"/>
            <a:r>
              <a:rPr lang="tr-TR" dirty="0" err="1" smtClean="0"/>
              <a:t>Ulanylyşy</a:t>
            </a:r>
            <a:r>
              <a:rPr lang="tr-TR" dirty="0" smtClean="0"/>
              <a:t> </a:t>
            </a:r>
            <a:r>
              <a:rPr lang="tr-TR" dirty="0" err="1" smtClean="0"/>
              <a:t>boýunça</a:t>
            </a:r>
            <a:r>
              <a:rPr lang="tr-TR" dirty="0" smtClean="0"/>
              <a:t> </a:t>
            </a:r>
            <a:r>
              <a:rPr lang="tr-TR" dirty="0" err="1" smtClean="0"/>
              <a:t>eýelik</a:t>
            </a:r>
            <a:r>
              <a:rPr lang="tr-TR" dirty="0" smtClean="0"/>
              <a:t> </a:t>
            </a:r>
            <a:r>
              <a:rPr lang="tr-TR" dirty="0" err="1" smtClean="0"/>
              <a:t>düşümiň</a:t>
            </a:r>
            <a:r>
              <a:rPr lang="tr-TR" dirty="0" smtClean="0"/>
              <a:t> </a:t>
            </a:r>
            <a:r>
              <a:rPr lang="tr-TR" dirty="0" err="1" smtClean="0"/>
              <a:t>goşulmasyz</a:t>
            </a:r>
            <a:r>
              <a:rPr lang="tr-TR" dirty="0" smtClean="0"/>
              <a:t>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tikin </a:t>
            </a:r>
            <a:r>
              <a:rPr lang="tr-TR" b="1" dirty="0" err="1" smtClean="0"/>
              <a:t>maşyny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talyp</a:t>
            </a:r>
            <a:r>
              <a:rPr lang="tr-TR" b="1" dirty="0" smtClean="0"/>
              <a:t> </a:t>
            </a:r>
            <a:r>
              <a:rPr lang="tr-TR" b="1" dirty="0" err="1" smtClean="0"/>
              <a:t>haky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aýakgap</a:t>
            </a:r>
            <a:r>
              <a:rPr lang="tr-TR" b="1" dirty="0" smtClean="0"/>
              <a:t> </a:t>
            </a:r>
            <a:r>
              <a:rPr lang="tr-TR" b="1" dirty="0" err="1" smtClean="0"/>
              <a:t>ussahanasy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düýe</a:t>
            </a:r>
            <a:r>
              <a:rPr lang="tr-TR" b="1" dirty="0" smtClean="0"/>
              <a:t> </a:t>
            </a:r>
            <a:r>
              <a:rPr lang="tr-TR" b="1" dirty="0" err="1" smtClean="0"/>
              <a:t>çaly</a:t>
            </a:r>
            <a:endParaRPr lang="tr-TR" b="1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 ýaly tipini iki </a:t>
            </a:r>
            <a:r>
              <a:rPr lang="tr-TR" dirty="0" err="1" smtClean="0"/>
              <a:t>topara</a:t>
            </a:r>
            <a:r>
              <a:rPr lang="tr-TR" dirty="0" smtClean="0"/>
              <a:t> bölüp bolar.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411760" y="1772816"/>
            <a:ext cx="4239494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EÝELIK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GOŞULMASYZ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187624" y="2420888"/>
            <a:ext cx="691276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342900" indent="-342900" algn="just"/>
            <a:r>
              <a:rPr lang="tr-TR" dirty="0" smtClean="0"/>
              <a:t>1.</a:t>
            </a:r>
            <a:r>
              <a:rPr lang="tr-TR" dirty="0" err="1" smtClean="0"/>
              <a:t>Eýelik</a:t>
            </a:r>
            <a:r>
              <a:rPr lang="tr-TR" dirty="0" smtClean="0"/>
              <a:t> </a:t>
            </a:r>
            <a:r>
              <a:rPr lang="tr-TR" dirty="0" err="1" smtClean="0"/>
              <a:t>düşümiň</a:t>
            </a:r>
            <a:r>
              <a:rPr lang="tr-TR" dirty="0" smtClean="0"/>
              <a:t> </a:t>
            </a:r>
            <a:r>
              <a:rPr lang="tr-TR" dirty="0" err="1" smtClean="0"/>
              <a:t>goşulmasyz</a:t>
            </a:r>
            <a:r>
              <a:rPr lang="tr-TR" dirty="0" smtClean="0"/>
              <a:t>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dikeldilmeýän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görnüşi</a:t>
            </a:r>
            <a:r>
              <a:rPr lang="tr-TR" dirty="0" smtClean="0"/>
              <a:t>. </a:t>
            </a:r>
          </a:p>
          <a:p>
            <a:pPr marL="342900" indent="-342900" algn="just">
              <a:buAutoNum type="arabicPeriod"/>
            </a:pPr>
            <a:endParaRPr lang="tr-TR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err="1" smtClean="0"/>
              <a:t>okuw</a:t>
            </a:r>
            <a:r>
              <a:rPr lang="tr-TR" b="1" dirty="0" smtClean="0"/>
              <a:t> </a:t>
            </a:r>
            <a:r>
              <a:rPr lang="tr-TR" b="1" dirty="0" err="1" smtClean="0"/>
              <a:t>jaýy</a:t>
            </a:r>
            <a:r>
              <a:rPr lang="tr-TR" b="1" dirty="0" smtClean="0"/>
              <a:t>, 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tr-TR" b="1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err="1" smtClean="0"/>
              <a:t>ýüpek</a:t>
            </a:r>
            <a:r>
              <a:rPr lang="tr-TR" b="1" dirty="0" smtClean="0"/>
              <a:t> </a:t>
            </a:r>
            <a:r>
              <a:rPr lang="tr-TR" b="1" dirty="0" err="1" smtClean="0"/>
              <a:t>fabrigi</a:t>
            </a:r>
            <a:r>
              <a:rPr lang="tr-TR" b="1" dirty="0" smtClean="0"/>
              <a:t>, 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tr-TR" b="1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err="1" smtClean="0"/>
              <a:t>käkilik</a:t>
            </a:r>
            <a:r>
              <a:rPr lang="tr-TR" b="1" dirty="0" smtClean="0"/>
              <a:t> oty,  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tr-TR" b="1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smtClean="0"/>
              <a:t>Bilim </a:t>
            </a:r>
            <a:r>
              <a:rPr lang="tr-TR" b="1" dirty="0" err="1" smtClean="0"/>
              <a:t>ministrligi</a:t>
            </a:r>
            <a:r>
              <a:rPr lang="tr-TR" b="1" dirty="0" smtClean="0"/>
              <a:t>. 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tr-TR" b="1" dirty="0" smtClean="0"/>
          </a:p>
          <a:p>
            <a:pPr marL="342900" indent="-342900" algn="just">
              <a:buFont typeface="Wingdings" pitchFamily="2" charset="2"/>
              <a:buChar char="ü"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411760" y="1772816"/>
            <a:ext cx="4239494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EÝELIK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GOŞULMASYZ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27584" y="2348880"/>
            <a:ext cx="7416824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ýagdaýda</a:t>
            </a:r>
            <a:r>
              <a:rPr lang="tr-TR" dirty="0" smtClean="0"/>
              <a:t> </a:t>
            </a:r>
            <a:r>
              <a:rPr lang="tr-TR" dirty="0" err="1" smtClean="0"/>
              <a:t>birinji</a:t>
            </a:r>
            <a:r>
              <a:rPr lang="tr-TR" dirty="0" smtClean="0"/>
              <a:t> </a:t>
            </a:r>
            <a:r>
              <a:rPr lang="tr-TR" dirty="0" err="1" smtClean="0"/>
              <a:t>komponent</a:t>
            </a:r>
            <a:r>
              <a:rPr lang="tr-TR" dirty="0" smtClean="0"/>
              <a:t> </a:t>
            </a:r>
            <a:r>
              <a:rPr lang="tr-TR" dirty="0" err="1" smtClean="0"/>
              <a:t>otnositel</a:t>
            </a:r>
            <a:r>
              <a:rPr lang="tr-TR" dirty="0" smtClean="0"/>
              <a:t> </a:t>
            </a:r>
            <a:r>
              <a:rPr lang="tr-TR" dirty="0" err="1" smtClean="0"/>
              <a:t>sypatyň</a:t>
            </a:r>
            <a:r>
              <a:rPr lang="tr-TR" dirty="0" smtClean="0"/>
              <a:t> </a:t>
            </a:r>
            <a:r>
              <a:rPr lang="tr-TR" dirty="0" err="1" smtClean="0"/>
              <a:t>manysynda</a:t>
            </a:r>
            <a:r>
              <a:rPr lang="tr-TR" dirty="0" smtClean="0"/>
              <a:t> </a:t>
            </a:r>
            <a:r>
              <a:rPr lang="tr-TR" dirty="0" err="1" smtClean="0"/>
              <a:t>bolany</a:t>
            </a:r>
            <a:r>
              <a:rPr lang="tr-TR" dirty="0" smtClean="0"/>
              <a:t> üçin, </a:t>
            </a:r>
            <a:r>
              <a:rPr lang="tr-TR" dirty="0" err="1" smtClean="0"/>
              <a:t>eýelik</a:t>
            </a:r>
            <a:r>
              <a:rPr lang="tr-TR" dirty="0" smtClean="0"/>
              <a:t> </a:t>
            </a:r>
            <a:r>
              <a:rPr lang="tr-TR" dirty="0" err="1" smtClean="0"/>
              <a:t>düşümiň</a:t>
            </a:r>
            <a:r>
              <a:rPr lang="tr-TR" dirty="0" smtClean="0"/>
              <a:t> </a:t>
            </a:r>
            <a:r>
              <a:rPr lang="tr-TR" dirty="0" err="1" smtClean="0"/>
              <a:t>goşulmasyny</a:t>
            </a:r>
            <a:r>
              <a:rPr lang="tr-TR" dirty="0" smtClean="0"/>
              <a:t> </a:t>
            </a:r>
            <a:r>
              <a:rPr lang="tr-TR" dirty="0" err="1" smtClean="0"/>
              <a:t>dikeldip</a:t>
            </a:r>
            <a:r>
              <a:rPr lang="tr-TR" dirty="0" smtClean="0"/>
              <a:t> we </a:t>
            </a:r>
            <a:r>
              <a:rPr lang="tr-TR" dirty="0" err="1" smtClean="0"/>
              <a:t>girizip</a:t>
            </a:r>
            <a:r>
              <a:rPr lang="tr-TR" dirty="0" smtClean="0"/>
              <a:t> </a:t>
            </a:r>
            <a:r>
              <a:rPr lang="tr-TR" dirty="0" err="1" smtClean="0"/>
              <a:t>bolmaýar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Aşgabat </a:t>
            </a:r>
            <a:r>
              <a:rPr lang="tr-TR" b="1" dirty="0" err="1" smtClean="0"/>
              <a:t>şäheri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Bilim </a:t>
            </a:r>
            <a:r>
              <a:rPr lang="tr-TR" b="1" dirty="0" err="1" smtClean="0"/>
              <a:t>ministrligi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/>
            <a:r>
              <a:rPr lang="tr-TR" dirty="0" err="1" smtClean="0"/>
              <a:t>Muny</a:t>
            </a:r>
            <a:r>
              <a:rPr lang="tr-TR" dirty="0" smtClean="0"/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Aşgabadyň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şäheri</a:t>
            </a:r>
            <a:r>
              <a:rPr lang="tr-TR" dirty="0" smtClean="0"/>
              <a:t>, </a:t>
            </a:r>
            <a:r>
              <a:rPr lang="tr-TR" i="1" dirty="0" smtClean="0">
                <a:solidFill>
                  <a:srgbClr val="FF0000"/>
                </a:solidFill>
              </a:rPr>
              <a:t>Bilimiň </a:t>
            </a:r>
            <a:r>
              <a:rPr lang="tr-TR" i="1" dirty="0" err="1" smtClean="0">
                <a:solidFill>
                  <a:srgbClr val="FF0000"/>
                </a:solidFill>
              </a:rPr>
              <a:t>ministrligi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görnüşinde</a:t>
            </a:r>
            <a:r>
              <a:rPr lang="tr-TR" dirty="0" smtClean="0"/>
              <a:t> </a:t>
            </a:r>
            <a:r>
              <a:rPr lang="tr-TR" dirty="0" err="1" smtClean="0"/>
              <a:t>ulanyp</a:t>
            </a:r>
            <a:r>
              <a:rPr lang="tr-TR" dirty="0" smtClean="0"/>
              <a:t> </a:t>
            </a:r>
            <a:r>
              <a:rPr lang="tr-TR" dirty="0" err="1" smtClean="0"/>
              <a:t>bolmaýar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Bularda </a:t>
            </a:r>
            <a:r>
              <a:rPr lang="tr-TR" dirty="0" err="1" smtClean="0"/>
              <a:t>eýelik</a:t>
            </a:r>
            <a:r>
              <a:rPr lang="tr-TR" dirty="0" smtClean="0"/>
              <a:t> </a:t>
            </a:r>
            <a:r>
              <a:rPr lang="tr-TR" dirty="0" err="1" smtClean="0"/>
              <a:t>düşümdaki</a:t>
            </a:r>
            <a:r>
              <a:rPr lang="tr-TR" dirty="0" smtClean="0"/>
              <a:t> </a:t>
            </a:r>
            <a:r>
              <a:rPr lang="tr-TR" dirty="0" err="1" smtClean="0"/>
              <a:t>birinji</a:t>
            </a:r>
            <a:r>
              <a:rPr lang="tr-TR" dirty="0" smtClean="0"/>
              <a:t> </a:t>
            </a:r>
            <a:r>
              <a:rPr lang="tr-TR" dirty="0" err="1" smtClean="0"/>
              <a:t>komponent</a:t>
            </a:r>
            <a:r>
              <a:rPr lang="tr-TR" dirty="0" smtClean="0"/>
              <a:t> </a:t>
            </a:r>
            <a:r>
              <a:rPr lang="tr-TR" dirty="0" err="1" smtClean="0"/>
              <a:t>otnositel</a:t>
            </a:r>
            <a:r>
              <a:rPr lang="tr-TR" dirty="0" smtClean="0"/>
              <a:t> </a:t>
            </a:r>
            <a:r>
              <a:rPr lang="tr-TR" dirty="0" err="1" smtClean="0"/>
              <a:t>sypatlyk</a:t>
            </a:r>
            <a:r>
              <a:rPr lang="tr-TR" dirty="0" smtClean="0"/>
              <a:t> </a:t>
            </a:r>
            <a:r>
              <a:rPr lang="tr-TR" dirty="0" err="1" smtClean="0"/>
              <a:t>häsiýetine</a:t>
            </a:r>
            <a:r>
              <a:rPr lang="tr-TR" dirty="0" smtClean="0"/>
              <a:t> </a:t>
            </a:r>
            <a:r>
              <a:rPr lang="tr-TR" dirty="0" err="1" smtClean="0"/>
              <a:t>eýedir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Olara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haýsy</a:t>
            </a:r>
            <a:r>
              <a:rPr lang="tr-TR" b="1" dirty="0" smtClean="0"/>
              <a:t>?</a:t>
            </a:r>
            <a:r>
              <a:rPr lang="tr-TR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nähili</a:t>
            </a:r>
            <a:r>
              <a:rPr lang="tr-TR" b="1" dirty="0" smtClean="0"/>
              <a:t>?</a:t>
            </a:r>
            <a:r>
              <a:rPr lang="tr-TR" dirty="0" smtClean="0"/>
              <a:t> diýen ýaly </a:t>
            </a:r>
            <a:r>
              <a:rPr lang="tr-TR" dirty="0" err="1" smtClean="0"/>
              <a:t>soraglary</a:t>
            </a:r>
            <a:r>
              <a:rPr lang="tr-TR" dirty="0" smtClean="0"/>
              <a:t> hem berip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411760" y="1772816"/>
            <a:ext cx="4239494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EÝELIK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GOŞULMASYZ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348880"/>
            <a:ext cx="7272808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2.</a:t>
            </a:r>
            <a:r>
              <a:rPr lang="tr-TR" b="1" dirty="0" err="1" smtClean="0">
                <a:solidFill>
                  <a:srgbClr val="FF0000"/>
                </a:solidFill>
              </a:rPr>
              <a:t>Eýelik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düşümiň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goşulmasyz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şekiliniň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dikeldilýän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görnüşi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Munda</a:t>
            </a:r>
            <a:r>
              <a:rPr lang="tr-TR" dirty="0" smtClean="0"/>
              <a:t> </a:t>
            </a:r>
            <a:r>
              <a:rPr lang="tr-TR" dirty="0" err="1" smtClean="0"/>
              <a:t>eýelik</a:t>
            </a:r>
            <a:r>
              <a:rPr lang="tr-TR" dirty="0" smtClean="0"/>
              <a:t> </a:t>
            </a:r>
            <a:r>
              <a:rPr lang="tr-TR" dirty="0" err="1" smtClean="0"/>
              <a:t>düşümdäki</a:t>
            </a:r>
            <a:r>
              <a:rPr lang="tr-TR" dirty="0" smtClean="0"/>
              <a:t> söz söz </a:t>
            </a:r>
            <a:r>
              <a:rPr lang="tr-TR" dirty="0" err="1" smtClean="0"/>
              <a:t>düzüminiň</a:t>
            </a:r>
            <a:r>
              <a:rPr lang="tr-TR" dirty="0" smtClean="0"/>
              <a:t> </a:t>
            </a:r>
            <a:r>
              <a:rPr lang="tr-TR" dirty="0" err="1" smtClean="0"/>
              <a:t>dargaýan</a:t>
            </a:r>
            <a:r>
              <a:rPr lang="tr-TR" dirty="0" smtClean="0"/>
              <a:t> </a:t>
            </a:r>
            <a:r>
              <a:rPr lang="tr-TR" dirty="0" err="1" smtClean="0"/>
              <a:t>gurluşynyň</a:t>
            </a:r>
            <a:r>
              <a:rPr lang="tr-TR" dirty="0" smtClean="0"/>
              <a:t> </a:t>
            </a:r>
            <a:r>
              <a:rPr lang="tr-TR" dirty="0" err="1" smtClean="0"/>
              <a:t>birinji</a:t>
            </a:r>
            <a:r>
              <a:rPr lang="tr-TR" dirty="0" smtClean="0"/>
              <a:t> </a:t>
            </a:r>
            <a:r>
              <a:rPr lang="tr-TR" dirty="0" err="1" smtClean="0"/>
              <a:t>komponenti</a:t>
            </a:r>
            <a:r>
              <a:rPr lang="tr-TR" dirty="0" smtClean="0"/>
              <a:t> </a:t>
            </a:r>
            <a:r>
              <a:rPr lang="tr-TR" dirty="0" err="1" smtClean="0"/>
              <a:t>hökmünde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  <a:r>
              <a:rPr lang="tr-TR" dirty="0" err="1" smtClean="0"/>
              <a:t>Birinji</a:t>
            </a:r>
            <a:r>
              <a:rPr lang="tr-TR" dirty="0" smtClean="0"/>
              <a:t> </a:t>
            </a:r>
            <a:r>
              <a:rPr lang="tr-TR" dirty="0" err="1" smtClean="0"/>
              <a:t>komponent</a:t>
            </a:r>
            <a:r>
              <a:rPr lang="tr-TR" dirty="0" smtClean="0"/>
              <a:t> </a:t>
            </a:r>
            <a:r>
              <a:rPr lang="tr-TR" dirty="0" err="1" smtClean="0"/>
              <a:t>degişliligiň</a:t>
            </a:r>
            <a:r>
              <a:rPr lang="tr-TR" dirty="0" smtClean="0"/>
              <a:t>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derejesini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</a:t>
            </a:r>
            <a:r>
              <a:rPr lang="tr-TR" dirty="0" err="1" smtClean="0"/>
              <a:t>mahalynda</a:t>
            </a:r>
            <a:r>
              <a:rPr lang="tr-TR" dirty="0" smtClean="0"/>
              <a:t>, ol </a:t>
            </a:r>
            <a:r>
              <a:rPr lang="tr-TR" dirty="0" err="1" smtClean="0"/>
              <a:t>eýelik</a:t>
            </a:r>
            <a:r>
              <a:rPr lang="tr-TR" dirty="0" smtClean="0"/>
              <a:t> </a:t>
            </a:r>
            <a:r>
              <a:rPr lang="tr-TR" dirty="0" err="1" smtClean="0"/>
              <a:t>düşümiň</a:t>
            </a:r>
            <a:r>
              <a:rPr lang="tr-TR" dirty="0" smtClean="0"/>
              <a:t> </a:t>
            </a:r>
            <a:r>
              <a:rPr lang="tr-TR" dirty="0" err="1" smtClean="0"/>
              <a:t>goşulmaly</a:t>
            </a:r>
            <a:r>
              <a:rPr lang="tr-TR" dirty="0" smtClean="0"/>
              <a:t> </a:t>
            </a:r>
            <a:r>
              <a:rPr lang="tr-TR" dirty="0" err="1" smtClean="0"/>
              <a:t>görnüşinde</a:t>
            </a:r>
            <a:r>
              <a:rPr lang="tr-TR" dirty="0" smtClean="0"/>
              <a:t>-de, </a:t>
            </a:r>
            <a:r>
              <a:rPr lang="tr-TR" dirty="0" err="1" smtClean="0"/>
              <a:t>goşulmasyz</a:t>
            </a:r>
            <a:r>
              <a:rPr lang="tr-TR" dirty="0" smtClean="0"/>
              <a:t> </a:t>
            </a:r>
            <a:r>
              <a:rPr lang="tr-TR" dirty="0" err="1" smtClean="0"/>
              <a:t>görnüşinde</a:t>
            </a:r>
            <a:r>
              <a:rPr lang="tr-TR" dirty="0" smtClean="0"/>
              <a:t>-de </a:t>
            </a:r>
            <a:r>
              <a:rPr lang="tr-TR" dirty="0" err="1" smtClean="0"/>
              <a:t>ulanylyp</a:t>
            </a:r>
            <a:r>
              <a:rPr lang="tr-TR" dirty="0" smtClean="0"/>
              <a:t> biler.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düýe</a:t>
            </a:r>
            <a:r>
              <a:rPr lang="tr-TR" b="1" dirty="0" smtClean="0"/>
              <a:t> </a:t>
            </a:r>
            <a:r>
              <a:rPr lang="tr-TR" b="1" dirty="0" err="1" smtClean="0"/>
              <a:t>çaly</a:t>
            </a:r>
            <a:r>
              <a:rPr lang="tr-TR" b="1" dirty="0" smtClean="0"/>
              <a:t>, </a:t>
            </a:r>
            <a:r>
              <a:rPr lang="tr-TR" b="1" dirty="0" err="1" smtClean="0"/>
              <a:t>düýäniň</a:t>
            </a:r>
            <a:r>
              <a:rPr lang="tr-TR" b="1" dirty="0" smtClean="0"/>
              <a:t> </a:t>
            </a:r>
            <a:r>
              <a:rPr lang="tr-TR" b="1" dirty="0" err="1" smtClean="0"/>
              <a:t>çaly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Gün </a:t>
            </a:r>
            <a:r>
              <a:rPr lang="tr-TR" b="1" dirty="0" err="1" smtClean="0"/>
              <a:t>şöhlesi</a:t>
            </a:r>
            <a:r>
              <a:rPr lang="tr-TR" b="1" dirty="0" smtClean="0"/>
              <a:t> // Günüň </a:t>
            </a:r>
            <a:r>
              <a:rPr lang="tr-TR" b="1" dirty="0" err="1" smtClean="0"/>
              <a:t>şöhlesi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agaç </a:t>
            </a:r>
            <a:r>
              <a:rPr lang="tr-TR" b="1" dirty="0" err="1" smtClean="0"/>
              <a:t>ýapraklary</a:t>
            </a:r>
            <a:r>
              <a:rPr lang="tr-TR" b="1" dirty="0" smtClean="0"/>
              <a:t> // </a:t>
            </a:r>
            <a:r>
              <a:rPr lang="tr-TR" b="1" dirty="0" err="1" smtClean="0"/>
              <a:t>agajyň</a:t>
            </a:r>
            <a:r>
              <a:rPr lang="tr-TR" b="1" dirty="0" smtClean="0"/>
              <a:t> </a:t>
            </a:r>
            <a:r>
              <a:rPr lang="tr-TR" b="1" dirty="0" err="1" smtClean="0"/>
              <a:t>ýapraklary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oglan </a:t>
            </a:r>
            <a:r>
              <a:rPr lang="tr-TR" b="1" dirty="0" err="1" smtClean="0"/>
              <a:t>köýnegi</a:t>
            </a:r>
            <a:r>
              <a:rPr lang="tr-TR" b="1" dirty="0" smtClean="0"/>
              <a:t> // </a:t>
            </a:r>
            <a:r>
              <a:rPr lang="tr-TR" b="1" dirty="0" err="1" smtClean="0"/>
              <a:t>oglanyň</a:t>
            </a:r>
            <a:r>
              <a:rPr lang="tr-TR" b="1" dirty="0" smtClean="0"/>
              <a:t> </a:t>
            </a:r>
            <a:r>
              <a:rPr lang="tr-TR" b="1" dirty="0" err="1" smtClean="0"/>
              <a:t>köýnegi</a:t>
            </a:r>
            <a:r>
              <a:rPr lang="tr-TR" b="1" dirty="0" smtClean="0"/>
              <a:t> …</a:t>
            </a:r>
          </a:p>
          <a:p>
            <a:pPr algn="just"/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1979712" y="1844824"/>
            <a:ext cx="5526360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EÝELIK</a:t>
            </a:r>
            <a:r>
              <a:rPr lang="tr-TR" b="1" dirty="0" smtClean="0"/>
              <a:t> </a:t>
            </a:r>
            <a:r>
              <a:rPr lang="tr-TR" b="1" dirty="0" err="1" smtClean="0"/>
              <a:t>DÜŞÜMDÄKI</a:t>
            </a:r>
            <a:r>
              <a:rPr lang="tr-TR" b="1" dirty="0" smtClean="0"/>
              <a:t> </a:t>
            </a:r>
            <a:r>
              <a:rPr lang="tr-TR" b="1" dirty="0" err="1" smtClean="0"/>
              <a:t>SÖZLERIŇ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 </a:t>
            </a:r>
            <a:r>
              <a:rPr lang="tr-TR" b="1" dirty="0" err="1" smtClean="0"/>
              <a:t>MANYLARY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899592" y="2690336"/>
            <a:ext cx="7272808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1.</a:t>
            </a:r>
            <a:r>
              <a:rPr lang="tr-TR" b="1" dirty="0" err="1" smtClean="0">
                <a:solidFill>
                  <a:srgbClr val="FF0000"/>
                </a:solidFill>
              </a:rPr>
              <a:t>Eýelik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düşümdäki</a:t>
            </a:r>
            <a:r>
              <a:rPr lang="tr-TR" b="1" dirty="0" smtClean="0">
                <a:solidFill>
                  <a:srgbClr val="FF0000"/>
                </a:solidFill>
              </a:rPr>
              <a:t> söz </a:t>
            </a:r>
            <a:r>
              <a:rPr lang="tr-TR" b="1" dirty="0" err="1" smtClean="0">
                <a:solidFill>
                  <a:srgbClr val="FF0000"/>
                </a:solidFill>
              </a:rPr>
              <a:t>ýuridik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eýäni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aňladýar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Magtymgulynyň</a:t>
            </a:r>
            <a:r>
              <a:rPr lang="tr-TR" b="1" dirty="0" smtClean="0"/>
              <a:t> </a:t>
            </a:r>
            <a:r>
              <a:rPr lang="tr-TR" b="1" dirty="0" err="1" smtClean="0"/>
              <a:t>goşgulary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Şallynyň</a:t>
            </a:r>
            <a:r>
              <a:rPr lang="tr-TR" b="1" dirty="0" smtClean="0"/>
              <a:t> </a:t>
            </a:r>
            <a:r>
              <a:rPr lang="tr-TR" b="1" dirty="0" err="1" smtClean="0"/>
              <a:t>atlylary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gyzlaryň</a:t>
            </a:r>
            <a:r>
              <a:rPr lang="tr-TR" b="1" dirty="0" smtClean="0"/>
              <a:t> sesi,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sygrymyzyň</a:t>
            </a:r>
            <a:r>
              <a:rPr lang="tr-TR" b="1" dirty="0" smtClean="0"/>
              <a:t> </a:t>
            </a:r>
            <a:r>
              <a:rPr lang="tr-TR" b="1" dirty="0" err="1" smtClean="0"/>
              <a:t>süýdi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maşynlaryň</a:t>
            </a:r>
            <a:r>
              <a:rPr lang="tr-TR" b="1" dirty="0" smtClean="0"/>
              <a:t> </a:t>
            </a:r>
            <a:r>
              <a:rPr lang="tr-TR" b="1" dirty="0" err="1" smtClean="0"/>
              <a:t>gürrüldüsi</a:t>
            </a:r>
            <a:r>
              <a:rPr lang="tr-TR" b="1" dirty="0" smtClean="0"/>
              <a:t>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ýaly sözlerde </a:t>
            </a:r>
            <a:r>
              <a:rPr lang="tr-TR" dirty="0" err="1" smtClean="0"/>
              <a:t>eýelik</a:t>
            </a:r>
            <a:r>
              <a:rPr lang="tr-TR" dirty="0" smtClean="0"/>
              <a:t> </a:t>
            </a:r>
            <a:r>
              <a:rPr lang="tr-TR" dirty="0" err="1" smtClean="0"/>
              <a:t>düşümdäki</a:t>
            </a:r>
            <a:r>
              <a:rPr lang="tr-TR" dirty="0" smtClean="0"/>
              <a:t> söz </a:t>
            </a:r>
            <a:r>
              <a:rPr lang="tr-TR" dirty="0" err="1" smtClean="0"/>
              <a:t>şahsy</a:t>
            </a:r>
            <a:r>
              <a:rPr lang="tr-TR" dirty="0" smtClean="0"/>
              <a:t> </a:t>
            </a:r>
            <a:r>
              <a:rPr lang="tr-TR" dirty="0" err="1" smtClean="0"/>
              <a:t>degişliligi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1979712" y="1844824"/>
            <a:ext cx="5526360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EÝELIK</a:t>
            </a:r>
            <a:r>
              <a:rPr lang="tr-TR" b="1" dirty="0" smtClean="0"/>
              <a:t> </a:t>
            </a:r>
            <a:r>
              <a:rPr lang="tr-TR" b="1" dirty="0" err="1" smtClean="0"/>
              <a:t>DÜŞÜMDÄKI</a:t>
            </a:r>
            <a:r>
              <a:rPr lang="tr-TR" b="1" dirty="0" smtClean="0"/>
              <a:t> </a:t>
            </a:r>
            <a:r>
              <a:rPr lang="tr-TR" b="1" dirty="0" err="1" smtClean="0"/>
              <a:t>SÖZLERIŇ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 </a:t>
            </a:r>
            <a:r>
              <a:rPr lang="tr-TR" b="1" dirty="0" err="1" smtClean="0"/>
              <a:t>MANYLARY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420888"/>
            <a:ext cx="727280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2.</a:t>
            </a:r>
            <a:r>
              <a:rPr lang="tr-TR" b="1" dirty="0" err="1" smtClean="0">
                <a:solidFill>
                  <a:srgbClr val="FF0000"/>
                </a:solidFill>
              </a:rPr>
              <a:t>Eýelik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düşümdäki</a:t>
            </a:r>
            <a:r>
              <a:rPr lang="tr-TR" b="1" dirty="0" smtClean="0">
                <a:solidFill>
                  <a:srgbClr val="FF0000"/>
                </a:solidFill>
              </a:rPr>
              <a:t> söz etnik </a:t>
            </a:r>
            <a:r>
              <a:rPr lang="tr-TR" b="1" dirty="0" err="1" smtClean="0">
                <a:solidFill>
                  <a:srgbClr val="FF0000"/>
                </a:solidFill>
              </a:rPr>
              <a:t>degişliligi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türkmen dili,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türkmen halky,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türkmen </a:t>
            </a:r>
            <a:r>
              <a:rPr lang="tr-TR" b="1" dirty="0" err="1" smtClean="0"/>
              <a:t>bedewi</a:t>
            </a:r>
            <a:r>
              <a:rPr lang="tr-TR" b="1" dirty="0" smtClean="0"/>
              <a:t>,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türkmen </a:t>
            </a:r>
            <a:r>
              <a:rPr lang="tr-TR" b="1" dirty="0" err="1" smtClean="0"/>
              <a:t>halysy</a:t>
            </a:r>
            <a:r>
              <a:rPr lang="tr-TR" b="1" dirty="0" smtClean="0"/>
              <a:t>,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türkmen </a:t>
            </a:r>
            <a:r>
              <a:rPr lang="tr-TR" b="1" dirty="0" err="1" smtClean="0"/>
              <a:t>alabaýy</a:t>
            </a: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türkmen </a:t>
            </a:r>
            <a:r>
              <a:rPr lang="tr-TR" b="1" dirty="0" err="1" smtClean="0"/>
              <a:t>waharmany</a:t>
            </a: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türkmen </a:t>
            </a:r>
            <a:r>
              <a:rPr lang="tr-TR" b="1" dirty="0" err="1" smtClean="0"/>
              <a:t>palawy</a:t>
            </a: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türkmen </a:t>
            </a:r>
            <a:r>
              <a:rPr lang="tr-TR" b="1" dirty="0" err="1" smtClean="0"/>
              <a:t>ertekisi</a:t>
            </a: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türkmen </a:t>
            </a:r>
            <a:r>
              <a:rPr lang="tr-TR" b="1" dirty="0" err="1" smtClean="0"/>
              <a:t>ýaşulusy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1979712" y="1844824"/>
            <a:ext cx="5526360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EÝELIK</a:t>
            </a:r>
            <a:r>
              <a:rPr lang="tr-TR" b="1" dirty="0" smtClean="0"/>
              <a:t> </a:t>
            </a:r>
            <a:r>
              <a:rPr lang="tr-TR" b="1" dirty="0" err="1" smtClean="0"/>
              <a:t>DÜŞÜMDÄKI</a:t>
            </a:r>
            <a:r>
              <a:rPr lang="tr-TR" b="1" dirty="0" smtClean="0"/>
              <a:t> </a:t>
            </a:r>
            <a:r>
              <a:rPr lang="tr-TR" b="1" dirty="0" err="1" smtClean="0"/>
              <a:t>SÖZLERIŇ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 </a:t>
            </a:r>
            <a:r>
              <a:rPr lang="tr-TR" b="1" dirty="0" err="1" smtClean="0"/>
              <a:t>MANYLARY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971600" y="2276872"/>
            <a:ext cx="7056784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3.</a:t>
            </a:r>
            <a:r>
              <a:rPr lang="tr-TR" dirty="0" err="1" smtClean="0"/>
              <a:t>Eýelik</a:t>
            </a:r>
            <a:r>
              <a:rPr lang="tr-TR" dirty="0" smtClean="0"/>
              <a:t> </a:t>
            </a:r>
            <a:r>
              <a:rPr lang="tr-TR" dirty="0" err="1" smtClean="0"/>
              <a:t>düşümdäki</a:t>
            </a:r>
            <a:r>
              <a:rPr lang="tr-TR" dirty="0" smtClean="0"/>
              <a:t> söz özüne </a:t>
            </a:r>
            <a:r>
              <a:rPr lang="tr-TR" dirty="0" err="1" smtClean="0"/>
              <a:t>baglanýan</a:t>
            </a:r>
            <a:r>
              <a:rPr lang="tr-TR" dirty="0" smtClean="0"/>
              <a:t> sözüň</a:t>
            </a:r>
          </a:p>
          <a:p>
            <a:pPr algn="just"/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nämeden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edilendigini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görkezýär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towuk</a:t>
            </a:r>
            <a:r>
              <a:rPr lang="tr-TR" b="1" dirty="0" smtClean="0"/>
              <a:t> </a:t>
            </a:r>
            <a:r>
              <a:rPr lang="tr-TR" b="1" dirty="0" err="1" smtClean="0"/>
              <a:t>çorbasy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gawun</a:t>
            </a:r>
            <a:r>
              <a:rPr lang="tr-TR" b="1" dirty="0" smtClean="0"/>
              <a:t> </a:t>
            </a:r>
            <a:r>
              <a:rPr lang="tr-TR" b="1" dirty="0" err="1" smtClean="0"/>
              <a:t>kaky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garpyz</a:t>
            </a:r>
            <a:r>
              <a:rPr lang="tr-TR" b="1" dirty="0" smtClean="0"/>
              <a:t> </a:t>
            </a:r>
            <a:r>
              <a:rPr lang="tr-TR" b="1" dirty="0" err="1" smtClean="0"/>
              <a:t>toşaby</a:t>
            </a: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1979712" y="1844824"/>
            <a:ext cx="5526360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EÝELIK</a:t>
            </a:r>
            <a:r>
              <a:rPr lang="tr-TR" b="1" dirty="0" smtClean="0"/>
              <a:t> </a:t>
            </a:r>
            <a:r>
              <a:rPr lang="tr-TR" b="1" dirty="0" err="1" smtClean="0"/>
              <a:t>DÜŞÜMDÄKI</a:t>
            </a:r>
            <a:r>
              <a:rPr lang="tr-TR" b="1" dirty="0" smtClean="0"/>
              <a:t> </a:t>
            </a:r>
            <a:r>
              <a:rPr lang="tr-TR" b="1" dirty="0" err="1" smtClean="0"/>
              <a:t>SÖZLERIŇ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 </a:t>
            </a:r>
            <a:r>
              <a:rPr lang="tr-TR" b="1" dirty="0" err="1" smtClean="0"/>
              <a:t>MANYLARY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420888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4.</a:t>
            </a:r>
            <a:r>
              <a:rPr lang="tr-TR" b="1" dirty="0" err="1" smtClean="0">
                <a:solidFill>
                  <a:srgbClr val="FF0000"/>
                </a:solidFill>
              </a:rPr>
              <a:t>Eýelik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düşümdäki</a:t>
            </a:r>
            <a:r>
              <a:rPr lang="tr-TR" b="1" dirty="0" smtClean="0">
                <a:solidFill>
                  <a:srgbClr val="FF0000"/>
                </a:solidFill>
              </a:rPr>
              <a:t> söz orun </a:t>
            </a:r>
            <a:r>
              <a:rPr lang="tr-TR" b="1" dirty="0" err="1" smtClean="0">
                <a:solidFill>
                  <a:srgbClr val="FF0000"/>
                </a:solidFill>
              </a:rPr>
              <a:t>aňladýar</a:t>
            </a:r>
            <a:r>
              <a:rPr lang="tr-TR" b="1" dirty="0" smtClean="0">
                <a:solidFill>
                  <a:srgbClr val="FF0000"/>
                </a:solidFill>
              </a:rPr>
              <a:t>:</a:t>
            </a:r>
          </a:p>
          <a:p>
            <a:endParaRPr lang="tr-TR" dirty="0" smtClean="0"/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 </a:t>
            </a:r>
            <a:r>
              <a:rPr lang="tr-TR" b="1" dirty="0" err="1" smtClean="0"/>
              <a:t>köçäniň</a:t>
            </a:r>
            <a:r>
              <a:rPr lang="tr-TR" b="1" dirty="0" smtClean="0"/>
              <a:t> </a:t>
            </a:r>
            <a:r>
              <a:rPr lang="tr-TR" b="1" dirty="0" err="1" smtClean="0"/>
              <a:t>ortasy</a:t>
            </a:r>
            <a:r>
              <a:rPr lang="tr-TR" b="1" dirty="0" smtClean="0"/>
              <a:t>,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halynyň</a:t>
            </a:r>
            <a:r>
              <a:rPr lang="tr-TR" b="1" dirty="0" smtClean="0"/>
              <a:t> </a:t>
            </a:r>
            <a:r>
              <a:rPr lang="tr-TR" b="1" dirty="0" err="1" smtClean="0"/>
              <a:t>üsti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5.</a:t>
            </a:r>
            <a:r>
              <a:rPr lang="tr-TR" b="1" dirty="0" err="1" smtClean="0">
                <a:solidFill>
                  <a:srgbClr val="FF0000"/>
                </a:solidFill>
              </a:rPr>
              <a:t>Eýelik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düşümdäki</a:t>
            </a:r>
            <a:r>
              <a:rPr lang="tr-TR" b="1" dirty="0" smtClean="0">
                <a:solidFill>
                  <a:srgbClr val="FF0000"/>
                </a:solidFill>
              </a:rPr>
              <a:t> söz </a:t>
            </a:r>
            <a:r>
              <a:rPr lang="tr-TR" b="1" dirty="0" err="1" smtClean="0">
                <a:solidFill>
                  <a:srgbClr val="FF0000"/>
                </a:solidFill>
              </a:rPr>
              <a:t>ölçeg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wagt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aňladýar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halynyň</a:t>
            </a:r>
            <a:r>
              <a:rPr lang="tr-TR" b="1" dirty="0" smtClean="0"/>
              <a:t> </a:t>
            </a:r>
            <a:r>
              <a:rPr lang="tr-TR" b="1" dirty="0" err="1" smtClean="0"/>
              <a:t>uzynlygy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günüň </a:t>
            </a:r>
            <a:r>
              <a:rPr lang="tr-TR" b="1" dirty="0" err="1" smtClean="0"/>
              <a:t>ahyry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ertiriň</a:t>
            </a:r>
            <a:r>
              <a:rPr lang="tr-TR" b="1" dirty="0" smtClean="0"/>
              <a:t> </a:t>
            </a:r>
            <a:r>
              <a:rPr lang="tr-TR" b="1" dirty="0" err="1" smtClean="0"/>
              <a:t>sowugy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555776" y="1392759"/>
            <a:ext cx="3924436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Bahar Dönemi </a:t>
            </a:r>
            <a:r>
              <a:rPr lang="tr-TR" b="1" dirty="0" smtClean="0"/>
              <a:t>/ Yüksek Lisans Dersi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231740" y="4365104"/>
            <a:ext cx="4464496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Adı:  Türkmen Türkçesi Grameri II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275856" y="3068960"/>
            <a:ext cx="2376264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Kodu:  04015116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1124744"/>
            <a:ext cx="1225402" cy="14021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1979712" y="1844824"/>
            <a:ext cx="5526360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EÝELIK</a:t>
            </a:r>
            <a:r>
              <a:rPr lang="tr-TR" b="1" dirty="0" smtClean="0"/>
              <a:t> </a:t>
            </a:r>
            <a:r>
              <a:rPr lang="tr-TR" b="1" dirty="0" err="1" smtClean="0"/>
              <a:t>DÜŞÜMDÄKI</a:t>
            </a:r>
            <a:r>
              <a:rPr lang="tr-TR" b="1" dirty="0" smtClean="0"/>
              <a:t> </a:t>
            </a:r>
            <a:r>
              <a:rPr lang="tr-TR" b="1" dirty="0" err="1" smtClean="0"/>
              <a:t>SÖZLERIŇ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 </a:t>
            </a:r>
            <a:r>
              <a:rPr lang="tr-TR" b="1" dirty="0" err="1" smtClean="0"/>
              <a:t>MANYLARY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971600" y="2420888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Türkmen dilinde </a:t>
            </a:r>
            <a:r>
              <a:rPr lang="tr-TR" dirty="0" err="1" smtClean="0"/>
              <a:t>eýelik</a:t>
            </a:r>
            <a:r>
              <a:rPr lang="tr-TR" dirty="0" smtClean="0"/>
              <a:t> düşümde gelen </a:t>
            </a:r>
            <a:r>
              <a:rPr lang="tr-TR" dirty="0" err="1" smtClean="0"/>
              <a:t>atlaryň</a:t>
            </a:r>
            <a:r>
              <a:rPr lang="tr-TR" dirty="0" smtClean="0"/>
              <a:t> we atlaşan sözleriň </a:t>
            </a:r>
            <a:r>
              <a:rPr lang="tr-TR" dirty="0" err="1" smtClean="0"/>
              <a:t>yzyndan</a:t>
            </a:r>
            <a:r>
              <a:rPr lang="tr-TR" dirty="0" smtClean="0"/>
              <a:t> “</a:t>
            </a:r>
            <a:r>
              <a:rPr lang="tr-TR" b="1" dirty="0" smtClean="0">
                <a:solidFill>
                  <a:srgbClr val="FF0000"/>
                </a:solidFill>
              </a:rPr>
              <a:t>baş, </a:t>
            </a:r>
            <a:r>
              <a:rPr lang="tr-TR" b="1" dirty="0" err="1" smtClean="0">
                <a:solidFill>
                  <a:srgbClr val="FF0000"/>
                </a:solidFill>
              </a:rPr>
              <a:t>aýak</a:t>
            </a:r>
            <a:r>
              <a:rPr lang="tr-TR" b="1" dirty="0" smtClean="0">
                <a:solidFill>
                  <a:srgbClr val="FF0000"/>
                </a:solidFill>
              </a:rPr>
              <a:t>, üst, ast, </a:t>
            </a:r>
            <a:r>
              <a:rPr lang="tr-TR" b="1" dirty="0" err="1" smtClean="0">
                <a:solidFill>
                  <a:srgbClr val="FF0000"/>
                </a:solidFill>
              </a:rPr>
              <a:t>agyz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gaş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ýaka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ýan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gyra</a:t>
            </a:r>
            <a:r>
              <a:rPr lang="tr-TR" dirty="0" smtClean="0"/>
              <a:t>” ýaly sözler </a:t>
            </a:r>
            <a:r>
              <a:rPr lang="tr-TR" dirty="0" err="1" smtClean="0"/>
              <a:t>sözsoňy</a:t>
            </a:r>
            <a:r>
              <a:rPr lang="tr-TR" dirty="0" smtClean="0"/>
              <a:t> </a:t>
            </a:r>
            <a:r>
              <a:rPr lang="tr-TR" dirty="0" err="1" smtClean="0"/>
              <a:t>hyzmatynda</a:t>
            </a:r>
            <a:r>
              <a:rPr lang="tr-TR" dirty="0" smtClean="0"/>
              <a:t> gelip </a:t>
            </a:r>
            <a:r>
              <a:rPr lang="tr-TR" dirty="0" err="1" smtClean="0"/>
              <a:t>ulanylyp</a:t>
            </a:r>
            <a:r>
              <a:rPr lang="tr-TR" dirty="0" smtClean="0"/>
              <a:t> biler. </a:t>
            </a:r>
            <a:r>
              <a:rPr lang="tr-TR" dirty="0" err="1" smtClean="0"/>
              <a:t>Şonda</a:t>
            </a:r>
            <a:r>
              <a:rPr lang="tr-TR" dirty="0" smtClean="0"/>
              <a:t> bu sözler </a:t>
            </a:r>
            <a:r>
              <a:rPr lang="tr-TR" dirty="0" err="1" smtClean="0"/>
              <a:t>ýöňkeme</a:t>
            </a:r>
            <a:r>
              <a:rPr lang="tr-TR" dirty="0" smtClean="0"/>
              <a:t> we düşüm </a:t>
            </a:r>
            <a:r>
              <a:rPr lang="tr-TR" dirty="0" err="1" smtClean="0"/>
              <a:t>goşulmalaryny</a:t>
            </a:r>
            <a:r>
              <a:rPr lang="tr-TR" dirty="0" smtClean="0"/>
              <a:t> kabul edip, </a:t>
            </a:r>
            <a:r>
              <a:rPr lang="tr-TR" dirty="0" err="1" smtClean="0"/>
              <a:t>ýasama</a:t>
            </a:r>
            <a:r>
              <a:rPr lang="tr-TR" dirty="0" smtClean="0"/>
              <a:t> </a:t>
            </a:r>
            <a:r>
              <a:rPr lang="tr-TR" dirty="0" err="1" smtClean="0"/>
              <a:t>sözsoňy</a:t>
            </a:r>
            <a:r>
              <a:rPr lang="tr-TR" dirty="0" smtClean="0"/>
              <a:t> </a:t>
            </a:r>
            <a:r>
              <a:rPr lang="tr-TR" dirty="0" err="1" smtClean="0"/>
              <a:t>kömekçä</a:t>
            </a:r>
            <a:r>
              <a:rPr lang="tr-TR" dirty="0" smtClean="0"/>
              <a:t> </a:t>
            </a:r>
            <a:r>
              <a:rPr lang="tr-TR" dirty="0" err="1" smtClean="0"/>
              <a:t>öwrülýärler</a:t>
            </a:r>
            <a:r>
              <a:rPr lang="tr-TR" dirty="0" smtClean="0"/>
              <a:t>. </a:t>
            </a:r>
            <a:r>
              <a:rPr lang="tr-TR" dirty="0" err="1" smtClean="0"/>
              <a:t>Eýelik</a:t>
            </a:r>
            <a:r>
              <a:rPr lang="tr-TR" dirty="0" smtClean="0"/>
              <a:t> </a:t>
            </a:r>
            <a:r>
              <a:rPr lang="tr-TR" dirty="0" err="1" smtClean="0"/>
              <a:t>düşümdäki</a:t>
            </a:r>
            <a:r>
              <a:rPr lang="tr-TR" dirty="0" smtClean="0"/>
              <a:t> atlar bilen </a:t>
            </a:r>
            <a:r>
              <a:rPr lang="tr-TR" dirty="0" err="1" smtClean="0"/>
              <a:t>ulanylýan</a:t>
            </a:r>
            <a:r>
              <a:rPr lang="tr-TR" dirty="0" smtClean="0"/>
              <a:t> </a:t>
            </a:r>
            <a:r>
              <a:rPr lang="tr-TR" dirty="0" err="1" smtClean="0"/>
              <a:t>sözsoňularyň</a:t>
            </a:r>
            <a:r>
              <a:rPr lang="tr-TR" dirty="0" smtClean="0"/>
              <a:t> </a:t>
            </a:r>
            <a:r>
              <a:rPr lang="tr-TR" dirty="0" err="1" smtClean="0"/>
              <a:t>hemmesi</a:t>
            </a:r>
            <a:r>
              <a:rPr lang="tr-TR" dirty="0" smtClean="0"/>
              <a:t> </a:t>
            </a:r>
            <a:r>
              <a:rPr lang="tr-TR" dirty="0" err="1" smtClean="0"/>
              <a:t>ýasama</a:t>
            </a:r>
            <a:r>
              <a:rPr lang="tr-TR" dirty="0" smtClean="0"/>
              <a:t> </a:t>
            </a:r>
            <a:r>
              <a:rPr lang="tr-TR" dirty="0" err="1" smtClean="0"/>
              <a:t>sözsoňy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, olara </a:t>
            </a:r>
            <a:r>
              <a:rPr lang="tr-TR" dirty="0" err="1" smtClean="0"/>
              <a:t>kömekçi</a:t>
            </a:r>
            <a:r>
              <a:rPr lang="tr-TR" dirty="0" smtClean="0"/>
              <a:t> atlar hem </a:t>
            </a:r>
            <a:r>
              <a:rPr lang="tr-TR" dirty="0" err="1" smtClean="0"/>
              <a:t>diýilýar</a:t>
            </a:r>
            <a:r>
              <a:rPr lang="tr-TR" dirty="0" smtClean="0"/>
              <a:t>. Olar </a:t>
            </a:r>
            <a:r>
              <a:rPr lang="tr-TR" dirty="0" err="1" smtClean="0"/>
              <a:t>eýelik</a:t>
            </a:r>
            <a:r>
              <a:rPr lang="tr-TR" dirty="0" smtClean="0"/>
              <a:t> </a:t>
            </a:r>
            <a:r>
              <a:rPr lang="tr-TR" dirty="0" err="1" smtClean="0"/>
              <a:t>düşümdäki</a:t>
            </a:r>
            <a:r>
              <a:rPr lang="tr-TR" dirty="0" smtClean="0"/>
              <a:t> söz bilen </a:t>
            </a:r>
            <a:r>
              <a:rPr lang="tr-TR" dirty="0" err="1" smtClean="0"/>
              <a:t>bilelikde</a:t>
            </a:r>
            <a:r>
              <a:rPr lang="tr-TR" dirty="0" smtClean="0"/>
              <a:t> </a:t>
            </a:r>
            <a:r>
              <a:rPr lang="tr-TR" dirty="0" err="1" smtClean="0"/>
              <a:t>giňişlik</a:t>
            </a:r>
            <a:r>
              <a:rPr lang="tr-TR" dirty="0" smtClean="0"/>
              <a:t>, orun, </a:t>
            </a:r>
            <a:r>
              <a:rPr lang="tr-TR" dirty="0" err="1" smtClean="0"/>
              <a:t>wagt</a:t>
            </a:r>
            <a:r>
              <a:rPr lang="tr-TR" dirty="0" smtClean="0"/>
              <a:t> </a:t>
            </a:r>
            <a:r>
              <a:rPr lang="tr-TR" dirty="0" err="1" smtClean="0"/>
              <a:t>gatnaşyklaryny</a:t>
            </a:r>
            <a:r>
              <a:rPr lang="tr-TR" dirty="0" smtClean="0"/>
              <a:t> </a:t>
            </a:r>
            <a:r>
              <a:rPr lang="tr-TR" dirty="0" err="1" smtClean="0"/>
              <a:t>bildirýärler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Oduň </a:t>
            </a:r>
            <a:r>
              <a:rPr lang="tr-TR" b="1" dirty="0" err="1" smtClean="0">
                <a:solidFill>
                  <a:srgbClr val="FF0000"/>
                </a:solidFill>
              </a:rPr>
              <a:t>başyna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üýşdük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Gapynyň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agzyndan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ýer </a:t>
            </a:r>
            <a:r>
              <a:rPr lang="tr-TR" dirty="0" err="1" smtClean="0"/>
              <a:t>ýetdi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Romanyň</a:t>
            </a:r>
            <a:r>
              <a:rPr lang="tr-TR" b="1" dirty="0" smtClean="0">
                <a:solidFill>
                  <a:srgbClr val="FF0000"/>
                </a:solidFill>
              </a:rPr>
              <a:t> üstünde </a:t>
            </a:r>
            <a:r>
              <a:rPr lang="tr-TR" dirty="0" smtClean="0"/>
              <a:t>4 </a:t>
            </a:r>
            <a:r>
              <a:rPr lang="tr-TR" dirty="0" err="1" smtClean="0"/>
              <a:t>ýyl</a:t>
            </a:r>
            <a:r>
              <a:rPr lang="tr-TR" dirty="0" smtClean="0"/>
              <a:t> </a:t>
            </a:r>
            <a:r>
              <a:rPr lang="tr-TR" dirty="0" err="1" smtClean="0"/>
              <a:t>işläpdir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707904" y="1988840"/>
            <a:ext cx="184794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ÝÖNELIŞ</a:t>
            </a:r>
            <a:r>
              <a:rPr lang="tr-TR" b="1" dirty="0" smtClean="0"/>
              <a:t> DÜŞÜM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827584" y="2492896"/>
            <a:ext cx="741682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Yöneliş düşüm </a:t>
            </a:r>
            <a:r>
              <a:rPr lang="tr-TR" dirty="0" err="1" smtClean="0"/>
              <a:t>gymyldynyň</a:t>
            </a:r>
            <a:r>
              <a:rPr lang="tr-TR" dirty="0" smtClean="0"/>
              <a:t> </a:t>
            </a:r>
            <a:r>
              <a:rPr lang="tr-TR" dirty="0" err="1" smtClean="0"/>
              <a:t>gönügýän</a:t>
            </a:r>
            <a:r>
              <a:rPr lang="tr-TR" dirty="0" smtClean="0"/>
              <a:t> </a:t>
            </a:r>
            <a:r>
              <a:rPr lang="tr-TR" dirty="0" err="1" smtClean="0"/>
              <a:t>ugruny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, </a:t>
            </a:r>
            <a:r>
              <a:rPr lang="tr-TR" dirty="0" err="1" smtClean="0"/>
              <a:t>goşulan</a:t>
            </a:r>
            <a:r>
              <a:rPr lang="tr-TR" dirty="0" smtClean="0"/>
              <a:t> </a:t>
            </a:r>
            <a:r>
              <a:rPr lang="tr-TR" dirty="0" err="1" smtClean="0"/>
              <a:t>sözüni</a:t>
            </a:r>
            <a:r>
              <a:rPr lang="tr-TR" dirty="0" smtClean="0"/>
              <a:t>, </a:t>
            </a:r>
            <a:r>
              <a:rPr lang="tr-TR" dirty="0" err="1" smtClean="0"/>
              <a:t>esasan</a:t>
            </a:r>
            <a:r>
              <a:rPr lang="tr-TR" dirty="0" smtClean="0"/>
              <a:t>, işliklere </a:t>
            </a:r>
            <a:r>
              <a:rPr lang="tr-TR" dirty="0" err="1" smtClean="0"/>
              <a:t>baglaýan</a:t>
            </a:r>
            <a:r>
              <a:rPr lang="tr-TR" dirty="0" smtClean="0"/>
              <a:t> </a:t>
            </a:r>
            <a:r>
              <a:rPr lang="tr-TR" dirty="0" err="1" smtClean="0"/>
              <a:t>düşümdir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Gymyldy</a:t>
            </a:r>
            <a:r>
              <a:rPr lang="tr-TR" dirty="0" smtClean="0"/>
              <a:t>-</a:t>
            </a:r>
            <a:r>
              <a:rPr lang="tr-TR" dirty="0" err="1" smtClean="0"/>
              <a:t>hereketiň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kime?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nämä</a:t>
            </a:r>
            <a:r>
              <a:rPr lang="tr-TR" b="1" dirty="0" smtClean="0">
                <a:solidFill>
                  <a:srgbClr val="FF0000"/>
                </a:solidFill>
              </a:rPr>
              <a:t>?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nirä</a:t>
            </a:r>
            <a:r>
              <a:rPr lang="tr-TR" b="1" dirty="0" smtClean="0">
                <a:solidFill>
                  <a:srgbClr val="FF0000"/>
                </a:solidFill>
              </a:rPr>
              <a:t>? </a:t>
            </a:r>
          </a:p>
          <a:p>
            <a:pPr algn="just"/>
            <a:r>
              <a:rPr lang="tr-TR" dirty="0" err="1" smtClean="0"/>
              <a:t>ugrukdyrylandygyny</a:t>
            </a:r>
            <a:r>
              <a:rPr lang="tr-TR" dirty="0" smtClean="0"/>
              <a:t>, </a:t>
            </a:r>
            <a:r>
              <a:rPr lang="tr-TR" dirty="0" err="1" smtClean="0"/>
              <a:t>haýsy</a:t>
            </a:r>
            <a:r>
              <a:rPr lang="tr-TR" dirty="0" smtClean="0"/>
              <a:t>-da bolsa, bir </a:t>
            </a:r>
            <a:r>
              <a:rPr lang="tr-TR" dirty="0" err="1" smtClean="0"/>
              <a:t>tarapa</a:t>
            </a:r>
            <a:r>
              <a:rPr lang="tr-TR" dirty="0" smtClean="0"/>
              <a:t> </a:t>
            </a:r>
            <a:r>
              <a:rPr lang="tr-TR" dirty="0" err="1" smtClean="0"/>
              <a:t>gönükdirilendigini</a:t>
            </a:r>
            <a:r>
              <a:rPr lang="tr-TR" dirty="0" smtClean="0"/>
              <a:t> </a:t>
            </a:r>
            <a:r>
              <a:rPr lang="tr-TR" dirty="0" err="1" smtClean="0"/>
              <a:t>aňladyp</a:t>
            </a:r>
            <a:r>
              <a:rPr lang="tr-TR" dirty="0" smtClean="0"/>
              <a:t>, bu </a:t>
            </a:r>
            <a:r>
              <a:rPr lang="tr-TR" dirty="0" err="1" smtClean="0"/>
              <a:t>manysyndan</a:t>
            </a:r>
            <a:r>
              <a:rPr lang="tr-TR" dirty="0" smtClean="0"/>
              <a:t> </a:t>
            </a:r>
            <a:r>
              <a:rPr lang="tr-TR" dirty="0" err="1" smtClean="0"/>
              <a:t>başga</a:t>
            </a:r>
            <a:r>
              <a:rPr lang="tr-TR" dirty="0" smtClean="0"/>
              <a:t>-da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manylary</a:t>
            </a:r>
            <a:r>
              <a:rPr lang="tr-TR" dirty="0" smtClean="0"/>
              <a:t>, </a:t>
            </a:r>
            <a:r>
              <a:rPr lang="tr-TR" dirty="0" err="1" smtClean="0"/>
              <a:t>hereketiň</a:t>
            </a:r>
            <a:r>
              <a:rPr lang="tr-TR" dirty="0" smtClean="0"/>
              <a:t> näme maksat bilen </a:t>
            </a:r>
            <a:r>
              <a:rPr lang="tr-TR" dirty="0" err="1" smtClean="0"/>
              <a:t>edilendigini</a:t>
            </a:r>
            <a:r>
              <a:rPr lang="tr-TR" dirty="0" smtClean="0"/>
              <a:t> hem </a:t>
            </a:r>
            <a:r>
              <a:rPr lang="tr-TR" dirty="0" err="1" smtClean="0"/>
              <a:t>bildirýär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707904" y="1988840"/>
            <a:ext cx="184794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ÝÖNELIŞ</a:t>
            </a:r>
            <a:r>
              <a:rPr lang="tr-TR" b="1" dirty="0" smtClean="0"/>
              <a:t> DÜŞÜM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492896"/>
            <a:ext cx="734481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Türkmen dilinde </a:t>
            </a:r>
            <a:r>
              <a:rPr lang="tr-TR" dirty="0" err="1" smtClean="0"/>
              <a:t>ýöneliş</a:t>
            </a:r>
            <a:r>
              <a:rPr lang="tr-TR" dirty="0" smtClean="0"/>
              <a:t> </a:t>
            </a:r>
            <a:r>
              <a:rPr lang="tr-TR" dirty="0" err="1" smtClean="0"/>
              <a:t>düşümiň</a:t>
            </a:r>
            <a:r>
              <a:rPr lang="tr-TR" dirty="0" smtClean="0"/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-</a:t>
            </a:r>
            <a:r>
              <a:rPr lang="tr-TR" b="1" dirty="0" smtClean="0"/>
              <a:t>a/-e;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-</a:t>
            </a:r>
            <a:r>
              <a:rPr lang="tr-TR" b="1" dirty="0" err="1" smtClean="0"/>
              <a:t>na</a:t>
            </a:r>
            <a:r>
              <a:rPr lang="tr-TR" b="1" dirty="0" smtClean="0"/>
              <a:t>/-ne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goşulmalary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aňladylýar</a:t>
            </a:r>
            <a:r>
              <a:rPr lang="tr-TR" dirty="0" smtClean="0"/>
              <a:t>. </a:t>
            </a:r>
            <a:r>
              <a:rPr lang="tr-TR" dirty="0" err="1" smtClean="0"/>
              <a:t>Emma</a:t>
            </a:r>
            <a:r>
              <a:rPr lang="tr-TR" dirty="0" smtClean="0"/>
              <a:t> onuň </a:t>
            </a:r>
            <a:r>
              <a:rPr lang="tr-TR" dirty="0" err="1" smtClean="0"/>
              <a:t>ulanylyşynda</a:t>
            </a:r>
            <a:r>
              <a:rPr lang="tr-TR" dirty="0" smtClean="0"/>
              <a:t>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hili</a:t>
            </a:r>
            <a:r>
              <a:rPr lang="tr-TR" dirty="0" smtClean="0"/>
              <a:t>, köp sanly </a:t>
            </a:r>
            <a:r>
              <a:rPr lang="tr-TR" dirty="0" err="1" smtClean="0"/>
              <a:t>hil</a:t>
            </a:r>
            <a:r>
              <a:rPr lang="tr-TR" dirty="0" smtClean="0"/>
              <a:t> we </a:t>
            </a:r>
            <a:r>
              <a:rPr lang="tr-TR" dirty="0" err="1" smtClean="0"/>
              <a:t>mukdar</a:t>
            </a:r>
            <a:r>
              <a:rPr lang="tr-TR" dirty="0" smtClean="0"/>
              <a:t> </a:t>
            </a:r>
            <a:r>
              <a:rPr lang="tr-TR" dirty="0" err="1" smtClean="0"/>
              <a:t>üýtgemeleri</a:t>
            </a:r>
            <a:r>
              <a:rPr lang="tr-TR" dirty="0" smtClean="0"/>
              <a:t> ýüze </a:t>
            </a:r>
            <a:r>
              <a:rPr lang="tr-TR" dirty="0" err="1" smtClean="0"/>
              <a:t>çykýar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Netijede</a:t>
            </a:r>
            <a:r>
              <a:rPr lang="tr-TR" dirty="0" smtClean="0"/>
              <a:t>, onuň </a:t>
            </a:r>
            <a:r>
              <a:rPr lang="tr-TR" dirty="0" err="1" smtClean="0"/>
              <a:t>goşulmalary</a:t>
            </a:r>
            <a:r>
              <a:rPr lang="tr-TR" dirty="0" smtClean="0"/>
              <a:t> </a:t>
            </a:r>
            <a:r>
              <a:rPr lang="tr-TR" dirty="0" err="1" smtClean="0"/>
              <a:t>goşulýan</a:t>
            </a:r>
            <a:r>
              <a:rPr lang="tr-TR" dirty="0" smtClean="0"/>
              <a:t> sözleriniň ses </a:t>
            </a:r>
            <a:r>
              <a:rPr lang="tr-TR" dirty="0" err="1" smtClean="0"/>
              <a:t>düzümi</a:t>
            </a:r>
            <a:r>
              <a:rPr lang="tr-TR" dirty="0" smtClean="0"/>
              <a:t> bilen </a:t>
            </a:r>
            <a:r>
              <a:rPr lang="tr-TR" dirty="0" err="1" smtClean="0"/>
              <a:t>bagly</a:t>
            </a:r>
            <a:r>
              <a:rPr lang="tr-TR" dirty="0" smtClean="0"/>
              <a:t>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görnüşlerde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</a:t>
            </a:r>
            <a:r>
              <a:rPr lang="tr-TR" dirty="0" err="1" smtClean="0"/>
              <a:t>çykýar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707904" y="1988840"/>
            <a:ext cx="184794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ÝÖNELIŞ</a:t>
            </a:r>
            <a:r>
              <a:rPr lang="tr-TR" b="1" dirty="0" smtClean="0"/>
              <a:t> DÜŞÜM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564904"/>
            <a:ext cx="727280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numCol="1">
            <a:spAutoFit/>
          </a:bodyPr>
          <a:lstStyle/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-a/-e</a:t>
            </a:r>
            <a:r>
              <a:rPr lang="tr-TR" dirty="0" smtClean="0"/>
              <a:t> </a:t>
            </a:r>
            <a:r>
              <a:rPr lang="tr-TR" b="1" dirty="0" err="1" smtClean="0"/>
              <a:t>goşulmasy</a:t>
            </a:r>
            <a:r>
              <a:rPr lang="tr-TR" b="1" dirty="0" smtClean="0"/>
              <a:t> </a:t>
            </a:r>
            <a:r>
              <a:rPr lang="tr-TR" b="1" dirty="0" err="1" smtClean="0"/>
              <a:t>soňy</a:t>
            </a:r>
            <a:r>
              <a:rPr lang="tr-TR" b="1" dirty="0" smtClean="0"/>
              <a:t> çekimsiz sese </a:t>
            </a:r>
            <a:r>
              <a:rPr lang="tr-TR" b="1" dirty="0" err="1" smtClean="0"/>
              <a:t>gutaran</a:t>
            </a:r>
            <a:r>
              <a:rPr lang="tr-TR" b="1" dirty="0" smtClean="0"/>
              <a:t> sözlere </a:t>
            </a:r>
            <a:r>
              <a:rPr lang="tr-TR" b="1" dirty="0" err="1" smtClean="0"/>
              <a:t>goşulýar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Jerene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gabawa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jaý</a:t>
            </a:r>
            <a:r>
              <a:rPr lang="tr-TR" b="1" dirty="0" smtClean="0"/>
              <a:t>-a,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öý-e,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surat-a,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Mugallyma</a:t>
            </a:r>
            <a:r>
              <a:rPr lang="tr-TR" dirty="0" smtClean="0"/>
              <a:t> </a:t>
            </a:r>
            <a:r>
              <a:rPr lang="tr-TR" dirty="0" err="1" smtClean="0"/>
              <a:t>oglumy</a:t>
            </a:r>
            <a:r>
              <a:rPr lang="tr-TR" dirty="0" smtClean="0"/>
              <a:t> name üçin </a:t>
            </a:r>
            <a:r>
              <a:rPr lang="tr-TR" b="1" dirty="0" err="1" smtClean="0"/>
              <a:t>işana</a:t>
            </a:r>
            <a:r>
              <a:rPr lang="tr-TR" dirty="0" smtClean="0"/>
              <a:t> getirip </a:t>
            </a:r>
            <a:r>
              <a:rPr lang="tr-TR" dirty="0" err="1" smtClean="0"/>
              <a:t>berenimi</a:t>
            </a:r>
            <a:r>
              <a:rPr lang="tr-TR" dirty="0" smtClean="0"/>
              <a:t> </a:t>
            </a:r>
            <a:r>
              <a:rPr lang="tr-TR" dirty="0" err="1" smtClean="0"/>
              <a:t>gürrüň</a:t>
            </a:r>
            <a:r>
              <a:rPr lang="tr-TR" dirty="0" smtClean="0"/>
              <a:t> </a:t>
            </a:r>
            <a:r>
              <a:rPr lang="tr-TR" dirty="0" err="1" smtClean="0"/>
              <a:t>berdim</a:t>
            </a:r>
            <a:r>
              <a:rPr lang="tr-TR" dirty="0" smtClean="0"/>
              <a:t>.</a:t>
            </a:r>
          </a:p>
          <a:p>
            <a:pPr algn="just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707904" y="1988840"/>
            <a:ext cx="184794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ÝÖNELIŞ</a:t>
            </a:r>
            <a:r>
              <a:rPr lang="tr-TR" b="1" dirty="0" smtClean="0"/>
              <a:t> DÜŞÜM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492896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Sözüň </a:t>
            </a:r>
            <a:r>
              <a:rPr lang="tr-TR" dirty="0" err="1" smtClean="0"/>
              <a:t>soňy</a:t>
            </a:r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-a/-o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seslerine </a:t>
            </a:r>
            <a:r>
              <a:rPr lang="tr-TR" dirty="0" err="1" smtClean="0"/>
              <a:t>gutaran</a:t>
            </a:r>
            <a:r>
              <a:rPr lang="tr-TR" dirty="0" smtClean="0"/>
              <a:t> bolsa, </a:t>
            </a:r>
            <a:r>
              <a:rPr lang="tr-TR" dirty="0" err="1" smtClean="0"/>
              <a:t>ýöneliş</a:t>
            </a:r>
            <a:r>
              <a:rPr lang="tr-TR" dirty="0" smtClean="0"/>
              <a:t> düşüm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goşulanda</a:t>
            </a:r>
            <a:r>
              <a:rPr lang="tr-TR" dirty="0" smtClean="0"/>
              <a:t>, bu sesler </a:t>
            </a:r>
            <a:r>
              <a:rPr lang="tr-TR" dirty="0" err="1" smtClean="0"/>
              <a:t>hil</a:t>
            </a:r>
            <a:r>
              <a:rPr lang="tr-TR" dirty="0" smtClean="0"/>
              <a:t> we </a:t>
            </a:r>
            <a:r>
              <a:rPr lang="tr-TR" dirty="0" err="1" smtClean="0"/>
              <a:t>mukdar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üýtgeýär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Ol </a:t>
            </a:r>
            <a:r>
              <a:rPr lang="tr-TR" dirty="0" err="1" smtClean="0"/>
              <a:t>täze</a:t>
            </a:r>
            <a:r>
              <a:rPr lang="tr-TR" dirty="0" smtClean="0"/>
              <a:t> </a:t>
            </a:r>
            <a:r>
              <a:rPr lang="tr-TR" dirty="0" err="1" smtClean="0"/>
              <a:t>alnan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palto:</a:t>
            </a:r>
            <a:r>
              <a:rPr lang="tr-TR" dirty="0" smtClean="0"/>
              <a:t> seretdi.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Kaka:, </a:t>
            </a:r>
            <a:r>
              <a:rPr lang="tr-TR" b="1" dirty="0" err="1" smtClean="0">
                <a:solidFill>
                  <a:srgbClr val="FF0000"/>
                </a:solidFill>
              </a:rPr>
              <a:t>kino</a:t>
            </a:r>
            <a:r>
              <a:rPr lang="tr-TR" b="1" dirty="0" smtClean="0">
                <a:solidFill>
                  <a:srgbClr val="FF0000"/>
                </a:solidFill>
              </a:rPr>
              <a:t>:, </a:t>
            </a:r>
            <a:r>
              <a:rPr lang="tr-TR" b="1" dirty="0" err="1" smtClean="0">
                <a:solidFill>
                  <a:srgbClr val="FF0000"/>
                </a:solidFill>
              </a:rPr>
              <a:t>derýa</a:t>
            </a:r>
            <a:r>
              <a:rPr lang="tr-TR" b="1" dirty="0" smtClean="0">
                <a:solidFill>
                  <a:srgbClr val="FF0000"/>
                </a:solidFill>
              </a:rPr>
              <a:t>:, </a:t>
            </a:r>
            <a:r>
              <a:rPr lang="tr-TR" b="1" dirty="0" err="1" smtClean="0">
                <a:solidFill>
                  <a:srgbClr val="FF0000"/>
                </a:solidFill>
              </a:rPr>
              <a:t>stansiýa</a:t>
            </a:r>
            <a:r>
              <a:rPr lang="tr-TR" b="1" dirty="0" smtClean="0">
                <a:solidFill>
                  <a:srgbClr val="FF0000"/>
                </a:solidFill>
              </a:rPr>
              <a:t>: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Bu gyş hem </a:t>
            </a:r>
            <a:r>
              <a:rPr lang="tr-TR" dirty="0" err="1" smtClean="0"/>
              <a:t>Amanyň</a:t>
            </a:r>
            <a:r>
              <a:rPr lang="tr-TR" dirty="0" smtClean="0"/>
              <a:t> çölde baş </a:t>
            </a:r>
            <a:r>
              <a:rPr lang="tr-TR" dirty="0" err="1" smtClean="0"/>
              <a:t>çopan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</a:t>
            </a:r>
            <a:r>
              <a:rPr lang="tr-TR" dirty="0" err="1" smtClean="0"/>
              <a:t>işleýän</a:t>
            </a:r>
            <a:r>
              <a:rPr lang="tr-TR" dirty="0" smtClean="0"/>
              <a:t> </a:t>
            </a:r>
            <a:r>
              <a:rPr lang="tr-TR" dirty="0" err="1" smtClean="0"/>
              <a:t>kakasy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oba:</a:t>
            </a:r>
            <a:r>
              <a:rPr lang="tr-TR" dirty="0" smtClean="0"/>
              <a:t>, </a:t>
            </a:r>
            <a:r>
              <a:rPr lang="tr-TR" dirty="0" err="1" smtClean="0"/>
              <a:t>öýlerine</a:t>
            </a:r>
            <a:r>
              <a:rPr lang="tr-TR" dirty="0" smtClean="0"/>
              <a:t> bir-iki </a:t>
            </a:r>
            <a:r>
              <a:rPr lang="tr-TR" dirty="0" err="1" smtClean="0"/>
              <a:t>gezekden</a:t>
            </a:r>
            <a:r>
              <a:rPr lang="tr-TR" dirty="0" smtClean="0"/>
              <a:t> köp gelip bilmedi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707904" y="1988840"/>
            <a:ext cx="184794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ÝÖNELIŞ</a:t>
            </a:r>
            <a:r>
              <a:rPr lang="tr-TR" b="1" dirty="0" smtClean="0"/>
              <a:t> DÜŞÜM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492896"/>
            <a:ext cx="734481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Soňy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-y sesi</a:t>
            </a:r>
          </a:p>
          <a:p>
            <a:pPr algn="just"/>
            <a:r>
              <a:rPr lang="tr-TR" dirty="0" smtClean="0"/>
              <a:t>bilen </a:t>
            </a:r>
            <a:r>
              <a:rPr lang="tr-TR" dirty="0" err="1" smtClean="0"/>
              <a:t>gutaran</a:t>
            </a:r>
            <a:r>
              <a:rPr lang="tr-TR" dirty="0" smtClean="0"/>
              <a:t> sözlere </a:t>
            </a:r>
            <a:r>
              <a:rPr lang="tr-TR" dirty="0" err="1" smtClean="0"/>
              <a:t>ýöneliş</a:t>
            </a:r>
            <a:r>
              <a:rPr lang="tr-TR" dirty="0" smtClean="0"/>
              <a:t> düşüm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goşulanda</a:t>
            </a:r>
            <a:r>
              <a:rPr lang="tr-TR" dirty="0" smtClean="0"/>
              <a:t>, söz </a:t>
            </a:r>
            <a:r>
              <a:rPr lang="tr-TR" dirty="0" err="1" smtClean="0"/>
              <a:t>soňundaky</a:t>
            </a:r>
            <a:endParaRPr lang="tr-TR" dirty="0" smtClean="0"/>
          </a:p>
          <a:p>
            <a:pPr algn="just"/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/>
              <a:t>-y sesi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/>
              <a:t>-a sesine</a:t>
            </a:r>
            <a:r>
              <a:rPr lang="tr-TR" dirty="0" smtClean="0"/>
              <a:t> </a:t>
            </a:r>
          </a:p>
          <a:p>
            <a:pPr algn="just"/>
            <a:r>
              <a:rPr lang="tr-TR" dirty="0" err="1" smtClean="0"/>
              <a:t>öwrülýär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Mara</a:t>
            </a:r>
            <a:r>
              <a:rPr lang="tr-TR" b="1" dirty="0" smtClean="0"/>
              <a:t>:,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gapa</a:t>
            </a:r>
            <a:r>
              <a:rPr lang="tr-TR" b="1" dirty="0" smtClean="0"/>
              <a:t>:,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tuta: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Sözüni</a:t>
            </a:r>
            <a:r>
              <a:rPr lang="tr-TR" dirty="0" smtClean="0"/>
              <a:t> </a:t>
            </a:r>
            <a:r>
              <a:rPr lang="tr-TR" dirty="0" err="1" smtClean="0"/>
              <a:t>gutardy</a:t>
            </a:r>
            <a:r>
              <a:rPr lang="tr-TR" dirty="0" smtClean="0"/>
              <a:t>-da </a:t>
            </a:r>
            <a:r>
              <a:rPr lang="tr-TR" b="1" dirty="0" err="1" smtClean="0"/>
              <a:t>gapa</a:t>
            </a:r>
            <a:r>
              <a:rPr lang="tr-TR" dirty="0" smtClean="0"/>
              <a:t> </a:t>
            </a:r>
            <a:r>
              <a:rPr lang="tr-TR" dirty="0" err="1" smtClean="0"/>
              <a:t>ýöneldi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707904" y="1988840"/>
            <a:ext cx="184794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ÝÖNELIŞ</a:t>
            </a:r>
            <a:r>
              <a:rPr lang="tr-TR" b="1" dirty="0" smtClean="0"/>
              <a:t> DÜŞÜM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492896"/>
            <a:ext cx="734481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-i/-e sesine </a:t>
            </a:r>
          </a:p>
          <a:p>
            <a:pPr algn="just"/>
            <a:r>
              <a:rPr lang="tr-TR" dirty="0" err="1" smtClean="0"/>
              <a:t>gutaran</a:t>
            </a:r>
            <a:r>
              <a:rPr lang="tr-TR" dirty="0" smtClean="0"/>
              <a:t> sözlere </a:t>
            </a:r>
            <a:r>
              <a:rPr lang="tr-TR" dirty="0" err="1" smtClean="0"/>
              <a:t>ýöneliş</a:t>
            </a:r>
            <a:r>
              <a:rPr lang="tr-TR" dirty="0" smtClean="0"/>
              <a:t> düşüm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goşulanda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 i we e sesleri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-ä sesine</a:t>
            </a:r>
            <a:r>
              <a:rPr lang="tr-TR" dirty="0" smtClean="0"/>
              <a:t> </a:t>
            </a:r>
          </a:p>
          <a:p>
            <a:pPr algn="just"/>
            <a:r>
              <a:rPr lang="tr-TR" dirty="0" err="1" smtClean="0"/>
              <a:t>öwrülýärler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geçi – </a:t>
            </a:r>
            <a:r>
              <a:rPr lang="tr-TR" b="1" dirty="0" err="1" smtClean="0"/>
              <a:t>geçä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düýe</a:t>
            </a:r>
            <a:r>
              <a:rPr lang="tr-TR" b="1" dirty="0" smtClean="0"/>
              <a:t> – </a:t>
            </a:r>
            <a:r>
              <a:rPr lang="tr-TR" b="1" dirty="0" err="1" smtClean="0"/>
              <a:t>düýä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işçi-</a:t>
            </a:r>
            <a:r>
              <a:rPr lang="tr-TR" b="1" dirty="0" err="1" smtClean="0"/>
              <a:t>işçä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köçe</a:t>
            </a:r>
            <a:r>
              <a:rPr lang="tr-TR" b="1" dirty="0" smtClean="0"/>
              <a:t> – </a:t>
            </a:r>
            <a:r>
              <a:rPr lang="tr-TR" b="1" dirty="0" err="1" smtClean="0"/>
              <a:t>köçä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Bibi – </a:t>
            </a:r>
            <a:r>
              <a:rPr lang="tr-TR" b="1" dirty="0" err="1" smtClean="0"/>
              <a:t>Bibä</a:t>
            </a:r>
            <a:r>
              <a:rPr lang="tr-TR" b="1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Jeren</a:t>
            </a:r>
            <a:r>
              <a:rPr lang="tr-TR" dirty="0" smtClean="0"/>
              <a:t> </a:t>
            </a:r>
            <a:r>
              <a:rPr lang="tr-TR" dirty="0" err="1" smtClean="0"/>
              <a:t>gorkuly</a:t>
            </a:r>
            <a:r>
              <a:rPr lang="tr-TR" dirty="0" smtClean="0"/>
              <a:t> </a:t>
            </a:r>
            <a:r>
              <a:rPr lang="tr-TR" b="1" dirty="0" err="1" smtClean="0"/>
              <a:t>çeşmä</a:t>
            </a:r>
            <a:r>
              <a:rPr lang="tr-TR" dirty="0" smtClean="0"/>
              <a:t> suw </a:t>
            </a:r>
            <a:r>
              <a:rPr lang="tr-TR" dirty="0" err="1" smtClean="0"/>
              <a:t>almaga</a:t>
            </a:r>
            <a:r>
              <a:rPr lang="tr-TR" dirty="0" smtClean="0"/>
              <a:t> </a:t>
            </a:r>
            <a:r>
              <a:rPr lang="tr-TR" dirty="0" err="1" smtClean="0"/>
              <a:t>barýardy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707904" y="1988840"/>
            <a:ext cx="184794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ÝÖNELIŞ</a:t>
            </a:r>
            <a:r>
              <a:rPr lang="tr-TR" b="1" dirty="0" smtClean="0"/>
              <a:t> DÜŞÜM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971600" y="2492896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/>
              <a:t>III </a:t>
            </a:r>
            <a:r>
              <a:rPr lang="tr-TR" b="1" dirty="0" err="1" smtClean="0"/>
              <a:t>şahs</a:t>
            </a:r>
            <a:r>
              <a:rPr lang="tr-TR" b="1" dirty="0" smtClean="0"/>
              <a:t> </a:t>
            </a:r>
            <a:r>
              <a:rPr lang="tr-TR" b="1" dirty="0" err="1" smtClean="0"/>
              <a:t>degişlilik</a:t>
            </a:r>
            <a:r>
              <a:rPr lang="tr-TR" b="1" dirty="0" smtClean="0"/>
              <a:t> </a:t>
            </a:r>
            <a:r>
              <a:rPr lang="tr-TR" b="1" dirty="0" err="1" smtClean="0"/>
              <a:t>goşulmasyny</a:t>
            </a:r>
            <a:r>
              <a:rPr lang="tr-TR" b="1" dirty="0" smtClean="0"/>
              <a:t> kabul eden sözlere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na</a:t>
            </a:r>
            <a:r>
              <a:rPr lang="tr-TR" b="1" dirty="0" smtClean="0">
                <a:solidFill>
                  <a:srgbClr val="FF0000"/>
                </a:solidFill>
              </a:rPr>
              <a:t>/-ne </a:t>
            </a:r>
          </a:p>
          <a:p>
            <a:pPr algn="ctr"/>
            <a:r>
              <a:rPr lang="tr-TR" b="1" dirty="0" err="1" smtClean="0"/>
              <a:t>goşulmasy</a:t>
            </a:r>
            <a:r>
              <a:rPr lang="tr-TR" b="1" dirty="0" smtClean="0"/>
              <a:t> </a:t>
            </a:r>
            <a:r>
              <a:rPr lang="tr-TR" b="1" dirty="0" err="1" smtClean="0"/>
              <a:t>goşulýar</a:t>
            </a:r>
            <a:r>
              <a:rPr lang="tr-TR" b="1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kakasy</a:t>
            </a:r>
            <a:r>
              <a:rPr lang="tr-TR" b="1" dirty="0" smtClean="0"/>
              <a:t> – </a:t>
            </a:r>
            <a:r>
              <a:rPr lang="tr-TR" b="1" dirty="0" err="1" smtClean="0"/>
              <a:t>na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ejesi</a:t>
            </a:r>
            <a:r>
              <a:rPr lang="tr-TR" b="1" dirty="0" smtClean="0"/>
              <a:t> – ne,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obasy</a:t>
            </a:r>
            <a:r>
              <a:rPr lang="tr-TR" b="1" dirty="0" smtClean="0"/>
              <a:t> – </a:t>
            </a:r>
            <a:r>
              <a:rPr lang="tr-TR" b="1" dirty="0" err="1" smtClean="0"/>
              <a:t>na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guzusy</a:t>
            </a:r>
            <a:r>
              <a:rPr lang="tr-TR" b="1" dirty="0" smtClean="0"/>
              <a:t> – </a:t>
            </a:r>
            <a:r>
              <a:rPr lang="tr-TR" b="1" dirty="0" err="1" smtClean="0"/>
              <a:t>na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öýüne,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doganyna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707904" y="1988840"/>
            <a:ext cx="184794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ÝÖNELIŞ</a:t>
            </a:r>
            <a:r>
              <a:rPr lang="tr-TR" b="1" dirty="0" smtClean="0"/>
              <a:t> DÜŞÜM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043608" y="2420888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goşulma</a:t>
            </a:r>
            <a:r>
              <a:rPr lang="tr-TR" dirty="0" smtClean="0"/>
              <a:t> (-</a:t>
            </a:r>
            <a:r>
              <a:rPr lang="tr-TR" dirty="0" err="1" smtClean="0"/>
              <a:t>na</a:t>
            </a:r>
            <a:r>
              <a:rPr lang="tr-TR" dirty="0" smtClean="0"/>
              <a:t>/-ne) türkmen halk </a:t>
            </a:r>
            <a:r>
              <a:rPr lang="tr-TR" dirty="0" err="1" smtClean="0"/>
              <a:t>döredijilik</a:t>
            </a:r>
            <a:r>
              <a:rPr lang="tr-TR" dirty="0" smtClean="0"/>
              <a:t> eserlerinde we </a:t>
            </a:r>
            <a:r>
              <a:rPr lang="tr-TR" dirty="0" err="1" smtClean="0"/>
              <a:t>nusgawy</a:t>
            </a:r>
            <a:r>
              <a:rPr lang="tr-TR" dirty="0" smtClean="0"/>
              <a:t> </a:t>
            </a:r>
            <a:r>
              <a:rPr lang="tr-TR" dirty="0" err="1" smtClean="0"/>
              <a:t>edebiýatda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/>
              <a:t>-</a:t>
            </a:r>
            <a:r>
              <a:rPr lang="tr-TR" b="1" dirty="0" err="1" smtClean="0"/>
              <a:t>ga</a:t>
            </a:r>
            <a:r>
              <a:rPr lang="tr-TR" b="1" dirty="0" smtClean="0"/>
              <a:t>/-</a:t>
            </a:r>
            <a:r>
              <a:rPr lang="tr-TR" b="1" dirty="0" err="1" smtClean="0"/>
              <a:t>ge</a:t>
            </a:r>
            <a:r>
              <a:rPr lang="tr-TR" b="1" dirty="0" smtClean="0"/>
              <a:t> </a:t>
            </a:r>
            <a:r>
              <a:rPr lang="tr-TR" dirty="0" err="1" smtClean="0"/>
              <a:t>görnüşinde</a:t>
            </a:r>
            <a:r>
              <a:rPr lang="tr-TR" dirty="0" smtClean="0"/>
              <a:t> </a:t>
            </a:r>
            <a:r>
              <a:rPr lang="tr-TR" dirty="0" err="1" smtClean="0"/>
              <a:t>ulanylypdyr</a:t>
            </a:r>
            <a:r>
              <a:rPr lang="tr-TR" dirty="0" smtClean="0"/>
              <a:t>.</a:t>
            </a:r>
          </a:p>
          <a:p>
            <a:pPr algn="just"/>
            <a:r>
              <a:rPr lang="tr-TR" dirty="0" err="1" smtClean="0"/>
              <a:t>Çekimlä</a:t>
            </a:r>
            <a:r>
              <a:rPr lang="tr-TR" dirty="0" smtClean="0"/>
              <a:t> we çekimsize </a:t>
            </a:r>
            <a:r>
              <a:rPr lang="tr-TR" dirty="0" err="1" smtClean="0"/>
              <a:t>gutaran</a:t>
            </a:r>
            <a:r>
              <a:rPr lang="tr-TR" dirty="0" smtClean="0"/>
              <a:t> sözleriň ikisine-de şol bir </a:t>
            </a:r>
            <a:r>
              <a:rPr lang="tr-TR" dirty="0" err="1" smtClean="0"/>
              <a:t>görnüşde</a:t>
            </a:r>
            <a:r>
              <a:rPr lang="tr-TR" dirty="0" smtClean="0"/>
              <a:t> </a:t>
            </a:r>
            <a:r>
              <a:rPr lang="tr-TR" dirty="0" err="1" smtClean="0"/>
              <a:t>goşulypdyr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derýaga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sözge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belaga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Hudaga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Bisabyr gul tiz </a:t>
            </a:r>
            <a:r>
              <a:rPr lang="tr-TR" b="1" dirty="0" err="1" smtClean="0">
                <a:solidFill>
                  <a:srgbClr val="FF0000"/>
                </a:solidFill>
              </a:rPr>
              <a:t>ýolugar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belaga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Ölüm </a:t>
            </a:r>
            <a:r>
              <a:rPr lang="tr-TR" b="1" dirty="0" err="1" smtClean="0">
                <a:solidFill>
                  <a:srgbClr val="FF0000"/>
                </a:solidFill>
              </a:rPr>
              <a:t>barabardyr</a:t>
            </a:r>
            <a:r>
              <a:rPr lang="tr-TR" b="1" dirty="0" smtClean="0">
                <a:solidFill>
                  <a:srgbClr val="FF0000"/>
                </a:solidFill>
              </a:rPr>
              <a:t> şah-u-</a:t>
            </a:r>
            <a:r>
              <a:rPr lang="tr-TR" b="1" dirty="0" err="1" smtClean="0">
                <a:solidFill>
                  <a:srgbClr val="FF0000"/>
                </a:solidFill>
              </a:rPr>
              <a:t>gedaga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(</a:t>
            </a:r>
            <a:r>
              <a:rPr lang="tr-TR" dirty="0" err="1" smtClean="0"/>
              <a:t>Magtymguly</a:t>
            </a:r>
            <a:r>
              <a:rPr lang="tr-TR" dirty="0" smtClean="0"/>
              <a:t>).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707904" y="1988840"/>
            <a:ext cx="2880469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ÝÖNELIŞ</a:t>
            </a:r>
            <a:r>
              <a:rPr lang="tr-TR" b="1" dirty="0" smtClean="0"/>
              <a:t> DÜŞÜM (</a:t>
            </a:r>
            <a:r>
              <a:rPr lang="tr-TR" b="1" dirty="0" err="1" smtClean="0"/>
              <a:t>MANYSY</a:t>
            </a:r>
            <a:r>
              <a:rPr lang="tr-TR" b="1" dirty="0" smtClean="0"/>
              <a:t>)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27584" y="2492896"/>
            <a:ext cx="7344816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342900" indent="-342900" algn="just"/>
            <a:r>
              <a:rPr lang="tr-TR" b="1" dirty="0" smtClean="0"/>
              <a:t>1.</a:t>
            </a:r>
            <a:r>
              <a:rPr lang="tr-TR" b="1" dirty="0" err="1" smtClean="0"/>
              <a:t>Gymyldynyň</a:t>
            </a:r>
            <a:r>
              <a:rPr lang="tr-TR" b="1" dirty="0" smtClean="0"/>
              <a:t> </a:t>
            </a:r>
            <a:r>
              <a:rPr lang="tr-TR" b="1" dirty="0" err="1" smtClean="0"/>
              <a:t>gönügen</a:t>
            </a:r>
            <a:r>
              <a:rPr lang="tr-TR" b="1" dirty="0" smtClean="0"/>
              <a:t> </a:t>
            </a:r>
            <a:r>
              <a:rPr lang="tr-TR" b="1" dirty="0" err="1" smtClean="0"/>
              <a:t>ugruny</a:t>
            </a:r>
            <a:r>
              <a:rPr lang="tr-TR" b="1" dirty="0" smtClean="0"/>
              <a:t>, </a:t>
            </a:r>
            <a:r>
              <a:rPr lang="tr-TR" b="1" dirty="0" err="1" smtClean="0"/>
              <a:t>ahyrky</a:t>
            </a:r>
            <a:r>
              <a:rPr lang="tr-TR" b="1" dirty="0" smtClean="0"/>
              <a:t> </a:t>
            </a:r>
            <a:r>
              <a:rPr lang="tr-TR" b="1" dirty="0" err="1" smtClean="0"/>
              <a:t>nokadyny</a:t>
            </a:r>
            <a:r>
              <a:rPr lang="tr-TR" dirty="0" smtClean="0"/>
              <a:t>: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dirty="0" err="1" smtClean="0"/>
              <a:t>Oraz</a:t>
            </a:r>
            <a:r>
              <a:rPr lang="tr-TR" dirty="0" smtClean="0"/>
              <a:t> </a:t>
            </a:r>
            <a:r>
              <a:rPr lang="tr-TR" dirty="0" err="1" smtClean="0"/>
              <a:t>mekdebe</a:t>
            </a:r>
            <a:r>
              <a:rPr lang="tr-TR" dirty="0" smtClean="0"/>
              <a:t> </a:t>
            </a:r>
            <a:r>
              <a:rPr lang="tr-TR" dirty="0" err="1" smtClean="0"/>
              <a:t>gitdi</a:t>
            </a:r>
            <a:r>
              <a:rPr lang="tr-TR" dirty="0" smtClean="0"/>
              <a:t>.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dirty="0" err="1" smtClean="0"/>
              <a:t>Jeren</a:t>
            </a:r>
            <a:r>
              <a:rPr lang="tr-TR" dirty="0" smtClean="0"/>
              <a:t> </a:t>
            </a:r>
            <a:r>
              <a:rPr lang="tr-TR" dirty="0" err="1" smtClean="0"/>
              <a:t>şähere</a:t>
            </a:r>
            <a:r>
              <a:rPr lang="tr-TR" dirty="0" smtClean="0"/>
              <a:t> </a:t>
            </a:r>
            <a:r>
              <a:rPr lang="tr-TR" dirty="0" err="1" smtClean="0"/>
              <a:t>gitdi</a:t>
            </a:r>
            <a:r>
              <a:rPr lang="tr-TR" dirty="0" smtClean="0"/>
              <a:t>,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dirty="0" smtClean="0"/>
              <a:t>Men </a:t>
            </a:r>
            <a:r>
              <a:rPr lang="tr-TR" dirty="0" err="1" smtClean="0"/>
              <a:t>köçä</a:t>
            </a:r>
            <a:r>
              <a:rPr lang="tr-TR" dirty="0" smtClean="0"/>
              <a:t> </a:t>
            </a:r>
            <a:r>
              <a:rPr lang="tr-TR" dirty="0" err="1" smtClean="0"/>
              <a:t>seretdim</a:t>
            </a:r>
            <a:r>
              <a:rPr lang="tr-TR" dirty="0" smtClean="0"/>
              <a:t>.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dirty="0" err="1" smtClean="0"/>
              <a:t>Tirkeşip</a:t>
            </a:r>
            <a:r>
              <a:rPr lang="tr-TR" dirty="0" smtClean="0"/>
              <a:t> </a:t>
            </a:r>
            <a:r>
              <a:rPr lang="tr-TR" dirty="0" err="1" smtClean="0"/>
              <a:t>bardylar</a:t>
            </a:r>
            <a:r>
              <a:rPr lang="tr-TR" dirty="0" smtClean="0"/>
              <a:t> </a:t>
            </a:r>
            <a:r>
              <a:rPr lang="tr-TR" dirty="0" err="1" smtClean="0"/>
              <a:t>hälki</a:t>
            </a:r>
            <a:r>
              <a:rPr lang="tr-TR" dirty="0" smtClean="0"/>
              <a:t> </a:t>
            </a:r>
            <a:r>
              <a:rPr lang="tr-TR" dirty="0" err="1" smtClean="0"/>
              <a:t>güzere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smtClean="0"/>
              <a:t>2) </a:t>
            </a:r>
            <a:r>
              <a:rPr lang="tr-TR" b="1" dirty="0" err="1" smtClean="0"/>
              <a:t>Gymyldynyň</a:t>
            </a:r>
            <a:r>
              <a:rPr lang="tr-TR" b="1" dirty="0" smtClean="0"/>
              <a:t> </a:t>
            </a:r>
            <a:r>
              <a:rPr lang="tr-TR" b="1" dirty="0" err="1" smtClean="0"/>
              <a:t>obýektini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Ol </a:t>
            </a:r>
            <a:r>
              <a:rPr lang="tr-TR" dirty="0" err="1" smtClean="0"/>
              <a:t>Oraza</a:t>
            </a:r>
            <a:r>
              <a:rPr lang="tr-TR" dirty="0" smtClean="0"/>
              <a:t> </a:t>
            </a:r>
            <a:r>
              <a:rPr lang="tr-TR" dirty="0" err="1" smtClean="0"/>
              <a:t>gülýär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Derrew</a:t>
            </a:r>
            <a:r>
              <a:rPr lang="tr-TR" dirty="0" smtClean="0"/>
              <a:t> </a:t>
            </a:r>
            <a:r>
              <a:rPr lang="tr-TR" dirty="0" err="1" smtClean="0"/>
              <a:t>bukuldylar</a:t>
            </a:r>
            <a:r>
              <a:rPr lang="tr-TR" dirty="0" smtClean="0"/>
              <a:t>, </a:t>
            </a:r>
            <a:r>
              <a:rPr lang="tr-TR" dirty="0" err="1" smtClean="0"/>
              <a:t>ýapyrylyp</a:t>
            </a:r>
            <a:r>
              <a:rPr lang="tr-TR" dirty="0" smtClean="0"/>
              <a:t> </a:t>
            </a:r>
            <a:r>
              <a:rPr lang="tr-TR" dirty="0" err="1" smtClean="0"/>
              <a:t>ýere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Onuň </a:t>
            </a:r>
            <a:r>
              <a:rPr lang="tr-TR" dirty="0" err="1" smtClean="0"/>
              <a:t>dyzyna</a:t>
            </a:r>
            <a:r>
              <a:rPr lang="tr-TR" dirty="0" smtClean="0"/>
              <a:t> </a:t>
            </a:r>
            <a:r>
              <a:rPr lang="tr-TR" dirty="0" err="1" smtClean="0"/>
              <a:t>söýenip</a:t>
            </a:r>
            <a:r>
              <a:rPr lang="tr-TR" dirty="0" smtClean="0"/>
              <a:t> 7 </a:t>
            </a:r>
            <a:r>
              <a:rPr lang="tr-TR" dirty="0" err="1" smtClean="0"/>
              <a:t>ýaşlyja</a:t>
            </a:r>
            <a:r>
              <a:rPr lang="tr-TR" dirty="0" smtClean="0"/>
              <a:t> </a:t>
            </a:r>
            <a:r>
              <a:rPr lang="tr-TR" dirty="0" err="1" smtClean="0"/>
              <a:t>oglanjyk</a:t>
            </a:r>
            <a:r>
              <a:rPr lang="tr-TR" dirty="0" smtClean="0"/>
              <a:t> dur.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Ol </a:t>
            </a:r>
            <a:r>
              <a:rPr lang="tr-TR" dirty="0" err="1" smtClean="0"/>
              <a:t>tagta</a:t>
            </a:r>
            <a:r>
              <a:rPr lang="tr-TR" dirty="0" smtClean="0"/>
              <a:t> çykdy, </a:t>
            </a:r>
            <a:r>
              <a:rPr lang="tr-TR" dirty="0" err="1" smtClean="0"/>
              <a:t>Merede</a:t>
            </a:r>
            <a:r>
              <a:rPr lang="tr-TR" dirty="0" smtClean="0"/>
              <a:t> </a:t>
            </a:r>
            <a:r>
              <a:rPr lang="tr-TR" dirty="0" err="1" smtClean="0"/>
              <a:t>garaşyp</a:t>
            </a:r>
            <a:r>
              <a:rPr lang="tr-TR" dirty="0" smtClean="0"/>
              <a:t> </a:t>
            </a:r>
            <a:r>
              <a:rPr lang="tr-TR" dirty="0" err="1" smtClean="0"/>
              <a:t>başlady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458587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sz="1600" dirty="0" smtClean="0"/>
              <a:t>1</a:t>
            </a:r>
            <a:r>
              <a:rPr lang="tr-TR" sz="1600" dirty="0"/>
              <a:t>. Hafta	Ad ve ad yapımı</a:t>
            </a:r>
          </a:p>
          <a:p>
            <a:r>
              <a:rPr lang="tr-TR" sz="1600" dirty="0"/>
              <a:t>2. Hafta	Çokluk kategorisi</a:t>
            </a:r>
          </a:p>
          <a:p>
            <a:r>
              <a:rPr lang="tr-TR" sz="1600" dirty="0"/>
              <a:t>3. Hafta	İyelik kategorisi</a:t>
            </a:r>
          </a:p>
          <a:p>
            <a:r>
              <a:rPr lang="tr-TR" sz="1600" dirty="0"/>
              <a:t>4. Hafta	Durum kategorisi</a:t>
            </a:r>
          </a:p>
          <a:p>
            <a:r>
              <a:rPr lang="tr-TR" sz="1600" dirty="0"/>
              <a:t>5. Hafta	Bildirme kategorisi</a:t>
            </a:r>
          </a:p>
          <a:p>
            <a:r>
              <a:rPr lang="tr-TR" sz="1600" dirty="0"/>
              <a:t>6. Hafta	Zamirler</a:t>
            </a:r>
          </a:p>
          <a:p>
            <a:r>
              <a:rPr lang="tr-TR" sz="1600" dirty="0"/>
              <a:t>7. Hafta	Sıfatlar</a:t>
            </a:r>
          </a:p>
          <a:p>
            <a:r>
              <a:rPr lang="tr-TR" sz="1600" dirty="0"/>
              <a:t>8. Hafta	Ara sınav</a:t>
            </a:r>
          </a:p>
          <a:p>
            <a:r>
              <a:rPr lang="tr-TR" sz="1600" dirty="0"/>
              <a:t>9. Hafta	Sayılar ve </a:t>
            </a:r>
            <a:r>
              <a:rPr lang="tr-TR" sz="1600" dirty="0" err="1"/>
              <a:t>numeratifler</a:t>
            </a:r>
            <a:endParaRPr lang="tr-TR" sz="1600" dirty="0"/>
          </a:p>
          <a:p>
            <a:r>
              <a:rPr lang="tr-TR" sz="1600" dirty="0"/>
              <a:t>10. Hafta	Zarflar</a:t>
            </a:r>
          </a:p>
          <a:p>
            <a:r>
              <a:rPr lang="tr-TR" sz="1600" dirty="0"/>
              <a:t>11. Hafta	Edatlar, parçacıklar, </a:t>
            </a:r>
            <a:r>
              <a:rPr lang="tr-TR" sz="1600" dirty="0" err="1"/>
              <a:t>modal</a:t>
            </a:r>
            <a:r>
              <a:rPr lang="tr-TR" sz="1600" dirty="0"/>
              <a:t> sözcükler</a:t>
            </a:r>
          </a:p>
          <a:p>
            <a:r>
              <a:rPr lang="tr-TR" sz="1600" dirty="0"/>
              <a:t>12. Hafta	Fiil ve fiil yapımı</a:t>
            </a:r>
          </a:p>
          <a:p>
            <a:r>
              <a:rPr lang="tr-TR" sz="1600" dirty="0"/>
              <a:t>13. Hafta	Kişi, zaman, görünüş, kılınış</a:t>
            </a:r>
          </a:p>
          <a:p>
            <a:r>
              <a:rPr lang="tr-TR" sz="1600" dirty="0"/>
              <a:t>14. Hafta	Tasarlama kipleri</a:t>
            </a:r>
          </a:p>
          <a:p>
            <a:r>
              <a:rPr lang="tr-TR" sz="1600" dirty="0"/>
              <a:t>15. Hafta	Ünlemler</a:t>
            </a:r>
          </a:p>
          <a:p>
            <a:r>
              <a:rPr lang="tr-TR" sz="1600" dirty="0"/>
              <a:t>16. Hafta	Sınav</a:t>
            </a:r>
          </a:p>
        </p:txBody>
      </p:sp>
    </p:spTree>
    <p:extLst>
      <p:ext uri="{BB962C8B-B14F-4D97-AF65-F5344CB8AC3E}">
        <p14:creationId xmlns:p14="http://schemas.microsoft.com/office/powerpoint/2010/main" val="382798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707904" y="1988840"/>
            <a:ext cx="2880469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ÝÖNELIŞ</a:t>
            </a:r>
            <a:r>
              <a:rPr lang="tr-TR" b="1" dirty="0" smtClean="0"/>
              <a:t> DÜŞÜM (</a:t>
            </a:r>
            <a:r>
              <a:rPr lang="tr-TR" b="1" dirty="0" err="1" smtClean="0"/>
              <a:t>MANYSY</a:t>
            </a:r>
            <a:r>
              <a:rPr lang="tr-TR" b="1" dirty="0" smtClean="0"/>
              <a:t>)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420888"/>
            <a:ext cx="734481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/>
              <a:t>3) </a:t>
            </a:r>
            <a:r>
              <a:rPr lang="tr-TR" b="1" dirty="0" err="1" smtClean="0"/>
              <a:t>Obýektiň</a:t>
            </a:r>
            <a:r>
              <a:rPr lang="tr-TR" b="1" dirty="0" smtClean="0"/>
              <a:t> </a:t>
            </a:r>
            <a:r>
              <a:rPr lang="tr-TR" b="1" dirty="0" err="1" smtClean="0"/>
              <a:t>gönükdirilen</a:t>
            </a:r>
            <a:r>
              <a:rPr lang="tr-TR" b="1" dirty="0" smtClean="0"/>
              <a:t> </a:t>
            </a:r>
            <a:r>
              <a:rPr lang="tr-TR" b="1" dirty="0" err="1" smtClean="0"/>
              <a:t>şahsyny</a:t>
            </a:r>
            <a:r>
              <a:rPr lang="tr-TR" b="1" dirty="0" smtClean="0"/>
              <a:t>, </a:t>
            </a:r>
            <a:r>
              <a:rPr lang="tr-TR" b="1" dirty="0" err="1" smtClean="0"/>
              <a:t>ýerini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Pagtany</a:t>
            </a:r>
            <a:r>
              <a:rPr lang="tr-TR" dirty="0" smtClean="0"/>
              <a:t> </a:t>
            </a:r>
            <a:r>
              <a:rPr lang="tr-TR" dirty="0" err="1" smtClean="0"/>
              <a:t>zawoda</a:t>
            </a:r>
            <a:r>
              <a:rPr lang="tr-TR" dirty="0" smtClean="0"/>
              <a:t> </a:t>
            </a:r>
            <a:r>
              <a:rPr lang="tr-TR" dirty="0" err="1" smtClean="0"/>
              <a:t>daşaýarys</a:t>
            </a:r>
            <a:r>
              <a:rPr lang="tr-TR" dirty="0" smtClean="0"/>
              <a:t>. </a:t>
            </a:r>
          </a:p>
          <a:p>
            <a:r>
              <a:rPr lang="tr-TR" b="1" dirty="0" smtClean="0"/>
              <a:t>4) </a:t>
            </a:r>
            <a:r>
              <a:rPr lang="tr-TR" b="1" dirty="0" err="1" smtClean="0"/>
              <a:t>Işlikden</a:t>
            </a:r>
            <a:r>
              <a:rPr lang="tr-TR" b="1" dirty="0" smtClean="0"/>
              <a:t> </a:t>
            </a:r>
            <a:r>
              <a:rPr lang="tr-TR" b="1" dirty="0" err="1" smtClean="0"/>
              <a:t>bolmadyk</a:t>
            </a:r>
            <a:r>
              <a:rPr lang="tr-TR" b="1" dirty="0" smtClean="0"/>
              <a:t> </a:t>
            </a:r>
            <a:r>
              <a:rPr lang="tr-TR" b="1" dirty="0" err="1" smtClean="0"/>
              <a:t>habardan</a:t>
            </a:r>
            <a:r>
              <a:rPr lang="tr-TR" b="1" dirty="0" smtClean="0"/>
              <a:t> </a:t>
            </a:r>
            <a:r>
              <a:rPr lang="tr-TR" b="1" dirty="0" err="1" smtClean="0"/>
              <a:t>aňlanylýan</a:t>
            </a:r>
            <a:r>
              <a:rPr lang="tr-TR" b="1" dirty="0" smtClean="0"/>
              <a:t> </a:t>
            </a:r>
            <a:r>
              <a:rPr lang="tr-TR" b="1" dirty="0" err="1" smtClean="0"/>
              <a:t>düşünjäniň</a:t>
            </a:r>
            <a:r>
              <a:rPr lang="tr-TR" b="1" dirty="0" smtClean="0"/>
              <a:t> </a:t>
            </a:r>
            <a:r>
              <a:rPr lang="tr-TR" b="1" dirty="0" err="1" smtClean="0"/>
              <a:t>garadylan</a:t>
            </a:r>
            <a:r>
              <a:rPr lang="tr-TR" b="1" dirty="0" smtClean="0"/>
              <a:t> </a:t>
            </a:r>
            <a:r>
              <a:rPr lang="tr-TR" b="1" dirty="0" err="1" smtClean="0"/>
              <a:t>zadyny</a:t>
            </a:r>
            <a:r>
              <a:rPr lang="tr-TR" dirty="0" smtClean="0"/>
              <a:t>: </a:t>
            </a:r>
          </a:p>
          <a:p>
            <a:pPr>
              <a:buFont typeface="Wingdings" pitchFamily="2" charset="2"/>
              <a:buChar char="ü"/>
            </a:pPr>
            <a:r>
              <a:rPr lang="tr-TR" dirty="0" err="1" smtClean="0"/>
              <a:t>Gahrymanlara</a:t>
            </a:r>
            <a:r>
              <a:rPr lang="tr-TR" dirty="0" smtClean="0"/>
              <a:t> </a:t>
            </a:r>
            <a:r>
              <a:rPr lang="tr-TR" dirty="0" err="1" smtClean="0"/>
              <a:t>şöhrat</a:t>
            </a:r>
            <a:r>
              <a:rPr lang="tr-TR" dirty="0" smtClean="0"/>
              <a:t>,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ile </a:t>
            </a:r>
            <a:r>
              <a:rPr lang="tr-TR" dirty="0" err="1" smtClean="0"/>
              <a:t>mälim</a:t>
            </a:r>
            <a:r>
              <a:rPr lang="tr-TR" dirty="0" smtClean="0"/>
              <a:t>, 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oba </a:t>
            </a:r>
            <a:r>
              <a:rPr lang="tr-TR" dirty="0" err="1" smtClean="0"/>
              <a:t>ýakyn</a:t>
            </a:r>
            <a:r>
              <a:rPr lang="tr-TR" dirty="0" smtClean="0"/>
              <a:t>, </a:t>
            </a:r>
          </a:p>
          <a:p>
            <a:pPr>
              <a:buFont typeface="Wingdings" pitchFamily="2" charset="2"/>
              <a:buChar char="ü"/>
            </a:pPr>
            <a:r>
              <a:rPr lang="tr-TR" dirty="0" err="1" smtClean="0"/>
              <a:t>gepe</a:t>
            </a:r>
            <a:r>
              <a:rPr lang="tr-TR" dirty="0" smtClean="0"/>
              <a:t> çeper </a:t>
            </a:r>
          </a:p>
          <a:p>
            <a:pPr algn="just"/>
            <a:r>
              <a:rPr lang="tr-TR" b="1" dirty="0" smtClean="0"/>
              <a:t>5)</a:t>
            </a:r>
            <a:r>
              <a:rPr lang="tr-TR" b="1" dirty="0" err="1" smtClean="0"/>
              <a:t>Sebäp</a:t>
            </a:r>
            <a:r>
              <a:rPr lang="tr-TR" b="1" dirty="0" smtClean="0"/>
              <a:t> </a:t>
            </a:r>
            <a:r>
              <a:rPr lang="tr-TR" b="1" dirty="0" err="1" smtClean="0"/>
              <a:t>aňladýar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kitaby</a:t>
            </a:r>
            <a:r>
              <a:rPr lang="tr-TR" dirty="0" smtClean="0"/>
              <a:t> Myrada </a:t>
            </a:r>
            <a:r>
              <a:rPr lang="tr-TR" dirty="0" err="1" smtClean="0"/>
              <a:t>aldym</a:t>
            </a:r>
            <a:r>
              <a:rPr lang="tr-TR" dirty="0" smtClean="0"/>
              <a:t> (Myrat üçin).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Gözele</a:t>
            </a:r>
            <a:r>
              <a:rPr lang="tr-TR" dirty="0" smtClean="0"/>
              <a:t> </a:t>
            </a:r>
            <a:r>
              <a:rPr lang="tr-TR" dirty="0" err="1" smtClean="0"/>
              <a:t>depder</a:t>
            </a:r>
            <a:r>
              <a:rPr lang="tr-TR" dirty="0" smtClean="0"/>
              <a:t> almak.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Jigisine</a:t>
            </a:r>
            <a:r>
              <a:rPr lang="tr-TR" dirty="0" smtClean="0"/>
              <a:t> </a:t>
            </a:r>
            <a:r>
              <a:rPr lang="tr-TR" dirty="0" err="1" smtClean="0"/>
              <a:t>tikdirmek</a:t>
            </a:r>
            <a:r>
              <a:rPr lang="tr-TR" dirty="0" smtClean="0"/>
              <a:t>,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707904" y="1988840"/>
            <a:ext cx="2880469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ÝÖNELIŞ</a:t>
            </a:r>
            <a:r>
              <a:rPr lang="tr-TR" b="1" dirty="0" smtClean="0"/>
              <a:t> DÜŞÜM (</a:t>
            </a:r>
            <a:r>
              <a:rPr lang="tr-TR" b="1" dirty="0" err="1" smtClean="0"/>
              <a:t>MANYSY</a:t>
            </a:r>
            <a:r>
              <a:rPr lang="tr-TR" b="1" dirty="0" smtClean="0"/>
              <a:t>)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492896"/>
            <a:ext cx="734481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/>
              <a:t>6. Maksat </a:t>
            </a:r>
            <a:r>
              <a:rPr lang="tr-TR" b="1" dirty="0" err="1" smtClean="0"/>
              <a:t>aňladýar</a:t>
            </a:r>
            <a:r>
              <a:rPr lang="tr-TR" b="1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Oraz</a:t>
            </a:r>
            <a:r>
              <a:rPr lang="tr-TR" dirty="0" smtClean="0"/>
              <a:t> </a:t>
            </a:r>
            <a:r>
              <a:rPr lang="tr-TR" dirty="0" err="1" smtClean="0"/>
              <a:t>guma</a:t>
            </a:r>
            <a:r>
              <a:rPr lang="tr-TR" dirty="0" smtClean="0"/>
              <a:t> oduna </a:t>
            </a:r>
            <a:r>
              <a:rPr lang="tr-TR" dirty="0" err="1" smtClean="0"/>
              <a:t>gitdi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okamaga</a:t>
            </a:r>
            <a:r>
              <a:rPr lang="tr-TR" dirty="0" smtClean="0"/>
              <a:t> </a:t>
            </a:r>
            <a:r>
              <a:rPr lang="tr-TR" dirty="0" err="1" smtClean="0"/>
              <a:t>barmak</a:t>
            </a:r>
            <a:r>
              <a:rPr lang="tr-TR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görme-</a:t>
            </a:r>
            <a:r>
              <a:rPr lang="tr-TR" dirty="0" err="1" smtClean="0"/>
              <a:t>görşe</a:t>
            </a:r>
            <a:r>
              <a:rPr lang="tr-TR" dirty="0" smtClean="0"/>
              <a:t> gelmek,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7.</a:t>
            </a:r>
            <a:r>
              <a:rPr lang="tr-TR" b="1" dirty="0" err="1" smtClean="0"/>
              <a:t>Ýöneliş</a:t>
            </a:r>
            <a:r>
              <a:rPr lang="tr-TR" b="1" dirty="0" smtClean="0"/>
              <a:t> düşüm baha </a:t>
            </a:r>
            <a:r>
              <a:rPr lang="tr-TR" b="1" dirty="0" err="1" smtClean="0"/>
              <a:t>aňladyp</a:t>
            </a:r>
            <a:r>
              <a:rPr lang="tr-TR" b="1" dirty="0" smtClean="0"/>
              <a:t> </a:t>
            </a:r>
            <a:r>
              <a:rPr lang="tr-TR" b="1" dirty="0" err="1" smtClean="0"/>
              <a:t>bilýär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kitaby</a:t>
            </a:r>
            <a:r>
              <a:rPr lang="tr-TR" dirty="0" smtClean="0"/>
              <a:t> bir </a:t>
            </a:r>
            <a:r>
              <a:rPr lang="tr-TR" dirty="0" err="1" smtClean="0"/>
              <a:t>düýä</a:t>
            </a:r>
            <a:r>
              <a:rPr lang="tr-TR" dirty="0" smtClean="0"/>
              <a:t> almak,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köwüş</a:t>
            </a:r>
            <a:r>
              <a:rPr lang="tr-TR" dirty="0" smtClean="0"/>
              <a:t> 30 </a:t>
            </a:r>
            <a:r>
              <a:rPr lang="tr-TR" dirty="0" err="1" smtClean="0"/>
              <a:t>müňe</a:t>
            </a:r>
            <a:r>
              <a:rPr lang="tr-TR" dirty="0" smtClean="0"/>
              <a:t> </a:t>
            </a:r>
            <a:r>
              <a:rPr lang="tr-TR" dirty="0" err="1" smtClean="0"/>
              <a:t>durýar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/>
            <a:r>
              <a:rPr lang="tr-TR" b="1" dirty="0" smtClean="0"/>
              <a:t>8.</a:t>
            </a:r>
            <a:r>
              <a:rPr lang="tr-TR" b="1" dirty="0" err="1" smtClean="0"/>
              <a:t>Ýöneliş</a:t>
            </a:r>
            <a:r>
              <a:rPr lang="tr-TR" b="1" dirty="0" smtClean="0"/>
              <a:t> düşüm </a:t>
            </a:r>
            <a:r>
              <a:rPr lang="tr-TR" b="1" dirty="0" err="1" smtClean="0"/>
              <a:t>wagt</a:t>
            </a:r>
            <a:r>
              <a:rPr lang="tr-TR" b="1" dirty="0" smtClean="0"/>
              <a:t> </a:t>
            </a:r>
            <a:r>
              <a:rPr lang="tr-TR" b="1" dirty="0" err="1" smtClean="0"/>
              <a:t>aňladyp</a:t>
            </a:r>
            <a:r>
              <a:rPr lang="tr-TR" b="1" dirty="0" smtClean="0"/>
              <a:t> </a:t>
            </a:r>
            <a:r>
              <a:rPr lang="tr-TR" b="1" dirty="0" err="1" smtClean="0"/>
              <a:t>bilýär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ýygnak</a:t>
            </a:r>
            <a:r>
              <a:rPr lang="tr-TR" dirty="0" smtClean="0"/>
              <a:t> </a:t>
            </a:r>
            <a:r>
              <a:rPr lang="tr-TR" dirty="0" err="1" smtClean="0"/>
              <a:t>agşama</a:t>
            </a:r>
            <a:r>
              <a:rPr lang="tr-TR" dirty="0" smtClean="0"/>
              <a:t> </a:t>
            </a:r>
            <a:r>
              <a:rPr lang="tr-TR" dirty="0" err="1" smtClean="0"/>
              <a:t>galdyryldy</a:t>
            </a:r>
            <a:r>
              <a:rPr lang="tr-TR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051720" y="1844824"/>
            <a:ext cx="5256584" cy="36933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Ýöneliş</a:t>
            </a:r>
            <a:r>
              <a:rPr lang="tr-TR" b="1" dirty="0" smtClean="0"/>
              <a:t> düşüm bilen </a:t>
            </a:r>
            <a:r>
              <a:rPr lang="tr-TR" b="1" dirty="0" err="1" smtClean="0"/>
              <a:t>ulanylýan</a:t>
            </a:r>
            <a:r>
              <a:rPr lang="tr-TR" b="1" dirty="0" smtClean="0"/>
              <a:t> </a:t>
            </a:r>
            <a:r>
              <a:rPr lang="tr-TR" b="1" dirty="0" err="1" smtClean="0"/>
              <a:t>sözsoňy</a:t>
            </a:r>
            <a:r>
              <a:rPr lang="tr-TR" b="1" dirty="0" smtClean="0"/>
              <a:t> </a:t>
            </a:r>
            <a:r>
              <a:rPr lang="tr-TR" b="1" dirty="0" err="1" smtClean="0"/>
              <a:t>kömekçiler</a:t>
            </a:r>
            <a:r>
              <a:rPr lang="tr-TR" b="1" dirty="0" smtClean="0"/>
              <a:t>.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899592" y="2276872"/>
            <a:ext cx="7344816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Ýöneliş</a:t>
            </a:r>
            <a:r>
              <a:rPr lang="tr-TR" dirty="0" smtClean="0"/>
              <a:t> düşümde gelen söz bilen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baka,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garanda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seredende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görä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deň,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deňeç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laýyk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tarap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çenli</a:t>
            </a:r>
            <a:r>
              <a:rPr lang="tr-TR" b="1" dirty="0" smtClean="0"/>
              <a:t> </a:t>
            </a:r>
          </a:p>
          <a:p>
            <a:pPr algn="just"/>
            <a:r>
              <a:rPr lang="tr-TR" dirty="0" smtClean="0"/>
              <a:t>ýaly </a:t>
            </a:r>
            <a:r>
              <a:rPr lang="tr-TR" dirty="0" err="1" smtClean="0"/>
              <a:t>asyl</a:t>
            </a:r>
            <a:r>
              <a:rPr lang="tr-TR" dirty="0" smtClean="0"/>
              <a:t> </a:t>
            </a:r>
            <a:r>
              <a:rPr lang="tr-TR" dirty="0" err="1" smtClean="0"/>
              <a:t>sözsoňy</a:t>
            </a:r>
            <a:r>
              <a:rPr lang="tr-TR" dirty="0" smtClean="0"/>
              <a:t> </a:t>
            </a:r>
            <a:r>
              <a:rPr lang="tr-TR" dirty="0" err="1" smtClean="0"/>
              <a:t>kömekçiler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Baharlydan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Aşgabada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çenli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100 km. galdy.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707904" y="2060848"/>
            <a:ext cx="1424749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BAŞ DÜŞÜM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27584" y="2492896"/>
            <a:ext cx="734481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Atlar we atlaşan sözler birlik we </a:t>
            </a:r>
            <a:r>
              <a:rPr lang="tr-TR" dirty="0" err="1" smtClean="0"/>
              <a:t>köplük</a:t>
            </a:r>
            <a:r>
              <a:rPr lang="tr-TR" dirty="0" smtClean="0"/>
              <a:t> sanda, söz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ýa-da </a:t>
            </a:r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goşulmalaryny</a:t>
            </a:r>
            <a:r>
              <a:rPr lang="tr-TR" dirty="0" smtClean="0"/>
              <a:t> kabul eden </a:t>
            </a:r>
            <a:r>
              <a:rPr lang="tr-TR" dirty="0" err="1" smtClean="0"/>
              <a:t>görnüşde</a:t>
            </a:r>
            <a:r>
              <a:rPr lang="tr-TR" dirty="0" smtClean="0"/>
              <a:t> şekil we </a:t>
            </a:r>
            <a:r>
              <a:rPr lang="tr-TR" dirty="0" err="1" smtClean="0"/>
              <a:t>hyzmaty</a:t>
            </a:r>
            <a:r>
              <a:rPr lang="tr-TR" dirty="0" smtClean="0"/>
              <a:t> </a:t>
            </a:r>
            <a:r>
              <a:rPr lang="tr-TR" dirty="0" err="1" smtClean="0"/>
              <a:t>babatdan</a:t>
            </a:r>
            <a:r>
              <a:rPr lang="tr-TR" dirty="0" smtClean="0"/>
              <a:t> baş </a:t>
            </a:r>
            <a:r>
              <a:rPr lang="tr-TR" dirty="0" err="1" smtClean="0"/>
              <a:t>düşümdäki</a:t>
            </a:r>
            <a:r>
              <a:rPr lang="tr-TR" dirty="0" smtClean="0"/>
              <a:t> sözlerdir. Baş düşüm </a:t>
            </a:r>
            <a:r>
              <a:rPr lang="tr-TR" dirty="0" err="1" smtClean="0"/>
              <a:t>degişlilik</a:t>
            </a:r>
            <a:r>
              <a:rPr lang="tr-TR" dirty="0" smtClean="0"/>
              <a:t> we san </a:t>
            </a:r>
            <a:r>
              <a:rPr lang="tr-TR" dirty="0" err="1" smtClean="0"/>
              <a:t>goşulmalaryny</a:t>
            </a:r>
            <a:r>
              <a:rPr lang="tr-TR" dirty="0" smtClean="0"/>
              <a:t> kabul eden hem-de etmedik </a:t>
            </a:r>
            <a:r>
              <a:rPr lang="tr-TR" dirty="0" err="1" smtClean="0"/>
              <a:t>asyl</a:t>
            </a:r>
            <a:r>
              <a:rPr lang="tr-TR" dirty="0" smtClean="0"/>
              <a:t> we </a:t>
            </a:r>
            <a:r>
              <a:rPr lang="tr-TR" dirty="0" err="1" smtClean="0"/>
              <a:t>ýasama</a:t>
            </a:r>
            <a:r>
              <a:rPr lang="tr-TR" dirty="0" smtClean="0"/>
              <a:t> </a:t>
            </a:r>
            <a:r>
              <a:rPr lang="tr-TR" dirty="0" err="1" smtClean="0"/>
              <a:t>atlaryň</a:t>
            </a:r>
            <a:r>
              <a:rPr lang="tr-TR" dirty="0" smtClean="0"/>
              <a:t> </a:t>
            </a:r>
            <a:r>
              <a:rPr lang="tr-TR" dirty="0" err="1" smtClean="0"/>
              <a:t>yzyna</a:t>
            </a:r>
            <a:r>
              <a:rPr lang="tr-TR" dirty="0" smtClean="0"/>
              <a:t> </a:t>
            </a:r>
            <a:r>
              <a:rPr lang="tr-TR" dirty="0" err="1" smtClean="0"/>
              <a:t>huç</a:t>
            </a:r>
            <a:r>
              <a:rPr lang="tr-TR" dirty="0" smtClean="0"/>
              <a:t> </a:t>
            </a:r>
            <a:r>
              <a:rPr lang="tr-TR" dirty="0" err="1" smtClean="0"/>
              <a:t>hili</a:t>
            </a:r>
            <a:r>
              <a:rPr lang="tr-TR" dirty="0" smtClean="0"/>
              <a:t> düşüm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goşulmadyk</a:t>
            </a:r>
            <a:r>
              <a:rPr lang="tr-TR" dirty="0" smtClean="0"/>
              <a:t> </a:t>
            </a:r>
            <a:r>
              <a:rPr lang="tr-TR" dirty="0" err="1" smtClean="0"/>
              <a:t>görnüşidir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Agaçlar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doganym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adamkärçilik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kellebaşaýak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Üçajy</a:t>
            </a:r>
            <a:r>
              <a:rPr lang="tr-TR" b="1" dirty="0" smtClean="0"/>
              <a:t> </a:t>
            </a:r>
          </a:p>
          <a:p>
            <a:pPr algn="just"/>
            <a:r>
              <a:rPr lang="tr-TR" dirty="0" smtClean="0"/>
              <a:t>sözleri baş düşümdedir.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707904" y="2060848"/>
            <a:ext cx="1424749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BAŞ DÜŞÜM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551837"/>
            <a:ext cx="7344816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Baş düşüm </a:t>
            </a:r>
            <a:r>
              <a:rPr lang="tr-TR" dirty="0" err="1" smtClean="0"/>
              <a:t>goşulmasyz</a:t>
            </a:r>
            <a:r>
              <a:rPr lang="tr-TR" dirty="0" smtClean="0"/>
              <a:t> </a:t>
            </a:r>
            <a:r>
              <a:rPr lang="tr-TR" dirty="0" err="1" smtClean="0"/>
              <a:t>görnüşde</a:t>
            </a:r>
            <a:r>
              <a:rPr lang="tr-TR" dirty="0" smtClean="0"/>
              <a:t> bolsa-da, bu sözleriň </a:t>
            </a:r>
            <a:r>
              <a:rPr lang="tr-TR" dirty="0" err="1" smtClean="0"/>
              <a:t>formalanyşy</a:t>
            </a:r>
            <a:r>
              <a:rPr lang="tr-TR" dirty="0" smtClean="0"/>
              <a:t> baş düşümden doly </a:t>
            </a:r>
            <a:r>
              <a:rPr lang="tr-TR" dirty="0" err="1" smtClean="0"/>
              <a:t>tapawutlanýar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Baş </a:t>
            </a:r>
            <a:r>
              <a:rPr lang="tr-TR" dirty="0" err="1" smtClean="0"/>
              <a:t>düşümdäki</a:t>
            </a:r>
            <a:r>
              <a:rPr lang="tr-TR" dirty="0" smtClean="0"/>
              <a:t> sözler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kim?,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näme?,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nire</a:t>
            </a:r>
            <a:r>
              <a:rPr lang="tr-TR" b="1" dirty="0" smtClean="0">
                <a:solidFill>
                  <a:srgbClr val="FF0000"/>
                </a:solidFill>
              </a:rPr>
              <a:t>? </a:t>
            </a:r>
          </a:p>
          <a:p>
            <a:pPr algn="just"/>
            <a:r>
              <a:rPr lang="tr-TR" dirty="0" smtClean="0"/>
              <a:t>diýen </a:t>
            </a:r>
            <a:r>
              <a:rPr lang="tr-TR" dirty="0" err="1" smtClean="0"/>
              <a:t>soraglara</a:t>
            </a:r>
            <a:r>
              <a:rPr lang="tr-TR" dirty="0" smtClean="0"/>
              <a:t> </a:t>
            </a:r>
            <a:r>
              <a:rPr lang="tr-TR" dirty="0" err="1" smtClean="0"/>
              <a:t>jogap</a:t>
            </a:r>
            <a:r>
              <a:rPr lang="tr-TR" dirty="0" smtClean="0"/>
              <a:t> </a:t>
            </a:r>
            <a:r>
              <a:rPr lang="tr-TR" dirty="0" err="1" smtClean="0"/>
              <a:t>bolýarlar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Baş düşümde </a:t>
            </a:r>
            <a:r>
              <a:rPr lang="tr-TR" b="1" dirty="0" err="1" smtClean="0">
                <a:solidFill>
                  <a:srgbClr val="FF0000"/>
                </a:solidFill>
              </a:rPr>
              <a:t>ýörite</a:t>
            </a:r>
            <a:r>
              <a:rPr lang="tr-TR" b="1" dirty="0" smtClean="0">
                <a:solidFill>
                  <a:srgbClr val="FF0000"/>
                </a:solidFill>
              </a:rPr>
              <a:t> düşüm </a:t>
            </a:r>
            <a:r>
              <a:rPr lang="tr-TR" b="1" dirty="0" err="1" smtClean="0">
                <a:solidFill>
                  <a:srgbClr val="FF0000"/>
                </a:solidFill>
              </a:rPr>
              <a:t>goşulmalary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bolmaýar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707904" y="1844824"/>
            <a:ext cx="1424749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BAŞ DÜŞÜM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259632" y="2636912"/>
            <a:ext cx="6912768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Türkmen </a:t>
            </a:r>
            <a:r>
              <a:rPr lang="tr-TR" dirty="0" err="1" smtClean="0"/>
              <a:t>dilçileri</a:t>
            </a:r>
            <a:r>
              <a:rPr lang="tr-TR" dirty="0" smtClean="0"/>
              <a:t> baş </a:t>
            </a:r>
            <a:r>
              <a:rPr lang="tr-TR" dirty="0" err="1" smtClean="0"/>
              <a:t>düşümi</a:t>
            </a:r>
            <a:r>
              <a:rPr lang="tr-TR" dirty="0" smtClean="0"/>
              <a:t> iki </a:t>
            </a:r>
            <a:r>
              <a:rPr lang="tr-TR" dirty="0" err="1" smtClean="0"/>
              <a:t>görnüşe</a:t>
            </a:r>
            <a:r>
              <a:rPr lang="tr-TR" dirty="0" smtClean="0"/>
              <a:t> </a:t>
            </a:r>
            <a:r>
              <a:rPr lang="tr-TR" dirty="0" err="1" smtClean="0"/>
              <a:t>bölýärler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err="1" smtClean="0"/>
              <a:t>Birinji</a:t>
            </a:r>
            <a:r>
              <a:rPr lang="tr-TR" b="1" dirty="0" smtClean="0"/>
              <a:t> </a:t>
            </a:r>
            <a:r>
              <a:rPr lang="tr-TR" b="1" dirty="0" err="1" smtClean="0"/>
              <a:t>görnüş</a:t>
            </a:r>
            <a:r>
              <a:rPr lang="tr-TR" b="1" dirty="0" smtClean="0"/>
              <a:t> </a:t>
            </a:r>
            <a:r>
              <a:rPr lang="tr-TR" dirty="0" smtClean="0"/>
              <a:t>– </a:t>
            </a:r>
            <a:r>
              <a:rPr lang="tr-TR" dirty="0" err="1" smtClean="0"/>
              <a:t>hakyky</a:t>
            </a:r>
            <a:r>
              <a:rPr lang="tr-TR" dirty="0" smtClean="0"/>
              <a:t> </a:t>
            </a:r>
            <a:r>
              <a:rPr lang="tr-TR" dirty="0" err="1" smtClean="0"/>
              <a:t>manydaky</a:t>
            </a:r>
            <a:r>
              <a:rPr lang="tr-TR" dirty="0" smtClean="0"/>
              <a:t> baş düşüm, ol </a:t>
            </a:r>
            <a:r>
              <a:rPr lang="tr-TR" dirty="0" err="1" smtClean="0"/>
              <a:t>sintaktik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sözlemde </a:t>
            </a:r>
            <a:r>
              <a:rPr lang="tr-TR" dirty="0" err="1" smtClean="0"/>
              <a:t>eýe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Ýygnakda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başlyk</a:t>
            </a:r>
            <a:r>
              <a:rPr lang="tr-TR" b="1" dirty="0" smtClean="0">
                <a:solidFill>
                  <a:srgbClr val="FF0000"/>
                </a:solidFill>
              </a:rPr>
              <a:t> hem çykyp </a:t>
            </a:r>
            <a:r>
              <a:rPr lang="tr-TR" b="1" dirty="0" err="1" smtClean="0">
                <a:solidFill>
                  <a:srgbClr val="FF0000"/>
                </a:solidFill>
              </a:rPr>
              <a:t>gepledi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b="1" dirty="0" err="1" smtClean="0"/>
              <a:t>Ikinji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r>
              <a:rPr lang="tr-TR" dirty="0" smtClean="0"/>
              <a:t>– </a:t>
            </a:r>
            <a:r>
              <a:rPr lang="tr-TR" dirty="0" err="1" smtClean="0"/>
              <a:t>nämälim</a:t>
            </a:r>
            <a:r>
              <a:rPr lang="tr-TR" dirty="0" smtClean="0"/>
              <a:t> düşüm, </a:t>
            </a:r>
            <a:r>
              <a:rPr lang="tr-TR" dirty="0" err="1" smtClean="0"/>
              <a:t>morfologik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baş düşüm bilen </a:t>
            </a:r>
            <a:r>
              <a:rPr lang="tr-TR" dirty="0" err="1" smtClean="0"/>
              <a:t>meňzeş</a:t>
            </a:r>
            <a:r>
              <a:rPr lang="tr-TR" dirty="0" smtClean="0"/>
              <a:t>, </a:t>
            </a:r>
            <a:r>
              <a:rPr lang="tr-TR" dirty="0" err="1" smtClean="0"/>
              <a:t>ýöne</a:t>
            </a:r>
            <a:r>
              <a:rPr lang="tr-TR" dirty="0" smtClean="0"/>
              <a:t> </a:t>
            </a:r>
            <a:r>
              <a:rPr lang="tr-TR" dirty="0" err="1" smtClean="0"/>
              <a:t>sintaktik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sözlemde </a:t>
            </a:r>
            <a:r>
              <a:rPr lang="tr-TR" dirty="0" err="1" smtClean="0"/>
              <a:t>eýe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</a:t>
            </a:r>
            <a:r>
              <a:rPr lang="tr-TR" dirty="0" err="1" smtClean="0"/>
              <a:t>bilmeýär</a:t>
            </a:r>
            <a:r>
              <a:rPr lang="tr-TR" dirty="0" smtClean="0"/>
              <a:t>.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Biz </a:t>
            </a:r>
            <a:r>
              <a:rPr lang="tr-TR" b="1" dirty="0" err="1" smtClean="0">
                <a:solidFill>
                  <a:srgbClr val="FF0000"/>
                </a:solidFill>
              </a:rPr>
              <a:t>ýygnakda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Meredi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başlyk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saýladyk</a:t>
            </a:r>
            <a:r>
              <a:rPr lang="tr-TR" b="1" dirty="0" smtClean="0">
                <a:solidFill>
                  <a:srgbClr val="FF0000"/>
                </a:solidFill>
              </a:rPr>
              <a:t>..</a:t>
            </a:r>
          </a:p>
          <a:p>
            <a:r>
              <a:rPr lang="tr-TR" dirty="0" smtClean="0"/>
              <a:t>Baş </a:t>
            </a:r>
            <a:r>
              <a:rPr lang="tr-TR" dirty="0" err="1" smtClean="0"/>
              <a:t>düşümdäki</a:t>
            </a:r>
            <a:r>
              <a:rPr lang="tr-TR" dirty="0" smtClean="0"/>
              <a:t> </a:t>
            </a:r>
            <a:r>
              <a:rPr lang="tr-TR" dirty="0" err="1" smtClean="0"/>
              <a:t>sözleriñ</a:t>
            </a:r>
            <a:r>
              <a:rPr lang="tr-TR" dirty="0" smtClean="0"/>
              <a:t> </a:t>
            </a:r>
            <a:r>
              <a:rPr lang="tr-TR" dirty="0" err="1" smtClean="0"/>
              <a:t>şeýle</a:t>
            </a:r>
            <a:r>
              <a:rPr lang="tr-TR" dirty="0" smtClean="0"/>
              <a:t> </a:t>
            </a:r>
            <a:r>
              <a:rPr lang="tr-TR" dirty="0" err="1" smtClean="0"/>
              <a:t>bölünişi</a:t>
            </a:r>
            <a:r>
              <a:rPr lang="tr-TR" dirty="0" smtClean="0"/>
              <a:t> </a:t>
            </a:r>
            <a:r>
              <a:rPr lang="tr-TR" dirty="0" err="1" smtClean="0"/>
              <a:t>olaryñ</a:t>
            </a:r>
            <a:r>
              <a:rPr lang="tr-TR" dirty="0" smtClean="0"/>
              <a:t> </a:t>
            </a:r>
            <a:r>
              <a:rPr lang="tr-TR" dirty="0" err="1" smtClean="0"/>
              <a:t>sintaktik</a:t>
            </a:r>
            <a:r>
              <a:rPr lang="tr-TR" dirty="0" smtClean="0"/>
              <a:t> </a:t>
            </a:r>
            <a:r>
              <a:rPr lang="tr-TR" dirty="0" err="1" smtClean="0"/>
              <a:t>hyzmatyna</a:t>
            </a:r>
            <a:r>
              <a:rPr lang="tr-TR" dirty="0" smtClean="0"/>
              <a:t> </a:t>
            </a:r>
            <a:r>
              <a:rPr lang="tr-TR" dirty="0" err="1" smtClean="0"/>
              <a:t>esaslanýar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635896" y="1844824"/>
            <a:ext cx="1678665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EÝELIK</a:t>
            </a:r>
            <a:r>
              <a:rPr lang="tr-TR" b="1" dirty="0" smtClean="0"/>
              <a:t> DÜŞÜM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971600" y="2492896"/>
            <a:ext cx="727280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Eýelik</a:t>
            </a:r>
            <a:r>
              <a:rPr lang="tr-TR" dirty="0" smtClean="0"/>
              <a:t> düşüm özünden </a:t>
            </a:r>
            <a:r>
              <a:rPr lang="tr-TR" dirty="0" err="1" smtClean="0"/>
              <a:t>soñky</a:t>
            </a:r>
            <a:r>
              <a:rPr lang="tr-TR" dirty="0" smtClean="0"/>
              <a:t> ada ýa-da atlaşan söze </a:t>
            </a:r>
            <a:r>
              <a:rPr lang="tr-TR" dirty="0" err="1" smtClean="0"/>
              <a:t>baglanyp</a:t>
            </a:r>
            <a:r>
              <a:rPr lang="tr-TR" dirty="0" smtClean="0"/>
              <a:t>, </a:t>
            </a:r>
            <a:r>
              <a:rPr lang="tr-TR" dirty="0" err="1" smtClean="0"/>
              <a:t>onuñ</a:t>
            </a:r>
            <a:r>
              <a:rPr lang="tr-TR" dirty="0" smtClean="0"/>
              <a:t> </a:t>
            </a:r>
            <a:r>
              <a:rPr lang="tr-TR" dirty="0" err="1" smtClean="0"/>
              <a:t>manysyndan</a:t>
            </a:r>
            <a:r>
              <a:rPr lang="tr-TR" dirty="0" smtClean="0"/>
              <a:t> </a:t>
            </a:r>
            <a:r>
              <a:rPr lang="tr-TR" dirty="0" err="1" smtClean="0"/>
              <a:t>añlanylýan</a:t>
            </a:r>
            <a:r>
              <a:rPr lang="tr-TR" dirty="0" smtClean="0"/>
              <a:t> </a:t>
            </a:r>
            <a:r>
              <a:rPr lang="tr-TR" dirty="0" err="1" smtClean="0"/>
              <a:t>düşünjäniñ</a:t>
            </a:r>
            <a:r>
              <a:rPr lang="tr-TR" dirty="0" smtClean="0"/>
              <a:t> kime ýa-da </a:t>
            </a:r>
            <a:r>
              <a:rPr lang="tr-TR" dirty="0" err="1" smtClean="0"/>
              <a:t>nämä</a:t>
            </a:r>
            <a:r>
              <a:rPr lang="tr-TR" dirty="0" smtClean="0"/>
              <a:t> </a:t>
            </a:r>
            <a:r>
              <a:rPr lang="tr-TR" dirty="0" err="1" smtClean="0"/>
              <a:t>degişlidigini</a:t>
            </a:r>
            <a:r>
              <a:rPr lang="tr-TR" dirty="0" smtClean="0"/>
              <a:t>,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gatnaşyklary</a:t>
            </a:r>
            <a:r>
              <a:rPr lang="tr-TR" dirty="0" smtClean="0"/>
              <a:t> </a:t>
            </a:r>
            <a:r>
              <a:rPr lang="tr-TR" dirty="0" err="1" smtClean="0"/>
              <a:t>añladýar</a:t>
            </a:r>
            <a:r>
              <a:rPr lang="tr-TR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kimiň?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nämäniň?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niräniň</a:t>
            </a:r>
            <a:r>
              <a:rPr lang="tr-TR" b="1" dirty="0" smtClean="0"/>
              <a:t>? </a:t>
            </a:r>
          </a:p>
          <a:p>
            <a:pPr algn="just"/>
            <a:r>
              <a:rPr lang="tr-TR" dirty="0" smtClean="0"/>
              <a:t>diýen </a:t>
            </a:r>
            <a:r>
              <a:rPr lang="tr-TR" dirty="0" err="1" smtClean="0"/>
              <a:t>soraglara</a:t>
            </a:r>
            <a:r>
              <a:rPr lang="tr-TR" dirty="0" smtClean="0"/>
              <a:t> </a:t>
            </a:r>
            <a:r>
              <a:rPr lang="tr-TR" dirty="0" err="1" smtClean="0"/>
              <a:t>jogap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Eýelik</a:t>
            </a:r>
            <a:r>
              <a:rPr lang="tr-TR" dirty="0" smtClean="0"/>
              <a:t> </a:t>
            </a:r>
            <a:r>
              <a:rPr lang="tr-TR" dirty="0" err="1" smtClean="0"/>
              <a:t>düşümiñ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-yň/-</a:t>
            </a:r>
            <a:r>
              <a:rPr lang="tr-TR" b="1" dirty="0" err="1" smtClean="0">
                <a:solidFill>
                  <a:srgbClr val="FF0000"/>
                </a:solidFill>
              </a:rPr>
              <a:t>iň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uň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üň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nyň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niň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nuň</a:t>
            </a:r>
            <a:r>
              <a:rPr lang="tr-TR" b="1" dirty="0" smtClean="0">
                <a:solidFill>
                  <a:srgbClr val="FF0000"/>
                </a:solidFill>
              </a:rPr>
              <a:t>/-nüň </a:t>
            </a:r>
            <a:r>
              <a:rPr lang="tr-TR" dirty="0" err="1" smtClean="0"/>
              <a:t>goşulmalary</a:t>
            </a:r>
            <a:r>
              <a:rPr lang="tr-TR" dirty="0" smtClean="0"/>
              <a:t> bardyr. Olar </a:t>
            </a:r>
            <a:r>
              <a:rPr lang="tr-TR" dirty="0" err="1" smtClean="0"/>
              <a:t>goşulan</a:t>
            </a:r>
            <a:r>
              <a:rPr lang="tr-TR" dirty="0" smtClean="0"/>
              <a:t> sözlerini atlara </a:t>
            </a:r>
            <a:r>
              <a:rPr lang="tr-TR" dirty="0" err="1" smtClean="0"/>
              <a:t>baglanyşdyrýarlar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9807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635896" y="1844824"/>
            <a:ext cx="1678665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EÝELIK</a:t>
            </a:r>
            <a:r>
              <a:rPr lang="tr-TR" b="1" dirty="0" smtClean="0"/>
              <a:t> DÜŞÜM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115616" y="2348880"/>
            <a:ext cx="6768752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-yň/-</a:t>
            </a:r>
            <a:r>
              <a:rPr lang="tr-TR" b="1" dirty="0" err="1" smtClean="0">
                <a:solidFill>
                  <a:srgbClr val="FF0000"/>
                </a:solidFill>
              </a:rPr>
              <a:t>iň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kitabyň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depderiň</a:t>
            </a:r>
            <a:r>
              <a:rPr lang="tr-TR" b="1" dirty="0" smtClean="0"/>
              <a:t>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uň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üň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otuň </a:t>
            </a:r>
            <a:r>
              <a:rPr lang="tr-TR" b="1" dirty="0" err="1" smtClean="0"/>
              <a:t>reňki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gülüň </a:t>
            </a:r>
            <a:r>
              <a:rPr lang="tr-TR" b="1" dirty="0" err="1" smtClean="0"/>
              <a:t>ysy</a:t>
            </a:r>
            <a:r>
              <a:rPr lang="tr-TR" b="1" dirty="0" smtClean="0"/>
              <a:t>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nyň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niň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çaganyň</a:t>
            </a:r>
            <a:r>
              <a:rPr lang="tr-TR" b="1" dirty="0" smtClean="0"/>
              <a:t> </a:t>
            </a:r>
            <a:r>
              <a:rPr lang="tr-TR" b="1" dirty="0" err="1" smtClean="0"/>
              <a:t>gülküsi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geçiniň </a:t>
            </a:r>
            <a:r>
              <a:rPr lang="tr-TR" b="1" dirty="0" err="1" smtClean="0"/>
              <a:t>şahy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nuň</a:t>
            </a:r>
            <a:r>
              <a:rPr lang="tr-TR" dirty="0" smtClean="0"/>
              <a:t> (</a:t>
            </a:r>
            <a:r>
              <a:rPr lang="tr-TR" b="1" dirty="0" err="1" smtClean="0"/>
              <a:t>şunuň</a:t>
            </a:r>
            <a:r>
              <a:rPr lang="tr-TR" b="1" dirty="0" smtClean="0"/>
              <a:t> </a:t>
            </a:r>
            <a:r>
              <a:rPr lang="tr-TR" b="1" dirty="0" err="1" smtClean="0"/>
              <a:t>özi</a:t>
            </a:r>
            <a:r>
              <a:rPr lang="tr-TR" b="1" dirty="0" smtClean="0"/>
              <a:t>, </a:t>
            </a:r>
            <a:r>
              <a:rPr lang="tr-TR" b="1" dirty="0" err="1" smtClean="0"/>
              <a:t>munuň</a:t>
            </a:r>
            <a:r>
              <a:rPr lang="tr-TR" b="1" dirty="0" smtClean="0"/>
              <a:t> sesi</a:t>
            </a:r>
            <a:r>
              <a:rPr lang="tr-TR" dirty="0" smtClean="0"/>
              <a:t>)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9807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635896" y="1844824"/>
            <a:ext cx="1678665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EÝELIK</a:t>
            </a:r>
            <a:r>
              <a:rPr lang="tr-TR" b="1" dirty="0" smtClean="0"/>
              <a:t> DÜŞÜM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043608" y="2348880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err="1" smtClean="0"/>
              <a:t>Eýelik</a:t>
            </a:r>
            <a:r>
              <a:rPr lang="tr-TR" sz="2400" dirty="0" smtClean="0"/>
              <a:t> </a:t>
            </a:r>
            <a:r>
              <a:rPr lang="tr-TR" sz="2400" dirty="0" err="1" smtClean="0"/>
              <a:t>düşümiň</a:t>
            </a:r>
            <a:r>
              <a:rPr lang="tr-TR" sz="2400" dirty="0" smtClean="0"/>
              <a:t> </a:t>
            </a:r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algn="just">
              <a:buFont typeface="Wingdings" pitchFamily="2" charset="2"/>
              <a:buChar char="v"/>
            </a:pPr>
            <a:r>
              <a:rPr lang="tr-TR" sz="2400" dirty="0" err="1" smtClean="0">
                <a:solidFill>
                  <a:srgbClr val="FF0000"/>
                </a:solidFill>
              </a:rPr>
              <a:t>g</a:t>
            </a:r>
            <a:r>
              <a:rPr lang="tr-TR" sz="2400" b="1" dirty="0" err="1" smtClean="0">
                <a:solidFill>
                  <a:srgbClr val="FF0000"/>
                </a:solidFill>
              </a:rPr>
              <a:t>oşulmaly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dirty="0" smtClean="0"/>
              <a:t>(</a:t>
            </a:r>
            <a:r>
              <a:rPr lang="tr-TR" sz="2400" b="1" dirty="0" err="1" smtClean="0"/>
              <a:t>formal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görkezijisi</a:t>
            </a:r>
            <a:r>
              <a:rPr lang="tr-TR" sz="2400" b="1" dirty="0" smtClean="0"/>
              <a:t> bolan</a:t>
            </a:r>
            <a:r>
              <a:rPr lang="tr-TR" sz="2400" dirty="0" smtClean="0"/>
              <a:t>) we </a:t>
            </a:r>
          </a:p>
          <a:p>
            <a:pPr algn="just">
              <a:buFont typeface="Wingdings" pitchFamily="2" charset="2"/>
              <a:buChar char="v"/>
            </a:pPr>
            <a:endParaRPr lang="tr-TR" sz="2400" dirty="0" smtClean="0"/>
          </a:p>
          <a:p>
            <a:pPr algn="just">
              <a:buFont typeface="Wingdings" pitchFamily="2" charset="2"/>
              <a:buChar char="v"/>
            </a:pPr>
            <a:r>
              <a:rPr lang="tr-TR" sz="2400" b="1" dirty="0" err="1" smtClean="0">
                <a:solidFill>
                  <a:srgbClr val="FF0000"/>
                </a:solidFill>
              </a:rPr>
              <a:t>goşulmasyz</a:t>
            </a:r>
            <a:r>
              <a:rPr lang="tr-TR" sz="2400" dirty="0" smtClean="0"/>
              <a:t> (</a:t>
            </a:r>
            <a:r>
              <a:rPr lang="tr-TR" sz="2400" b="1" dirty="0" err="1" smtClean="0"/>
              <a:t>formal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görkezijisi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bolmadyk</a:t>
            </a:r>
            <a:r>
              <a:rPr lang="tr-TR" sz="2400" dirty="0" smtClean="0"/>
              <a:t>) </a:t>
            </a:r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iki </a:t>
            </a:r>
            <a:r>
              <a:rPr lang="tr-TR" sz="2400" dirty="0" err="1" smtClean="0"/>
              <a:t>görnüşde</a:t>
            </a:r>
            <a:r>
              <a:rPr lang="tr-TR" sz="2400" dirty="0" smtClean="0"/>
              <a:t> </a:t>
            </a:r>
            <a:r>
              <a:rPr lang="tr-TR" sz="2400" dirty="0" err="1" smtClean="0"/>
              <a:t>ulanylýar</a:t>
            </a:r>
            <a:r>
              <a:rPr lang="tr-TR" sz="2400" dirty="0" smtClean="0"/>
              <a:t>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1049</TotalTime>
  <Words>1559</Words>
  <Application>Microsoft Office PowerPoint</Application>
  <PresentationFormat>Ekran Gösterisi (4:3)</PresentationFormat>
  <Paragraphs>388</Paragraphs>
  <Slides>32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36" baseType="lpstr">
      <vt:lpstr>Arial</vt:lpstr>
      <vt:lpstr>Calibri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164</cp:revision>
  <dcterms:created xsi:type="dcterms:W3CDTF">2016-09-19T14:10:52Z</dcterms:created>
  <dcterms:modified xsi:type="dcterms:W3CDTF">2018-04-24T06:41:20Z</dcterms:modified>
</cp:coreProperties>
</file>