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4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4CCF-32EF-4471-8A28-19C53A2A097A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7CE1-932D-4AD6-B48F-A6A93B3977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4CCF-32EF-4471-8A28-19C53A2A097A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7CE1-932D-4AD6-B48F-A6A93B3977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4CCF-32EF-4471-8A28-19C53A2A097A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7CE1-932D-4AD6-B48F-A6A93B3977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4CCF-32EF-4471-8A28-19C53A2A097A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7CE1-932D-4AD6-B48F-A6A93B3977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4CCF-32EF-4471-8A28-19C53A2A097A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7CE1-932D-4AD6-B48F-A6A93B3977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4CCF-32EF-4471-8A28-19C53A2A097A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7CE1-932D-4AD6-B48F-A6A93B3977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4CCF-32EF-4471-8A28-19C53A2A097A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7CE1-932D-4AD6-B48F-A6A93B3977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4CCF-32EF-4471-8A28-19C53A2A097A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7CE1-932D-4AD6-B48F-A6A93B3977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4CCF-32EF-4471-8A28-19C53A2A097A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7CE1-932D-4AD6-B48F-A6A93B3977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4CCF-32EF-4471-8A28-19C53A2A097A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7CE1-932D-4AD6-B48F-A6A93B3977A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4CCF-32EF-4471-8A28-19C53A2A097A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EA67CE1-932D-4AD6-B48F-A6A93B3977A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3F4CCF-32EF-4471-8A28-19C53A2A097A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A67CE1-932D-4AD6-B48F-A6A93B3977A8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3447" y="714356"/>
            <a:ext cx="8229600" cy="3125778"/>
          </a:xfrm>
        </p:spPr>
        <p:txBody>
          <a:bodyPr>
            <a:normAutofit fontScale="90000"/>
          </a:bodyPr>
          <a:lstStyle/>
          <a:p>
            <a:pPr indent="0" algn="ctr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ZTM321 </a:t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MAKİNE ELEMANLARI </a:t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1.hafta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57356" y="4286256"/>
            <a:ext cx="5334000" cy="17526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endParaRPr lang="tr-TR" sz="3000" dirty="0" smtClean="0"/>
          </a:p>
          <a:p>
            <a:pPr eaLnBrk="1" hangingPunct="1">
              <a:spcBef>
                <a:spcPct val="0"/>
              </a:spcBef>
            </a:pPr>
            <a:r>
              <a:rPr lang="tr-TR" sz="3000" dirty="0" smtClean="0"/>
              <a:t>Prof. Dr. Ramazan ÖZTÜRK</a:t>
            </a:r>
          </a:p>
          <a:p>
            <a:pPr algn="l" eaLnBrk="1" hangingPunct="1">
              <a:spcBef>
                <a:spcPct val="0"/>
              </a:spcBef>
            </a:pPr>
            <a:endParaRPr lang="tr-TR" dirty="0" smtClean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78AA4-A817-45CB-9250-D1581B4C0EAA}" type="slidenum">
              <a:rPr lang="tr-TR"/>
              <a:pPr>
                <a:defRPr/>
              </a:pPr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3575"/>
            <a:ext cx="8229600" cy="293528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000" smtClean="0"/>
              <a:t>L</a:t>
            </a:r>
            <a:r>
              <a:rPr lang="tr-TR" sz="2000" baseline="-25000" smtClean="0"/>
              <a:t>o</a:t>
            </a:r>
            <a:r>
              <a:rPr lang="tr-TR" sz="2000" smtClean="0"/>
              <a:t>	:İlk boy (mm)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L	: Deney sonundaki boy (mm)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d</a:t>
            </a:r>
            <a:r>
              <a:rPr lang="tr-TR" sz="2000" baseline="-25000" smtClean="0"/>
              <a:t>o</a:t>
            </a:r>
            <a:r>
              <a:rPr lang="tr-TR" sz="2000" smtClean="0"/>
              <a:t>	: İlk çap (mm)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d	: Deney sonundaki çap (mm)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ν	: Poisson oranı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	: Kayma modülü (daN/mm</a:t>
            </a:r>
            <a:r>
              <a:rPr lang="tr-TR" sz="2000" baseline="30000" smtClean="0"/>
              <a:t>2</a:t>
            </a:r>
            <a:r>
              <a:rPr lang="tr-TR" sz="2000" smtClean="0"/>
              <a:t>, daN/cm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CD148-5561-4B2A-81BC-EFD0FF5C6A37}" type="slidenum">
              <a:rPr lang="tr-TR"/>
              <a:pPr>
                <a:defRPr/>
              </a:pPr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33575"/>
            <a:ext cx="8229600" cy="293528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e</a:t>
            </a:r>
            <a:r>
              <a:rPr lang="tr-TR" sz="2000" smtClean="0"/>
              <a:t>	: Elastiklik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AK</a:t>
            </a:r>
            <a:r>
              <a:rPr lang="tr-TR" sz="2000" smtClean="0"/>
              <a:t>	: Akma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k</a:t>
            </a:r>
            <a:r>
              <a:rPr lang="tr-TR" sz="2000" smtClean="0"/>
              <a:t>	: Kopma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bAK</a:t>
            </a:r>
            <a:r>
              <a:rPr lang="tr-TR" sz="2000" smtClean="0"/>
              <a:t>: Basma için akma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bk</a:t>
            </a:r>
            <a:r>
              <a:rPr lang="tr-TR" sz="2000" smtClean="0"/>
              <a:t>	:Basma için kopma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τ </a:t>
            </a:r>
            <a:r>
              <a:rPr lang="tr-TR" sz="2000" baseline="-25000" smtClean="0"/>
              <a:t>mak</a:t>
            </a:r>
            <a:r>
              <a:rPr lang="tr-TR" sz="2000" smtClean="0"/>
              <a:t>: Kesme akma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6C9416-30B0-496C-8AEC-F8352DFB51B6}" type="slidenum">
              <a:rPr lang="tr-TR"/>
              <a:pPr>
                <a:defRPr/>
              </a:pPr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62138"/>
            <a:ext cx="8229600" cy="29352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000" smtClean="0"/>
              <a:t>τ </a:t>
            </a:r>
            <a:r>
              <a:rPr lang="tr-TR" sz="2000" baseline="-25000" smtClean="0"/>
              <a:t>mk</a:t>
            </a:r>
            <a:r>
              <a:rPr lang="tr-TR" sz="2000" smtClean="0"/>
              <a:t>	: Kesme kopma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eAK</a:t>
            </a:r>
            <a:r>
              <a:rPr lang="tr-TR" sz="2000" smtClean="0"/>
              <a:t>: Eğilme akma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ek	</a:t>
            </a:r>
            <a:r>
              <a:rPr lang="tr-TR" sz="2000" smtClean="0"/>
              <a:t>: Eğilme kopma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τ </a:t>
            </a:r>
            <a:r>
              <a:rPr lang="tr-TR" sz="2000" baseline="-25000" smtClean="0"/>
              <a:t>AK</a:t>
            </a:r>
            <a:r>
              <a:rPr lang="tr-TR" sz="2000" smtClean="0"/>
              <a:t>	: Burulma akma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τ </a:t>
            </a:r>
            <a:r>
              <a:rPr lang="tr-TR" sz="2000" baseline="-25000" smtClean="0"/>
              <a:t>k</a:t>
            </a:r>
            <a:r>
              <a:rPr lang="tr-TR" sz="2000" smtClean="0"/>
              <a:t>	: Burulma kesme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DN</a:t>
            </a:r>
            <a:r>
              <a:rPr lang="tr-TR" sz="2000" smtClean="0"/>
              <a:t>	: Zaman mukavemeti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84836-9CF9-4F83-9FAF-16CD0C7A45EC}" type="slidenum">
              <a:rPr lang="tr-TR"/>
              <a:pPr>
                <a:defRPr/>
              </a:pPr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62138"/>
            <a:ext cx="8229600" cy="286226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D</a:t>
            </a:r>
            <a:r>
              <a:rPr lang="tr-TR" sz="2000" smtClean="0"/>
              <a:t>	: Eğilme sürekli mukavemet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ÇD</a:t>
            </a:r>
            <a:r>
              <a:rPr lang="tr-TR" sz="2000" smtClean="0"/>
              <a:t>	: Çekme-basma sürekli  mukavemet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τ </a:t>
            </a:r>
            <a:r>
              <a:rPr lang="tr-TR" sz="2000" baseline="-25000" smtClean="0"/>
              <a:t>D</a:t>
            </a:r>
            <a:r>
              <a:rPr lang="tr-TR" sz="2000" smtClean="0"/>
              <a:t>	: Burulma sürekli mukavemet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K</a:t>
            </a:r>
            <a:r>
              <a:rPr lang="tr-TR" sz="2000" baseline="-25000" smtClean="0"/>
              <a:t>Ç</a:t>
            </a:r>
            <a:r>
              <a:rPr lang="tr-TR" sz="2000" smtClean="0"/>
              <a:t>	: Çentik faktörü 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K</a:t>
            </a:r>
            <a:r>
              <a:rPr lang="tr-TR" sz="2000" baseline="-25000" smtClean="0"/>
              <a:t>t</a:t>
            </a:r>
            <a:r>
              <a:rPr lang="tr-TR" sz="2000" smtClean="0"/>
              <a:t>	: Teorik çentik faktörü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q	: Çentik Hassasiyet faktörü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2244A-7DF7-4920-9E18-5689EE755A21}" type="slidenum">
              <a:rPr lang="tr-TR"/>
              <a:pPr>
                <a:defRPr/>
              </a:pPr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49500"/>
            <a:ext cx="8229600" cy="235902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sz="2000" smtClean="0"/>
              <a:t>r	: Çentiğin yuvarlatma yarıçapı</a:t>
            </a:r>
          </a:p>
          <a:p>
            <a:pPr eaLnBrk="1" hangingPunct="1"/>
            <a:endParaRPr lang="tr-TR" sz="2000" smtClean="0"/>
          </a:p>
          <a:p>
            <a:pPr eaLnBrk="1" hangingPunct="1"/>
            <a:r>
              <a:rPr lang="tr-TR" sz="2000" smtClean="0"/>
              <a:t>t	: Çentiğin derinliği</a:t>
            </a:r>
          </a:p>
          <a:p>
            <a:pPr eaLnBrk="1" hangingPunct="1"/>
            <a:endParaRPr lang="tr-TR" sz="2000" smtClean="0"/>
          </a:p>
          <a:p>
            <a:pPr eaLnBrk="1" hangingPunct="1"/>
            <a:r>
              <a:rPr lang="tr-TR" sz="2000" smtClean="0"/>
              <a:t>K</a:t>
            </a:r>
            <a:r>
              <a:rPr lang="tr-TR" sz="2000" baseline="-25000" smtClean="0"/>
              <a:t>y</a:t>
            </a:r>
            <a:r>
              <a:rPr lang="tr-TR" sz="2000" smtClean="0"/>
              <a:t>	: Yüzey pürüzlülük faktörü</a:t>
            </a:r>
          </a:p>
          <a:p>
            <a:pPr eaLnBrk="1" hangingPunct="1"/>
            <a:endParaRPr lang="tr-TR" sz="2000" smtClean="0"/>
          </a:p>
          <a:p>
            <a:pPr eaLnBrk="1" hangingPunct="1"/>
            <a:r>
              <a:rPr lang="tr-TR" sz="2000" smtClean="0"/>
              <a:t>K</a:t>
            </a:r>
            <a:r>
              <a:rPr lang="tr-TR" sz="2000" baseline="-25000" smtClean="0"/>
              <a:t>b</a:t>
            </a:r>
            <a:r>
              <a:rPr lang="tr-TR" sz="2000" smtClean="0"/>
              <a:t>	: Boyut faktörü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345484-9B5B-4337-A2C6-BE2BE9C7719B}" type="slidenum">
              <a:rPr lang="tr-TR"/>
              <a:pPr>
                <a:defRPr/>
              </a:pPr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GİRİŞ</a:t>
            </a:r>
            <a:endParaRPr lang="tr-TR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17675"/>
            <a:ext cx="8229600" cy="351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İnsanın yaşam kalitesini artıran yapıtlar makine ve cihaz olarak iki grup altında toplanabilir. 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Makine, enerjiyi değiştiren veya ileten mekanizmadır. 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Cihaz ise bilgi alabilen değiştiren veya ileten yapıdır. </a:t>
            </a:r>
          </a:p>
          <a:p>
            <a:pPr eaLnBrk="1" hangingPunct="1">
              <a:lnSpc>
                <a:spcPct val="90000"/>
              </a:lnSpc>
            </a:pPr>
            <a:endParaRPr lang="tr-TR" sz="2000" dirty="0" smtClean="0"/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 Birçok makine ve cihazdan oluşan yapılar ise tesisat, fabrika v.s. </a:t>
            </a:r>
            <a:r>
              <a:rPr lang="tr-TR" sz="2000" dirty="0" err="1" smtClean="0"/>
              <a:t>dir</a:t>
            </a:r>
            <a:r>
              <a:rPr lang="tr-TR" sz="2000" dirty="0" smtClean="0"/>
              <a:t>. 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22A826-3952-41A4-AC0B-1FFEEDBFA656}" type="slidenum">
              <a:rPr lang="tr-TR"/>
              <a:pPr>
                <a:defRPr/>
              </a:pPr>
              <a:t>15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132013"/>
            <a:ext cx="8153400" cy="216058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sz="2000" dirty="0" err="1" smtClean="0"/>
              <a:t>Makinalar</a:t>
            </a:r>
            <a:r>
              <a:rPr lang="tr-TR" sz="2000" dirty="0" smtClean="0"/>
              <a:t> kuvvet ve iş </a:t>
            </a:r>
            <a:r>
              <a:rPr lang="tr-TR" sz="2000" dirty="0" err="1" smtClean="0"/>
              <a:t>makinaları</a:t>
            </a:r>
            <a:r>
              <a:rPr lang="tr-TR" sz="2000" dirty="0" smtClean="0"/>
              <a:t> grubuna ayrılır. </a:t>
            </a:r>
          </a:p>
          <a:p>
            <a:pPr eaLnBrk="1" hangingPunct="1"/>
            <a:endParaRPr lang="tr-TR" sz="2000" dirty="0" smtClean="0"/>
          </a:p>
          <a:p>
            <a:pPr eaLnBrk="1" hangingPunct="1"/>
            <a:r>
              <a:rPr lang="tr-TR" sz="2000" dirty="0" smtClean="0"/>
              <a:t>Kuvvet </a:t>
            </a:r>
            <a:r>
              <a:rPr lang="tr-TR" sz="2000" dirty="0" err="1" smtClean="0"/>
              <a:t>makinaları</a:t>
            </a:r>
            <a:r>
              <a:rPr lang="tr-TR" sz="2000" dirty="0" smtClean="0"/>
              <a:t> doğada bulunan birincil ve ikincil enerjileri mekanik enerjiye dönüştürür.</a:t>
            </a:r>
          </a:p>
          <a:p>
            <a:pPr eaLnBrk="1" hangingPunct="1"/>
            <a:endParaRPr lang="tr-TR" sz="2000" dirty="0" smtClean="0"/>
          </a:p>
          <a:p>
            <a:pPr eaLnBrk="1" hangingPunct="1"/>
            <a:r>
              <a:rPr lang="tr-TR" sz="2000" dirty="0" smtClean="0"/>
              <a:t> İş </a:t>
            </a:r>
            <a:r>
              <a:rPr lang="tr-TR" sz="2000" dirty="0" err="1" smtClean="0"/>
              <a:t>makinaları</a:t>
            </a:r>
            <a:r>
              <a:rPr lang="tr-TR" sz="2000" dirty="0" smtClean="0"/>
              <a:t> ise mekanik enerjiyi mekanik işe dönüştürürler. </a:t>
            </a:r>
          </a:p>
          <a:p>
            <a:pPr eaLnBrk="1" hangingPunct="1"/>
            <a:endParaRPr lang="tr-TR" sz="20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2F477-EE7D-4B70-A192-CA49072AA610}" type="slidenum">
              <a:rPr lang="tr-TR"/>
              <a:pPr>
                <a:defRPr/>
              </a:pPr>
              <a:t>16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22500"/>
            <a:ext cx="8229600" cy="2214563"/>
          </a:xfrm>
        </p:spPr>
        <p:txBody>
          <a:bodyPr/>
          <a:lstStyle/>
          <a:p>
            <a:pPr eaLnBrk="1" hangingPunct="1"/>
            <a:r>
              <a:rPr lang="tr-TR" sz="2000" dirty="0" err="1" smtClean="0"/>
              <a:t>Makina</a:t>
            </a:r>
            <a:r>
              <a:rPr lang="tr-TR" sz="2000" dirty="0" smtClean="0"/>
              <a:t> elemanları, </a:t>
            </a:r>
            <a:r>
              <a:rPr lang="tr-TR" sz="2000" dirty="0" err="1" smtClean="0"/>
              <a:t>makinaları</a:t>
            </a:r>
            <a:r>
              <a:rPr lang="tr-TR" sz="2000" dirty="0" smtClean="0"/>
              <a:t> oluşturan ve belirli fonksiyonları yerine getiren, kendine özgü hesap ve şekillendirme yöntemleri olan yapılardır. </a:t>
            </a:r>
          </a:p>
          <a:p>
            <a:pPr eaLnBrk="1" hangingPunct="1"/>
            <a:endParaRPr lang="tr-TR" sz="2000" dirty="0" smtClean="0"/>
          </a:p>
          <a:p>
            <a:pPr eaLnBrk="1" hangingPunct="1"/>
            <a:r>
              <a:rPr lang="tr-TR" sz="2000" dirty="0" smtClean="0"/>
              <a:t>Makine Elemanları Bilimi, bu elemanların hesap ve şekillendirme ilkelerini inceleyen bilim dalıdır. </a:t>
            </a:r>
          </a:p>
          <a:p>
            <a:pPr eaLnBrk="1" hangingPunct="1"/>
            <a:endParaRPr lang="tr-TR" sz="20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86A9DD-2B46-4D3B-812A-5A4645FBBAAB}" type="slidenum">
              <a:rPr lang="tr-TR"/>
              <a:pPr>
                <a:defRPr/>
              </a:pPr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476250"/>
            <a:ext cx="8153400" cy="604837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</a:t>
            </a:r>
            <a:r>
              <a:rPr lang="tr-TR" sz="2000" dirty="0" smtClean="0"/>
              <a:t>Yaptıkları işlevlere göre makine elemanları aşağıdaki gibi sınıflandırılabilir.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r>
              <a:rPr lang="tr-TR" sz="2000" dirty="0" smtClean="0"/>
              <a:t>         1. Bağlama elemanları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r>
              <a:rPr lang="tr-TR" sz="2000" dirty="0" smtClean="0"/>
              <a:t>	2. Mekanik enerji biriktiren elemanlar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r>
              <a:rPr lang="tr-TR" sz="2000" dirty="0" smtClean="0"/>
              <a:t>	3. Taşıma elemanları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r>
              <a:rPr lang="tr-TR" sz="2000" dirty="0" smtClean="0"/>
              <a:t>	4. Destekleme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r>
              <a:rPr lang="tr-TR" sz="2000" dirty="0" smtClean="0"/>
              <a:t>	5. İrtibat elemanları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r>
              <a:rPr lang="tr-TR" sz="2000" dirty="0" smtClean="0"/>
              <a:t>	6. Güç ve hareket iletim elemanları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r>
              <a:rPr lang="tr-TR" sz="2000" dirty="0" smtClean="0"/>
              <a:t>	7. </a:t>
            </a:r>
            <a:r>
              <a:rPr lang="tr-TR" sz="2000" dirty="0" smtClean="0">
                <a:latin typeface="Arial" charset="0"/>
              </a:rPr>
              <a:t>Ö</a:t>
            </a:r>
            <a:r>
              <a:rPr lang="tr-TR" sz="2000" dirty="0" smtClean="0"/>
              <a:t>zel elemanlar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5BD5FA-4EBE-4362-B953-F871E9686E7C}" type="slidenum">
              <a:rPr lang="tr-TR"/>
              <a:pPr>
                <a:defRPr/>
              </a:pPr>
              <a:t>18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tr-TR" sz="4000" b="1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Konstrüksiyon ve İmalat İşlemleri</a:t>
            </a:r>
            <a:r>
              <a:rPr lang="tr-TR" sz="400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65400"/>
            <a:ext cx="8229600" cy="1782763"/>
          </a:xfrm>
        </p:spPr>
        <p:txBody>
          <a:bodyPr/>
          <a:lstStyle/>
          <a:p>
            <a:pPr eaLnBrk="1" hangingPunct="1"/>
            <a:r>
              <a:rPr lang="tr-TR" sz="2000" dirty="0" smtClean="0"/>
              <a:t>Genelde bir </a:t>
            </a:r>
            <a:r>
              <a:rPr lang="tr-TR" sz="2000" dirty="0" err="1" smtClean="0"/>
              <a:t>makina</a:t>
            </a:r>
            <a:r>
              <a:rPr lang="tr-TR" sz="2000" dirty="0" smtClean="0"/>
              <a:t> elemanı iki aşamalı bir faaliyet sonucunda elde edilir.</a:t>
            </a:r>
          </a:p>
          <a:p>
            <a:pPr eaLnBrk="1" hangingPunct="1"/>
            <a:endParaRPr lang="tr-TR" sz="2000" dirty="0" smtClean="0"/>
          </a:p>
          <a:p>
            <a:pPr eaLnBrk="1" hangingPunct="1"/>
            <a:r>
              <a:rPr lang="tr-TR" sz="2000" dirty="0" smtClean="0"/>
              <a:t> Bunlardan birinci aşamayı tasarım ve ikinci aşamayı da yapım, oluşturmaktadır. 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44A60-B673-4CE5-9EAC-FDF03D2E3D85}" type="slidenum">
              <a:rPr lang="tr-TR"/>
              <a:pPr>
                <a:defRPr/>
              </a:pPr>
              <a:t>19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Bu ders kapsamında </a:t>
            </a:r>
          </a:p>
          <a:p>
            <a:r>
              <a:rPr lang="tr-TR" dirty="0" smtClean="0"/>
              <a:t>Mukavemet Hesapları</a:t>
            </a:r>
          </a:p>
          <a:p>
            <a:r>
              <a:rPr lang="tr-TR" dirty="0" smtClean="0"/>
              <a:t>Toleranslar ve Yüzey Kaliteleri</a:t>
            </a:r>
          </a:p>
          <a:p>
            <a:r>
              <a:rPr lang="tr-TR" dirty="0" smtClean="0"/>
              <a:t>Bağlama ve Hareket Cıvataları</a:t>
            </a:r>
          </a:p>
          <a:p>
            <a:r>
              <a:rPr lang="tr-TR" dirty="0" smtClean="0"/>
              <a:t>Kaynak ve Perçin Bağlantıları</a:t>
            </a:r>
          </a:p>
          <a:p>
            <a:r>
              <a:rPr lang="tr-TR" dirty="0" smtClean="0"/>
              <a:t>Yaylar</a:t>
            </a:r>
          </a:p>
          <a:p>
            <a:r>
              <a:rPr lang="tr-TR" dirty="0" smtClean="0"/>
              <a:t>Miller ve Akslar</a:t>
            </a:r>
          </a:p>
          <a:p>
            <a:r>
              <a:rPr lang="tr-TR" dirty="0" smtClean="0"/>
              <a:t>Rulmanlı Yataklar konularında bilgiler verilecektir.</a:t>
            </a:r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5038"/>
            <a:ext cx="8229600" cy="27193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2000" smtClean="0"/>
              <a:t>Konstrüksiyon ve imalat makinayı ortaya çıkarmak için, bir birini takip eden iki önemli aşama olmasına karşın, ikisi arasında çok önemli iki fark vardır.</a:t>
            </a:r>
          </a:p>
          <a:p>
            <a:pPr eaLnBrk="1" hangingPunct="1">
              <a:lnSpc>
                <a:spcPct val="90000"/>
              </a:lnSpc>
            </a:pPr>
            <a:endParaRPr lang="tr-TR" sz="2000" smtClean="0"/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 Bunlardan birincisi; konstrüksiyon sadece düşünce eseridir ve kişiye bağlıdır. İmalat ise insan makine ilişkilerini içermektedir. </a:t>
            </a:r>
          </a:p>
          <a:p>
            <a:pPr eaLnBrk="1" hangingPunct="1">
              <a:lnSpc>
                <a:spcPct val="90000"/>
              </a:lnSpc>
            </a:pPr>
            <a:endParaRPr lang="tr-TR" sz="2000" smtClean="0"/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İkinci fark ise konstrüksiyonun bir defa hazırlanması, imalatın ise sürekli tekrar edilmesidir. 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9C92C4-219A-4406-9BA0-FBBD9FC90A5A}" type="slidenum">
              <a:rPr lang="tr-TR"/>
              <a:pPr>
                <a:defRPr/>
              </a:pPr>
              <a:t>20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tr-TR" b="1" u="sng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Semboller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37988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000" smtClean="0"/>
              <a:t>σ	: Normal gerilme (daN / mm</a:t>
            </a:r>
            <a:r>
              <a:rPr lang="tr-TR" sz="2000" baseline="30000" smtClean="0"/>
              <a:t>2</a:t>
            </a:r>
            <a:r>
              <a:rPr lang="tr-TR" sz="2000" smtClean="0"/>
              <a:t>, daN/cm</a:t>
            </a:r>
            <a:r>
              <a:rPr lang="tr-TR" sz="2000" baseline="30000" smtClean="0"/>
              <a:t>2</a:t>
            </a:r>
            <a:r>
              <a:rPr lang="tr-TR" sz="2000" smtClean="0"/>
              <a:t>, N/mm</a:t>
            </a:r>
            <a:r>
              <a:rPr lang="tr-TR" sz="2000" baseline="30000" smtClean="0"/>
              <a:t>2</a:t>
            </a:r>
            <a:r>
              <a:rPr lang="tr-TR" sz="2000" smtClean="0"/>
              <a:t>, N/cm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τ	: Kayma gerilemesi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*	: Çekme-</a:t>
            </a:r>
            <a:r>
              <a:rPr lang="tr-TR" sz="2000" smtClean="0">
                <a:latin typeface="Arial" charset="0"/>
              </a:rPr>
              <a:t>b</a:t>
            </a:r>
            <a:r>
              <a:rPr lang="tr-TR" sz="2000" smtClean="0"/>
              <a:t>asma ve eğilme yüklenmeleri için mukavemet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τ *	: Kayma-kesme ve burulma yüklenmeleri için mukavemet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S	: Emniyet faktörü (katsayısı)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em</a:t>
            </a:r>
            <a:r>
              <a:rPr lang="tr-TR" sz="2000" smtClean="0"/>
              <a:t>: Çekme-basma ve eğilme için emniyet gerilemesi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1751B4-6F39-4DEA-A92C-D57DA7F095DC}" type="slidenum">
              <a:rPr lang="tr-TR"/>
              <a:pPr>
                <a:defRPr/>
              </a:pPr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16113"/>
            <a:ext cx="8229600" cy="32226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em</a:t>
            </a:r>
            <a:r>
              <a:rPr lang="tr-TR" sz="2000" smtClean="0"/>
              <a:t>	: Çekme-basma ve eğilme için emniyet gerilemesi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τ </a:t>
            </a:r>
            <a:r>
              <a:rPr lang="tr-TR" sz="2000" baseline="-25000" smtClean="0"/>
              <a:t>em</a:t>
            </a:r>
            <a:r>
              <a:rPr lang="tr-TR" sz="2000" smtClean="0"/>
              <a:t>: Kesme ve burulma için emniyet gerilmesi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max</a:t>
            </a:r>
            <a:r>
              <a:rPr lang="tr-TR" sz="2000" smtClean="0"/>
              <a:t>: Maksimum (en büyük) gerilme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min</a:t>
            </a:r>
            <a:r>
              <a:rPr lang="tr-TR" sz="2000" smtClean="0"/>
              <a:t>: Minimum (en küçük) gerilme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o</a:t>
            </a:r>
            <a:r>
              <a:rPr lang="tr-TR" sz="2000" smtClean="0"/>
              <a:t>	: Ortalama gerilme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g</a:t>
            </a:r>
            <a:r>
              <a:rPr lang="tr-TR" sz="2000" smtClean="0"/>
              <a:t>	:Gerilme genliği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A66CB7-4E55-4E70-B000-B689C0DF1302}" type="slidenum">
              <a:rPr lang="tr-TR"/>
              <a:pPr>
                <a:defRPr/>
              </a:pPr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46238"/>
            <a:ext cx="8229600" cy="3151187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2000" smtClean="0"/>
              <a:t>R	: Minumum gerilmenin maksimum gerilmeye oranı</a:t>
            </a:r>
          </a:p>
          <a:p>
            <a:pPr eaLnBrk="1" hangingPunct="1">
              <a:lnSpc>
                <a:spcPct val="90000"/>
              </a:lnSpc>
            </a:pPr>
            <a:endParaRPr lang="tr-TR" sz="2000" smtClean="0"/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F</a:t>
            </a:r>
            <a:r>
              <a:rPr lang="tr-TR" sz="2000" baseline="-25000" smtClean="0"/>
              <a:t>max</a:t>
            </a:r>
            <a:r>
              <a:rPr lang="tr-TR" sz="2000" smtClean="0"/>
              <a:t>	: Maksimum kuvvet (</a:t>
            </a:r>
            <a:r>
              <a:rPr lang="tr-TR" sz="2000" smtClean="0">
                <a:latin typeface="Arial" charset="0"/>
              </a:rPr>
              <a:t>z</a:t>
            </a:r>
            <a:r>
              <a:rPr lang="tr-TR" sz="2000" smtClean="0"/>
              <a:t>orlama) – (N, daN)</a:t>
            </a:r>
          </a:p>
          <a:p>
            <a:pPr eaLnBrk="1" hangingPunct="1">
              <a:lnSpc>
                <a:spcPct val="90000"/>
              </a:lnSpc>
            </a:pPr>
            <a:endParaRPr lang="tr-TR" sz="2000" smtClean="0"/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F</a:t>
            </a:r>
            <a:r>
              <a:rPr lang="tr-TR" sz="2000" baseline="-25000" smtClean="0"/>
              <a:t>min</a:t>
            </a:r>
            <a:r>
              <a:rPr lang="tr-TR" sz="2000" smtClean="0"/>
              <a:t>	: Minumum kuvvet (</a:t>
            </a:r>
            <a:r>
              <a:rPr lang="tr-TR" sz="2000" smtClean="0">
                <a:latin typeface="Arial" charset="0"/>
              </a:rPr>
              <a:t>z</a:t>
            </a:r>
            <a:r>
              <a:rPr lang="tr-TR" sz="2000" smtClean="0"/>
              <a:t>orlama)-(daN)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F</a:t>
            </a:r>
            <a:r>
              <a:rPr lang="tr-TR" sz="2000" baseline="-25000" smtClean="0"/>
              <a:t>o</a:t>
            </a:r>
            <a:r>
              <a:rPr lang="tr-TR" sz="2000" smtClean="0"/>
              <a:t>	: Ortalama kuvvet (</a:t>
            </a:r>
            <a:r>
              <a:rPr lang="tr-TR" sz="2000" smtClean="0">
                <a:latin typeface="Arial" charset="0"/>
              </a:rPr>
              <a:t>z</a:t>
            </a:r>
            <a:r>
              <a:rPr lang="tr-TR" sz="2000" smtClean="0"/>
              <a:t>orlama)-(daN)</a:t>
            </a:r>
          </a:p>
          <a:p>
            <a:pPr eaLnBrk="1" hangingPunct="1">
              <a:lnSpc>
                <a:spcPct val="90000"/>
              </a:lnSpc>
            </a:pPr>
            <a:endParaRPr lang="tr-TR" sz="2000" smtClean="0"/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F</a:t>
            </a:r>
            <a:r>
              <a:rPr lang="tr-TR" sz="2000" baseline="-25000" smtClean="0"/>
              <a:t>g</a:t>
            </a:r>
            <a:r>
              <a:rPr lang="tr-TR" sz="2000" smtClean="0"/>
              <a:t>	: Kuvvetin (Zorlamanın) genliği – (daN)</a:t>
            </a:r>
          </a:p>
          <a:p>
            <a:pPr eaLnBrk="1" hangingPunct="1">
              <a:lnSpc>
                <a:spcPct val="90000"/>
              </a:lnSpc>
            </a:pPr>
            <a:endParaRPr lang="tr-TR" sz="2000" smtClean="0"/>
          </a:p>
          <a:p>
            <a:pPr eaLnBrk="1" hangingPunct="1">
              <a:lnSpc>
                <a:spcPct val="9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ç</a:t>
            </a:r>
            <a:r>
              <a:rPr lang="tr-TR" sz="2000" smtClean="0"/>
              <a:t>	: Çeki gerilmesi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DBB8D3-2051-49E8-9BE5-CF58F7297358}" type="slidenum">
              <a:rPr lang="tr-TR"/>
              <a:pPr>
                <a:defRPr/>
              </a:pPr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62138"/>
            <a:ext cx="8229600" cy="30067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000" smtClean="0"/>
              <a:t>F	: Çeki-bası kuvveti (da</a:t>
            </a:r>
            <a:r>
              <a:rPr lang="tr-TR" sz="2000" smtClean="0">
                <a:latin typeface="Arial" charset="0"/>
              </a:rPr>
              <a:t>N</a:t>
            </a:r>
            <a:r>
              <a:rPr lang="tr-TR" sz="2000" smtClean="0"/>
              <a:t>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b</a:t>
            </a:r>
            <a:r>
              <a:rPr lang="tr-TR" sz="2000" smtClean="0"/>
              <a:t>	: Bası gerilmesi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τ </a:t>
            </a:r>
            <a:r>
              <a:rPr lang="tr-TR" sz="2000" baseline="-25000" smtClean="0"/>
              <a:t>m</a:t>
            </a:r>
            <a:r>
              <a:rPr lang="tr-TR" sz="2000" smtClean="0"/>
              <a:t>	: Kesme gerilmesi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e</a:t>
            </a:r>
            <a:r>
              <a:rPr lang="tr-TR" sz="2000" smtClean="0"/>
              <a:t>	: Eğilme gerilmesi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M</a:t>
            </a:r>
            <a:r>
              <a:rPr lang="tr-TR" sz="2000" baseline="-25000" smtClean="0"/>
              <a:t>e</a:t>
            </a:r>
            <a:r>
              <a:rPr lang="tr-TR" sz="2000" smtClean="0"/>
              <a:t>	: Eğilme Momenti (Nm, Nmm, daNmm…)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W	: Eğilme için direnç (mukavemet) momenti (mm</a:t>
            </a:r>
            <a:r>
              <a:rPr lang="tr-TR" sz="2000" baseline="30000" smtClean="0"/>
              <a:t>3</a:t>
            </a:r>
            <a:r>
              <a:rPr lang="tr-TR" sz="2000" smtClean="0"/>
              <a:t>, cm</a:t>
            </a:r>
            <a:r>
              <a:rPr lang="tr-TR" sz="2000" baseline="30000" smtClean="0"/>
              <a:t>3</a:t>
            </a:r>
            <a:r>
              <a:rPr lang="tr-TR" sz="2000" smtClean="0"/>
              <a:t>)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CB9DD-3A9E-4F8B-87CE-4C8FC5A5929E}" type="slidenum">
              <a:rPr lang="tr-TR"/>
              <a:pPr>
                <a:defRPr/>
              </a:pPr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90700"/>
            <a:ext cx="8229600" cy="30067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000" smtClean="0"/>
              <a:t>I	: Eylemsizlik (Atalet) momenti (mm</a:t>
            </a:r>
            <a:r>
              <a:rPr lang="tr-TR" sz="2000" baseline="30000" smtClean="0"/>
              <a:t>4</a:t>
            </a:r>
            <a:r>
              <a:rPr lang="tr-TR" sz="2000" smtClean="0"/>
              <a:t>, cm</a:t>
            </a:r>
            <a:r>
              <a:rPr lang="tr-TR" sz="2000" baseline="30000" smtClean="0"/>
              <a:t>4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I</a:t>
            </a:r>
            <a:r>
              <a:rPr lang="tr-TR" sz="2000" baseline="-25000" smtClean="0"/>
              <a:t>p</a:t>
            </a:r>
            <a:r>
              <a:rPr lang="tr-TR" sz="2000" smtClean="0"/>
              <a:t>	: Kutupsal eylemsizlik momenti (Burulma için)-(mm</a:t>
            </a:r>
            <a:r>
              <a:rPr lang="tr-TR" sz="2000" baseline="30000" smtClean="0"/>
              <a:t>4</a:t>
            </a:r>
            <a:r>
              <a:rPr lang="tr-TR" sz="2000" smtClean="0"/>
              <a:t>, cm</a:t>
            </a:r>
            <a:r>
              <a:rPr lang="tr-TR" sz="2000" baseline="30000" smtClean="0"/>
              <a:t>4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e</a:t>
            </a:r>
            <a:r>
              <a:rPr lang="tr-TR" sz="2000" baseline="-25000" smtClean="0"/>
              <a:t>max</a:t>
            </a:r>
            <a:r>
              <a:rPr lang="tr-TR" sz="2000" smtClean="0"/>
              <a:t>	: Nötr eksenden en uzak iplikçiliğe olan mesafe (mm,cm)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τ	: Burulma gerilmesi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M</a:t>
            </a:r>
            <a:r>
              <a:rPr lang="tr-TR" sz="2000" baseline="-25000" smtClean="0"/>
              <a:t>b</a:t>
            </a:r>
            <a:r>
              <a:rPr lang="tr-TR" sz="2000" smtClean="0"/>
              <a:t>	: Burulma momenti (Nm, Ncm, Nmm, daNm….)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W</a:t>
            </a:r>
            <a:r>
              <a:rPr lang="tr-TR" sz="2000" baseline="-25000" smtClean="0"/>
              <a:t>P</a:t>
            </a:r>
            <a:r>
              <a:rPr lang="tr-TR" sz="2000" smtClean="0"/>
              <a:t>	: Burulma direnç (muhavemet) momenti (cm</a:t>
            </a:r>
            <a:r>
              <a:rPr lang="tr-TR" sz="2000" baseline="30000" smtClean="0"/>
              <a:t>3</a:t>
            </a:r>
            <a:r>
              <a:rPr lang="tr-TR" sz="2000" smtClean="0"/>
              <a:t>, mm</a:t>
            </a:r>
            <a:r>
              <a:rPr lang="tr-TR" sz="2000" baseline="30000" smtClean="0"/>
              <a:t>3</a:t>
            </a:r>
            <a:r>
              <a:rPr lang="tr-TR" sz="2000" smtClean="0"/>
              <a:t>)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93E64E-BCF7-42E1-9C18-0419EF7D919D}" type="slidenum">
              <a:rPr lang="tr-TR"/>
              <a:pPr>
                <a:defRPr/>
              </a:pPr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16113"/>
            <a:ext cx="8229600" cy="29352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000" smtClean="0"/>
              <a:t>P	: İletilen güç (kW, W)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W	: Açısal hız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n	: Dönme hızı (devir sayısı)-(d/d)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çtop</a:t>
            </a:r>
            <a:r>
              <a:rPr lang="tr-TR" sz="2000" smtClean="0"/>
              <a:t>: Çeki için toplam gerilme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btop</a:t>
            </a:r>
            <a:r>
              <a:rPr lang="tr-TR" sz="2000" smtClean="0"/>
              <a:t>: Bas</a:t>
            </a:r>
            <a:r>
              <a:rPr lang="tr-TR" sz="2000" smtClean="0">
                <a:latin typeface="Arial" charset="0"/>
              </a:rPr>
              <a:t>ı</a:t>
            </a:r>
            <a:r>
              <a:rPr lang="tr-TR" sz="2000" smtClean="0"/>
              <a:t> için toplam gerilme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B</a:t>
            </a:r>
            <a:r>
              <a:rPr lang="tr-TR" sz="2000" smtClean="0"/>
              <a:t>	: Eşdeğer gerilme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2FE422-C67E-45AC-8B33-2C2AC10DDA7A}" type="slidenum">
              <a:rPr lang="tr-TR"/>
              <a:pPr>
                <a:defRPr/>
              </a:pPr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60575"/>
            <a:ext cx="8229600" cy="28622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000" smtClean="0"/>
              <a:t>M</a:t>
            </a:r>
            <a:r>
              <a:rPr lang="tr-TR" sz="2000" baseline="-25000" smtClean="0"/>
              <a:t>B</a:t>
            </a:r>
            <a:r>
              <a:rPr lang="tr-TR" sz="2000" smtClean="0"/>
              <a:t>	: Eşdeğer moment (daN.mm)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Δl	: Uzama (mm)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ε	:Uzama oranı (birim uzama)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E	: Elastiklik (Young) modülü (daN/mm</a:t>
            </a:r>
            <a:r>
              <a:rPr lang="tr-TR" sz="2000" baseline="30000" smtClean="0"/>
              <a:t>2</a:t>
            </a:r>
            <a:r>
              <a:rPr lang="tr-TR" sz="2000" smtClean="0"/>
              <a:t>, daN/cm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σ </a:t>
            </a:r>
            <a:r>
              <a:rPr lang="tr-TR" sz="2000" baseline="-25000" smtClean="0"/>
              <a:t>P</a:t>
            </a:r>
            <a:r>
              <a:rPr lang="tr-TR" sz="2000" smtClean="0"/>
              <a:t>	: Orantı sınırı (daN/mm</a:t>
            </a:r>
            <a:r>
              <a:rPr lang="tr-TR" sz="2000" baseline="30000" smtClean="0"/>
              <a:t>2</a:t>
            </a:r>
            <a:r>
              <a:rPr lang="tr-T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tr-TR" sz="2000" smtClean="0"/>
          </a:p>
          <a:p>
            <a:pPr eaLnBrk="1" hangingPunct="1">
              <a:lnSpc>
                <a:spcPct val="80000"/>
              </a:lnSpc>
            </a:pPr>
            <a:r>
              <a:rPr lang="tr-TR" sz="2000" smtClean="0"/>
              <a:t>ε </a:t>
            </a:r>
            <a:r>
              <a:rPr lang="tr-TR" sz="2000" baseline="-25000" smtClean="0"/>
              <a:t>r</a:t>
            </a:r>
            <a:r>
              <a:rPr lang="tr-TR" sz="2000" smtClean="0"/>
              <a:t>	: Büzülme oranı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5C2265-583C-4075-B776-BAB8C60F5333}" type="slidenum">
              <a:rPr lang="tr-TR"/>
              <a:pPr>
                <a:defRPr/>
              </a:pPr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</TotalTime>
  <Words>284</Words>
  <Application>Microsoft Office PowerPoint</Application>
  <PresentationFormat>Ekran Gösterisi (4:3)</PresentationFormat>
  <Paragraphs>199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Akış</vt:lpstr>
      <vt:lpstr>ZTM321  MAKİNE ELEMANLARI   1.hafta</vt:lpstr>
      <vt:lpstr>Slayt 2</vt:lpstr>
      <vt:lpstr>Semboller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GİRİŞ</vt:lpstr>
      <vt:lpstr>Slayt 16</vt:lpstr>
      <vt:lpstr>Slayt 17</vt:lpstr>
      <vt:lpstr>Slayt 18</vt:lpstr>
      <vt:lpstr>Konstrüksiyon ve İmalat İşlemleri </vt:lpstr>
      <vt:lpstr>Slayt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MAKİNE ELEMANLARI  DERS NOTLARI 1.hafta</dc:title>
  <dc:creator>Ramazan ÖZTÜRK</dc:creator>
  <cp:lastModifiedBy>Ramazan ÖZTÜRK</cp:lastModifiedBy>
  <cp:revision>7</cp:revision>
  <dcterms:created xsi:type="dcterms:W3CDTF">2017-11-21T14:03:44Z</dcterms:created>
  <dcterms:modified xsi:type="dcterms:W3CDTF">2018-02-12T09:16:20Z</dcterms:modified>
</cp:coreProperties>
</file>