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6" d="100"/>
          <a:sy n="36" d="100"/>
        </p:scale>
        <p:origin x="-7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tr-TR"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1CEEF11-B66E-7D44-ABA6-10E4521CA401}" type="datetimeFigureOut">
              <a:rPr lang="en-US" smtClean="0"/>
              <a:t>1.11.17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1CEEF11-B66E-7D44-ABA6-10E4521CA401}"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A1A42-A0FB-844B-90B2-FB0E7C8382DA}"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1CEEF11-B66E-7D44-ABA6-10E4521CA401}"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tr-TR"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1CEEF11-B66E-7D44-ABA6-10E4521CA401}"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1CEEF11-B66E-7D44-ABA6-10E4521CA401}"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1CEEF11-B66E-7D44-ABA6-10E4521CA401}"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71CEEF11-B66E-7D44-ABA6-10E4521CA401}"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tr-TR"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1CEEF11-B66E-7D44-ABA6-10E4521CA401}" type="datetimeFigureOut">
              <a:rPr lang="en-US" smtClean="0"/>
              <a:t>1.11.17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tr-TR"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1CEEF11-B66E-7D44-ABA6-10E4521CA401}"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a:p>
        </p:txBody>
      </p:sp>
      <p:sp>
        <p:nvSpPr>
          <p:cNvPr id="5" name="Date Placeholder 4"/>
          <p:cNvSpPr>
            <a:spLocks noGrp="1"/>
          </p:cNvSpPr>
          <p:nvPr>
            <p:ph type="dt" sz="half" idx="10"/>
          </p:nvPr>
        </p:nvSpPr>
        <p:spPr/>
        <p:txBody>
          <a:bodyPr/>
          <a:lstStyle/>
          <a:p>
            <a:fld id="{71CEEF11-B66E-7D44-ABA6-10E4521CA401}"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71CEEF11-B66E-7D44-ABA6-10E4521CA401}" type="datetimeFigureOut">
              <a:rPr lang="en-US" smtClean="0"/>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71CEEF11-B66E-7D44-ABA6-10E4521CA401}" type="datetimeFigureOut">
              <a:rPr lang="en-US" smtClean="0"/>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1CEEF11-B66E-7D44-ABA6-10E4521CA401}" type="datetimeFigureOut">
              <a:rPr lang="en-US" smtClean="0"/>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A1A42-A0FB-844B-90B2-FB0E7C8382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tr-TR"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tr-TR" smtClean="0"/>
              <a:t>Click to edit Master text styles</a:t>
            </a:r>
          </a:p>
        </p:txBody>
      </p:sp>
      <p:sp>
        <p:nvSpPr>
          <p:cNvPr id="5" name="Date Placeholder 4"/>
          <p:cNvSpPr>
            <a:spLocks noGrp="1"/>
          </p:cNvSpPr>
          <p:nvPr>
            <p:ph type="dt" sz="half" idx="10"/>
          </p:nvPr>
        </p:nvSpPr>
        <p:spPr/>
        <p:txBody>
          <a:bodyPr/>
          <a:lstStyle/>
          <a:p>
            <a:fld id="{71CEEF11-B66E-7D44-ABA6-10E4521CA401}"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tr-TR"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1CEEF11-B66E-7D44-ABA6-10E4521CA401}" type="datetimeFigureOut">
              <a:rPr lang="en-US" smtClean="0"/>
              <a:t>1.11.17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B6BA1A42-A0FB-844B-90B2-FB0E7C8382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539750" y="488404"/>
            <a:ext cx="7772400" cy="1248321"/>
          </a:xfrm>
        </p:spPr>
        <p:txBody>
          <a:bodyPr/>
          <a:lstStyle/>
          <a:p>
            <a:pPr eaLnBrk="1" hangingPunct="1"/>
            <a:r>
              <a:rPr lang="tr-TR" sz="4000" b="1" dirty="0" smtClean="0">
                <a:solidFill>
                  <a:srgbClr val="FF0066"/>
                </a:solidFill>
                <a:latin typeface="Arial" charset="0"/>
              </a:rPr>
              <a:t/>
            </a:r>
            <a:br>
              <a:rPr lang="tr-TR" sz="4000" b="1" dirty="0" smtClean="0">
                <a:solidFill>
                  <a:srgbClr val="FF0066"/>
                </a:solidFill>
                <a:latin typeface="Arial" charset="0"/>
              </a:rPr>
            </a:br>
            <a:r>
              <a:rPr lang="tr-TR" sz="4000" b="1" dirty="0" smtClean="0">
                <a:solidFill>
                  <a:srgbClr val="FF0066"/>
                </a:solidFill>
                <a:latin typeface="Arial" charset="0"/>
              </a:rPr>
              <a:t>ÖĞRETİM </a:t>
            </a:r>
            <a:r>
              <a:rPr lang="tr-TR" sz="4000" b="1" dirty="0">
                <a:solidFill>
                  <a:srgbClr val="FF0066"/>
                </a:solidFill>
                <a:latin typeface="Arial" charset="0"/>
              </a:rPr>
              <a:t>İLKE ve YÖNTEMLERİ </a:t>
            </a:r>
          </a:p>
        </p:txBody>
      </p:sp>
      <p:sp>
        <p:nvSpPr>
          <p:cNvPr id="16386" name="Rectangle 3"/>
          <p:cNvSpPr>
            <a:spLocks noGrp="1" noChangeArrowheads="1"/>
          </p:cNvSpPr>
          <p:nvPr>
            <p:ph type="subTitle" idx="1"/>
          </p:nvPr>
        </p:nvSpPr>
        <p:spPr>
          <a:xfrm>
            <a:off x="1619250" y="5445125"/>
            <a:ext cx="7048500" cy="1176338"/>
          </a:xfrm>
        </p:spPr>
        <p:txBody>
          <a:bodyPr/>
          <a:lstStyle/>
          <a:p>
            <a:pPr eaLnBrk="1" hangingPunct="1"/>
            <a:r>
              <a:rPr lang="tr-TR">
                <a:solidFill>
                  <a:srgbClr val="FF0066"/>
                </a:solidFill>
                <a:latin typeface="Arial" charset="0"/>
              </a:rPr>
              <a:t> Doç. Dr. Berna Aslan</a:t>
            </a:r>
          </a:p>
          <a:p>
            <a:pPr eaLnBrk="1" hangingPunct="1"/>
            <a:r>
              <a:rPr lang="tr-TR">
                <a:solidFill>
                  <a:srgbClr val="FF0066"/>
                </a:solidFill>
                <a:latin typeface="Arial" charset="0"/>
              </a:rPr>
              <a:t>baslan@ankara.edu.tr</a:t>
            </a:r>
          </a:p>
        </p:txBody>
      </p:sp>
      <p:pic>
        <p:nvPicPr>
          <p:cNvPr id="3078" name="Picture 6" descr="http://musiclessonsresource.com/wp-content/uploads/2013/06/teaching.png"/>
          <p:cNvPicPr>
            <a:picLocks noChangeAspect="1" noChangeArrowheads="1"/>
          </p:cNvPicPr>
          <p:nvPr/>
        </p:nvPicPr>
        <p:blipFill>
          <a:blip r:embed="rId2" cstate="print">
            <a:extLst/>
          </a:blip>
          <a:srcRect/>
          <a:stretch>
            <a:fillRect/>
          </a:stretch>
        </p:blipFill>
        <p:spPr bwMode="auto">
          <a:xfrm>
            <a:off x="1475656" y="1988840"/>
            <a:ext cx="6048672" cy="286931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11574057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ctrTitle"/>
          </p:nvPr>
        </p:nvSpPr>
        <p:spPr/>
        <p:txBody>
          <a:bodyPr>
            <a:normAutofit/>
          </a:bodyPr>
          <a:lstStyle/>
          <a:p>
            <a:r>
              <a:rPr lang="tr-TR" sz="4000" b="1">
                <a:latin typeface="Arial" charset="0"/>
              </a:rPr>
              <a:t>ÖĞRENME VE ÖĞRETME YAKLAŞIMLARI</a:t>
            </a:r>
            <a:endParaRPr lang="en-US" sz="4000" b="1">
              <a:latin typeface="Arial" charset="0"/>
            </a:endParaRPr>
          </a:p>
        </p:txBody>
      </p:sp>
      <p:sp>
        <p:nvSpPr>
          <p:cNvPr id="59394" name="Subtitle 4"/>
          <p:cNvSpPr>
            <a:spLocks noGrp="1"/>
          </p:cNvSpPr>
          <p:nvPr>
            <p:ph type="subTitle" idx="1"/>
          </p:nvPr>
        </p:nvSpPr>
        <p:spPr/>
        <p:txBody>
          <a:bodyPr/>
          <a:lstStyle/>
          <a:p>
            <a:endParaRPr lang="en-US">
              <a:latin typeface="Arial" charset="0"/>
            </a:endParaRPr>
          </a:p>
        </p:txBody>
      </p:sp>
    </p:spTree>
    <p:extLst>
      <p:ext uri="{BB962C8B-B14F-4D97-AF65-F5344CB8AC3E}">
        <p14:creationId xmlns:p14="http://schemas.microsoft.com/office/powerpoint/2010/main" val="597809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Başlık"/>
          <p:cNvSpPr>
            <a:spLocks noGrp="1"/>
          </p:cNvSpPr>
          <p:nvPr>
            <p:ph type="title"/>
          </p:nvPr>
        </p:nvSpPr>
        <p:spPr/>
        <p:txBody>
          <a:bodyPr/>
          <a:lstStyle/>
          <a:p>
            <a:pPr eaLnBrk="1" hangingPunct="1"/>
            <a:r>
              <a:rPr lang="tr-TR" b="1" i="1">
                <a:solidFill>
                  <a:srgbClr val="FF0000"/>
                </a:solidFill>
                <a:latin typeface="Calibri" charset="0"/>
              </a:rPr>
              <a:t>Öğrenme Yaklaşımları</a:t>
            </a:r>
          </a:p>
        </p:txBody>
      </p:sp>
      <p:sp>
        <p:nvSpPr>
          <p:cNvPr id="60418" name="2 İçerik Yer Tutucusu"/>
          <p:cNvSpPr>
            <a:spLocks noGrp="1"/>
          </p:cNvSpPr>
          <p:nvPr>
            <p:ph idx="1"/>
          </p:nvPr>
        </p:nvSpPr>
        <p:spPr>
          <a:xfrm>
            <a:off x="428625" y="1428750"/>
            <a:ext cx="8229600" cy="4525963"/>
          </a:xfrm>
        </p:spPr>
        <p:txBody>
          <a:bodyPr/>
          <a:lstStyle/>
          <a:p>
            <a:pPr eaLnBrk="1" hangingPunct="1"/>
            <a:r>
              <a:rPr lang="tr-TR" b="1">
                <a:latin typeface="Calibri" charset="0"/>
              </a:rPr>
              <a:t>Davranışçı Yaklaşım</a:t>
            </a:r>
          </a:p>
          <a:p>
            <a:pPr eaLnBrk="1" hangingPunct="1">
              <a:buFontTx/>
              <a:buNone/>
            </a:pPr>
            <a:endParaRPr lang="tr-TR" b="1">
              <a:latin typeface="Calibri" charset="0"/>
            </a:endParaRPr>
          </a:p>
          <a:p>
            <a:pPr eaLnBrk="1" hangingPunct="1"/>
            <a:r>
              <a:rPr lang="tr-TR" b="1">
                <a:latin typeface="Calibri" charset="0"/>
              </a:rPr>
              <a:t>Bilişsel Yaklaşım</a:t>
            </a:r>
          </a:p>
          <a:p>
            <a:pPr eaLnBrk="1" hangingPunct="1">
              <a:buFontTx/>
              <a:buNone/>
            </a:pPr>
            <a:endParaRPr lang="tr-TR" b="1">
              <a:latin typeface="Calibri" charset="0"/>
            </a:endParaRPr>
          </a:p>
          <a:p>
            <a:pPr eaLnBrk="1" hangingPunct="1"/>
            <a:r>
              <a:rPr lang="tr-TR" b="1">
                <a:latin typeface="Calibri" charset="0"/>
              </a:rPr>
              <a:t>Hümanistik Yaklaşım</a:t>
            </a:r>
          </a:p>
          <a:p>
            <a:pPr eaLnBrk="1" hangingPunct="1">
              <a:buFontTx/>
              <a:buNone/>
            </a:pPr>
            <a:endParaRPr lang="tr-TR" b="1">
              <a:latin typeface="Calibri" charset="0"/>
            </a:endParaRPr>
          </a:p>
          <a:p>
            <a:pPr eaLnBrk="1" hangingPunct="1"/>
            <a:r>
              <a:rPr lang="tr-TR" b="1">
                <a:latin typeface="Calibri" charset="0"/>
              </a:rPr>
              <a:t>Yapılandırmacı Yaklaşım</a:t>
            </a:r>
          </a:p>
        </p:txBody>
      </p:sp>
    </p:spTree>
    <p:extLst>
      <p:ext uri="{BB962C8B-B14F-4D97-AF65-F5344CB8AC3E}">
        <p14:creationId xmlns:p14="http://schemas.microsoft.com/office/powerpoint/2010/main" val="37977866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Başlık 1"/>
          <p:cNvSpPr>
            <a:spLocks noGrp="1"/>
          </p:cNvSpPr>
          <p:nvPr>
            <p:ph type="title"/>
          </p:nvPr>
        </p:nvSpPr>
        <p:spPr>
          <a:xfrm>
            <a:off x="500063" y="142875"/>
            <a:ext cx="8229600" cy="714375"/>
          </a:xfrm>
        </p:spPr>
        <p:txBody>
          <a:bodyPr/>
          <a:lstStyle/>
          <a:p>
            <a:pPr eaLnBrk="1" hangingPunct="1"/>
            <a:r>
              <a:rPr lang="tr-TR" sz="3800">
                <a:solidFill>
                  <a:srgbClr val="FF0000"/>
                </a:solidFill>
                <a:latin typeface="Calibri" charset="0"/>
              </a:rPr>
              <a:t>DAVRANIŞÇI YAKLAŞIM</a:t>
            </a:r>
          </a:p>
        </p:txBody>
      </p:sp>
      <p:sp>
        <p:nvSpPr>
          <p:cNvPr id="61442" name="İçerik Yer Tutucusu 2"/>
          <p:cNvSpPr>
            <a:spLocks noGrp="1"/>
          </p:cNvSpPr>
          <p:nvPr>
            <p:ph idx="1"/>
          </p:nvPr>
        </p:nvSpPr>
        <p:spPr>
          <a:xfrm>
            <a:off x="285750" y="714375"/>
            <a:ext cx="8572500" cy="6143625"/>
          </a:xfrm>
        </p:spPr>
        <p:txBody>
          <a:bodyPr>
            <a:normAutofit/>
          </a:bodyPr>
          <a:lstStyle/>
          <a:p>
            <a:pPr marL="0" indent="0" eaLnBrk="1" hangingPunct="1">
              <a:buFontTx/>
              <a:buNone/>
            </a:pPr>
            <a:r>
              <a:rPr lang="tr-TR">
                <a:solidFill>
                  <a:srgbClr val="FF0000"/>
                </a:solidFill>
                <a:latin typeface="Calibri" charset="0"/>
              </a:rPr>
              <a:t>Öğrenme: </a:t>
            </a:r>
            <a:r>
              <a:rPr lang="tr-TR">
                <a:latin typeface="Calibri" charset="0"/>
              </a:rPr>
              <a:t>Deneyim sonucu organizmanın gözlenebilir davranışlarında oluşan kalıcı değişikliktir. Pasif bir süreçtir. Mekaniktir.</a:t>
            </a:r>
            <a:br>
              <a:rPr lang="tr-TR">
                <a:latin typeface="Calibri" charset="0"/>
              </a:rPr>
            </a:br>
            <a:r>
              <a:rPr lang="tr-TR">
                <a:solidFill>
                  <a:srgbClr val="FF0000"/>
                </a:solidFill>
                <a:latin typeface="Calibri" charset="0"/>
              </a:rPr>
              <a:t>Öğretme: </a:t>
            </a:r>
            <a:r>
              <a:rPr lang="tr-TR">
                <a:latin typeface="Calibri" charset="0"/>
              </a:rPr>
              <a:t>Bilgiyi transfer ederek davranışta kalıcı değişiklik oluşturmaktır. </a:t>
            </a:r>
            <a:br>
              <a:rPr lang="tr-TR">
                <a:latin typeface="Calibri" charset="0"/>
              </a:rPr>
            </a:br>
            <a:r>
              <a:rPr lang="tr-TR">
                <a:solidFill>
                  <a:srgbClr val="FF0000"/>
                </a:solidFill>
                <a:latin typeface="Calibri" charset="0"/>
              </a:rPr>
              <a:t>Öğrenci: </a:t>
            </a:r>
            <a:r>
              <a:rPr lang="tr-TR">
                <a:latin typeface="Calibri" charset="0"/>
              </a:rPr>
              <a:t>Pasif dinleyicidir, dönütlere ihtiyacı vardır. Etkilere doğru tepkiler vererek öğrenir. </a:t>
            </a:r>
            <a:br>
              <a:rPr lang="tr-TR">
                <a:latin typeface="Calibri" charset="0"/>
              </a:rPr>
            </a:br>
            <a:r>
              <a:rPr lang="tr-TR" sz="3000">
                <a:solidFill>
                  <a:srgbClr val="FF0000"/>
                </a:solidFill>
                <a:latin typeface="Calibri" charset="0"/>
              </a:rPr>
              <a:t>Öğretmen: </a:t>
            </a:r>
            <a:r>
              <a:rPr lang="tr-TR" sz="3000">
                <a:latin typeface="Calibri" charset="0"/>
              </a:rPr>
              <a:t>Bilginin ilk kaynağıdır, öğrenme sürecinin yöneticisidir. Ödül ve ceza, klasik ve edimsel koşullanmalar, olumlu olumsuz pekiştiriciler kullanarak davranış değişikliğini oluşturur. </a:t>
            </a:r>
            <a:r>
              <a:rPr lang="tr-TR">
                <a:latin typeface="Calibri" charset="0"/>
              </a:rPr>
              <a:t/>
            </a:r>
            <a:br>
              <a:rPr lang="tr-TR">
                <a:latin typeface="Calibri" charset="0"/>
              </a:rPr>
            </a:br>
            <a:r>
              <a:rPr lang="tr-TR" sz="3000">
                <a:solidFill>
                  <a:srgbClr val="FF0000"/>
                </a:solidFill>
                <a:latin typeface="Calibri" charset="0"/>
              </a:rPr>
              <a:t>Kuramcılar: </a:t>
            </a:r>
            <a:r>
              <a:rPr lang="tr-TR" sz="3000">
                <a:latin typeface="Calibri" charset="0"/>
              </a:rPr>
              <a:t>Pavlov, Skinner, Thorndike, Watson, Bandura </a:t>
            </a:r>
            <a:r>
              <a:rPr lang="tr-TR">
                <a:latin typeface="Calibri" charset="0"/>
              </a:rPr>
              <a:t/>
            </a:r>
            <a:br>
              <a:rPr lang="tr-TR">
                <a:latin typeface="Calibri" charset="0"/>
              </a:rPr>
            </a:br>
            <a:endParaRPr lang="tr-TR">
              <a:latin typeface="Calibri" charset="0"/>
            </a:endParaRPr>
          </a:p>
        </p:txBody>
      </p:sp>
    </p:spTree>
    <p:extLst>
      <p:ext uri="{BB962C8B-B14F-4D97-AF65-F5344CB8AC3E}">
        <p14:creationId xmlns:p14="http://schemas.microsoft.com/office/powerpoint/2010/main" val="7052976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Başlık 1"/>
          <p:cNvSpPr>
            <a:spLocks noGrp="1"/>
          </p:cNvSpPr>
          <p:nvPr>
            <p:ph type="title"/>
          </p:nvPr>
        </p:nvSpPr>
        <p:spPr>
          <a:xfrm>
            <a:off x="827088" y="-98425"/>
            <a:ext cx="6511925" cy="1079500"/>
          </a:xfrm>
        </p:spPr>
        <p:txBody>
          <a:bodyPr/>
          <a:lstStyle/>
          <a:p>
            <a:pPr eaLnBrk="1" hangingPunct="1"/>
            <a:r>
              <a:rPr lang="tr-TR">
                <a:solidFill>
                  <a:srgbClr val="FF0000"/>
                </a:solidFill>
                <a:latin typeface="Calibri" charset="0"/>
              </a:rPr>
              <a:t>BİLİŞSEL YAKLAŞIM</a:t>
            </a:r>
          </a:p>
        </p:txBody>
      </p:sp>
      <p:sp>
        <p:nvSpPr>
          <p:cNvPr id="62466" name="İçerik Yer Tutucusu 2"/>
          <p:cNvSpPr>
            <a:spLocks noGrp="1"/>
          </p:cNvSpPr>
          <p:nvPr>
            <p:ph idx="1"/>
          </p:nvPr>
        </p:nvSpPr>
        <p:spPr>
          <a:xfrm>
            <a:off x="179388" y="765175"/>
            <a:ext cx="8789490" cy="5808030"/>
          </a:xfrm>
        </p:spPr>
        <p:txBody>
          <a:bodyPr>
            <a:normAutofit fontScale="92500" lnSpcReduction="10000"/>
          </a:bodyPr>
          <a:lstStyle/>
          <a:p>
            <a:pPr marL="0" indent="0" eaLnBrk="1" hangingPunct="1">
              <a:buFontTx/>
              <a:buNone/>
            </a:pPr>
            <a:r>
              <a:rPr lang="tr-TR" sz="2800" dirty="0">
                <a:solidFill>
                  <a:srgbClr val="FF0000"/>
                </a:solidFill>
                <a:latin typeface="Calibri" charset="0"/>
              </a:rPr>
              <a:t>Öğrenme: </a:t>
            </a:r>
            <a:r>
              <a:rPr lang="tr-TR" sz="2800" dirty="0">
                <a:latin typeface="Calibri" charset="0"/>
              </a:rPr>
              <a:t>Bilginin algılanması, işlenmesi, kodlanması ve gerektiğinde geri getirilerek kullanılmasıdır. Aktif ve sosyal bir süreçtir, bu süreçte önceki öğrenmelerin üzerine yeni bilgiler öğrenilir ve daha önce öğrenilen bilgi ile yeni bilgi ilişkilendirilerek bilgi örgütlenir. </a:t>
            </a:r>
            <a:br>
              <a:rPr lang="tr-TR" sz="2800" dirty="0">
                <a:latin typeface="Calibri" charset="0"/>
              </a:rPr>
            </a:br>
            <a:r>
              <a:rPr lang="tr-TR" sz="2800" dirty="0">
                <a:solidFill>
                  <a:srgbClr val="FF0000"/>
                </a:solidFill>
                <a:latin typeface="Calibri" charset="0"/>
              </a:rPr>
              <a:t>Öğretme: </a:t>
            </a:r>
            <a:r>
              <a:rPr lang="tr-TR" sz="2800" dirty="0">
                <a:latin typeface="Calibri" charset="0"/>
              </a:rPr>
              <a:t>Öğrencilerin bilişsel yapılandırma aracılığıyla yeni bilgi öğrenmelerine yardımcı olmaktır. </a:t>
            </a:r>
            <a:br>
              <a:rPr lang="tr-TR" sz="2800" dirty="0">
                <a:latin typeface="Calibri" charset="0"/>
              </a:rPr>
            </a:br>
            <a:r>
              <a:rPr lang="tr-TR" sz="2800" dirty="0">
                <a:solidFill>
                  <a:srgbClr val="FF0000"/>
                </a:solidFill>
                <a:latin typeface="Calibri" charset="0"/>
              </a:rPr>
              <a:t>Öğrenci: </a:t>
            </a:r>
            <a:r>
              <a:rPr lang="tr-TR" sz="2800" dirty="0">
                <a:latin typeface="Calibri" charset="0"/>
              </a:rPr>
              <a:t>Ne tam bağımsız ne de tam bağımlıdır. Zaman zaman aktif, problem çözücü, düşünür, zaman zaman </a:t>
            </a:r>
          </a:p>
          <a:p>
            <a:pPr marL="0" indent="0" eaLnBrk="1" hangingPunct="1">
              <a:buFontTx/>
              <a:buNone/>
            </a:pPr>
            <a:r>
              <a:rPr lang="tr-TR" sz="2800" dirty="0">
                <a:latin typeface="Calibri" charset="0"/>
              </a:rPr>
              <a:t>ise pasif alıcıdır. </a:t>
            </a:r>
            <a:br>
              <a:rPr lang="tr-TR" sz="2800" dirty="0">
                <a:latin typeface="Calibri" charset="0"/>
              </a:rPr>
            </a:br>
            <a:r>
              <a:rPr lang="tr-TR" sz="2800" dirty="0">
                <a:solidFill>
                  <a:srgbClr val="FF0000"/>
                </a:solidFill>
                <a:latin typeface="Calibri" charset="0"/>
              </a:rPr>
              <a:t>Öğretmen: </a:t>
            </a:r>
            <a:r>
              <a:rPr lang="tr-TR" sz="2800" dirty="0">
                <a:latin typeface="Calibri" charset="0"/>
              </a:rPr>
              <a:t>Aktif bir rehber rolünde öğrencilerin kendi öğrenme stratejilerini kullanmalarına yardımcı olur. </a:t>
            </a:r>
            <a:br>
              <a:rPr lang="tr-TR" sz="2800" dirty="0">
                <a:latin typeface="Calibri" charset="0"/>
              </a:rPr>
            </a:br>
            <a:r>
              <a:rPr lang="tr-TR" sz="2800" dirty="0">
                <a:solidFill>
                  <a:srgbClr val="FF0000"/>
                </a:solidFill>
                <a:latin typeface="Calibri" charset="0"/>
              </a:rPr>
              <a:t>Kuramcılar: </a:t>
            </a:r>
            <a:r>
              <a:rPr lang="tr-TR" sz="2800" dirty="0" err="1">
                <a:latin typeface="Calibri" charset="0"/>
              </a:rPr>
              <a:t>Piaget</a:t>
            </a:r>
            <a:r>
              <a:rPr lang="tr-TR" sz="2800" dirty="0">
                <a:latin typeface="Calibri" charset="0"/>
              </a:rPr>
              <a:t>, </a:t>
            </a:r>
            <a:r>
              <a:rPr lang="tr-TR" sz="2800" dirty="0" err="1">
                <a:latin typeface="Calibri" charset="0"/>
              </a:rPr>
              <a:t>Bruner</a:t>
            </a:r>
            <a:r>
              <a:rPr lang="tr-TR" sz="2800" dirty="0">
                <a:latin typeface="Calibri" charset="0"/>
              </a:rPr>
              <a:t>, </a:t>
            </a:r>
            <a:r>
              <a:rPr lang="tr-TR" sz="2800" dirty="0" err="1">
                <a:latin typeface="Calibri" charset="0"/>
              </a:rPr>
              <a:t>Ausubel</a:t>
            </a:r>
            <a:r>
              <a:rPr lang="tr-TR" sz="2800" dirty="0">
                <a:latin typeface="Calibri" charset="0"/>
              </a:rPr>
              <a:t>. </a:t>
            </a:r>
            <a:br>
              <a:rPr lang="tr-TR" sz="2800" dirty="0">
                <a:latin typeface="Calibri" charset="0"/>
              </a:rPr>
            </a:br>
            <a:r>
              <a:rPr lang="tr-TR" sz="2800" dirty="0">
                <a:latin typeface="Calibri" charset="0"/>
              </a:rPr>
              <a:t/>
            </a:r>
            <a:br>
              <a:rPr lang="tr-TR" sz="2800" dirty="0">
                <a:latin typeface="Calibri" charset="0"/>
              </a:rPr>
            </a:br>
            <a:endParaRPr lang="tr-TR" sz="2800" dirty="0">
              <a:latin typeface="Calibri" charset="0"/>
            </a:endParaRPr>
          </a:p>
        </p:txBody>
      </p:sp>
    </p:spTree>
    <p:extLst>
      <p:ext uri="{BB962C8B-B14F-4D97-AF65-F5344CB8AC3E}">
        <p14:creationId xmlns:p14="http://schemas.microsoft.com/office/powerpoint/2010/main" val="22894469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Başlık 1"/>
          <p:cNvSpPr>
            <a:spLocks noGrp="1"/>
          </p:cNvSpPr>
          <p:nvPr>
            <p:ph type="title"/>
          </p:nvPr>
        </p:nvSpPr>
        <p:spPr>
          <a:xfrm>
            <a:off x="500063" y="0"/>
            <a:ext cx="8229600" cy="846138"/>
          </a:xfrm>
        </p:spPr>
        <p:txBody>
          <a:bodyPr/>
          <a:lstStyle/>
          <a:p>
            <a:pPr eaLnBrk="1" hangingPunct="1"/>
            <a:r>
              <a:rPr lang="tr-TR">
                <a:solidFill>
                  <a:srgbClr val="FF0000"/>
                </a:solidFill>
                <a:latin typeface="Calibri" charset="0"/>
              </a:rPr>
              <a:t>YAPILANDIRMACI YAKLAŞIM</a:t>
            </a:r>
          </a:p>
        </p:txBody>
      </p:sp>
      <p:sp>
        <p:nvSpPr>
          <p:cNvPr id="63490" name="İçerik Yer Tutucusu 2"/>
          <p:cNvSpPr>
            <a:spLocks noGrp="1"/>
          </p:cNvSpPr>
          <p:nvPr>
            <p:ph idx="1"/>
          </p:nvPr>
        </p:nvSpPr>
        <p:spPr>
          <a:xfrm>
            <a:off x="214313" y="714375"/>
            <a:ext cx="8786812" cy="6143625"/>
          </a:xfrm>
        </p:spPr>
        <p:txBody>
          <a:bodyPr>
            <a:normAutofit lnSpcReduction="10000"/>
          </a:bodyPr>
          <a:lstStyle/>
          <a:p>
            <a:pPr marL="0" indent="0" eaLnBrk="1" hangingPunct="1">
              <a:buFontTx/>
              <a:buNone/>
            </a:pPr>
            <a:r>
              <a:rPr lang="tr-TR" sz="3000">
                <a:solidFill>
                  <a:srgbClr val="FF0000"/>
                </a:solidFill>
                <a:latin typeface="Calibri" charset="0"/>
              </a:rPr>
              <a:t>Öğrenme: </a:t>
            </a:r>
            <a:r>
              <a:rPr lang="tr-TR" sz="3000">
                <a:latin typeface="Calibri" charset="0"/>
              </a:rPr>
              <a:t>Kaynakları kullanarak ve çevre ile etkileşime girerek yeni bilgileri önceki bilgiler üzerine yapılandırmadır. </a:t>
            </a:r>
            <a:br>
              <a:rPr lang="tr-TR" sz="3000">
                <a:latin typeface="Calibri" charset="0"/>
              </a:rPr>
            </a:br>
            <a:r>
              <a:rPr lang="tr-TR" sz="3000">
                <a:solidFill>
                  <a:srgbClr val="FF0000"/>
                </a:solidFill>
                <a:latin typeface="Calibri" charset="0"/>
              </a:rPr>
              <a:t>Öğretme: </a:t>
            </a:r>
            <a:r>
              <a:rPr lang="tr-TR" sz="3000">
                <a:latin typeface="Calibri" charset="0"/>
              </a:rPr>
              <a:t>Öğrenme için fırsatlar yaratmak ve öğrencilere rehberlik ederek onların grup içindeki çalışmalarını kolaylaştırmaktır. </a:t>
            </a:r>
            <a:br>
              <a:rPr lang="tr-TR" sz="3000">
                <a:latin typeface="Calibri" charset="0"/>
              </a:rPr>
            </a:br>
            <a:r>
              <a:rPr lang="tr-TR" sz="3000">
                <a:solidFill>
                  <a:srgbClr val="FF0000"/>
                </a:solidFill>
                <a:latin typeface="Calibri" charset="0"/>
              </a:rPr>
              <a:t>Öğrenci: </a:t>
            </a:r>
            <a:r>
              <a:rPr lang="tr-TR" sz="3000">
                <a:latin typeface="Calibri" charset="0"/>
              </a:rPr>
              <a:t>Aktif ve özerk bir role sahiptir, kendi bilgisini yapılandırmakla sorumludur grup içinde çalışır. Bilgiyi keşfetmez uygun ortamlarda bilgi oluşturur. </a:t>
            </a:r>
            <a:br>
              <a:rPr lang="tr-TR" sz="3000">
                <a:latin typeface="Calibri" charset="0"/>
              </a:rPr>
            </a:br>
            <a:r>
              <a:rPr lang="tr-TR" sz="3000">
                <a:solidFill>
                  <a:srgbClr val="FF0000"/>
                </a:solidFill>
                <a:latin typeface="Calibri" charset="0"/>
              </a:rPr>
              <a:t>Öğretmen: </a:t>
            </a:r>
            <a:r>
              <a:rPr lang="tr-TR" sz="3000">
                <a:latin typeface="Calibri" charset="0"/>
              </a:rPr>
              <a:t>Kaynak bakımından zengin bir öğrenme ortamı hazırlar, öğrencileri katılım için, yaratıcılık ve bağımsız düşünmeleri için cesaretlendirir. </a:t>
            </a:r>
            <a:br>
              <a:rPr lang="tr-TR" sz="3000">
                <a:latin typeface="Calibri" charset="0"/>
              </a:rPr>
            </a:br>
            <a:r>
              <a:rPr lang="tr-TR" sz="3000">
                <a:solidFill>
                  <a:srgbClr val="FF0000"/>
                </a:solidFill>
                <a:latin typeface="Calibri" charset="0"/>
              </a:rPr>
              <a:t>Kuramcılar: </a:t>
            </a:r>
            <a:r>
              <a:rPr lang="tr-TR" sz="3000">
                <a:latin typeface="Calibri" charset="0"/>
              </a:rPr>
              <a:t>Vygotsky, Piaget ve Bruner. </a:t>
            </a:r>
            <a:br>
              <a:rPr lang="tr-TR" sz="3000">
                <a:latin typeface="Calibri" charset="0"/>
              </a:rPr>
            </a:br>
            <a:endParaRPr lang="tr-TR" sz="3000">
              <a:latin typeface="Calibri" charset="0"/>
            </a:endParaRPr>
          </a:p>
        </p:txBody>
      </p:sp>
    </p:spTree>
    <p:extLst>
      <p:ext uri="{BB962C8B-B14F-4D97-AF65-F5344CB8AC3E}">
        <p14:creationId xmlns:p14="http://schemas.microsoft.com/office/powerpoint/2010/main" val="30540499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Başlık 1"/>
          <p:cNvSpPr>
            <a:spLocks noGrp="1"/>
          </p:cNvSpPr>
          <p:nvPr>
            <p:ph type="title"/>
          </p:nvPr>
        </p:nvSpPr>
        <p:spPr>
          <a:xfrm>
            <a:off x="1331913" y="188913"/>
            <a:ext cx="6511925" cy="938212"/>
          </a:xfrm>
        </p:spPr>
        <p:txBody>
          <a:bodyPr/>
          <a:lstStyle/>
          <a:p>
            <a:pPr eaLnBrk="1" hangingPunct="1"/>
            <a:r>
              <a:rPr lang="tr-TR">
                <a:solidFill>
                  <a:srgbClr val="FF0000"/>
                </a:solidFill>
                <a:latin typeface="Calibri" charset="0"/>
              </a:rPr>
              <a:t>HÜMANİSTİK YAKLAŞIM</a:t>
            </a:r>
          </a:p>
        </p:txBody>
      </p:sp>
      <p:sp>
        <p:nvSpPr>
          <p:cNvPr id="64514" name="İçerik Yer Tutucusu 2"/>
          <p:cNvSpPr>
            <a:spLocks noGrp="1"/>
          </p:cNvSpPr>
          <p:nvPr>
            <p:ph idx="1"/>
          </p:nvPr>
        </p:nvSpPr>
        <p:spPr>
          <a:xfrm>
            <a:off x="395288" y="981075"/>
            <a:ext cx="8286750" cy="5500688"/>
          </a:xfrm>
        </p:spPr>
        <p:txBody>
          <a:bodyPr>
            <a:normAutofit fontScale="92500" lnSpcReduction="10000"/>
          </a:bodyPr>
          <a:lstStyle/>
          <a:p>
            <a:pPr marL="0" indent="0" eaLnBrk="1" hangingPunct="1">
              <a:buFontTx/>
              <a:buNone/>
            </a:pPr>
            <a:r>
              <a:rPr lang="tr-TR" sz="2800">
                <a:solidFill>
                  <a:srgbClr val="FF0000"/>
                </a:solidFill>
                <a:latin typeface="Calibri" charset="0"/>
              </a:rPr>
              <a:t>Öğrenme: </a:t>
            </a:r>
            <a:r>
              <a:rPr lang="tr-TR" sz="2800">
                <a:latin typeface="Calibri" charset="0"/>
              </a:rPr>
              <a:t>Kendini gerçekleştirme süreci içindeki ihtiyaçların karşılanması ve öğrenmeyi öğrenmedir. </a:t>
            </a:r>
            <a:br>
              <a:rPr lang="tr-TR" sz="2800">
                <a:latin typeface="Calibri" charset="0"/>
              </a:rPr>
            </a:br>
            <a:r>
              <a:rPr lang="tr-TR" sz="2800">
                <a:solidFill>
                  <a:srgbClr val="FF0000"/>
                </a:solidFill>
                <a:latin typeface="Calibri" charset="0"/>
              </a:rPr>
              <a:t>Öğretme: </a:t>
            </a:r>
            <a:r>
              <a:rPr lang="tr-TR" sz="2800">
                <a:latin typeface="Calibri" charset="0"/>
              </a:rPr>
              <a:t>Rehberlik etmek, yardım etmek ve ortamı öğrenme için düzenlemek ve öğrenci merkezli etkinlikler hazırlamaktır. </a:t>
            </a:r>
            <a:br>
              <a:rPr lang="tr-TR" sz="2800">
                <a:latin typeface="Calibri" charset="0"/>
              </a:rPr>
            </a:br>
            <a:r>
              <a:rPr lang="tr-TR" sz="2800">
                <a:solidFill>
                  <a:srgbClr val="FF0000"/>
                </a:solidFill>
                <a:latin typeface="Calibri" charset="0"/>
              </a:rPr>
              <a:t>Öğrenci: </a:t>
            </a:r>
            <a:r>
              <a:rPr lang="tr-TR" sz="2800">
                <a:latin typeface="Calibri" charset="0"/>
              </a:rPr>
              <a:t>Aktif katılımcıdır ve kendi öğrenmelerinden sorumludur. Öğrenme sürecinde özgürdür. </a:t>
            </a:r>
            <a:br>
              <a:rPr lang="tr-TR" sz="2800">
                <a:latin typeface="Calibri" charset="0"/>
              </a:rPr>
            </a:br>
            <a:r>
              <a:rPr lang="tr-TR" sz="2800">
                <a:solidFill>
                  <a:srgbClr val="FF0000"/>
                </a:solidFill>
                <a:latin typeface="Calibri" charset="0"/>
              </a:rPr>
              <a:t>Öğretmen: </a:t>
            </a:r>
            <a:r>
              <a:rPr lang="tr-TR" sz="2800">
                <a:latin typeface="Calibri" charset="0"/>
              </a:rPr>
              <a:t>Kolaylaştırıcı, demokratik, rehber özellikleri yanında öğrencilerden biridir. Öğrencilerinin ihtiyaçlarını bilir ve buna göre öğrenme programını geliştirir. Öğretmenin özerkliği vardır, otomatik kurallara bağlı kalmak zorunda değildir. </a:t>
            </a:r>
            <a:br>
              <a:rPr lang="tr-TR" sz="2800">
                <a:latin typeface="Calibri" charset="0"/>
              </a:rPr>
            </a:br>
            <a:r>
              <a:rPr lang="tr-TR" sz="2800">
                <a:solidFill>
                  <a:srgbClr val="FF0000"/>
                </a:solidFill>
                <a:latin typeface="Calibri" charset="0"/>
              </a:rPr>
              <a:t>Kuramcılar: </a:t>
            </a:r>
            <a:r>
              <a:rPr lang="tr-TR" sz="2800">
                <a:latin typeface="Calibri" charset="0"/>
              </a:rPr>
              <a:t>Roger, Maslow. </a:t>
            </a:r>
            <a:br>
              <a:rPr lang="tr-TR" sz="2800">
                <a:latin typeface="Calibri" charset="0"/>
              </a:rPr>
            </a:br>
            <a:r>
              <a:rPr lang="tr-TR" sz="2800">
                <a:latin typeface="Calibri" charset="0"/>
              </a:rPr>
              <a:t/>
            </a:r>
            <a:br>
              <a:rPr lang="tr-TR" sz="2800">
                <a:latin typeface="Calibri" charset="0"/>
              </a:rPr>
            </a:br>
            <a:endParaRPr lang="tr-TR" sz="2800">
              <a:latin typeface="Calibri" charset="0"/>
            </a:endParaRPr>
          </a:p>
          <a:p>
            <a:pPr marL="0" indent="0" eaLnBrk="1" hangingPunct="1"/>
            <a:endParaRPr lang="tr-TR" sz="2800">
              <a:latin typeface="Calibri" charset="0"/>
            </a:endParaRPr>
          </a:p>
        </p:txBody>
      </p:sp>
    </p:spTree>
    <p:extLst>
      <p:ext uri="{BB962C8B-B14F-4D97-AF65-F5344CB8AC3E}">
        <p14:creationId xmlns:p14="http://schemas.microsoft.com/office/powerpoint/2010/main" val="19416686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Başlık 1"/>
          <p:cNvSpPr>
            <a:spLocks noGrp="1"/>
          </p:cNvSpPr>
          <p:nvPr>
            <p:ph type="title"/>
          </p:nvPr>
        </p:nvSpPr>
        <p:spPr>
          <a:xfrm>
            <a:off x="2632075" y="5643563"/>
            <a:ext cx="6511925" cy="936625"/>
          </a:xfrm>
        </p:spPr>
        <p:txBody>
          <a:bodyPr/>
          <a:lstStyle/>
          <a:p>
            <a:pPr eaLnBrk="1" hangingPunct="1"/>
            <a:r>
              <a:rPr lang="tr-TR">
                <a:solidFill>
                  <a:srgbClr val="FF0000"/>
                </a:solidFill>
                <a:latin typeface="Calibri" charset="0"/>
              </a:rPr>
              <a:t>ÖZET</a:t>
            </a:r>
          </a:p>
        </p:txBody>
      </p:sp>
      <p:sp>
        <p:nvSpPr>
          <p:cNvPr id="65538" name="İçerik Yer Tutucusu 2"/>
          <p:cNvSpPr>
            <a:spLocks noGrp="1"/>
          </p:cNvSpPr>
          <p:nvPr>
            <p:ph idx="1"/>
          </p:nvPr>
        </p:nvSpPr>
        <p:spPr>
          <a:xfrm>
            <a:off x="571500" y="428625"/>
            <a:ext cx="8001000" cy="5000625"/>
          </a:xfrm>
        </p:spPr>
        <p:txBody>
          <a:bodyPr>
            <a:normAutofit fontScale="92500" lnSpcReduction="10000"/>
          </a:bodyPr>
          <a:lstStyle/>
          <a:p>
            <a:pPr eaLnBrk="1" hangingPunct="1"/>
            <a:r>
              <a:rPr lang="tr-TR" sz="3000">
                <a:latin typeface="Calibri" charset="0"/>
              </a:rPr>
              <a:t>Davranışçı yaklaşım ile bilişsel yaklaşıma göre öğrenci ve öğretmen rollerini karşılaştırınız.</a:t>
            </a:r>
          </a:p>
          <a:p>
            <a:pPr eaLnBrk="1" hangingPunct="1"/>
            <a:r>
              <a:rPr lang="tr-TR" sz="3000">
                <a:latin typeface="Calibri" charset="0"/>
              </a:rPr>
              <a:t>Hümanistik yaklaşım ile yapılandırmacı yaklaşım arasındaki fark ve benzerlikleri açıklayınız.</a:t>
            </a:r>
          </a:p>
          <a:p>
            <a:pPr eaLnBrk="1" hangingPunct="1"/>
            <a:r>
              <a:rPr lang="tr-TR" sz="3000">
                <a:latin typeface="Calibri" charset="0"/>
              </a:rPr>
              <a:t>Hangi öğrenme yaklaşımı kalabalık sınıflar için uygun olabilir?</a:t>
            </a:r>
          </a:p>
          <a:p>
            <a:pPr eaLnBrk="1" hangingPunct="1"/>
            <a:r>
              <a:rPr lang="tr-TR" sz="3000">
                <a:latin typeface="Calibri" charset="0"/>
              </a:rPr>
              <a:t>Hangi öğrenme yaklaşımı öğretmen açısından daha geliştiricidir?</a:t>
            </a:r>
          </a:p>
          <a:p>
            <a:pPr eaLnBrk="1" hangingPunct="1"/>
            <a:r>
              <a:rPr lang="tr-TR" sz="3000">
                <a:latin typeface="Calibri" charset="0"/>
              </a:rPr>
              <a:t>Yapılandırmacı yaklaşım ile yetişen bir öğrencinin özellikleri neler olabilir?</a:t>
            </a:r>
          </a:p>
        </p:txBody>
      </p:sp>
    </p:spTree>
    <p:extLst>
      <p:ext uri="{BB962C8B-B14F-4D97-AF65-F5344CB8AC3E}">
        <p14:creationId xmlns:p14="http://schemas.microsoft.com/office/powerpoint/2010/main" val="25040878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TotalTime>
  <Words>168</Words>
  <Application>Microsoft Macintosh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Capital</vt:lpstr>
      <vt:lpstr> ÖĞRETİM İLKE ve YÖNTEMLERİ </vt:lpstr>
      <vt:lpstr>ÖĞRENME VE ÖĞRETME YAKLAŞIMLARI</vt:lpstr>
      <vt:lpstr>Öğrenme Yaklaşımları</vt:lpstr>
      <vt:lpstr>DAVRANIŞÇI YAKLAŞIM</vt:lpstr>
      <vt:lpstr>BİLİŞSEL YAKLAŞIM</vt:lpstr>
      <vt:lpstr>YAPILANDIRMACI YAKLAŞIM</vt:lpstr>
      <vt:lpstr>HÜMANİSTİK YAKLAŞIM</vt:lpstr>
      <vt:lpstr>ÖZET</vt:lpstr>
    </vt:vector>
  </TitlesOfParts>
  <Company>Ankara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İLKE ve YÖNTEMLERİ </dc:title>
  <dc:creator>Berna Aslan</dc:creator>
  <cp:lastModifiedBy>Berna Aslan</cp:lastModifiedBy>
  <cp:revision>4</cp:revision>
  <dcterms:created xsi:type="dcterms:W3CDTF">2017-10-31T17:07:05Z</dcterms:created>
  <dcterms:modified xsi:type="dcterms:W3CDTF">2017-11-01T19:41:16Z</dcterms:modified>
</cp:coreProperties>
</file>