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2FD4B-A96F-4ACC-BF85-73504D0B8380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4797F-AC95-43F8-917C-E758E4FD5D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23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78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81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59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95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2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9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38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12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9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6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06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6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8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50" y="1"/>
            <a:ext cx="6076950" cy="601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8899" name="Rectangle 3"/>
          <p:cNvSpPr>
            <a:spLocks noChangeArrowheads="1"/>
          </p:cNvSpPr>
          <p:nvPr/>
        </p:nvSpPr>
        <p:spPr bwMode="auto">
          <a:xfrm>
            <a:off x="1828800" y="609601"/>
            <a:ext cx="266700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160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Nearly all nitrogen that is  mineralized in these systems is nitrified on a net basis. </a:t>
            </a:r>
          </a:p>
          <a:p>
            <a:pPr eaLnBrk="1" hangingPunct="1"/>
            <a:endParaRPr lang="en-US" altLang="tr-TR" sz="1600">
              <a:latin typeface="Comic Sans MS" panose="030F0702030302020204" pitchFamily="66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buFontTx/>
              <a:buChar char="-"/>
            </a:pPr>
            <a:r>
              <a:rPr lang="en-US" altLang="tr-TR" sz="160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In contrast, net nitrification is frequently less than 25% of net mineralization in temperate coniferous forests.</a:t>
            </a:r>
          </a:p>
          <a:p>
            <a:pPr eaLnBrk="1" hangingPunct="1"/>
            <a:r>
              <a:rPr lang="en-US" altLang="tr-TR" sz="160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eaLnBrk="1" hangingPunct="1"/>
            <a:r>
              <a:rPr lang="en-US" altLang="tr-TR" sz="1600"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- Semi-arid forests tend to show more net nitrification relative to net N mineralization</a:t>
            </a:r>
          </a:p>
        </p:txBody>
      </p:sp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5029200" y="5562601"/>
            <a:ext cx="56388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1600">
                <a:latin typeface="Comic Sans MS" panose="030F0702030302020204" pitchFamily="66" charset="0"/>
              </a:rPr>
              <a:t>9.6 - The relationship between net nitrogen mineralization and net nitrification (</a:t>
            </a:r>
            <a:r>
              <a:rPr lang="en-US" altLang="tr-TR" sz="1600">
                <a:latin typeface="Comic Sans MS" panose="030F0702030302020204" pitchFamily="66" charset="0"/>
                <a:sym typeface="Symbol" panose="05050102010706020507" pitchFamily="18" charset="2"/>
              </a:rPr>
              <a:t></a:t>
            </a:r>
            <a:r>
              <a:rPr lang="en-US" altLang="tr-TR" sz="1600">
                <a:latin typeface="Comic Sans MS" panose="030F0702030302020204" pitchFamily="66" charset="0"/>
              </a:rPr>
              <a:t>g nitrogen g</a:t>
            </a:r>
            <a:r>
              <a:rPr lang="en-US" altLang="tr-TR" sz="1600">
                <a:latin typeface="Comic Sans MS" panose="030F0702030302020204" pitchFamily="66" charset="0"/>
                <a:sym typeface="Symbol" panose="05050102010706020507" pitchFamily="18" charset="2"/>
              </a:rPr>
              <a:t>-1 of dry soil for a 10-day incubation) across a range of tropical forest ecosystems (Vitousek and Matson 1984). </a:t>
            </a:r>
          </a:p>
        </p:txBody>
      </p:sp>
    </p:spTree>
    <p:extLst>
      <p:ext uri="{BB962C8B-B14F-4D97-AF65-F5344CB8AC3E}">
        <p14:creationId xmlns:p14="http://schemas.microsoft.com/office/powerpoint/2010/main" val="4096292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tr-TR" smtClean="0"/>
              <a:t>Summary: small </a:t>
            </a:r>
            <a:r>
              <a:rPr lang="en-US" altLang="tr-TR" smtClean="0">
                <a:sym typeface="Wingdings" panose="05000000000000000000" pitchFamily="2" charset="2"/>
              </a:rPr>
              <a:t> big</a:t>
            </a:r>
            <a:endParaRPr lang="en-US" altLang="tr-TR" smtClean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66800"/>
            <a:ext cx="441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tr-TR" sz="1600">
                <a:sym typeface="Wingdings" panose="05000000000000000000" pitchFamily="2" charset="2"/>
              </a:rPr>
              <a:t>Controls on mineralization (C quality, AET) are similar to those for decomposition, and this is the major source of plant nutrients for natural ecosystems.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600"/>
              <a:t>Humans are influencing N inputs to ecosystems: N fixation, N deposition.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600"/>
              <a:t>Higher N availability </a:t>
            </a:r>
            <a:r>
              <a:rPr lang="en-US" altLang="tr-TR" sz="1600">
                <a:sym typeface="Wingdings" panose="05000000000000000000" pitchFamily="2" charset="2"/>
              </a:rPr>
              <a:t> greater plant growth, until demand saturates.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600">
                <a:sym typeface="Wingdings" panose="05000000000000000000" pitchFamily="2" charset="2"/>
              </a:rPr>
              <a:t>Microbes compete with plants for available 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600">
                <a:sym typeface="Wingdings" panose="05000000000000000000" pitchFamily="2" charset="2"/>
              </a:rPr>
              <a:t>Presence of substrate (NH</a:t>
            </a:r>
            <a:r>
              <a:rPr lang="en-US" altLang="tr-TR" sz="1600" baseline="-25000">
                <a:sym typeface="Wingdings" panose="05000000000000000000" pitchFamily="2" charset="2"/>
              </a:rPr>
              <a:t>4</a:t>
            </a:r>
            <a:r>
              <a:rPr lang="en-US" altLang="tr-TR" sz="1600" baseline="30000">
                <a:sym typeface="Wingdings" panose="05000000000000000000" pitchFamily="2" charset="2"/>
              </a:rPr>
              <a:t>+</a:t>
            </a:r>
            <a:r>
              <a:rPr lang="en-US" altLang="tr-TR" sz="1600">
                <a:sym typeface="Wingdings" panose="05000000000000000000" pitchFamily="2" charset="2"/>
              </a:rPr>
              <a:t>) is a major controller of nitrification; nitrate is much more susceptible to loss than ammonium.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1600">
                <a:sym typeface="Wingdings" panose="05000000000000000000" pitchFamily="2" charset="2"/>
              </a:rPr>
              <a:t>Losses of N cause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1400"/>
              <a:t>Nitrate and nitrite pollution in groundwater (toxicity)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1400"/>
              <a:t>Chemically active N species (NO</a:t>
            </a:r>
            <a:r>
              <a:rPr lang="en-US" altLang="tr-TR" sz="1400" baseline="-25000"/>
              <a:t>x</a:t>
            </a:r>
            <a:r>
              <a:rPr lang="en-US" altLang="tr-TR" sz="1400"/>
              <a:t>) in atmosphere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1400"/>
              <a:t>Radiatively active N species (N</a:t>
            </a:r>
            <a:r>
              <a:rPr lang="en-US" altLang="tr-TR" sz="1400" baseline="-25000"/>
              <a:t>2</a:t>
            </a:r>
            <a:r>
              <a:rPr lang="en-US" altLang="tr-TR" sz="1400"/>
              <a:t>O) in atmosphere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1400"/>
              <a:t>Increased output to aquatic ecosystems (eutrophication).</a:t>
            </a:r>
          </a:p>
        </p:txBody>
      </p:sp>
      <p:pic>
        <p:nvPicPr>
          <p:cNvPr id="218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838200"/>
            <a:ext cx="456406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411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93837" y="1268413"/>
            <a:ext cx="9037638" cy="5302250"/>
          </a:xfrm>
        </p:spPr>
        <p:txBody>
          <a:bodyPr>
            <a:normAutofit fontScale="77500" lnSpcReduction="2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Topraktaki organik madde miktarı çoğu zaman biyolojik azot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err="1" smtClean="0"/>
              <a:t>fiksasyonuyla</a:t>
            </a:r>
            <a:r>
              <a:rPr lang="tr-TR" dirty="0" smtClean="0"/>
              <a:t>  (</a:t>
            </a:r>
            <a:r>
              <a:rPr lang="tr-TR" i="1" dirty="0" err="1" smtClean="0"/>
              <a:t>Azotobacter</a:t>
            </a:r>
            <a:r>
              <a:rPr lang="tr-TR" i="1" dirty="0" smtClean="0"/>
              <a:t>, </a:t>
            </a:r>
            <a:r>
              <a:rPr lang="tr-TR" i="1" dirty="0" err="1" smtClean="0"/>
              <a:t>Clostridium</a:t>
            </a:r>
            <a:r>
              <a:rPr lang="tr-TR" i="1" dirty="0" smtClean="0"/>
              <a:t>, </a:t>
            </a:r>
            <a:r>
              <a:rPr lang="tr-TR" i="1" dirty="0" err="1" smtClean="0"/>
              <a:t>Cyanobacteria</a:t>
            </a:r>
            <a:r>
              <a:rPr lang="tr-TR" i="1" dirty="0" smtClean="0"/>
              <a:t>,</a:t>
            </a:r>
            <a:r>
              <a:rPr lang="tr-TR" dirty="0" smtClean="0"/>
              <a:t> ve türlere özgü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err="1" smtClean="0"/>
              <a:t>simbiyotik</a:t>
            </a:r>
            <a:r>
              <a:rPr lang="tr-TR" dirty="0" smtClean="0"/>
              <a:t> </a:t>
            </a:r>
            <a:r>
              <a:rPr lang="tr-TR" dirty="0" err="1" smtClean="0"/>
              <a:t>fiksasyon</a:t>
            </a:r>
            <a:r>
              <a:rPr lang="tr-TR" dirty="0" smtClean="0"/>
              <a:t> bakterilerini bulunduran Baklagillerle) ve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err="1" smtClean="0"/>
              <a:t>mineralizasyonla</a:t>
            </a:r>
            <a:r>
              <a:rPr lang="tr-TR" dirty="0" smtClean="0"/>
              <a:t> artar (</a:t>
            </a:r>
            <a:r>
              <a:rPr lang="tr-TR" dirty="0" err="1" smtClean="0"/>
              <a:t>Humifikasyon</a:t>
            </a:r>
            <a:r>
              <a:rPr lang="tr-TR" dirty="0" smtClean="0"/>
              <a:t>, </a:t>
            </a:r>
            <a:r>
              <a:rPr lang="tr-TR" dirty="0" err="1" smtClean="0"/>
              <a:t>Amonifikasyon</a:t>
            </a:r>
            <a:r>
              <a:rPr lang="tr-TR" dirty="0" smtClean="0"/>
              <a:t>, </a:t>
            </a:r>
            <a:r>
              <a:rPr lang="tr-TR" dirty="0" err="1" smtClean="0"/>
              <a:t>Nitrifikasyon</a:t>
            </a:r>
            <a:r>
              <a:rPr lang="tr-TR" dirty="0" smtClean="0"/>
              <a:t>,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vb. ile artar).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 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Amonyağın bazı formları buharlaşmayla, bazen az miktarda da olsa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bitkilerce yapılan asimilasyonla kaybolmaktadır. Nitrat, bazen yağmur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sularıyla bazen de </a:t>
            </a:r>
            <a:r>
              <a:rPr lang="tr-TR" i="1" dirty="0" smtClean="0"/>
              <a:t>nitrojen </a:t>
            </a:r>
            <a:r>
              <a:rPr lang="tr-TR" i="1" dirty="0" err="1" smtClean="0"/>
              <a:t>oksidaz</a:t>
            </a:r>
            <a:r>
              <a:rPr lang="tr-TR" i="1" dirty="0" smtClean="0"/>
              <a:t> </a:t>
            </a:r>
            <a:r>
              <a:rPr lang="tr-TR" dirty="0" smtClean="0"/>
              <a:t>gibi uçucu gaz(</a:t>
            </a:r>
            <a:r>
              <a:rPr lang="tr-TR" dirty="0" err="1" smtClean="0"/>
              <a:t>ların</a:t>
            </a:r>
            <a:r>
              <a:rPr lang="tr-TR" dirty="0" smtClean="0"/>
              <a:t>) üretimindeki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err="1" smtClean="0"/>
              <a:t>denitrifikasyonla</a:t>
            </a:r>
            <a:r>
              <a:rPr lang="tr-TR" dirty="0" smtClean="0"/>
              <a:t> da kaybolabilir. Ancak topraktaki miktarı çoğunlukla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bitki </a:t>
            </a:r>
            <a:r>
              <a:rPr lang="tr-TR" i="1" dirty="0" smtClean="0"/>
              <a:t>asimilasyonuyla</a:t>
            </a:r>
            <a:r>
              <a:rPr lang="tr-TR" dirty="0" smtClean="0"/>
              <a:t>  azalır. Hasatla beraber büyük bir kısmının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kaldırılmasına rağmen </a:t>
            </a:r>
            <a:r>
              <a:rPr lang="tr-TR" i="1" dirty="0" smtClean="0"/>
              <a:t>azotlu gübreler ile baklagiller</a:t>
            </a:r>
            <a:r>
              <a:rPr lang="tr-TR" dirty="0" smtClean="0"/>
              <a:t> topraktaki nitrojenin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iki önemli kaynağıdır.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 smtClean="0"/>
              <a:t> 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398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1 Başlık"/>
          <p:cNvSpPr>
            <a:spLocks noGrp="1"/>
          </p:cNvSpPr>
          <p:nvPr>
            <p:ph type="title"/>
          </p:nvPr>
        </p:nvSpPr>
        <p:spPr>
          <a:xfrm>
            <a:off x="1531938" y="1412875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AZOT  DÖNGÜSÜNDE BAKLAGİLLERİN YERİ</a:t>
            </a:r>
            <a:br>
              <a:rPr lang="tr-TR" altLang="tr-TR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2133600"/>
            <a:ext cx="9144000" cy="4724400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err="1" smtClean="0"/>
              <a:t>Baklagil</a:t>
            </a:r>
            <a:r>
              <a:rPr lang="tr-TR" dirty="0" smtClean="0"/>
              <a:t> bitkilerinin toprağı azotça zenginleştiren ürünler olduğunu bilmekten çok, toprağa nasıl azot bağladıklarını bilmemiz gerekmektedir. 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Baklagiller, bazı durumlarda daha çok olmakla birlikte, </a:t>
            </a:r>
            <a:r>
              <a:rPr lang="tr-TR" dirty="0" err="1" smtClean="0"/>
              <a:t>ort.</a:t>
            </a:r>
            <a:r>
              <a:rPr lang="tr-TR" dirty="0" smtClean="0"/>
              <a:t> 200-300 kg/ha nitrojeni toprağa kazandırabilmekte, </a:t>
            </a:r>
            <a:r>
              <a:rPr lang="tr-TR" dirty="0"/>
              <a:t>b</a:t>
            </a:r>
            <a:r>
              <a:rPr lang="tr-TR" dirty="0" smtClean="0"/>
              <a:t>u miktar ise bitkinin çiçeklenme döneminde olması ve toprağın azotça fakir bulunması durumunda geçerli olmaktadır. 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Baklagiller toprakta mineralize olan organik materyaller ile gübre kaynaklı azotun bulunması halinde topraktaki azotu tüketir, toprağa azot (bağlamaz) ve (topraktaki) nitrojen kombinasyonunu kullanarak gelişirler. 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Her ne kadar baklagiller, toprağa azot bağlasa da hasatı yapılınca yapılarında % 60-90 arasında azot bulunur.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587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1524000" y="1773239"/>
            <a:ext cx="9144000" cy="4389437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Bitkinin hasadıyla birlikte topraktan kaldırılan azotun bir kısmı daha sonra tarlada kalan bitki artıklarıyla toprağa geri dönmesine karşılık, yeterince olgunlaşmayan bitki kısımları azotun büyük bir kısmını yitirmiştir.</a:t>
            </a:r>
          </a:p>
          <a:p>
            <a:pPr marL="0" indent="0">
              <a:buNone/>
              <a:defRPr/>
            </a:pPr>
            <a:r>
              <a:rPr lang="tr-TR" altLang="tr-TR" dirty="0" smtClean="0"/>
              <a:t> </a:t>
            </a:r>
          </a:p>
          <a:p>
            <a:pPr eaLnBrk="1" hangingPunct="1">
              <a:defRPr/>
            </a:pPr>
            <a:r>
              <a:rPr lang="tr-TR" altLang="tr-TR" dirty="0" smtClean="0"/>
              <a:t>Soya fasulyesinin kök ve sap kısımları toprağa 35-70 kg/ha nitrojen kazandırırken, hasat ertesi toprağın pullukla sürülmesi ile toprağa nitrojen kazandırılmasında etkili olduğu görülmüştür. 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137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268414"/>
            <a:ext cx="9144000" cy="5445125"/>
          </a:xfrm>
        </p:spPr>
        <p:txBody>
          <a:bodyPr>
            <a:normAutofit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err="1" smtClean="0"/>
              <a:t>Baklagil</a:t>
            </a:r>
            <a:r>
              <a:rPr lang="tr-TR" dirty="0" smtClean="0"/>
              <a:t> köklerinin, toprakta örneğin tahıl ürünlerince kullanılabilecek miktarda çok nitrojen bıraktığı söylenemez.</a:t>
            </a:r>
          </a:p>
          <a:p>
            <a:pPr marL="641350" lvl="2" indent="0" algn="just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 Öte yandan, toprağa dökülen yapraklar (</a:t>
            </a:r>
            <a:r>
              <a:rPr lang="tr-TR" i="1" dirty="0" smtClean="0"/>
              <a:t>Haiti</a:t>
            </a:r>
            <a:r>
              <a:rPr lang="tr-TR" dirty="0" smtClean="0"/>
              <a:t> ile ortak yaşamı olan </a:t>
            </a:r>
            <a:r>
              <a:rPr lang="tr-TR" i="1" dirty="0" err="1" smtClean="0"/>
              <a:t>Cajanus</a:t>
            </a:r>
            <a:r>
              <a:rPr lang="tr-TR" i="1" dirty="0" smtClean="0"/>
              <a:t> </a:t>
            </a:r>
            <a:r>
              <a:rPr lang="tr-TR" dirty="0" smtClean="0"/>
              <a:t>mısırında olduğu gibi) ya da çiftçiler tarafından kesilen ve tarlada bırakılan dallar (Filipinlerdeki tahılların kullanabileceği 60-90 kg nitrojeni toprağa bağlayan</a:t>
            </a:r>
            <a:r>
              <a:rPr lang="tr-TR" i="1" dirty="0" smtClean="0"/>
              <a:t> </a:t>
            </a:r>
            <a:r>
              <a:rPr lang="tr-TR" i="1" dirty="0" err="1" smtClean="0"/>
              <a:t>Leucaena</a:t>
            </a:r>
            <a:r>
              <a:rPr lang="tr-TR" i="1" dirty="0" smtClean="0"/>
              <a:t> </a:t>
            </a:r>
            <a:r>
              <a:rPr lang="tr-TR" dirty="0" smtClean="0"/>
              <a:t>Mısırı ile </a:t>
            </a:r>
            <a:r>
              <a:rPr lang="tr-TR" i="1" dirty="0" err="1" smtClean="0"/>
              <a:t>Cassava</a:t>
            </a:r>
            <a:r>
              <a:rPr lang="tr-TR" dirty="0" smtClean="0"/>
              <a:t> ortak yaşamındaki gibi) ile de toprağa nitrojen kazandırılabilir.</a:t>
            </a:r>
          </a:p>
          <a:p>
            <a:pPr marL="0" indent="0" algn="just">
              <a:buClr>
                <a:schemeClr val="accent3"/>
              </a:buClr>
              <a:buNone/>
              <a:defRPr/>
            </a:pPr>
            <a:endParaRPr lang="tr-TR" dirty="0" smtClean="0"/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Çiftlik hayvanlarını belli bir alanda tutmak yerine karışık olarak otlatarak, gübrelerinin homojen şekilde toprağa/tarlaya dağılması sağlanacağı için, uygulama azotça zenginleştirmeye önemli katkı(</a:t>
            </a:r>
            <a:r>
              <a:rPr lang="tr-TR" dirty="0" err="1" smtClean="0"/>
              <a:t>lar</a:t>
            </a:r>
            <a:r>
              <a:rPr lang="tr-TR" dirty="0" smtClean="0"/>
              <a:t>) sağlar.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6343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1 Başlık"/>
          <p:cNvSpPr>
            <a:spLocks noGrp="1"/>
          </p:cNvSpPr>
          <p:nvPr>
            <p:ph type="title"/>
          </p:nvPr>
        </p:nvSpPr>
        <p:spPr>
          <a:xfrm>
            <a:off x="1524000" y="1196975"/>
            <a:ext cx="9144000" cy="1143000"/>
          </a:xfrm>
        </p:spPr>
        <p:txBody>
          <a:bodyPr/>
          <a:lstStyle/>
          <a:p>
            <a:pPr algn="ctr" eaLnBrk="1" hangingPunct="1"/>
            <a:r>
              <a:rPr lang="tr-TR" altLang="tr-TR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Baklagiller ve Diğer Bitkiler Arasında Azotun Hareketi </a:t>
            </a:r>
          </a:p>
        </p:txBody>
      </p:sp>
      <p:sp>
        <p:nvSpPr>
          <p:cNvPr id="223235" name="2 İçerik Yer Tutucusu"/>
          <p:cNvSpPr>
            <a:spLocks noGrp="1"/>
          </p:cNvSpPr>
          <p:nvPr>
            <p:ph idx="1"/>
          </p:nvPr>
        </p:nvSpPr>
        <p:spPr>
          <a:xfrm>
            <a:off x="1524000" y="2708275"/>
            <a:ext cx="9144000" cy="252095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                              Nitrojen bu döngüye;</a:t>
            </a:r>
          </a:p>
          <a:p>
            <a:pPr eaLnBrk="1" hangingPunct="1"/>
            <a:r>
              <a:rPr lang="tr-TR" altLang="tr-TR" smtClean="0"/>
              <a:t>Tohum</a:t>
            </a:r>
          </a:p>
          <a:p>
            <a:pPr eaLnBrk="1" hangingPunct="1"/>
            <a:r>
              <a:rPr lang="tr-TR" altLang="tr-TR" smtClean="0"/>
              <a:t>Toprakta bulunan çeşitli nitrojenli bileşikler  ve</a:t>
            </a:r>
          </a:p>
          <a:p>
            <a:pPr eaLnBrk="1" hangingPunct="1"/>
            <a:r>
              <a:rPr lang="tr-TR" altLang="tr-TR" smtClean="0"/>
              <a:t> Atmosferdeki azotun biyolojik fiksasyonuyla katılır.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21605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2 İçerik Yer Tutucusu"/>
          <p:cNvSpPr>
            <a:spLocks noGrp="1"/>
          </p:cNvSpPr>
          <p:nvPr>
            <p:ph idx="1"/>
          </p:nvPr>
        </p:nvSpPr>
        <p:spPr>
          <a:xfrm>
            <a:off x="1992314" y="2349501"/>
            <a:ext cx="8675687" cy="25193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Nitrojen miktarı;</a:t>
            </a:r>
          </a:p>
          <a:p>
            <a:pPr eaLnBrk="1" hangingPunct="1"/>
            <a:r>
              <a:rPr lang="tr-TR" altLang="tr-TR" smtClean="0"/>
              <a:t>Hasat artıkları kaldırıldığında</a:t>
            </a:r>
          </a:p>
          <a:p>
            <a:pPr eaLnBrk="1" hangingPunct="1"/>
            <a:r>
              <a:rPr lang="tr-TR" altLang="tr-TR" smtClean="0"/>
              <a:t>Çiftlik hayvanları farklı yerlerde otlatıldığında azalır.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5257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Ayrıca ;</a:t>
            </a:r>
          </a:p>
          <a:p>
            <a:pPr eaLnBrk="1" hangingPunct="1"/>
            <a:r>
              <a:rPr lang="tr-TR" altLang="tr-TR" smtClean="0"/>
              <a:t> Yangınlarla</a:t>
            </a:r>
          </a:p>
          <a:p>
            <a:pPr eaLnBrk="1" hangingPunct="1"/>
            <a:r>
              <a:rPr lang="tr-TR" altLang="tr-TR" smtClean="0"/>
              <a:t> Erozyonla</a:t>
            </a:r>
          </a:p>
          <a:p>
            <a:pPr eaLnBrk="1" hangingPunct="1"/>
            <a:r>
              <a:rPr lang="tr-TR" altLang="tr-TR" smtClean="0"/>
              <a:t> Buharlaşmayla</a:t>
            </a:r>
          </a:p>
          <a:p>
            <a:pPr eaLnBrk="1" hangingPunct="1"/>
            <a:r>
              <a:rPr lang="tr-TR" altLang="tr-TR" smtClean="0"/>
              <a:t> Topraktaki bitkilerin temel nitrat  asimilasyonuyla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  da azot kaybı söz konusudur.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95214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1524000" y="2060575"/>
            <a:ext cx="9144000" cy="438943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tr-TR" altLang="tr-TR" dirty="0" smtClean="0"/>
              <a:t>Bu döngüdeki «</a:t>
            </a:r>
            <a:r>
              <a:rPr lang="tr-TR" altLang="tr-TR" dirty="0" err="1" smtClean="0"/>
              <a:t>mineralizasyon</a:t>
            </a:r>
            <a:r>
              <a:rPr lang="tr-TR" altLang="tr-TR" dirty="0" smtClean="0"/>
              <a:t>» ile şu iki yolla geriş olur: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tr-TR" altLang="tr-TR" dirty="0" smtClean="0"/>
          </a:p>
          <a:p>
            <a:pPr eaLnBrk="1" hangingPunct="1">
              <a:defRPr/>
            </a:pPr>
            <a:r>
              <a:rPr lang="tr-TR" altLang="tr-TR" dirty="0" smtClean="0"/>
              <a:t>Çiftlik hayvanlarının gübresi</a:t>
            </a:r>
          </a:p>
          <a:p>
            <a:pPr marL="0" indent="0">
              <a:buNone/>
              <a:defRPr/>
            </a:pPr>
            <a:endParaRPr lang="tr-TR" altLang="tr-TR" dirty="0" smtClean="0"/>
          </a:p>
          <a:p>
            <a:pPr eaLnBrk="1" hangingPunct="1">
              <a:defRPr/>
            </a:pPr>
            <a:r>
              <a:rPr lang="tr-TR" altLang="tr-TR" dirty="0" smtClean="0"/>
              <a:t> Artıklar</a:t>
            </a:r>
          </a:p>
          <a:p>
            <a:pPr eaLnBrk="1" hangingPunct="1">
              <a:defRPr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03041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1 Başlık"/>
          <p:cNvSpPr>
            <a:spLocks noGrp="1"/>
          </p:cNvSpPr>
          <p:nvPr>
            <p:ph type="title"/>
          </p:nvPr>
        </p:nvSpPr>
        <p:spPr>
          <a:xfrm>
            <a:off x="1524000" y="1412875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NİTROJENİ FİKSE EDEN ORGANİZMALAR</a:t>
            </a:r>
            <a:r>
              <a:rPr lang="tr-TR" altLang="tr-TR" sz="3600"/>
              <a:t/>
            </a:r>
            <a:br>
              <a:rPr lang="tr-TR" altLang="tr-TR" sz="3600"/>
            </a:br>
            <a:endParaRPr lang="tr-TR" altLang="tr-TR" sz="360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2265364"/>
            <a:ext cx="9144000" cy="4675187"/>
          </a:xfrm>
        </p:spPr>
        <p:txBody>
          <a:bodyPr>
            <a:normAutofit lnSpcReduction="10000"/>
          </a:bodyPr>
          <a:lstStyle/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N</a:t>
            </a:r>
            <a:r>
              <a:rPr lang="tr-TR" baseline="-25000" dirty="0" smtClean="0"/>
              <a:t>2</a:t>
            </a:r>
            <a:r>
              <a:rPr lang="tr-TR" dirty="0" smtClean="0"/>
              <a:t>’nin NH</a:t>
            </a:r>
            <a:r>
              <a:rPr lang="tr-TR" baseline="-25000" dirty="0" smtClean="0"/>
              <a:t>3</a:t>
            </a:r>
            <a:r>
              <a:rPr lang="tr-TR" dirty="0" smtClean="0"/>
              <a:t>’e indirgendiği </a:t>
            </a:r>
            <a:r>
              <a:rPr lang="tr-TR" i="1" dirty="0" smtClean="0"/>
              <a:t>nitrojen </a:t>
            </a:r>
            <a:r>
              <a:rPr lang="tr-TR" i="1" dirty="0" err="1" smtClean="0"/>
              <a:t>fiksasyonu</a:t>
            </a:r>
            <a:r>
              <a:rPr lang="tr-TR" i="1" dirty="0" smtClean="0"/>
              <a:t> </a:t>
            </a:r>
            <a:r>
              <a:rPr lang="tr-TR" dirty="0" smtClean="0"/>
              <a:t>için enerji gerekir. </a:t>
            </a:r>
            <a:r>
              <a:rPr lang="tr-TR" b="1" dirty="0" smtClean="0">
                <a:solidFill>
                  <a:srgbClr val="FF0000"/>
                </a:solidFill>
              </a:rPr>
              <a:t>Haber </a:t>
            </a:r>
            <a:r>
              <a:rPr lang="tr-TR" b="1" dirty="0" err="1" smtClean="0">
                <a:solidFill>
                  <a:srgbClr val="FF0000"/>
                </a:solidFill>
              </a:rPr>
              <a:t>Bosh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yöntemi bu amaçla yenilenemeyen fosil yakıtları kullanır. Bazı mikroorganizmalar (bakteri ve </a:t>
            </a:r>
            <a:r>
              <a:rPr lang="tr-TR" dirty="0" err="1" smtClean="0"/>
              <a:t>siyano</a:t>
            </a:r>
            <a:r>
              <a:rPr lang="tr-TR" dirty="0" smtClean="0"/>
              <a:t> bakteriler) atmosferik azotu </a:t>
            </a:r>
            <a:r>
              <a:rPr lang="tr-TR" dirty="0" err="1" smtClean="0"/>
              <a:t>fikse</a:t>
            </a:r>
            <a:r>
              <a:rPr lang="tr-TR" dirty="0" smtClean="0"/>
              <a:t> için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nitrogenaz</a:t>
            </a:r>
            <a:r>
              <a:rPr lang="tr-TR" dirty="0" smtClean="0"/>
              <a:t> enzimini kullanırlar.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Bu enzim, oksijen tarafından hareketsizleştirilme gibi bir karakteristik özelliğe sahiptir. Mikroorganizmaların NH</a:t>
            </a:r>
            <a:r>
              <a:rPr lang="tr-TR" baseline="-25000" dirty="0" smtClean="0"/>
              <a:t>3</a:t>
            </a:r>
            <a:r>
              <a:rPr lang="tr-TR" dirty="0" smtClean="0"/>
              <a:t> sentezi için kullandığı enerji, serbest yaşayan mikroorganizmalar olduğunda topraktaki karbonhidratlardan; ya da organizmalar bitkiyle </a:t>
            </a:r>
            <a:r>
              <a:rPr lang="tr-TR" dirty="0" err="1" smtClean="0"/>
              <a:t>rizosferde</a:t>
            </a:r>
            <a:r>
              <a:rPr lang="tr-TR" dirty="0" smtClean="0"/>
              <a:t> ilişki içinde olurlarsa köklerden veya </a:t>
            </a:r>
            <a:r>
              <a:rPr lang="tr-TR" dirty="0" err="1" smtClean="0"/>
              <a:t>simbiyotik</a:t>
            </a:r>
            <a:r>
              <a:rPr lang="tr-TR" dirty="0" smtClean="0"/>
              <a:t> yolla doğrudan bitkiden sağlanır. Ayrıca, süreçteki enerji güneş ve fotosentezden elde edilen karbonhidratlardan karşılanır.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438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447801"/>
            <a:ext cx="7016750" cy="448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9923" name="Text Box 3"/>
          <p:cNvSpPr txBox="1">
            <a:spLocks noChangeArrowheads="1"/>
          </p:cNvSpPr>
          <p:nvPr/>
        </p:nvSpPr>
        <p:spPr bwMode="auto">
          <a:xfrm>
            <a:off x="2498726" y="6218238"/>
            <a:ext cx="63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9.5</a:t>
            </a:r>
          </a:p>
        </p:txBody>
      </p:sp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2422526" y="198439"/>
            <a:ext cx="49327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- Substrate limitation is common.</a:t>
            </a:r>
          </a:p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- Nitrifiers are obligate aerobes.</a:t>
            </a:r>
          </a:p>
        </p:txBody>
      </p:sp>
    </p:spTree>
    <p:extLst>
      <p:ext uri="{BB962C8B-B14F-4D97-AF65-F5344CB8AC3E}">
        <p14:creationId xmlns:p14="http://schemas.microsoft.com/office/powerpoint/2010/main" val="2871696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2 İçerik Yer Tutucusu"/>
          <p:cNvSpPr>
            <a:spLocks noGrp="1"/>
          </p:cNvSpPr>
          <p:nvPr>
            <p:ph idx="1"/>
          </p:nvPr>
        </p:nvSpPr>
        <p:spPr>
          <a:xfrm>
            <a:off x="1919288" y="1484314"/>
            <a:ext cx="8229600" cy="4389437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Bu tüm dünyada yinelenebilen bir enerjidir.</a:t>
            </a:r>
          </a:p>
          <a:p>
            <a:pPr eaLnBrk="1" hangingPunct="1"/>
            <a:r>
              <a:rPr lang="tr-TR" altLang="tr-TR" smtClean="0"/>
              <a:t>Atmosferik azotun biyolojik fiksasyonuyla her yıl yaklaşık 175 milyon metrik ton veya tüm nitrojenin % 70’ i fikse edilmektedir.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53996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196975"/>
            <a:ext cx="9144000" cy="5545138"/>
          </a:xfrm>
        </p:spPr>
        <p:txBody>
          <a:bodyPr>
            <a:normAutofit lnSpcReduction="1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Nodüllerdeki azot </a:t>
            </a:r>
            <a:r>
              <a:rPr lang="tr-TR" dirty="0" err="1" smtClean="0"/>
              <a:t>fikse</a:t>
            </a:r>
            <a:r>
              <a:rPr lang="tr-TR" dirty="0" smtClean="0"/>
              <a:t> eden bakteriler aşağıdaki nedenlerden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 smtClean="0"/>
              <a:t>dolayı serbest bakterilerden daha etkilidirler;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Nodüller fotosentezi sağlamak için özel bir iç yapıya sahiptirler.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err="1" smtClean="0"/>
              <a:t>Nodüler</a:t>
            </a:r>
            <a:r>
              <a:rPr lang="tr-TR" dirty="0" smtClean="0"/>
              <a:t>  yapı </a:t>
            </a:r>
            <a:r>
              <a:rPr lang="tr-TR" i="1" dirty="0" err="1" smtClean="0"/>
              <a:t>rhizobium</a:t>
            </a:r>
            <a:r>
              <a:rPr lang="tr-TR" dirty="0" smtClean="0"/>
              <a:t> </a:t>
            </a:r>
            <a:r>
              <a:rPr lang="tr-TR" dirty="0" err="1" smtClean="0"/>
              <a:t>bakterilerinii</a:t>
            </a:r>
            <a:r>
              <a:rPr lang="tr-TR" dirty="0" smtClean="0"/>
              <a:t> diğer mikroorganizmalarla yarışmadan koruyacak bir yapıya sahiptirler.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Oksijen </a:t>
            </a:r>
            <a:r>
              <a:rPr lang="tr-TR" dirty="0" err="1" smtClean="0"/>
              <a:t>taşınımmasını</a:t>
            </a:r>
            <a:r>
              <a:rPr lang="tr-TR" dirty="0" smtClean="0"/>
              <a:t> sağlayan </a:t>
            </a:r>
            <a:r>
              <a:rPr lang="tr-TR" dirty="0" err="1" smtClean="0"/>
              <a:t>lacheamoglobin</a:t>
            </a:r>
            <a:r>
              <a:rPr lang="tr-TR" dirty="0" smtClean="0"/>
              <a:t> proteinleri serbest oksijen formlarına karşı bir engel oluşturur ve böylece </a:t>
            </a:r>
            <a:r>
              <a:rPr lang="tr-TR" b="1" i="1" dirty="0" err="1" smtClean="0"/>
              <a:t>nitrogenaz</a:t>
            </a:r>
            <a:r>
              <a:rPr lang="tr-TR" dirty="0" smtClean="0"/>
              <a:t> enzimi, oksijenin </a:t>
            </a:r>
            <a:r>
              <a:rPr lang="tr-TR" dirty="0" err="1" smtClean="0"/>
              <a:t>etkisizleştirici</a:t>
            </a:r>
            <a:r>
              <a:rPr lang="tr-TR" dirty="0" smtClean="0"/>
              <a:t> özelliğinden korunmuş olur.</a:t>
            </a:r>
          </a:p>
          <a:p>
            <a:pPr marL="274320" indent="-27432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Nodüllerde, </a:t>
            </a:r>
            <a:r>
              <a:rPr lang="tr-TR" dirty="0" err="1" smtClean="0"/>
              <a:t>fiksasyon</a:t>
            </a:r>
            <a:r>
              <a:rPr lang="tr-TR" dirty="0" smtClean="0"/>
              <a:t> sonucu oluşan bileşenlerin bitkinin diğer kısımlarına taşınmasını sağlayan özel sistemler gelişmiştir.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287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79576" y="3933056"/>
            <a:ext cx="7851648" cy="1828800"/>
          </a:xfrm>
          <a:ln>
            <a:miter lim="800000"/>
            <a:headEnd/>
            <a:tailEnd/>
          </a:ln>
          <a:extLst/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 EKOKSİSTEMLERDE </a:t>
            </a:r>
            <a:br>
              <a:rPr lang="tr-TR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BİYOLOJİK AZOT FİKSASYONUNUN</a:t>
            </a:r>
            <a:br>
              <a:rPr lang="tr-TR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TEMEL KAYNAKLARI</a:t>
            </a:r>
            <a:r>
              <a:rPr lang="tr-TR" dirty="0" smtClean="0">
                <a:solidFill>
                  <a:srgbClr val="FFFF00"/>
                </a:solidFill>
              </a:rPr>
              <a:t/>
            </a:r>
            <a:br>
              <a:rPr lang="tr-TR" dirty="0" smtClean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658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ILIMAN KARASAL EKOKSİSTEMLER</a:t>
            </a:r>
          </a:p>
          <a:p>
            <a:pPr eaLnBrk="1" hangingPunct="1"/>
            <a:r>
              <a:rPr lang="tr-TR" altLang="tr-TR" smtClean="0"/>
              <a:t>TROPİK VE SUBTROPİK  KARASAL EKOSİSTEMLER</a:t>
            </a:r>
          </a:p>
          <a:p>
            <a:pPr eaLnBrk="1" hangingPunct="1"/>
            <a:r>
              <a:rPr lang="tr-TR" altLang="tr-TR" smtClean="0"/>
              <a:t>YÜKSEK FİKSASYON KAPASİTESİ POTANSİYELİ OLAN SİSTEMLER</a:t>
            </a:r>
          </a:p>
          <a:p>
            <a:pPr eaLnBrk="1" hangingPunct="1"/>
            <a:r>
              <a:rPr lang="tr-TR" altLang="tr-TR" smtClean="0"/>
              <a:t>POLAR VE SUBPOLAR KARASAL EKOSİSTEMLER</a:t>
            </a:r>
          </a:p>
          <a:p>
            <a:pPr eaLnBrk="1" hangingPunct="1"/>
            <a:r>
              <a:rPr lang="tr-TR" altLang="tr-TR" smtClean="0"/>
              <a:t>SULU EKOSİSTEMLER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65007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tr-TR" sz="3200"/>
              <a:t>C. N outputs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526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/>
              <a:t>1. Gaseous losses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Ammonia gas (pK = 8.2, NH</a:t>
            </a:r>
            <a:r>
              <a:rPr lang="en-US" altLang="tr-TR" baseline="-25000" smtClean="0"/>
              <a:t>4</a:t>
            </a:r>
            <a:r>
              <a:rPr lang="en-US" altLang="tr-TR" baseline="30000" smtClean="0"/>
              <a:t>+</a:t>
            </a:r>
            <a:r>
              <a:rPr lang="en-US" altLang="tr-TR" smtClean="0">
                <a:sym typeface="Wingdings" panose="05000000000000000000" pitchFamily="2" charset="2"/>
              </a:rPr>
              <a:t> NH</a:t>
            </a:r>
            <a:r>
              <a:rPr lang="en-US" altLang="tr-TR" baseline="-25000" smtClean="0">
                <a:sym typeface="Wingdings" panose="05000000000000000000" pitchFamily="2" charset="2"/>
              </a:rPr>
              <a:t>3</a:t>
            </a:r>
            <a:r>
              <a:rPr lang="en-US" altLang="tr-TR" smtClean="0">
                <a:sym typeface="Wingdings" panose="05000000000000000000" pitchFamily="2" charset="2"/>
              </a:rPr>
              <a:t> + H</a:t>
            </a:r>
            <a:r>
              <a:rPr lang="en-US" altLang="tr-TR" baseline="30000" smtClean="0">
                <a:sym typeface="Wingdings" panose="05000000000000000000" pitchFamily="2" charset="2"/>
              </a:rPr>
              <a:t>+</a:t>
            </a:r>
            <a:r>
              <a:rPr lang="en-US" altLang="tr-TR" smtClean="0">
                <a:sym typeface="Wingdings" panose="05000000000000000000" pitchFamily="2" charset="2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Fire</a:t>
            </a:r>
            <a:endParaRPr lang="en-US" altLang="tr-TR" smtClean="0">
              <a:sym typeface="Wingdings" panose="05000000000000000000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>
                <a:sym typeface="Wingdings" panose="05000000000000000000" pitchFamily="2" charset="2"/>
              </a:rPr>
              <a:t>Oxides of N (NO, N</a:t>
            </a:r>
            <a:r>
              <a:rPr lang="en-US" altLang="tr-TR" baseline="-25000" smtClean="0">
                <a:sym typeface="Wingdings" panose="05000000000000000000" pitchFamily="2" charset="2"/>
              </a:rPr>
              <a:t>2</a:t>
            </a:r>
            <a:r>
              <a:rPr lang="en-US" altLang="tr-TR" smtClean="0">
                <a:sym typeface="Wingdings" panose="05000000000000000000" pitchFamily="2" charset="2"/>
              </a:rPr>
              <a:t>O, N</a:t>
            </a:r>
            <a:r>
              <a:rPr lang="en-US" altLang="tr-TR" baseline="-25000" smtClean="0">
                <a:sym typeface="Wingdings" panose="05000000000000000000" pitchFamily="2" charset="2"/>
              </a:rPr>
              <a:t>2</a:t>
            </a:r>
            <a:r>
              <a:rPr lang="en-US" altLang="tr-TR" smtClean="0">
                <a:sym typeface="Wingdings" panose="05000000000000000000" pitchFamily="2" charset="2"/>
              </a:rPr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tr-TR" b="1"/>
              <a:t>NO</a:t>
            </a:r>
            <a:r>
              <a:rPr lang="en-US" altLang="tr-TR"/>
              <a:t> and N</a:t>
            </a:r>
            <a:r>
              <a:rPr lang="en-US" altLang="tr-TR" baseline="-25000"/>
              <a:t>2</a:t>
            </a:r>
            <a:r>
              <a:rPr lang="en-US" altLang="tr-TR"/>
              <a:t>O from autotrophic nitrification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tr-TR"/>
              <a:t>NO, </a:t>
            </a:r>
            <a:r>
              <a:rPr lang="en-US" altLang="tr-TR" b="1"/>
              <a:t>N</a:t>
            </a:r>
            <a:r>
              <a:rPr lang="en-US" altLang="tr-TR" b="1" baseline="-25000"/>
              <a:t>2</a:t>
            </a:r>
            <a:r>
              <a:rPr lang="en-US" altLang="tr-TR" b="1"/>
              <a:t>O, N</a:t>
            </a:r>
            <a:r>
              <a:rPr lang="en-US" altLang="tr-TR" b="1" baseline="-25000"/>
              <a:t>2</a:t>
            </a:r>
            <a:r>
              <a:rPr lang="en-US" altLang="tr-TR" b="1"/>
              <a:t> </a:t>
            </a:r>
            <a:r>
              <a:rPr lang="en-US" altLang="tr-TR"/>
              <a:t>from denitrification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Most denitrification conducted by heterotrophic bacteria (many are facultative anaerobes that use NO</a:t>
            </a:r>
            <a:r>
              <a:rPr lang="en-US" altLang="tr-TR" baseline="-25000" smtClean="0"/>
              <a:t>3</a:t>
            </a:r>
            <a:r>
              <a:rPr lang="en-US" altLang="tr-TR" baseline="30000" smtClean="0"/>
              <a:t>-</a:t>
            </a:r>
            <a:r>
              <a:rPr lang="en-US" altLang="tr-TR" smtClean="0"/>
              <a:t> as a terminal e</a:t>
            </a:r>
            <a:r>
              <a:rPr lang="en-US" altLang="tr-TR" baseline="30000" smtClean="0"/>
              <a:t>-</a:t>
            </a:r>
            <a:r>
              <a:rPr lang="en-US" altLang="tr-TR" smtClean="0"/>
              <a:t> acceptor in the absence of O</a:t>
            </a:r>
            <a:r>
              <a:rPr lang="en-US" altLang="tr-TR" baseline="-25000" smtClean="0"/>
              <a:t>2</a:t>
            </a:r>
            <a:r>
              <a:rPr lang="en-US" altLang="tr-TR" smtClean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tr-TR"/>
              <a:t>Controls: NO</a:t>
            </a:r>
            <a:r>
              <a:rPr lang="en-US" altLang="tr-TR" baseline="-25000"/>
              <a:t>3</a:t>
            </a:r>
            <a:r>
              <a:rPr lang="en-US" altLang="tr-TR" baseline="30000"/>
              <a:t>-</a:t>
            </a:r>
            <a:r>
              <a:rPr lang="en-US" altLang="tr-TR"/>
              <a:t>, C availability, O</a:t>
            </a:r>
            <a:r>
              <a:rPr lang="en-US" altLang="tr-TR" baseline="-25000"/>
              <a:t>2</a:t>
            </a:r>
            <a:r>
              <a:rPr lang="en-US" altLang="tr-TR"/>
              <a:t>,  </a:t>
            </a:r>
          </a:p>
        </p:txBody>
      </p:sp>
    </p:spTree>
    <p:extLst>
      <p:ext uri="{BB962C8B-B14F-4D97-AF65-F5344CB8AC3E}">
        <p14:creationId xmlns:p14="http://schemas.microsoft.com/office/powerpoint/2010/main" val="1063775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1676401"/>
            <a:ext cx="6296025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2498726" y="5989638"/>
            <a:ext cx="63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9.4</a:t>
            </a: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752601" y="381001"/>
            <a:ext cx="8702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tr-TR" sz="2000">
                <a:latin typeface="Comic Sans MS" panose="030F0702030302020204" pitchFamily="66" charset="0"/>
              </a:rPr>
              <a:t> Nitrification and denitrification occur under different conditions.</a:t>
            </a:r>
          </a:p>
          <a:p>
            <a:pPr eaLnBrk="1" hangingPunct="1">
              <a:buFontTx/>
              <a:buChar char="-"/>
            </a:pPr>
            <a:r>
              <a:rPr lang="en-US" altLang="tr-TR" sz="2000">
                <a:latin typeface="Comic Sans MS" panose="030F0702030302020204" pitchFamily="66" charset="0"/>
              </a:rPr>
              <a:t> Gaseous losses for both follow the “hole-in-the-pipe” model.</a:t>
            </a:r>
          </a:p>
          <a:p>
            <a:pPr eaLnBrk="1" hangingPunct="1">
              <a:buFontTx/>
              <a:buChar char="-"/>
            </a:pPr>
            <a:r>
              <a:rPr lang="en-US" altLang="tr-TR" sz="2000">
                <a:latin typeface="Comic Sans MS" panose="030F0702030302020204" pitchFamily="66" charset="0"/>
              </a:rPr>
              <a:t> H-in-the-P depends on rate of flux and percent of losses.</a:t>
            </a:r>
          </a:p>
        </p:txBody>
      </p:sp>
    </p:spTree>
    <p:extLst>
      <p:ext uri="{BB962C8B-B14F-4D97-AF65-F5344CB8AC3E}">
        <p14:creationId xmlns:p14="http://schemas.microsoft.com/office/powerpoint/2010/main" val="2413849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2057400"/>
            <a:ext cx="7053263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95" name="Text Box 3"/>
          <p:cNvSpPr txBox="1">
            <a:spLocks noChangeArrowheads="1"/>
          </p:cNvSpPr>
          <p:nvPr/>
        </p:nvSpPr>
        <p:spPr bwMode="auto">
          <a:xfrm>
            <a:off x="2574926" y="5989638"/>
            <a:ext cx="63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9.7</a:t>
            </a:r>
          </a:p>
        </p:txBody>
      </p:sp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1736726" y="533401"/>
            <a:ext cx="8931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tr-TR" sz="2400">
                <a:latin typeface="Comic Sans MS" panose="030F0702030302020204" pitchFamily="66" charset="0"/>
              </a:rPr>
              <a:t>High nitrate concentration, much labile C, and lack of oxygen together lead to high denit. rates.</a:t>
            </a:r>
          </a:p>
        </p:txBody>
      </p:sp>
    </p:spTree>
    <p:extLst>
      <p:ext uri="{BB962C8B-B14F-4D97-AF65-F5344CB8AC3E}">
        <p14:creationId xmlns:p14="http://schemas.microsoft.com/office/powerpoint/2010/main" val="211198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2385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tr-TR" sz="3600"/>
              <a:t>Denitrification – where?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955675"/>
            <a:ext cx="7772400" cy="1066800"/>
          </a:xfrm>
        </p:spPr>
        <p:txBody>
          <a:bodyPr/>
          <a:lstStyle/>
          <a:p>
            <a:pPr eaLnBrk="1" hangingPunct="1"/>
            <a:r>
              <a:rPr lang="en-US" altLang="tr-TR" sz="2400"/>
              <a:t>Very important in wetlands, riparian areas.</a:t>
            </a:r>
          </a:p>
          <a:p>
            <a:pPr eaLnBrk="1" hangingPunct="1"/>
            <a:r>
              <a:rPr lang="en-US" altLang="tr-TR" sz="2400"/>
              <a:t>Spatially very patchy in well-drained soils.</a:t>
            </a:r>
          </a:p>
          <a:p>
            <a:pPr eaLnBrk="1" hangingPunct="1"/>
            <a:endParaRPr lang="en-US" altLang="tr-TR" sz="2400"/>
          </a:p>
        </p:txBody>
      </p:sp>
      <p:grpSp>
        <p:nvGrpSpPr>
          <p:cNvPr id="189450" name="Group 10"/>
          <p:cNvGrpSpPr>
            <a:grpSpLocks/>
          </p:cNvGrpSpPr>
          <p:nvPr/>
        </p:nvGrpSpPr>
        <p:grpSpPr bwMode="auto">
          <a:xfrm>
            <a:off x="1524000" y="2605088"/>
            <a:ext cx="5543550" cy="4252912"/>
            <a:chOff x="0" y="1641"/>
            <a:chExt cx="3492" cy="2679"/>
          </a:xfrm>
        </p:grpSpPr>
        <p:pic>
          <p:nvPicPr>
            <p:cNvPr id="214024" name="Picture 5" descr="wetland-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641"/>
              <a:ext cx="3492" cy="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025" name="Text Box 4"/>
            <p:cNvSpPr txBox="1">
              <a:spLocks noChangeArrowheads="1"/>
            </p:cNvSpPr>
            <p:nvPr/>
          </p:nvSpPr>
          <p:spPr bwMode="auto">
            <a:xfrm>
              <a:off x="240" y="4166"/>
              <a:ext cx="241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tr-TR" sz="1000">
                  <a:latin typeface="Comic Sans MS" panose="030F0702030302020204" pitchFamily="66" charset="0"/>
                </a:rPr>
                <a:t>http://www.wldelft.nl/cons/area/mse/ecom/im/wetland-1.jpg</a:t>
              </a:r>
            </a:p>
          </p:txBody>
        </p:sp>
      </p:grpSp>
      <p:grpSp>
        <p:nvGrpSpPr>
          <p:cNvPr id="189449" name="Group 9"/>
          <p:cNvGrpSpPr>
            <a:grpSpLocks/>
          </p:cNvGrpSpPr>
          <p:nvPr/>
        </p:nvGrpSpPr>
        <p:grpSpPr bwMode="auto">
          <a:xfrm>
            <a:off x="6248400" y="1752600"/>
            <a:ext cx="4711700" cy="5105400"/>
            <a:chOff x="2784" y="432"/>
            <a:chExt cx="3173" cy="3594"/>
          </a:xfrm>
        </p:grpSpPr>
        <p:pic>
          <p:nvPicPr>
            <p:cNvPr id="214022" name="Picture 7" descr="496px-Riparian_zone_florida_everglade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432"/>
              <a:ext cx="2976" cy="3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023" name="Text Box 8"/>
            <p:cNvSpPr txBox="1">
              <a:spLocks noChangeArrowheads="1"/>
            </p:cNvSpPr>
            <p:nvPr/>
          </p:nvSpPr>
          <p:spPr bwMode="auto">
            <a:xfrm>
              <a:off x="2907" y="3600"/>
              <a:ext cx="3050" cy="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tr-TR" sz="1000">
                  <a:latin typeface="Comic Sans MS" panose="030F0702030302020204" pitchFamily="66" charset="0"/>
                </a:rPr>
                <a:t>http://en.wikipedia.org/wiki/Image:Riparian_zone_florida_everglades.gif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6567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3200"/>
              <a:t>C. N outputs</a:t>
            </a:r>
            <a:br>
              <a:rPr lang="en-US" altLang="tr-TR" sz="3200"/>
            </a:br>
            <a:r>
              <a:rPr lang="en-US" altLang="tr-TR" sz="3200"/>
              <a:t>2. Leaching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tr-TR"/>
          </a:p>
          <a:p>
            <a:pPr eaLnBrk="1" hangingPunct="1"/>
            <a:r>
              <a:rPr lang="en-US" altLang="tr-TR"/>
              <a:t>Erosional losses</a:t>
            </a:r>
          </a:p>
          <a:p>
            <a:pPr eaLnBrk="1" hangingPunct="1"/>
            <a:r>
              <a:rPr lang="en-US" altLang="tr-TR"/>
              <a:t>Solution losses</a:t>
            </a:r>
          </a:p>
          <a:p>
            <a:pPr lvl="1" eaLnBrk="1" hangingPunct="1"/>
            <a:r>
              <a:rPr lang="en-US" altLang="tr-TR" smtClean="0"/>
              <a:t>NO</a:t>
            </a:r>
            <a:r>
              <a:rPr lang="en-US" altLang="tr-TR" baseline="-25000" smtClean="0"/>
              <a:t>3</a:t>
            </a:r>
            <a:r>
              <a:rPr lang="en-US" altLang="tr-TR" baseline="30000" smtClean="0"/>
              <a:t>- </a:t>
            </a:r>
            <a:r>
              <a:rPr lang="en-US" altLang="tr-TR" smtClean="0"/>
              <a:t>&gt;&gt; DON &gt;NH</a:t>
            </a:r>
            <a:r>
              <a:rPr lang="en-US" altLang="tr-TR" baseline="-25000" smtClean="0"/>
              <a:t>4</a:t>
            </a:r>
            <a:r>
              <a:rPr lang="en-US" altLang="tr-TR" baseline="30000" smtClean="0"/>
              <a:t>+</a:t>
            </a:r>
          </a:p>
          <a:p>
            <a:pPr lvl="1" eaLnBrk="1" hangingPunct="1"/>
            <a:r>
              <a:rPr lang="en-US" altLang="tr-TR" smtClean="0"/>
              <a:t>Greatest when water flux is high and biological demand for N is low (e.g., after snowmelt!)</a:t>
            </a:r>
          </a:p>
        </p:txBody>
      </p:sp>
    </p:spTree>
    <p:extLst>
      <p:ext uri="{BB962C8B-B14F-4D97-AF65-F5344CB8AC3E}">
        <p14:creationId xmlns:p14="http://schemas.microsoft.com/office/powerpoint/2010/main" val="1501134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1" y="152400"/>
            <a:ext cx="4945063" cy="611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6067" name="Text Box 3"/>
          <p:cNvSpPr txBox="1">
            <a:spLocks noChangeArrowheads="1"/>
          </p:cNvSpPr>
          <p:nvPr/>
        </p:nvSpPr>
        <p:spPr bwMode="auto">
          <a:xfrm>
            <a:off x="5943601" y="6172200"/>
            <a:ext cx="63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9.8</a:t>
            </a:r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1752601" y="838200"/>
            <a:ext cx="390207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- Leaching losses of nitrate and cations decrease with forest regrowth at Hubbard Brook. </a:t>
            </a:r>
          </a:p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- Plant </a:t>
            </a:r>
            <a:r>
              <a:rPr lang="en-US" altLang="tr-TR" sz="2400" b="1" u="sng">
                <a:latin typeface="Comic Sans MS" panose="030F0702030302020204" pitchFamily="66" charset="0"/>
              </a:rPr>
              <a:t>and</a:t>
            </a:r>
            <a:r>
              <a:rPr lang="en-US" altLang="tr-TR" sz="2400">
                <a:latin typeface="Comic Sans MS" panose="030F0702030302020204" pitchFamily="66" charset="0"/>
              </a:rPr>
              <a:t> microbial demand</a:t>
            </a:r>
          </a:p>
        </p:txBody>
      </p:sp>
    </p:spTree>
    <p:extLst>
      <p:ext uri="{BB962C8B-B14F-4D97-AF65-F5344CB8AC3E}">
        <p14:creationId xmlns:p14="http://schemas.microsoft.com/office/powerpoint/2010/main" val="1169394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1828801" y="457200"/>
            <a:ext cx="390207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tr-TR" sz="2400">
                <a:latin typeface="Comic Sans MS" panose="030F0702030302020204" pitchFamily="66" charset="0"/>
              </a:rPr>
              <a:t>Leaching increases when plant and microbial demand are exceeded (e.g., N saturation).</a:t>
            </a:r>
          </a:p>
          <a:p>
            <a:pPr eaLnBrk="1" hangingPunct="1">
              <a:buFontTx/>
              <a:buChar char="-"/>
            </a:pPr>
            <a:endParaRPr lang="en-US" altLang="tr-TR" sz="2400">
              <a:latin typeface="Comic Sans MS" panose="030F0702030302020204" pitchFamily="66" charset="0"/>
            </a:endParaRPr>
          </a:p>
        </p:txBody>
      </p:sp>
      <p:sp>
        <p:nvSpPr>
          <p:cNvPr id="217091" name="Text Box 5"/>
          <p:cNvSpPr txBox="1">
            <a:spLocks noChangeArrowheads="1"/>
          </p:cNvSpPr>
          <p:nvPr/>
        </p:nvSpPr>
        <p:spPr bwMode="auto">
          <a:xfrm>
            <a:off x="3886200" y="6096000"/>
            <a:ext cx="1231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tr-TR" sz="2400">
                <a:latin typeface="Comic Sans MS" panose="030F0702030302020204" pitchFamily="66" charset="0"/>
              </a:rPr>
              <a:t>Fig. 9.9</a:t>
            </a:r>
          </a:p>
        </p:txBody>
      </p:sp>
      <p:pic>
        <p:nvPicPr>
          <p:cNvPr id="217092" name="Picture 6" descr="CMMFig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164" y="838200"/>
            <a:ext cx="4643437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37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1123</Words>
  <Application>Microsoft Office PowerPoint</Application>
  <PresentationFormat>Geniş ekran</PresentationFormat>
  <Paragraphs>117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Comic Sans MS</vt:lpstr>
      <vt:lpstr>Symbol</vt:lpstr>
      <vt:lpstr>Times New Roman</vt:lpstr>
      <vt:lpstr>Wingdings</vt:lpstr>
      <vt:lpstr>Wingdings 2</vt:lpstr>
      <vt:lpstr>Office Teması</vt:lpstr>
      <vt:lpstr>PowerPoint Sunusu</vt:lpstr>
      <vt:lpstr>PowerPoint Sunusu</vt:lpstr>
      <vt:lpstr>C. N outputs</vt:lpstr>
      <vt:lpstr>PowerPoint Sunusu</vt:lpstr>
      <vt:lpstr>PowerPoint Sunusu</vt:lpstr>
      <vt:lpstr>Denitrification – where?</vt:lpstr>
      <vt:lpstr>C. N outputs 2. Leaching</vt:lpstr>
      <vt:lpstr>PowerPoint Sunusu</vt:lpstr>
      <vt:lpstr>PowerPoint Sunusu</vt:lpstr>
      <vt:lpstr>Summary: small  big</vt:lpstr>
      <vt:lpstr>PowerPoint Sunusu</vt:lpstr>
      <vt:lpstr>AZOT  DÖNGÜSÜNDE BAKLAGİLLERİN YERİ </vt:lpstr>
      <vt:lpstr>PowerPoint Sunusu</vt:lpstr>
      <vt:lpstr>PowerPoint Sunusu</vt:lpstr>
      <vt:lpstr>Baklagiller ve Diğer Bitkiler Arasında Azotun Hareketi </vt:lpstr>
      <vt:lpstr>PowerPoint Sunusu</vt:lpstr>
      <vt:lpstr>PowerPoint Sunusu</vt:lpstr>
      <vt:lpstr>PowerPoint Sunusu</vt:lpstr>
      <vt:lpstr>NİTROJENİ FİKSE EDEN ORGANİZMALAR </vt:lpstr>
      <vt:lpstr>PowerPoint Sunusu</vt:lpstr>
      <vt:lpstr>PowerPoint Sunusu</vt:lpstr>
      <vt:lpstr>  MAKRO EKOKSİSTEMLERDE  BİYOLOJİK AZOT FİKSASYONUNUN  TEMEL KAYNAKLARI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SSSSSSSSSS</dc:creator>
  <cp:lastModifiedBy>SSSSSSSSSS</cp:lastModifiedBy>
  <cp:revision>11</cp:revision>
  <dcterms:created xsi:type="dcterms:W3CDTF">2020-09-17T17:30:29Z</dcterms:created>
  <dcterms:modified xsi:type="dcterms:W3CDTF">2020-09-17T17:40:23Z</dcterms:modified>
</cp:coreProperties>
</file>