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310" r:id="rId3"/>
    <p:sldId id="30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D4D7369A-1F3A-4172-B284-AA6793BDCEC3}">
          <p14:sldIdLst>
            <p14:sldId id="256"/>
            <p14:sldId id="310"/>
            <p14:sldId id="308"/>
          </p14:sldIdLst>
        </p14:section>
        <p14:section name="Başlıksız Bölüm" id="{92898EE6-82D8-46DA-BEDE-C3D5D3EB5A3E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225" autoAdjust="0"/>
  </p:normalViewPr>
  <p:slideViewPr>
    <p:cSldViewPr>
      <p:cViewPr varScale="1">
        <p:scale>
          <a:sx n="81" d="100"/>
          <a:sy n="81" d="100"/>
        </p:scale>
        <p:origin x="-16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25048-2FE9-4523-84CE-90ABC6A8237C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E20CF-BB24-4B5D-87B2-D6B71D15C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46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73E2-ED3B-4CE1-96DF-6929B9A9AE07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E1937-1FB9-4095-BE58-ACD25F395A60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5EA9-A3A6-4C3B-A9C6-A7289D58A058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9082E-31E9-440D-AF6F-87525872DC6C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A272E-F78F-4103-B208-C94F7D0C700F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CF764-63BB-4E2B-B11F-6923FEC292DB}" type="datetime1">
              <a:rPr lang="tr-TR" smtClean="0"/>
              <a:t>28.11.2017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A1E03-5416-4F03-8A22-E0ED94F4A158}" type="datetime1">
              <a:rPr lang="tr-TR" smtClean="0"/>
              <a:t>28.11.2017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00BC-892E-4B20-A793-9BF5059FB306}" type="datetime1">
              <a:rPr lang="tr-TR" smtClean="0"/>
              <a:t>28.11.2017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730F-5AD0-4232-9B0E-42445C242034}" type="datetime1">
              <a:rPr lang="tr-TR" smtClean="0"/>
              <a:t>28.11.2017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CD6C6-EA72-41BA-B2D2-C28B87EFF3E6}" type="datetime1">
              <a:rPr lang="tr-TR" smtClean="0"/>
              <a:t>28.11.2017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8B90D-D031-4940-876E-33F11BE99555}" type="datetime1">
              <a:rPr lang="tr-TR" smtClean="0"/>
              <a:t>28.11.2017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B3C19-15D2-4E8F-BB70-8214C95DA3F2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 417 GÖRSEL SOSYOLOJİ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/>
              <a:t>Prof. Dr. Hayriye ERBAŞ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56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Kuramsal Tartışmalar-2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Nesne</a:t>
            </a:r>
            <a:r>
              <a:rPr lang="tr-TR" dirty="0"/>
              <a:t>, görme, bakma</a:t>
            </a:r>
          </a:p>
          <a:p>
            <a:r>
              <a:rPr lang="tr-TR" dirty="0"/>
              <a:t>İmgelem ve imgelemin gücü </a:t>
            </a:r>
          </a:p>
          <a:p>
            <a:pPr marL="0" indent="0">
              <a:buNone/>
            </a:pPr>
            <a:endParaRPr lang="tr-TR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sz="2000" dirty="0" smtClean="0"/>
              <a:t>John </a:t>
            </a:r>
            <a:r>
              <a:rPr lang="en-US" sz="2000" dirty="0"/>
              <a:t>Berger, </a:t>
            </a:r>
            <a:r>
              <a:rPr lang="en-US" sz="2000" dirty="0" err="1"/>
              <a:t>Görme</a:t>
            </a:r>
            <a:r>
              <a:rPr lang="en-US" sz="2000" dirty="0"/>
              <a:t> </a:t>
            </a:r>
            <a:r>
              <a:rPr lang="en-US" sz="2000" dirty="0" err="1"/>
              <a:t>Biçimleri</a:t>
            </a:r>
            <a:r>
              <a:rPr lang="en-US" sz="2000" dirty="0"/>
              <a:t>, İstanbul: Metis </a:t>
            </a:r>
            <a:r>
              <a:rPr lang="en-US" sz="2000" dirty="0" err="1"/>
              <a:t>Yayıncılık</a:t>
            </a:r>
            <a:r>
              <a:rPr lang="en-US" sz="2000" dirty="0"/>
              <a:t>, , s.7-34</a:t>
            </a:r>
            <a:r>
              <a:rPr lang="en-US" sz="2000" dirty="0" smtClean="0"/>
              <a:t>.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/>
              <a:t>Susan </a:t>
            </a:r>
            <a:r>
              <a:rPr lang="tr-TR" sz="2000" dirty="0" err="1"/>
              <a:t>Sontag</a:t>
            </a:r>
            <a:r>
              <a:rPr lang="tr-TR" sz="2000" dirty="0"/>
              <a:t> (2004) Başkalarının Acısına Bakmak, İstanbul: Agora Kitaplığı.</a:t>
            </a:r>
            <a:endParaRPr lang="tr-TR" sz="2000" dirty="0" smtClean="0"/>
          </a:p>
          <a:p>
            <a:pPr marL="0" indent="0">
              <a:buNone/>
            </a:pPr>
            <a:endParaRPr lang="en-US" sz="2000" dirty="0"/>
          </a:p>
          <a:p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4219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Kuramsal </a:t>
            </a:r>
            <a:r>
              <a:rPr lang="tr-TR" dirty="0" smtClean="0"/>
              <a:t>Tartışmalar-3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Nesne, görme, bakma</a:t>
            </a:r>
          </a:p>
          <a:p>
            <a:r>
              <a:rPr lang="tr-TR" dirty="0" smtClean="0"/>
              <a:t>İmgelem ve imgelemin gücü </a:t>
            </a:r>
          </a:p>
          <a:p>
            <a:r>
              <a:rPr lang="tr-TR" dirty="0" smtClean="0"/>
              <a:t>Gerçek ve </a:t>
            </a:r>
            <a:r>
              <a:rPr lang="tr-TR" dirty="0" err="1" smtClean="0"/>
              <a:t>hiper</a:t>
            </a:r>
            <a:r>
              <a:rPr lang="tr-TR" dirty="0" smtClean="0"/>
              <a:t> gerçeklik</a:t>
            </a:r>
          </a:p>
          <a:p>
            <a:r>
              <a:rPr lang="tr-TR" dirty="0" err="1" smtClean="0"/>
              <a:t>Simulasyon</a:t>
            </a:r>
            <a:endParaRPr lang="tr-TR" dirty="0" smtClean="0"/>
          </a:p>
          <a:p>
            <a:r>
              <a:rPr lang="tr-TR" dirty="0" err="1" smtClean="0"/>
              <a:t>Subliminal</a:t>
            </a:r>
            <a:r>
              <a:rPr lang="tr-TR" dirty="0" smtClean="0"/>
              <a:t> </a:t>
            </a:r>
            <a:r>
              <a:rPr lang="tr-TR" dirty="0"/>
              <a:t>kavramları </a:t>
            </a:r>
            <a:r>
              <a:rPr lang="tr-TR" dirty="0" smtClean="0"/>
              <a:t>konusundaki kuramlar ve toplum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en-US" sz="2000" dirty="0" err="1" smtClean="0"/>
              <a:t>Baudrillard</a:t>
            </a:r>
            <a:r>
              <a:rPr lang="en-US" sz="2000" dirty="0"/>
              <a:t>, Jean (2008) </a:t>
            </a:r>
            <a:r>
              <a:rPr lang="en-US" sz="2000" dirty="0" err="1"/>
              <a:t>Tüketim</a:t>
            </a:r>
            <a:r>
              <a:rPr lang="en-US" sz="2000" dirty="0"/>
              <a:t> </a:t>
            </a:r>
            <a:r>
              <a:rPr lang="en-US" sz="2000" dirty="0" err="1"/>
              <a:t>Toplumu</a:t>
            </a:r>
            <a:r>
              <a:rPr lang="en-US" sz="2000" dirty="0"/>
              <a:t> </a:t>
            </a:r>
            <a:r>
              <a:rPr lang="en-US" sz="2000" dirty="0" err="1"/>
              <a:t>Söylenceleri</a:t>
            </a:r>
            <a:r>
              <a:rPr lang="en-US" sz="2000" dirty="0"/>
              <a:t>/</a:t>
            </a:r>
            <a:r>
              <a:rPr lang="en-US" sz="2000" dirty="0" err="1"/>
              <a:t>Yapıları</a:t>
            </a:r>
            <a:r>
              <a:rPr lang="en-US" sz="2000" dirty="0"/>
              <a:t>), İstanbul: </a:t>
            </a:r>
            <a:r>
              <a:rPr lang="en-US" sz="2000" dirty="0" err="1"/>
              <a:t>Ayrıntı</a:t>
            </a:r>
            <a:r>
              <a:rPr lang="en-US" sz="2000" dirty="0"/>
              <a:t> </a:t>
            </a:r>
            <a:r>
              <a:rPr lang="en-US" sz="2000" dirty="0" err="1"/>
              <a:t>Yayınları</a:t>
            </a:r>
            <a:r>
              <a:rPr lang="en-US" sz="2000" dirty="0"/>
              <a:t>, </a:t>
            </a:r>
            <a:r>
              <a:rPr lang="en-US" sz="2000" dirty="0" err="1"/>
              <a:t>Çev</a:t>
            </a:r>
            <a:r>
              <a:rPr lang="en-US" sz="2000" dirty="0"/>
              <a:t>. </a:t>
            </a:r>
            <a:r>
              <a:rPr lang="en-US" sz="2000" dirty="0" err="1"/>
              <a:t>Hazal</a:t>
            </a:r>
            <a:r>
              <a:rPr lang="en-US" sz="2000" dirty="0"/>
              <a:t> </a:t>
            </a:r>
            <a:r>
              <a:rPr lang="en-US" sz="2000" dirty="0" err="1"/>
              <a:t>Deliceçaylı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Ferda</a:t>
            </a:r>
            <a:r>
              <a:rPr lang="en-US" sz="2000" dirty="0"/>
              <a:t> </a:t>
            </a:r>
            <a:r>
              <a:rPr lang="en-US" sz="2000" dirty="0" err="1"/>
              <a:t>Keskin</a:t>
            </a:r>
            <a:r>
              <a:rPr lang="en-US" sz="2000" dirty="0"/>
              <a:t>. </a:t>
            </a:r>
            <a:endParaRPr lang="tr-TR" sz="2000" dirty="0" smtClean="0"/>
          </a:p>
          <a:p>
            <a:endParaRPr lang="en-US" sz="2000" dirty="0"/>
          </a:p>
          <a:p>
            <a:r>
              <a:rPr lang="en-US" sz="2000" dirty="0" err="1"/>
              <a:t>Baudrillard</a:t>
            </a:r>
            <a:r>
              <a:rPr lang="en-US" sz="2000" dirty="0"/>
              <a:t>, Jean (2011) </a:t>
            </a:r>
            <a:r>
              <a:rPr lang="en-US" sz="2000" dirty="0" err="1"/>
              <a:t>Simulakrlar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Simulasyon</a:t>
            </a:r>
            <a:r>
              <a:rPr lang="en-US" sz="2000" dirty="0"/>
              <a:t>, Ankara: </a:t>
            </a:r>
            <a:r>
              <a:rPr lang="en-US" sz="2000" dirty="0" err="1"/>
              <a:t>Doğubatı</a:t>
            </a:r>
            <a:r>
              <a:rPr lang="en-US" sz="2000" dirty="0"/>
              <a:t> </a:t>
            </a:r>
            <a:r>
              <a:rPr lang="en-US" sz="2000" dirty="0" err="1"/>
              <a:t>Yayınları</a:t>
            </a:r>
            <a:r>
              <a:rPr lang="en-US" sz="2000" dirty="0"/>
              <a:t>, </a:t>
            </a:r>
            <a:r>
              <a:rPr lang="en-US" sz="2000" dirty="0" err="1"/>
              <a:t>Çev</a:t>
            </a:r>
            <a:r>
              <a:rPr lang="en-US" sz="2000" dirty="0"/>
              <a:t>. </a:t>
            </a:r>
            <a:r>
              <a:rPr lang="en-US" sz="2000" dirty="0" err="1"/>
              <a:t>Oğuz</a:t>
            </a:r>
            <a:r>
              <a:rPr lang="en-US" sz="2000" dirty="0"/>
              <a:t> </a:t>
            </a:r>
            <a:r>
              <a:rPr lang="en-US" sz="2000" dirty="0" err="1"/>
              <a:t>Adanır</a:t>
            </a:r>
            <a:r>
              <a:rPr lang="en-US" sz="2000" dirty="0"/>
              <a:t>. </a:t>
            </a:r>
          </a:p>
          <a:p>
            <a:endParaRPr lang="en-US" sz="20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698060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120</Words>
  <Application>Microsoft Office PowerPoint</Application>
  <PresentationFormat>Ekran Gösterisi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SOS 417 GÖRSEL SOSYOLOJİ</vt:lpstr>
      <vt:lpstr>Kuramsal Tartışmalar-2</vt:lpstr>
      <vt:lpstr>Kuramsal Tartışmalar-3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Kullanıcı</dc:creator>
  <cp:lastModifiedBy>Kullanıcı</cp:lastModifiedBy>
  <cp:revision>32</cp:revision>
  <dcterms:created xsi:type="dcterms:W3CDTF">2016-09-27T10:43:46Z</dcterms:created>
  <dcterms:modified xsi:type="dcterms:W3CDTF">2017-11-28T11:32:08Z</dcterms:modified>
</cp:coreProperties>
</file>