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330"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25.12.2019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İçerik Yer Tutucusu 2"/>
          <p:cNvSpPr>
            <a:spLocks noGrp="1"/>
          </p:cNvSpPr>
          <p:nvPr>
            <p:ph idx="1"/>
          </p:nvPr>
        </p:nvSpPr>
        <p:spPr/>
        <p:txBody>
          <a:bodyPr/>
          <a:lstStyle/>
          <a:p>
            <a:pPr marL="0" indent="0">
              <a:buFont typeface="Arial" charset="0"/>
              <a:buNone/>
            </a:pPr>
            <a:endParaRPr lang="tr-TR" altLang="tr-TR" dirty="0" smtClean="0"/>
          </a:p>
          <a:p>
            <a:pPr marL="0" indent="0">
              <a:buFont typeface="Arial" charset="0"/>
              <a:buNone/>
            </a:pPr>
            <a:endParaRPr lang="tr-TR" altLang="tr-TR" dirty="0" smtClean="0"/>
          </a:p>
          <a:p>
            <a:pPr marL="0" indent="0" algn="ctr">
              <a:buFont typeface="Arial" charset="0"/>
              <a:buNone/>
            </a:pPr>
            <a:r>
              <a:rPr lang="tr-TR" altLang="tr-TR" dirty="0" smtClean="0"/>
              <a:t>III. HAFTA</a:t>
            </a:r>
          </a:p>
          <a:p>
            <a:pPr marL="0" indent="0" algn="ctr">
              <a:buFont typeface="Arial" charset="0"/>
              <a:buNone/>
            </a:pPr>
            <a:r>
              <a:rPr lang="tr-TR" altLang="tr-TR" dirty="0" smtClean="0"/>
              <a:t>SERMAYE PİYASASI HUKUKUNUN ANAYASAL DAYANAĞI VE UNSURLARI</a:t>
            </a:r>
          </a:p>
          <a:p>
            <a:pPr marL="0" indent="0">
              <a:buFont typeface="Arial" charset="0"/>
              <a:buNone/>
            </a:pPr>
            <a:endParaRPr lang="tr-TR" altLang="tr-TR" dirty="0" smtClean="0"/>
          </a:p>
        </p:txBody>
      </p:sp>
      <p:sp>
        <p:nvSpPr>
          <p:cNvPr id="14340" name="Altbilgi Yer Tutucusu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Verdana" pitchFamily="34" charset="0"/>
                <a:cs typeface="Arial" charset="0"/>
              </a:defRPr>
            </a:lvl1pPr>
            <a:lvl2pPr marL="742950" indent="-285750">
              <a:defRPr sz="1700">
                <a:solidFill>
                  <a:schemeClr val="tx1"/>
                </a:solidFill>
                <a:latin typeface="Verdana" pitchFamily="34" charset="0"/>
                <a:cs typeface="Arial" charset="0"/>
              </a:defRPr>
            </a:lvl2pPr>
            <a:lvl3pPr marL="1143000" indent="-228600">
              <a:defRPr sz="1700">
                <a:solidFill>
                  <a:schemeClr val="tx1"/>
                </a:solidFill>
                <a:latin typeface="Verdana" pitchFamily="34" charset="0"/>
                <a:cs typeface="Arial" charset="0"/>
              </a:defRPr>
            </a:lvl3pPr>
            <a:lvl4pPr marL="1600200" indent="-228600">
              <a:defRPr sz="1700">
                <a:solidFill>
                  <a:schemeClr val="tx1"/>
                </a:solidFill>
                <a:latin typeface="Verdana" pitchFamily="34" charset="0"/>
                <a:cs typeface="Arial" charset="0"/>
              </a:defRPr>
            </a:lvl4pPr>
            <a:lvl5pPr marL="2057400" indent="-228600">
              <a:defRPr sz="1700">
                <a:solidFill>
                  <a:schemeClr val="tx1"/>
                </a:solidFill>
                <a:latin typeface="Verdana" pitchFamily="34" charset="0"/>
                <a:cs typeface="Arial" charset="0"/>
              </a:defRPr>
            </a:lvl5pPr>
            <a:lvl6pPr marL="2514600" indent="-228600" eaLnBrk="0" fontAlgn="base" hangingPunct="0">
              <a:spcBef>
                <a:spcPct val="0"/>
              </a:spcBef>
              <a:spcAft>
                <a:spcPct val="0"/>
              </a:spcAft>
              <a:defRPr sz="1700">
                <a:solidFill>
                  <a:schemeClr val="tx1"/>
                </a:solidFill>
                <a:latin typeface="Verdana" pitchFamily="34" charset="0"/>
                <a:cs typeface="Arial" charset="0"/>
              </a:defRPr>
            </a:lvl6pPr>
            <a:lvl7pPr marL="2971800" indent="-228600" eaLnBrk="0" fontAlgn="base" hangingPunct="0">
              <a:spcBef>
                <a:spcPct val="0"/>
              </a:spcBef>
              <a:spcAft>
                <a:spcPct val="0"/>
              </a:spcAft>
              <a:defRPr sz="1700">
                <a:solidFill>
                  <a:schemeClr val="tx1"/>
                </a:solidFill>
                <a:latin typeface="Verdana" pitchFamily="34" charset="0"/>
                <a:cs typeface="Arial" charset="0"/>
              </a:defRPr>
            </a:lvl7pPr>
            <a:lvl8pPr marL="3429000" indent="-228600" eaLnBrk="0" fontAlgn="base" hangingPunct="0">
              <a:spcBef>
                <a:spcPct val="0"/>
              </a:spcBef>
              <a:spcAft>
                <a:spcPct val="0"/>
              </a:spcAft>
              <a:defRPr sz="1700">
                <a:solidFill>
                  <a:schemeClr val="tx1"/>
                </a:solidFill>
                <a:latin typeface="Verdana" pitchFamily="34" charset="0"/>
                <a:cs typeface="Arial" charset="0"/>
              </a:defRPr>
            </a:lvl8pPr>
            <a:lvl9pPr marL="3886200" indent="-228600" eaLnBrk="0" fontAlgn="base" hangingPunct="0">
              <a:spcBef>
                <a:spcPct val="0"/>
              </a:spcBef>
              <a:spcAft>
                <a:spcPct val="0"/>
              </a:spcAft>
              <a:defRPr sz="1700">
                <a:solidFill>
                  <a:schemeClr val="tx1"/>
                </a:solidFill>
                <a:latin typeface="Verdana" pitchFamily="34" charset="0"/>
                <a:cs typeface="Arial" charset="0"/>
              </a:defRPr>
            </a:lvl9pPr>
          </a:lstStyle>
          <a:p>
            <a:r>
              <a:rPr lang="tr-TR" altLang="tr-TR" sz="1200">
                <a:solidFill>
                  <a:srgbClr val="898989"/>
                </a:solidFill>
              </a:rPr>
              <a:t>Arş. Gör. Gökhan AYDOĞAN</a:t>
            </a:r>
          </a:p>
        </p:txBody>
      </p:sp>
      <p:sp>
        <p:nvSpPr>
          <p:cNvPr id="14341"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Verdana" pitchFamily="34" charset="0"/>
                <a:cs typeface="Arial" charset="0"/>
              </a:defRPr>
            </a:lvl1pPr>
            <a:lvl2pPr marL="742950" indent="-285750">
              <a:defRPr sz="1700">
                <a:solidFill>
                  <a:schemeClr val="tx1"/>
                </a:solidFill>
                <a:latin typeface="Verdana" pitchFamily="34" charset="0"/>
                <a:cs typeface="Arial" charset="0"/>
              </a:defRPr>
            </a:lvl2pPr>
            <a:lvl3pPr marL="1143000" indent="-228600">
              <a:defRPr sz="1700">
                <a:solidFill>
                  <a:schemeClr val="tx1"/>
                </a:solidFill>
                <a:latin typeface="Verdana" pitchFamily="34" charset="0"/>
                <a:cs typeface="Arial" charset="0"/>
              </a:defRPr>
            </a:lvl3pPr>
            <a:lvl4pPr marL="1600200" indent="-228600">
              <a:defRPr sz="1700">
                <a:solidFill>
                  <a:schemeClr val="tx1"/>
                </a:solidFill>
                <a:latin typeface="Verdana" pitchFamily="34" charset="0"/>
                <a:cs typeface="Arial" charset="0"/>
              </a:defRPr>
            </a:lvl4pPr>
            <a:lvl5pPr marL="2057400" indent="-228600">
              <a:defRPr sz="1700">
                <a:solidFill>
                  <a:schemeClr val="tx1"/>
                </a:solidFill>
                <a:latin typeface="Verdana" pitchFamily="34" charset="0"/>
                <a:cs typeface="Arial" charset="0"/>
              </a:defRPr>
            </a:lvl5pPr>
            <a:lvl6pPr marL="2514600" indent="-228600" eaLnBrk="0" fontAlgn="base" hangingPunct="0">
              <a:spcBef>
                <a:spcPct val="0"/>
              </a:spcBef>
              <a:spcAft>
                <a:spcPct val="0"/>
              </a:spcAft>
              <a:defRPr sz="1700">
                <a:solidFill>
                  <a:schemeClr val="tx1"/>
                </a:solidFill>
                <a:latin typeface="Verdana" pitchFamily="34" charset="0"/>
                <a:cs typeface="Arial" charset="0"/>
              </a:defRPr>
            </a:lvl6pPr>
            <a:lvl7pPr marL="2971800" indent="-228600" eaLnBrk="0" fontAlgn="base" hangingPunct="0">
              <a:spcBef>
                <a:spcPct val="0"/>
              </a:spcBef>
              <a:spcAft>
                <a:spcPct val="0"/>
              </a:spcAft>
              <a:defRPr sz="1700">
                <a:solidFill>
                  <a:schemeClr val="tx1"/>
                </a:solidFill>
                <a:latin typeface="Verdana" pitchFamily="34" charset="0"/>
                <a:cs typeface="Arial" charset="0"/>
              </a:defRPr>
            </a:lvl7pPr>
            <a:lvl8pPr marL="3429000" indent="-228600" eaLnBrk="0" fontAlgn="base" hangingPunct="0">
              <a:spcBef>
                <a:spcPct val="0"/>
              </a:spcBef>
              <a:spcAft>
                <a:spcPct val="0"/>
              </a:spcAft>
              <a:defRPr sz="1700">
                <a:solidFill>
                  <a:schemeClr val="tx1"/>
                </a:solidFill>
                <a:latin typeface="Verdana" pitchFamily="34" charset="0"/>
                <a:cs typeface="Arial" charset="0"/>
              </a:defRPr>
            </a:lvl8pPr>
            <a:lvl9pPr marL="3886200" indent="-228600" eaLnBrk="0" fontAlgn="base" hangingPunct="0">
              <a:spcBef>
                <a:spcPct val="0"/>
              </a:spcBef>
              <a:spcAft>
                <a:spcPct val="0"/>
              </a:spcAft>
              <a:defRPr sz="1700">
                <a:solidFill>
                  <a:schemeClr val="tx1"/>
                </a:solidFill>
                <a:latin typeface="Verdana" pitchFamily="34" charset="0"/>
                <a:cs typeface="Arial" charset="0"/>
              </a:defRPr>
            </a:lvl9pPr>
          </a:lstStyle>
          <a:p>
            <a:fld id="{CF54DFC5-7243-47EC-9C47-97D354E419A2}" type="slidenum">
              <a:rPr lang="tr-TR" altLang="tr-TR" sz="1200">
                <a:solidFill>
                  <a:srgbClr val="898989"/>
                </a:solidFill>
              </a:rPr>
              <a:pPr/>
              <a:t>1</a:t>
            </a:fld>
            <a:endParaRPr lang="tr-TR" altLang="tr-TR" sz="1200">
              <a:solidFill>
                <a:srgbClr val="898989"/>
              </a:solidFill>
            </a:endParaRPr>
          </a:p>
        </p:txBody>
      </p:sp>
    </p:spTree>
    <p:extLst>
      <p:ext uri="{BB962C8B-B14F-4D97-AF65-F5344CB8AC3E}">
        <p14:creationId xmlns:p14="http://schemas.microsoft.com/office/powerpoint/2010/main" val="2671626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Başlık 1"/>
          <p:cNvSpPr>
            <a:spLocks noGrp="1"/>
          </p:cNvSpPr>
          <p:nvPr>
            <p:ph type="title"/>
          </p:nvPr>
        </p:nvSpPr>
        <p:spPr/>
        <p:txBody>
          <a:bodyPr>
            <a:normAutofit fontScale="90000"/>
          </a:bodyPr>
          <a:lstStyle/>
          <a:p>
            <a:r>
              <a:rPr lang="tr-TR" altLang="tr-TR" sz="3600" b="1" smtClean="0"/>
              <a:t>Sermaye Piyasalarının Düzenlenmesinin Anayasal Dayanağı</a:t>
            </a:r>
          </a:p>
        </p:txBody>
      </p:sp>
      <p:sp>
        <p:nvSpPr>
          <p:cNvPr id="15363" name="İçerik Yer Tutucusu 2"/>
          <p:cNvSpPr>
            <a:spLocks noGrp="1"/>
          </p:cNvSpPr>
          <p:nvPr>
            <p:ph idx="1"/>
          </p:nvPr>
        </p:nvSpPr>
        <p:spPr>
          <a:xfrm>
            <a:off x="457200" y="1916113"/>
            <a:ext cx="8229600" cy="4210050"/>
          </a:xfrm>
        </p:spPr>
        <p:txBody>
          <a:bodyPr/>
          <a:lstStyle/>
          <a:p>
            <a:pPr marL="0" indent="0">
              <a:lnSpc>
                <a:spcPct val="150000"/>
              </a:lnSpc>
              <a:spcBef>
                <a:spcPct val="0"/>
              </a:spcBef>
              <a:buFont typeface="Arial" charset="0"/>
              <a:buNone/>
            </a:pPr>
            <a:r>
              <a:rPr lang="tr-TR" altLang="tr-TR" sz="2000" b="1" smtClean="0"/>
              <a:t>II. Piyasaların denetimi ve dış ticaretin düzenlenmesi </a:t>
            </a:r>
          </a:p>
          <a:p>
            <a:pPr marL="0" indent="0">
              <a:lnSpc>
                <a:spcPct val="150000"/>
              </a:lnSpc>
              <a:spcBef>
                <a:spcPct val="0"/>
              </a:spcBef>
              <a:buFont typeface="Arial" charset="0"/>
              <a:buNone/>
            </a:pPr>
            <a:r>
              <a:rPr lang="tr-TR" altLang="tr-TR" sz="2000" b="1" smtClean="0"/>
              <a:t>Madde 167 – </a:t>
            </a:r>
            <a:r>
              <a:rPr lang="tr-TR" altLang="tr-TR" sz="2000" smtClean="0"/>
              <a:t>Devlet, para, kredi, </a:t>
            </a:r>
            <a:r>
              <a:rPr lang="tr-TR" altLang="tr-TR" sz="2000" b="1" smtClean="0"/>
              <a:t>sermaye</a:t>
            </a:r>
            <a:r>
              <a:rPr lang="tr-TR" altLang="tr-TR" sz="2000" smtClean="0"/>
              <a:t>, mal ve hizmet piyasalarının sağlıklı ve düzenli işlemelerini sağlayıcı ve geliştirici tedbirleri alır; piyasalarda fiili veya anlaşma sonucu doğacak tekelleşme ve kartelleşmeyi önler. Dış ticaretin ülke ekonomisinin yararına olmak üzere düzenlenmesi amacıyla ithalat, ihracat ve diğer dış ticaret işlemleri üzerine vergi ve benzeri yükümlülükler dışında ek mali yükümlülükler koymaya ve bunları kaldırmaya kanunla Cumhurbaşkanına yetki verilebilir.</a:t>
            </a:r>
          </a:p>
        </p:txBody>
      </p:sp>
      <p:sp>
        <p:nvSpPr>
          <p:cNvPr id="15364" name="Slayt Numarası Yer Tutucusu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A9B974EC-B1D7-4E92-8288-A9C50C711E6F}" type="slidenum">
              <a:rPr lang="tr-TR" altLang="tr-TR" sz="1200">
                <a:solidFill>
                  <a:srgbClr val="898989"/>
                </a:solidFill>
                <a:latin typeface="Verdana" pitchFamily="34" charset="0"/>
              </a:rPr>
              <a:pPr>
                <a:spcBef>
                  <a:spcPct val="0"/>
                </a:spcBef>
                <a:buFontTx/>
                <a:buNone/>
              </a:pPr>
              <a:t>2</a:t>
            </a:fld>
            <a:endParaRPr lang="tr-TR" altLang="tr-TR" sz="1200">
              <a:solidFill>
                <a:srgbClr val="898989"/>
              </a:solidFill>
              <a:latin typeface="Verdana" pitchFamily="34" charset="0"/>
            </a:endParaRPr>
          </a:p>
        </p:txBody>
      </p:sp>
      <p:sp>
        <p:nvSpPr>
          <p:cNvPr id="15365" name="Altbilgi Yer Tutucusu 1"/>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1756250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Başlık 1"/>
          <p:cNvSpPr>
            <a:spLocks noGrp="1"/>
          </p:cNvSpPr>
          <p:nvPr>
            <p:ph type="title"/>
          </p:nvPr>
        </p:nvSpPr>
        <p:spPr>
          <a:xfrm>
            <a:off x="457200" y="115888"/>
            <a:ext cx="8229600" cy="635000"/>
          </a:xfrm>
        </p:spPr>
        <p:txBody>
          <a:bodyPr/>
          <a:lstStyle/>
          <a:p>
            <a:r>
              <a:rPr lang="tr-TR" altLang="tr-TR" sz="3200" b="1" smtClean="0"/>
              <a:t>Ayrıca bkz. Anayasa m. 166</a:t>
            </a:r>
          </a:p>
        </p:txBody>
      </p:sp>
      <p:sp>
        <p:nvSpPr>
          <p:cNvPr id="16387" name="İçerik Yer Tutucusu 2"/>
          <p:cNvSpPr>
            <a:spLocks noGrp="1"/>
          </p:cNvSpPr>
          <p:nvPr>
            <p:ph idx="1"/>
          </p:nvPr>
        </p:nvSpPr>
        <p:spPr>
          <a:xfrm>
            <a:off x="250825" y="836613"/>
            <a:ext cx="8569325" cy="5519737"/>
          </a:xfrm>
        </p:spPr>
        <p:txBody>
          <a:bodyPr/>
          <a:lstStyle/>
          <a:p>
            <a:pPr marL="0" indent="0">
              <a:buFont typeface="Arial" charset="0"/>
              <a:buNone/>
            </a:pPr>
            <a:r>
              <a:rPr lang="en-US" altLang="tr-TR" sz="2000" i="1" smtClean="0"/>
              <a:t>I. Planlama; Ekonomik ve Sosyal Konsey </a:t>
            </a:r>
            <a:r>
              <a:rPr lang="en-US" altLang="tr-TR" sz="2000" i="1" baseline="30000" smtClean="0"/>
              <a:t>(1)</a:t>
            </a:r>
            <a:endParaRPr lang="tr-TR" altLang="tr-TR" sz="2000" smtClean="0"/>
          </a:p>
          <a:p>
            <a:pPr marL="0" indent="0">
              <a:buFont typeface="Arial" charset="0"/>
              <a:buNone/>
            </a:pPr>
            <a:r>
              <a:rPr lang="tr-TR" altLang="tr-TR" sz="2000" smtClean="0"/>
              <a:t>	</a:t>
            </a:r>
            <a:r>
              <a:rPr lang="tr-TR" altLang="tr-TR" sz="2000" b="1" smtClean="0"/>
              <a:t>Madde 166 – </a:t>
            </a:r>
            <a:r>
              <a:rPr lang="tr-TR" altLang="tr-TR" sz="2000" smtClean="0"/>
              <a:t>Ekonomik, sosyal ve kültürel kalkınmayı, özellikle sanayiin ve tarımın yurt düzeyinde dengeli ve uyumlu biçimde hızla gelişmesini, ülke kaynaklarının döküm ve değerlendirilmesini yaparak verimli şekilde kullanılmasını planlamak, bu amaçla gerekli teşkilatı kurmak Devletin görevidir. </a:t>
            </a:r>
          </a:p>
          <a:p>
            <a:pPr marL="0" indent="0">
              <a:buFont typeface="Arial" charset="0"/>
              <a:buNone/>
            </a:pPr>
            <a:r>
              <a:rPr lang="tr-TR" altLang="tr-TR" sz="2000" smtClean="0"/>
              <a:t>	Planda milli tasarrufu ve üretimi artırıcı, fiyatlarda istikrar ve dış ödemelerde dengeyi sağlayıcı, yatırım ve istihdamı geliştirici tedbirler öngörülür; yatırımlarda toplum yararları ve gerekleri gözetilir; kaynakların verimli şekilde kullanılması hedef alınır. Kalkınma girişimleri, bu plana göre gerçekleştirilir. </a:t>
            </a:r>
          </a:p>
          <a:p>
            <a:pPr marL="0" indent="0">
              <a:buFont typeface="Arial" charset="0"/>
              <a:buNone/>
            </a:pPr>
            <a:r>
              <a:rPr lang="tr-TR" altLang="tr-TR" sz="2000" smtClean="0"/>
              <a:t>	Kalkınma planlarının hazırlanmasına, Türkiye Büyük Millet Meclisince onaylanmasına, uygulanmasına, değiştirilmesine ve bütünlüğünü bozacak değişikliklerin önlenmesine ilişkin usul ve esaslar kanunla düzenlenir.</a:t>
            </a:r>
          </a:p>
          <a:p>
            <a:pPr marL="0" indent="0">
              <a:buFont typeface="Arial" charset="0"/>
              <a:buNone/>
            </a:pPr>
            <a:r>
              <a:rPr lang="tr-TR" altLang="tr-TR" sz="2000" b="1" smtClean="0"/>
              <a:t>(Ek fıkra: 7/5/2010-5982/23 md.) </a:t>
            </a:r>
            <a:r>
              <a:rPr lang="tr-TR" altLang="tr-TR" sz="2000" smtClean="0"/>
              <a:t>Ekonomik ve sosyal politikaların oluşturulmasında Cumhurbaşkanına istişarî nitelikte görüş bildirmek amacıyla Ekonomik ve Sosyal Konsey kurulur. Ekonomik ve Sosyal Konseyin kuruluş ve işleyişi kanunla düzenlenir.</a:t>
            </a:r>
            <a:r>
              <a:rPr lang="tr-TR" altLang="tr-TR" sz="2000" baseline="30000" smtClean="0"/>
              <a:t>(2) </a:t>
            </a:r>
            <a:endParaRPr lang="tr-TR" altLang="tr-TR" sz="2000" smtClean="0"/>
          </a:p>
          <a:p>
            <a:pPr marL="0" indent="0">
              <a:buFont typeface="Arial" charset="0"/>
              <a:buNone/>
            </a:pPr>
            <a:endParaRPr lang="tr-TR" altLang="tr-TR" sz="2000" smtClean="0"/>
          </a:p>
        </p:txBody>
      </p:sp>
      <p:sp>
        <p:nvSpPr>
          <p:cNvPr id="16388" name="Slayt Numarası Yer Tutucusu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17593170-C8DE-4E0F-9C76-0E4DCA788D0C}" type="slidenum">
              <a:rPr lang="tr-TR" altLang="tr-TR" sz="1200">
                <a:solidFill>
                  <a:srgbClr val="898989"/>
                </a:solidFill>
                <a:latin typeface="Verdana" pitchFamily="34" charset="0"/>
              </a:rPr>
              <a:pPr>
                <a:spcBef>
                  <a:spcPct val="0"/>
                </a:spcBef>
                <a:buFontTx/>
                <a:buNone/>
              </a:pPr>
              <a:t>3</a:t>
            </a:fld>
            <a:endParaRPr lang="tr-TR" altLang="tr-TR" sz="1200">
              <a:solidFill>
                <a:srgbClr val="898989"/>
              </a:solidFill>
              <a:latin typeface="Verdana" pitchFamily="34" charset="0"/>
            </a:endParaRPr>
          </a:p>
        </p:txBody>
      </p:sp>
      <p:sp>
        <p:nvSpPr>
          <p:cNvPr id="16389" name="Altbilgi Yer Tutucusu 1"/>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1817178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Başlık 1"/>
          <p:cNvSpPr>
            <a:spLocks noGrp="1"/>
          </p:cNvSpPr>
          <p:nvPr>
            <p:ph type="title"/>
          </p:nvPr>
        </p:nvSpPr>
        <p:spPr/>
        <p:txBody>
          <a:bodyPr/>
          <a:lstStyle/>
          <a:p>
            <a:r>
              <a:rPr lang="tr-TR" altLang="tr-TR" sz="3600" b="1" smtClean="0"/>
              <a:t>Sermaye Piyasasının Unsurları</a:t>
            </a:r>
          </a:p>
        </p:txBody>
      </p:sp>
      <p:sp>
        <p:nvSpPr>
          <p:cNvPr id="17411" name="İçerik Yer Tutucusu 2"/>
          <p:cNvSpPr>
            <a:spLocks noGrp="1"/>
          </p:cNvSpPr>
          <p:nvPr>
            <p:ph idx="1"/>
          </p:nvPr>
        </p:nvSpPr>
        <p:spPr>
          <a:xfrm>
            <a:off x="2195513" y="1638300"/>
            <a:ext cx="4545012" cy="4497388"/>
          </a:xfrm>
        </p:spPr>
        <p:txBody>
          <a:bodyPr/>
          <a:lstStyle/>
          <a:p>
            <a:pPr marL="0">
              <a:lnSpc>
                <a:spcPct val="200000"/>
              </a:lnSpc>
              <a:spcBef>
                <a:spcPct val="0"/>
              </a:spcBef>
            </a:pPr>
            <a:r>
              <a:rPr lang="tr-TR" altLang="tr-TR" sz="2400" smtClean="0"/>
              <a:t>Fon Arz Edenler</a:t>
            </a:r>
          </a:p>
          <a:p>
            <a:pPr marL="0">
              <a:lnSpc>
                <a:spcPct val="200000"/>
              </a:lnSpc>
              <a:spcBef>
                <a:spcPct val="0"/>
              </a:spcBef>
            </a:pPr>
            <a:r>
              <a:rPr lang="tr-TR" altLang="tr-TR" sz="2400" smtClean="0"/>
              <a:t>Fon Talep Edenler</a:t>
            </a:r>
          </a:p>
          <a:p>
            <a:pPr marL="0">
              <a:lnSpc>
                <a:spcPct val="200000"/>
              </a:lnSpc>
              <a:spcBef>
                <a:spcPct val="0"/>
              </a:spcBef>
            </a:pPr>
            <a:r>
              <a:rPr lang="tr-TR" altLang="tr-TR" sz="2400" smtClean="0"/>
              <a:t>Sermaye Piyasası Araçları</a:t>
            </a:r>
          </a:p>
          <a:p>
            <a:pPr marL="0">
              <a:lnSpc>
                <a:spcPct val="200000"/>
              </a:lnSpc>
              <a:spcBef>
                <a:spcPct val="0"/>
              </a:spcBef>
            </a:pPr>
            <a:r>
              <a:rPr lang="tr-TR" altLang="tr-TR" sz="2400" smtClean="0"/>
              <a:t>Borsa</a:t>
            </a:r>
          </a:p>
          <a:p>
            <a:pPr marL="0">
              <a:lnSpc>
                <a:spcPct val="200000"/>
              </a:lnSpc>
              <a:spcBef>
                <a:spcPct val="0"/>
              </a:spcBef>
            </a:pPr>
            <a:r>
              <a:rPr lang="tr-TR" altLang="tr-TR" sz="2400" smtClean="0"/>
              <a:t>Sermaye Piyasası Kurumları</a:t>
            </a:r>
          </a:p>
          <a:p>
            <a:pPr marL="0">
              <a:lnSpc>
                <a:spcPct val="200000"/>
              </a:lnSpc>
              <a:spcBef>
                <a:spcPct val="0"/>
              </a:spcBef>
            </a:pPr>
            <a:endParaRPr lang="tr-TR" altLang="tr-TR" sz="2400" smtClean="0"/>
          </a:p>
        </p:txBody>
      </p:sp>
      <p:sp>
        <p:nvSpPr>
          <p:cNvPr id="17412" name="Altbilgi Yer Tutucusu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
        <p:nvSpPr>
          <p:cNvPr id="17413"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1E35E29A-32E9-4DD2-AE88-B32ED84A0A34}" type="slidenum">
              <a:rPr lang="tr-TR" altLang="tr-TR" sz="1200">
                <a:solidFill>
                  <a:srgbClr val="898989"/>
                </a:solidFill>
                <a:latin typeface="Verdana" pitchFamily="34" charset="0"/>
              </a:rPr>
              <a:pPr>
                <a:spcBef>
                  <a:spcPct val="0"/>
                </a:spcBef>
                <a:buFontTx/>
                <a:buNone/>
              </a:pPr>
              <a:t>4</a:t>
            </a:fld>
            <a:endParaRPr lang="tr-TR" altLang="tr-TR" sz="1200">
              <a:solidFill>
                <a:srgbClr val="898989"/>
              </a:solidFill>
              <a:latin typeface="Verdana" pitchFamily="34" charset="0"/>
            </a:endParaRPr>
          </a:p>
        </p:txBody>
      </p:sp>
    </p:spTree>
    <p:extLst>
      <p:ext uri="{BB962C8B-B14F-4D97-AF65-F5344CB8AC3E}">
        <p14:creationId xmlns:p14="http://schemas.microsoft.com/office/powerpoint/2010/main" val="3543300808"/>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156</Words>
  <Application>Microsoft Office PowerPoint</Application>
  <PresentationFormat>Ekran Gösterisi (4:3)</PresentationFormat>
  <Paragraphs>27</Paragraphs>
  <Slides>4</Slides>
  <Notes>0</Notes>
  <HiddenSlides>0</HiddenSlides>
  <MMClips>0</MMClips>
  <ScaleCrop>false</ScaleCrop>
  <HeadingPairs>
    <vt:vector size="4" baseType="variant">
      <vt:variant>
        <vt:lpstr>Tema</vt:lpstr>
      </vt:variant>
      <vt:variant>
        <vt:i4>1</vt:i4>
      </vt:variant>
      <vt:variant>
        <vt:lpstr>Slayt Başlıkları</vt:lpstr>
      </vt:variant>
      <vt:variant>
        <vt:i4>4</vt:i4>
      </vt:variant>
    </vt:vector>
  </HeadingPairs>
  <TitlesOfParts>
    <vt:vector size="5" baseType="lpstr">
      <vt:lpstr>Ofis Teması</vt:lpstr>
      <vt:lpstr>PowerPoint Sunusu</vt:lpstr>
      <vt:lpstr>Sermaye Piyasalarının Düzenlenmesinin Anayasal Dayanağı</vt:lpstr>
      <vt:lpstr>Ayrıca bkz. Anayasa m. 166</vt:lpstr>
      <vt:lpstr>Sermaye Piyasasının Unsurları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KORKUT OZKORKUT</dc:creator>
  <cp:lastModifiedBy>KORKUT OZKORKUT</cp:lastModifiedBy>
  <cp:revision>1</cp:revision>
  <dcterms:created xsi:type="dcterms:W3CDTF">2019-12-25T15:27:59Z</dcterms:created>
  <dcterms:modified xsi:type="dcterms:W3CDTF">2019-12-25T15:32:26Z</dcterms:modified>
</cp:coreProperties>
</file>