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0" r:id="rId1"/>
  </p:sldMasterIdLst>
  <p:sldIdLst>
    <p:sldId id="256" r:id="rId2"/>
    <p:sldId id="257" r:id="rId3"/>
    <p:sldId id="258" r:id="rId4"/>
    <p:sldId id="259" r:id="rId5"/>
    <p:sldId id="260" r:id="rId6"/>
  </p:sldIdLst>
  <p:sldSz cx="1079976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3" y="1178222"/>
            <a:ext cx="9179799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781307"/>
            <a:ext cx="8099822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72" indent="0" algn="ctr">
              <a:buNone/>
              <a:defRPr sz="2100"/>
            </a:lvl2pPr>
            <a:lvl3pPr marL="959943" indent="0" algn="ctr">
              <a:buNone/>
              <a:defRPr sz="1890"/>
            </a:lvl3pPr>
            <a:lvl4pPr marL="1439915" indent="0" algn="ctr">
              <a:buNone/>
              <a:defRPr sz="1680"/>
            </a:lvl4pPr>
            <a:lvl5pPr marL="1919887" indent="0" algn="ctr">
              <a:buNone/>
              <a:defRPr sz="1680"/>
            </a:lvl5pPr>
            <a:lvl6pPr marL="2399859" indent="0" algn="ctr">
              <a:buNone/>
              <a:defRPr sz="1680"/>
            </a:lvl6pPr>
            <a:lvl7pPr marL="2879830" indent="0" algn="ctr">
              <a:buNone/>
              <a:defRPr sz="1680"/>
            </a:lvl7pPr>
            <a:lvl8pPr marL="3359802" indent="0" algn="ctr">
              <a:buNone/>
              <a:defRPr sz="1680"/>
            </a:lvl8pPr>
            <a:lvl9pPr marL="3839774" indent="0" algn="ctr">
              <a:buNone/>
              <a:defRPr sz="168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17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81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83298"/>
            <a:ext cx="2328699" cy="610108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383298"/>
            <a:ext cx="6851100" cy="610108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8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64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794831"/>
            <a:ext cx="9314796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4817877"/>
            <a:ext cx="9314796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43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15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8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59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3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80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282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00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83299"/>
            <a:ext cx="9314796" cy="139153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764832"/>
            <a:ext cx="4568805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72" indent="0">
              <a:buNone/>
              <a:defRPr sz="2100" b="1"/>
            </a:lvl2pPr>
            <a:lvl3pPr marL="959943" indent="0">
              <a:buNone/>
              <a:defRPr sz="1890" b="1"/>
            </a:lvl3pPr>
            <a:lvl4pPr marL="1439915" indent="0">
              <a:buNone/>
              <a:defRPr sz="1680" b="1"/>
            </a:lvl4pPr>
            <a:lvl5pPr marL="1919887" indent="0">
              <a:buNone/>
              <a:defRPr sz="1680" b="1"/>
            </a:lvl5pPr>
            <a:lvl6pPr marL="2399859" indent="0">
              <a:buNone/>
              <a:defRPr sz="1680" b="1"/>
            </a:lvl6pPr>
            <a:lvl7pPr marL="2879830" indent="0">
              <a:buNone/>
              <a:defRPr sz="1680" b="1"/>
            </a:lvl7pPr>
            <a:lvl8pPr marL="3359802" indent="0">
              <a:buNone/>
              <a:defRPr sz="1680" b="1"/>
            </a:lvl8pPr>
            <a:lvl9pPr marL="3839774" indent="0">
              <a:buNone/>
              <a:defRPr sz="168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629749"/>
            <a:ext cx="4568805" cy="386796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764832"/>
            <a:ext cx="4591306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72" indent="0">
              <a:buNone/>
              <a:defRPr sz="2100" b="1"/>
            </a:lvl2pPr>
            <a:lvl3pPr marL="959943" indent="0">
              <a:buNone/>
              <a:defRPr sz="1890" b="1"/>
            </a:lvl3pPr>
            <a:lvl4pPr marL="1439915" indent="0">
              <a:buNone/>
              <a:defRPr sz="1680" b="1"/>
            </a:lvl4pPr>
            <a:lvl5pPr marL="1919887" indent="0">
              <a:buNone/>
              <a:defRPr sz="1680" b="1"/>
            </a:lvl5pPr>
            <a:lvl6pPr marL="2399859" indent="0">
              <a:buNone/>
              <a:defRPr sz="1680" b="1"/>
            </a:lvl6pPr>
            <a:lvl7pPr marL="2879830" indent="0">
              <a:buNone/>
              <a:defRPr sz="1680" b="1"/>
            </a:lvl7pPr>
            <a:lvl8pPr marL="3359802" indent="0">
              <a:buNone/>
              <a:defRPr sz="1680" b="1"/>
            </a:lvl8pPr>
            <a:lvl9pPr marL="3839774" indent="0">
              <a:buNone/>
              <a:defRPr sz="168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629749"/>
            <a:ext cx="4591306" cy="386796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0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2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03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36571"/>
            <a:ext cx="5467380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72" indent="0">
              <a:buNone/>
              <a:defRPr sz="1470"/>
            </a:lvl2pPr>
            <a:lvl3pPr marL="959943" indent="0">
              <a:buNone/>
              <a:defRPr sz="1260"/>
            </a:lvl3pPr>
            <a:lvl4pPr marL="1439915" indent="0">
              <a:buNone/>
              <a:defRPr sz="1050"/>
            </a:lvl4pPr>
            <a:lvl5pPr marL="1919887" indent="0">
              <a:buNone/>
              <a:defRPr sz="1050"/>
            </a:lvl5pPr>
            <a:lvl6pPr marL="2399859" indent="0">
              <a:buNone/>
              <a:defRPr sz="1050"/>
            </a:lvl6pPr>
            <a:lvl7pPr marL="2879830" indent="0">
              <a:buNone/>
              <a:defRPr sz="1050"/>
            </a:lvl7pPr>
            <a:lvl8pPr marL="3359802" indent="0">
              <a:buNone/>
              <a:defRPr sz="1050"/>
            </a:lvl8pPr>
            <a:lvl9pPr marL="3839774" indent="0">
              <a:buNone/>
              <a:defRPr sz="10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85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36571"/>
            <a:ext cx="5467380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72" indent="0">
              <a:buNone/>
              <a:defRPr sz="2939"/>
            </a:lvl2pPr>
            <a:lvl3pPr marL="959943" indent="0">
              <a:buNone/>
              <a:defRPr sz="2520"/>
            </a:lvl3pPr>
            <a:lvl4pPr marL="1439915" indent="0">
              <a:buNone/>
              <a:defRPr sz="2100"/>
            </a:lvl4pPr>
            <a:lvl5pPr marL="1919887" indent="0">
              <a:buNone/>
              <a:defRPr sz="2100"/>
            </a:lvl5pPr>
            <a:lvl6pPr marL="2399859" indent="0">
              <a:buNone/>
              <a:defRPr sz="2100"/>
            </a:lvl6pPr>
            <a:lvl7pPr marL="2879830" indent="0">
              <a:buNone/>
              <a:defRPr sz="2100"/>
            </a:lvl7pPr>
            <a:lvl8pPr marL="3359802" indent="0">
              <a:buNone/>
              <a:defRPr sz="2100"/>
            </a:lvl8pPr>
            <a:lvl9pPr marL="3839774" indent="0">
              <a:buNone/>
              <a:defRPr sz="21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72" indent="0">
              <a:buNone/>
              <a:defRPr sz="1470"/>
            </a:lvl2pPr>
            <a:lvl3pPr marL="959943" indent="0">
              <a:buNone/>
              <a:defRPr sz="1260"/>
            </a:lvl3pPr>
            <a:lvl4pPr marL="1439915" indent="0">
              <a:buNone/>
              <a:defRPr sz="1050"/>
            </a:lvl4pPr>
            <a:lvl5pPr marL="1919887" indent="0">
              <a:buNone/>
              <a:defRPr sz="1050"/>
            </a:lvl5pPr>
            <a:lvl6pPr marL="2399859" indent="0">
              <a:buNone/>
              <a:defRPr sz="1050"/>
            </a:lvl6pPr>
            <a:lvl7pPr marL="2879830" indent="0">
              <a:buNone/>
              <a:defRPr sz="1050"/>
            </a:lvl7pPr>
            <a:lvl8pPr marL="3359802" indent="0">
              <a:buNone/>
              <a:defRPr sz="1050"/>
            </a:lvl8pPr>
            <a:lvl9pPr marL="3839774" indent="0">
              <a:buNone/>
              <a:defRPr sz="10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672699"/>
            <a:ext cx="364492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7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l" defTabSz="959943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6" indent="-239986" algn="l" defTabSz="959943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7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30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900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72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45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816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88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59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72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43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15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87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59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30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802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74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KOMPLEKSOMETRİK TİTRASYONLAR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EDTA – </a:t>
            </a:r>
            <a:r>
              <a:rPr lang="tr-TR" dirty="0" smtClean="0"/>
              <a:t>Kalsiyum </a:t>
            </a:r>
            <a:r>
              <a:rPr lang="tr-TR" dirty="0" err="1" smtClean="0"/>
              <a:t>titrasyonu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03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220" y="1075765"/>
            <a:ext cx="9314796" cy="908489"/>
          </a:xfrm>
        </p:spPr>
        <p:txBody>
          <a:bodyPr/>
          <a:lstStyle/>
          <a:p>
            <a:pPr algn="just"/>
            <a:r>
              <a:rPr lang="tr-TR" sz="4800" b="1" dirty="0"/>
              <a:t>KOMPLEKSOMETRİK TİTRASYONLAR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105" y="1984254"/>
            <a:ext cx="9837025" cy="270223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600" dirty="0" smtClean="0"/>
              <a:t>Bir </a:t>
            </a:r>
            <a:r>
              <a:rPr lang="tr-TR" sz="2600" dirty="0"/>
              <a:t>veya birkaç merkez atomu ile buna bağlanmış </a:t>
            </a:r>
            <a:r>
              <a:rPr lang="tr-TR" sz="2600" dirty="0" err="1"/>
              <a:t>ligantların</a:t>
            </a:r>
            <a:r>
              <a:rPr lang="tr-TR" sz="2600" dirty="0"/>
              <a:t> oluşturduğu yapılara </a:t>
            </a:r>
            <a:r>
              <a:rPr lang="tr-TR" sz="2600" dirty="0" smtClean="0"/>
              <a:t>kompleks adı </a:t>
            </a:r>
            <a:r>
              <a:rPr lang="tr-TR" sz="2600" dirty="0"/>
              <a:t>verilir. Merkez atom sayısına göre komplekslere </a:t>
            </a:r>
            <a:r>
              <a:rPr lang="tr-TR" sz="2600" dirty="0" err="1"/>
              <a:t>mononükleer</a:t>
            </a:r>
            <a:r>
              <a:rPr lang="tr-TR" sz="2600" dirty="0"/>
              <a:t> (tek çekirdekli) </a:t>
            </a:r>
            <a:r>
              <a:rPr lang="tr-TR" sz="2600" dirty="0" smtClean="0"/>
              <a:t>veya </a:t>
            </a:r>
            <a:r>
              <a:rPr lang="tr-TR" sz="2600" dirty="0" err="1" smtClean="0"/>
              <a:t>polinükleer</a:t>
            </a:r>
            <a:r>
              <a:rPr lang="tr-TR" sz="2600" dirty="0" smtClean="0"/>
              <a:t> </a:t>
            </a:r>
            <a:r>
              <a:rPr lang="tr-TR" sz="2600" dirty="0"/>
              <a:t>(çok çekirdekli) adı verilir.</a:t>
            </a:r>
          </a:p>
          <a:p>
            <a:pPr algn="just"/>
            <a:r>
              <a:rPr lang="tr-TR" sz="2600" dirty="0"/>
              <a:t>Bir </a:t>
            </a:r>
            <a:r>
              <a:rPr lang="tr-TR" sz="2600" dirty="0" err="1"/>
              <a:t>ligant</a:t>
            </a:r>
            <a:r>
              <a:rPr lang="tr-TR" sz="2600" dirty="0"/>
              <a:t> elektron vericisi olan birden fazla grup içeriyorsa bu gruplar aynı merkez atomu </a:t>
            </a:r>
            <a:r>
              <a:rPr lang="tr-TR" sz="2600" dirty="0" smtClean="0"/>
              <a:t>ile koordinasyon </a:t>
            </a:r>
            <a:r>
              <a:rPr lang="tr-TR" sz="2600" dirty="0"/>
              <a:t>yapabilir ve sonuçta halka kapanması ile oluşan </a:t>
            </a:r>
            <a:r>
              <a:rPr lang="tr-TR" sz="2600" dirty="0" err="1"/>
              <a:t>şelat</a:t>
            </a:r>
            <a:r>
              <a:rPr lang="tr-TR" sz="2600" dirty="0"/>
              <a:t> kompleksleri oluşur. </a:t>
            </a:r>
            <a:r>
              <a:rPr lang="tr-TR" sz="2600" dirty="0" smtClean="0"/>
              <a:t>Buna örnek </a:t>
            </a:r>
            <a:r>
              <a:rPr lang="tr-TR" sz="2600" dirty="0"/>
              <a:t>olarak demir merkez atomuna halka kapanması ile </a:t>
            </a:r>
            <a:r>
              <a:rPr lang="tr-TR" sz="2600" dirty="0" err="1"/>
              <a:t>şelat</a:t>
            </a:r>
            <a:r>
              <a:rPr lang="tr-TR" sz="2600" dirty="0"/>
              <a:t> oluşturan </a:t>
            </a:r>
            <a:r>
              <a:rPr lang="tr-TR" sz="2600" dirty="0" err="1"/>
              <a:t>protoporfrin</a:t>
            </a:r>
            <a:r>
              <a:rPr lang="tr-TR" sz="2600" dirty="0"/>
              <a:t> </a:t>
            </a:r>
            <a:r>
              <a:rPr lang="tr-TR" sz="2600" dirty="0" smtClean="0"/>
              <a:t>verilebilir. Bu </a:t>
            </a:r>
            <a:r>
              <a:rPr lang="tr-TR" sz="2600" dirty="0" err="1"/>
              <a:t>şelat</a:t>
            </a:r>
            <a:r>
              <a:rPr lang="tr-TR" sz="2600" dirty="0"/>
              <a:t> “</a:t>
            </a:r>
            <a:r>
              <a:rPr lang="tr-TR" sz="2600" dirty="0" err="1"/>
              <a:t>heme</a:t>
            </a:r>
            <a:r>
              <a:rPr lang="tr-TR" sz="2600" dirty="0"/>
              <a:t>” olarak adlandırılır ve </a:t>
            </a:r>
            <a:r>
              <a:rPr lang="tr-TR" sz="2600" dirty="0" err="1"/>
              <a:t>globin</a:t>
            </a:r>
            <a:r>
              <a:rPr lang="tr-TR" sz="2600" dirty="0"/>
              <a:t> ile birlikte hemoglobini oluşturur.</a:t>
            </a:r>
          </a:p>
        </p:txBody>
      </p:sp>
      <p:pic>
        <p:nvPicPr>
          <p:cNvPr id="4" name="Resim 3" descr="https://opentextbc.ca/chemistry/wp-content/uploads/sites/150/2016/05/CNX_Chem_19_02_heme.jpg">
            <a:extLst>
              <a:ext uri="{FF2B5EF4-FFF2-40B4-BE49-F238E27FC236}">
                <a16:creationId xmlns:a16="http://schemas.microsoft.com/office/drawing/2014/main" xmlns="" id="{35FF7AC1-F5BA-4CF4-A8B1-D3AFD30FD90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460" y="5267062"/>
            <a:ext cx="2086918" cy="17205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xmlns="" id="{0549FC58-31F3-42E9-A5E8-DA3C9BC65E05}"/>
              </a:ext>
            </a:extLst>
          </p:cNvPr>
          <p:cNvSpPr txBox="1"/>
          <p:nvPr/>
        </p:nvSpPr>
        <p:spPr>
          <a:xfrm>
            <a:off x="1964602" y="5758004"/>
            <a:ext cx="2566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Heme</a:t>
            </a:r>
            <a:r>
              <a:rPr lang="tr-TR" dirty="0"/>
              <a:t> </a:t>
            </a:r>
            <a:r>
              <a:rPr lang="tr-TR" dirty="0" err="1"/>
              <a:t>complex</a:t>
            </a:r>
            <a:r>
              <a:rPr lang="tr-TR" dirty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999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7527" y="1438925"/>
            <a:ext cx="10869053" cy="1018748"/>
          </a:xfrm>
        </p:spPr>
        <p:txBody>
          <a:bodyPr/>
          <a:lstStyle/>
          <a:p>
            <a:r>
              <a:rPr lang="tr-TR" dirty="0"/>
              <a:t>EDTA </a:t>
            </a:r>
            <a:r>
              <a:rPr lang="tr-TR" dirty="0" err="1" smtClean="0"/>
              <a:t>Titrasyonları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129" y="2216075"/>
            <a:ext cx="10524308" cy="5217459"/>
          </a:xfrm>
        </p:spPr>
        <p:txBody>
          <a:bodyPr>
            <a:normAutofit/>
          </a:bodyPr>
          <a:lstStyle/>
          <a:p>
            <a:r>
              <a:rPr lang="tr-TR" sz="2400" dirty="0"/>
              <a:t>EDTA +2 ve +3 </a:t>
            </a:r>
            <a:r>
              <a:rPr lang="tr-TR" sz="2400" dirty="0" err="1"/>
              <a:t>değerlikli</a:t>
            </a:r>
            <a:r>
              <a:rPr lang="tr-TR" sz="2400" dirty="0"/>
              <a:t> iyonlarla 1:1 </a:t>
            </a:r>
            <a:r>
              <a:rPr lang="tr-TR" sz="2400" dirty="0" err="1"/>
              <a:t>mol</a:t>
            </a:r>
            <a:r>
              <a:rPr lang="tr-TR" sz="2400" dirty="0"/>
              <a:t> oranında birleşmiş kompleksler oluşturur. </a:t>
            </a:r>
            <a:r>
              <a:rPr lang="tr-TR" sz="2400" dirty="0" smtClean="0"/>
              <a:t>EDTA ikisi </a:t>
            </a:r>
            <a:r>
              <a:rPr lang="tr-TR" sz="2400" dirty="0"/>
              <a:t>azot atomları üzerinde ve dördü karboksil atomları üzerinde bulunan </a:t>
            </a:r>
            <a:r>
              <a:rPr lang="tr-TR" sz="2400" dirty="0" smtClean="0"/>
              <a:t>altı </a:t>
            </a:r>
            <a:r>
              <a:rPr lang="tr-TR" sz="2400" dirty="0" err="1" smtClean="0"/>
              <a:t>ortaklanmamış</a:t>
            </a:r>
            <a:r>
              <a:rPr lang="tr-TR" sz="2400" dirty="0" smtClean="0"/>
              <a:t> elektron </a:t>
            </a:r>
            <a:r>
              <a:rPr lang="tr-TR" sz="2400" dirty="0"/>
              <a:t>çiftini kullanarak metallerle altı dişli (</a:t>
            </a:r>
            <a:r>
              <a:rPr lang="tr-TR" sz="2400" dirty="0" err="1"/>
              <a:t>hekzadentat</a:t>
            </a:r>
            <a:r>
              <a:rPr lang="tr-TR" sz="2400" dirty="0"/>
              <a:t>) kompleksleri oluştururlar.</a:t>
            </a:r>
          </a:p>
          <a:p>
            <a:r>
              <a:rPr lang="tr-TR" sz="2400" dirty="0"/>
              <a:t>EDTA suda çözünen sodyum tuzları halinde piyasada satılmaktadır. Bu durumda </a:t>
            </a:r>
            <a:r>
              <a:rPr lang="tr-TR" sz="2400" dirty="0" smtClean="0"/>
              <a:t>kapalı formülü </a:t>
            </a:r>
            <a:r>
              <a:rPr lang="tr-TR" sz="2400" dirty="0"/>
              <a:t>Na2H2Y.2H2O şeklinde gösterilir. Kompleks yaptığı merkez atomunun yükü ne </a:t>
            </a:r>
            <a:r>
              <a:rPr lang="tr-TR" sz="2400" dirty="0" smtClean="0"/>
              <a:t>olursa olsun 2H+ açığa </a:t>
            </a:r>
            <a:r>
              <a:rPr lang="tr-TR" sz="2400" dirty="0"/>
              <a:t>çıkar. </a:t>
            </a:r>
          </a:p>
          <a:p>
            <a:r>
              <a:rPr lang="tr-TR" sz="2400" dirty="0"/>
              <a:t>	M</a:t>
            </a:r>
            <a:r>
              <a:rPr lang="tr-TR" sz="2400" baseline="30000" dirty="0"/>
              <a:t>+2 </a:t>
            </a:r>
            <a:r>
              <a:rPr lang="tr-TR" sz="2400" dirty="0"/>
              <a:t> +  H</a:t>
            </a:r>
            <a:r>
              <a:rPr lang="tr-TR" sz="2400" baseline="-25000" dirty="0"/>
              <a:t>2</a:t>
            </a:r>
            <a:r>
              <a:rPr lang="tr-TR" sz="2400" dirty="0"/>
              <a:t>Y</a:t>
            </a:r>
            <a:r>
              <a:rPr lang="tr-TR" sz="2400" baseline="30000" dirty="0"/>
              <a:t>-2</a:t>
            </a:r>
            <a:r>
              <a:rPr lang="tr-TR" sz="2400" dirty="0"/>
              <a:t> 		MY</a:t>
            </a:r>
            <a:r>
              <a:rPr lang="tr-TR" sz="2400" baseline="30000" dirty="0"/>
              <a:t>-2</a:t>
            </a:r>
            <a:r>
              <a:rPr lang="tr-TR" sz="2400" dirty="0"/>
              <a:t>  +  2H</a:t>
            </a:r>
            <a:r>
              <a:rPr lang="tr-TR" sz="2400" baseline="30000" dirty="0"/>
              <a:t>+</a:t>
            </a:r>
          </a:p>
          <a:p>
            <a:pPr marL="38738" indent="0">
              <a:buNone/>
            </a:pPr>
            <a:r>
              <a:rPr lang="tr-TR" sz="2400" dirty="0"/>
              <a:t>	M</a:t>
            </a:r>
            <a:r>
              <a:rPr lang="tr-TR" sz="2400" baseline="30000" dirty="0"/>
              <a:t>+3 </a:t>
            </a:r>
            <a:r>
              <a:rPr lang="tr-TR" sz="2400" dirty="0"/>
              <a:t> +  H</a:t>
            </a:r>
            <a:r>
              <a:rPr lang="tr-TR" sz="2400" baseline="-25000" dirty="0"/>
              <a:t>2</a:t>
            </a:r>
            <a:r>
              <a:rPr lang="tr-TR" sz="2400" dirty="0"/>
              <a:t>Y</a:t>
            </a:r>
            <a:r>
              <a:rPr lang="tr-TR" sz="2400" baseline="30000" dirty="0"/>
              <a:t>-2</a:t>
            </a:r>
            <a:r>
              <a:rPr lang="tr-TR" sz="2400" dirty="0"/>
              <a:t> 		MY</a:t>
            </a:r>
            <a:r>
              <a:rPr lang="tr-TR" sz="2400" baseline="30000" dirty="0"/>
              <a:t>-</a:t>
            </a:r>
            <a:r>
              <a:rPr lang="tr-TR" sz="2400" dirty="0"/>
              <a:t>  +  </a:t>
            </a:r>
            <a:r>
              <a:rPr lang="tr-TR" sz="2400" dirty="0" smtClean="0"/>
              <a:t>2H</a:t>
            </a:r>
            <a:r>
              <a:rPr lang="tr-TR" sz="2400" baseline="30000" dirty="0" smtClean="0"/>
              <a:t>+</a:t>
            </a:r>
          </a:p>
          <a:p>
            <a:pPr marL="38738" indent="0" algn="just">
              <a:buNone/>
            </a:pPr>
            <a:r>
              <a:rPr lang="tr-TR" sz="2400" dirty="0" smtClean="0"/>
              <a:t>EDTA </a:t>
            </a:r>
            <a:r>
              <a:rPr lang="tr-TR" sz="2400" dirty="0" err="1"/>
              <a:t>titrasyonlarında</a:t>
            </a:r>
            <a:r>
              <a:rPr lang="tr-TR" sz="2400" dirty="0"/>
              <a:t> metal indikatörleri kullanılır. Bu indikatörlerin renk </a:t>
            </a:r>
            <a:r>
              <a:rPr lang="tr-TR" sz="2400" dirty="0" smtClean="0"/>
              <a:t>değiştirmesi ortamda </a:t>
            </a:r>
            <a:r>
              <a:rPr lang="tr-TR" sz="2400" dirty="0"/>
              <a:t>metal bulunmasına bağlı olduğu için böyle adlandırılırlar. </a:t>
            </a:r>
            <a:r>
              <a:rPr lang="tr-TR" sz="2400" dirty="0" err="1"/>
              <a:t>Eriokrom</a:t>
            </a:r>
            <a:r>
              <a:rPr lang="tr-TR" sz="2400" dirty="0"/>
              <a:t> siyahı </a:t>
            </a:r>
            <a:r>
              <a:rPr lang="tr-TR" sz="2400" dirty="0" smtClean="0"/>
              <a:t>T, </a:t>
            </a:r>
            <a:r>
              <a:rPr lang="tr-TR" sz="2400" dirty="0" err="1" smtClean="0"/>
              <a:t>müreksid</a:t>
            </a:r>
            <a:r>
              <a:rPr lang="tr-TR" sz="2400" dirty="0"/>
              <a:t>, </a:t>
            </a:r>
            <a:r>
              <a:rPr lang="tr-TR" sz="2400" dirty="0" err="1"/>
              <a:t>pirokateşol</a:t>
            </a:r>
            <a:r>
              <a:rPr lang="tr-TR" sz="2400" dirty="0"/>
              <a:t> </a:t>
            </a:r>
            <a:r>
              <a:rPr lang="tr-TR" sz="2400" dirty="0" err="1"/>
              <a:t>viyole</a:t>
            </a:r>
            <a:r>
              <a:rPr lang="tr-TR" sz="2400" dirty="0"/>
              <a:t>, </a:t>
            </a:r>
            <a:r>
              <a:rPr lang="tr-TR" sz="2400" dirty="0" err="1"/>
              <a:t>variamin</a:t>
            </a:r>
            <a:r>
              <a:rPr lang="tr-TR" sz="2400" dirty="0"/>
              <a:t> mavisi B, </a:t>
            </a:r>
            <a:r>
              <a:rPr lang="tr-TR" sz="2400" dirty="0" err="1"/>
              <a:t>ksilenol</a:t>
            </a:r>
            <a:r>
              <a:rPr lang="tr-TR" sz="2400" dirty="0"/>
              <a:t> turuncusu, hızlı </a:t>
            </a:r>
            <a:r>
              <a:rPr lang="tr-TR" sz="2400" dirty="0" err="1"/>
              <a:t>sülfon</a:t>
            </a:r>
            <a:r>
              <a:rPr lang="tr-TR" sz="2400" dirty="0"/>
              <a:t> siyahı F </a:t>
            </a:r>
            <a:r>
              <a:rPr lang="tr-TR" sz="2400" dirty="0" smtClean="0"/>
              <a:t>metal indikatörlerine </a:t>
            </a:r>
            <a:r>
              <a:rPr lang="tr-TR" sz="2400" dirty="0"/>
              <a:t>örnek olarak verilebilir.</a:t>
            </a:r>
          </a:p>
        </p:txBody>
      </p:sp>
      <p:graphicFrame>
        <p:nvGraphicFramePr>
          <p:cNvPr id="5" name="Nesne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659566"/>
              </p:ext>
            </p:extLst>
          </p:nvPr>
        </p:nvGraphicFramePr>
        <p:xfrm>
          <a:off x="6748258" y="1237279"/>
          <a:ext cx="1963122" cy="1494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CS ChemDraw Drawing" r:id="rId3" imgW="2595042" imgH="1975025" progId="ChemDraw.Document.6.0">
                  <p:embed/>
                </p:oleObj>
              </mc:Choice>
              <mc:Fallback>
                <p:oleObj name="CS ChemDraw Drawing" r:id="rId3" imgW="2595042" imgH="197502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48258" y="1237279"/>
                        <a:ext cx="1963122" cy="14940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Düz Ok Bağlayıcısı 6"/>
          <p:cNvCxnSpPr/>
          <p:nvPr/>
        </p:nvCxnSpPr>
        <p:spPr>
          <a:xfrm>
            <a:off x="3067843" y="5073313"/>
            <a:ext cx="671936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3108983" y="5524281"/>
            <a:ext cx="630796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339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58097" y="924073"/>
            <a:ext cx="9314796" cy="1391534"/>
          </a:xfrm>
        </p:spPr>
        <p:txBody>
          <a:bodyPr/>
          <a:lstStyle/>
          <a:p>
            <a:r>
              <a:rPr lang="tr-TR" dirty="0"/>
              <a:t>Ca</a:t>
            </a:r>
            <a:r>
              <a:rPr lang="tr-TR" baseline="30000" dirty="0"/>
              <a:t>2+</a:t>
            </a:r>
            <a:r>
              <a:rPr lang="tr-TR" dirty="0"/>
              <a:t> </a:t>
            </a:r>
            <a:r>
              <a:rPr lang="tr-TR" dirty="0" err="1"/>
              <a:t>Determination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179545"/>
            <a:ext cx="10728797" cy="4577222"/>
          </a:xfrm>
        </p:spPr>
        <p:txBody>
          <a:bodyPr>
            <a:normAutofit/>
          </a:bodyPr>
          <a:lstStyle/>
          <a:p>
            <a:r>
              <a:rPr lang="tr-TR" sz="2400" dirty="0" err="1"/>
              <a:t>Dilute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sample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100 </a:t>
            </a:r>
            <a:r>
              <a:rPr lang="tr-TR" sz="2400" dirty="0" err="1"/>
              <a:t>mL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distilled</a:t>
            </a:r>
            <a:r>
              <a:rPr lang="tr-TR" sz="2400" dirty="0"/>
              <a:t> </a:t>
            </a:r>
            <a:r>
              <a:rPr lang="tr-TR" sz="2400" dirty="0" err="1"/>
              <a:t>water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transfer 20 </a:t>
            </a:r>
            <a:r>
              <a:rPr lang="tr-TR" sz="2400" dirty="0" err="1"/>
              <a:t>or</a:t>
            </a:r>
            <a:r>
              <a:rPr lang="tr-TR" sz="2400" dirty="0"/>
              <a:t> 25 </a:t>
            </a:r>
            <a:r>
              <a:rPr lang="tr-TR" sz="2400" dirty="0" err="1"/>
              <a:t>mL</a:t>
            </a:r>
            <a:r>
              <a:rPr lang="tr-TR" sz="2400" dirty="0"/>
              <a:t> of </a:t>
            </a:r>
            <a:r>
              <a:rPr lang="tr-TR" sz="2400" dirty="0" err="1"/>
              <a:t>diluted</a:t>
            </a:r>
            <a:r>
              <a:rPr lang="tr-TR" sz="2400" dirty="0"/>
              <a:t> </a:t>
            </a:r>
            <a:r>
              <a:rPr lang="tr-TR" sz="2400" dirty="0" err="1"/>
              <a:t>sample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erlenmeyer</a:t>
            </a:r>
            <a:r>
              <a:rPr lang="tr-TR" sz="2400" dirty="0"/>
              <a:t> </a:t>
            </a:r>
            <a:r>
              <a:rPr lang="tr-TR" sz="2400" dirty="0" err="1"/>
              <a:t>flask</a:t>
            </a:r>
            <a:r>
              <a:rPr lang="tr-TR" sz="2400" dirty="0"/>
              <a:t>. </a:t>
            </a:r>
          </a:p>
          <a:p>
            <a:r>
              <a:rPr lang="tr-TR" sz="2400" dirty="0" err="1"/>
              <a:t>Add</a:t>
            </a:r>
            <a:r>
              <a:rPr lang="tr-TR" sz="2400" dirty="0"/>
              <a:t> 10 </a:t>
            </a:r>
            <a:r>
              <a:rPr lang="tr-TR" sz="2400" dirty="0" err="1"/>
              <a:t>mL</a:t>
            </a:r>
            <a:r>
              <a:rPr lang="tr-TR" sz="2400" dirty="0"/>
              <a:t> of </a:t>
            </a:r>
            <a:r>
              <a:rPr lang="tr-TR" sz="2400" dirty="0" err="1"/>
              <a:t>pH</a:t>
            </a:r>
            <a:r>
              <a:rPr lang="tr-TR" sz="2400" dirty="0"/>
              <a:t> 10 </a:t>
            </a:r>
            <a:r>
              <a:rPr lang="tr-TR" sz="2400" dirty="0" err="1"/>
              <a:t>buffer</a:t>
            </a:r>
            <a:r>
              <a:rPr lang="tr-TR" sz="2400" dirty="0"/>
              <a:t> in </a:t>
            </a:r>
            <a:r>
              <a:rPr lang="tr-TR" sz="2400" dirty="0" err="1"/>
              <a:t>erlenmeyer</a:t>
            </a:r>
            <a:r>
              <a:rPr lang="tr-TR" sz="2400" dirty="0"/>
              <a:t> </a:t>
            </a:r>
            <a:r>
              <a:rPr lang="tr-TR" sz="2400" dirty="0" err="1"/>
              <a:t>flask</a:t>
            </a:r>
            <a:r>
              <a:rPr lang="tr-TR" sz="2400" dirty="0"/>
              <a:t> </a:t>
            </a:r>
            <a:r>
              <a:rPr lang="tr-TR" sz="2400" dirty="0" err="1"/>
              <a:t>followed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50 </a:t>
            </a:r>
            <a:r>
              <a:rPr lang="tr-TR" sz="2400" dirty="0" err="1"/>
              <a:t>mL</a:t>
            </a:r>
            <a:r>
              <a:rPr lang="tr-TR" sz="2400" dirty="0"/>
              <a:t> </a:t>
            </a:r>
            <a:r>
              <a:rPr lang="tr-TR" sz="2400" dirty="0" err="1"/>
              <a:t>distilled</a:t>
            </a:r>
            <a:r>
              <a:rPr lang="tr-TR" sz="2400" dirty="0"/>
              <a:t> </a:t>
            </a:r>
            <a:r>
              <a:rPr lang="tr-TR" sz="2400" dirty="0" err="1"/>
              <a:t>water</a:t>
            </a:r>
            <a:r>
              <a:rPr lang="tr-TR" sz="2400" dirty="0"/>
              <a:t>.</a:t>
            </a:r>
          </a:p>
          <a:p>
            <a:r>
              <a:rPr lang="tr-TR" sz="2400" dirty="0"/>
              <a:t>2 </a:t>
            </a:r>
            <a:r>
              <a:rPr lang="tr-TR" sz="2400" dirty="0" err="1"/>
              <a:t>drops</a:t>
            </a:r>
            <a:r>
              <a:rPr lang="tr-TR" sz="2400" dirty="0"/>
              <a:t> of </a:t>
            </a:r>
            <a:r>
              <a:rPr lang="tr-TR" sz="2400" dirty="0" err="1"/>
              <a:t>Eriochrome</a:t>
            </a:r>
            <a:r>
              <a:rPr lang="tr-TR" sz="2400" dirty="0"/>
              <a:t> </a:t>
            </a:r>
            <a:r>
              <a:rPr lang="tr-TR" sz="2400" dirty="0" err="1"/>
              <a:t>black</a:t>
            </a:r>
            <a:r>
              <a:rPr lang="tr-TR" sz="2400" dirty="0"/>
              <a:t> T </a:t>
            </a:r>
            <a:r>
              <a:rPr lang="tr-TR" sz="2400" dirty="0" err="1"/>
              <a:t>indicator</a:t>
            </a:r>
            <a:r>
              <a:rPr lang="tr-TR" sz="2400" dirty="0"/>
              <a:t>. </a:t>
            </a:r>
            <a:r>
              <a:rPr lang="tr-TR" sz="2400" dirty="0" err="1"/>
              <a:t>Eriochrome</a:t>
            </a:r>
            <a:r>
              <a:rPr lang="tr-TR" sz="2400" dirty="0"/>
              <a:t> </a:t>
            </a:r>
            <a:r>
              <a:rPr lang="tr-TR" sz="2400" dirty="0" err="1"/>
              <a:t>black</a:t>
            </a:r>
            <a:r>
              <a:rPr lang="tr-TR" sz="2400" dirty="0"/>
              <a:t> T </a:t>
            </a:r>
            <a:r>
              <a:rPr lang="tr-TR" sz="2400" dirty="0" err="1"/>
              <a:t>forms</a:t>
            </a:r>
            <a:r>
              <a:rPr lang="tr-TR" sz="2400" dirty="0"/>
              <a:t> a </a:t>
            </a:r>
            <a:r>
              <a:rPr lang="tr-TR" sz="2400" dirty="0" err="1"/>
              <a:t>red</a:t>
            </a:r>
            <a:r>
              <a:rPr lang="tr-TR" sz="2400" dirty="0"/>
              <a:t> </a:t>
            </a:r>
            <a:r>
              <a:rPr lang="tr-TR" sz="2400" dirty="0" err="1"/>
              <a:t>colored</a:t>
            </a:r>
            <a:r>
              <a:rPr lang="tr-TR" sz="2400" dirty="0"/>
              <a:t> </a:t>
            </a:r>
            <a:r>
              <a:rPr lang="tr-TR" sz="2400" dirty="0" err="1"/>
              <a:t>complex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free</a:t>
            </a:r>
            <a:r>
              <a:rPr lang="tr-TR" sz="2400" dirty="0"/>
              <a:t> </a:t>
            </a:r>
            <a:r>
              <a:rPr lang="tr-TR" sz="2400" dirty="0" err="1"/>
              <a:t>calcium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erlenmeyer</a:t>
            </a:r>
            <a:r>
              <a:rPr lang="tr-TR" sz="2400" dirty="0"/>
              <a:t> </a:t>
            </a:r>
            <a:r>
              <a:rPr lang="tr-TR" sz="2400" dirty="0" err="1"/>
              <a:t>flask</a:t>
            </a:r>
            <a:r>
              <a:rPr lang="tr-TR" sz="2400" dirty="0"/>
              <a:t>. </a:t>
            </a:r>
          </a:p>
          <a:p>
            <a:r>
              <a:rPr lang="tr-TR" sz="2400" dirty="0" err="1"/>
              <a:t>Titrate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EDTA </a:t>
            </a:r>
            <a:r>
              <a:rPr lang="tr-TR" sz="2400" dirty="0" err="1"/>
              <a:t>until</a:t>
            </a:r>
            <a:r>
              <a:rPr lang="tr-TR" sz="2400" dirty="0"/>
              <a:t> </a:t>
            </a:r>
            <a:r>
              <a:rPr lang="tr-TR" sz="2400" dirty="0" err="1"/>
              <a:t>blue</a:t>
            </a:r>
            <a:r>
              <a:rPr lang="tr-TR" sz="2400" dirty="0"/>
              <a:t> </a:t>
            </a:r>
            <a:r>
              <a:rPr lang="tr-TR" sz="2400" dirty="0" err="1"/>
              <a:t>color</a:t>
            </a:r>
            <a:r>
              <a:rPr lang="tr-TR" sz="2400" dirty="0"/>
              <a:t>. Blue </a:t>
            </a:r>
            <a:r>
              <a:rPr lang="tr-TR" sz="2400" dirty="0" err="1"/>
              <a:t>color</a:t>
            </a:r>
            <a:r>
              <a:rPr lang="tr-TR" sz="2400" dirty="0"/>
              <a:t> </a:t>
            </a:r>
            <a:r>
              <a:rPr lang="tr-TR" sz="2400" dirty="0" err="1"/>
              <a:t>formation</a:t>
            </a:r>
            <a:r>
              <a:rPr lang="tr-TR" sz="2400" dirty="0"/>
              <a:t> </a:t>
            </a:r>
            <a:r>
              <a:rPr lang="tr-TR" sz="2400" dirty="0" err="1"/>
              <a:t>shows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all</a:t>
            </a:r>
            <a:r>
              <a:rPr lang="tr-TR" sz="2400" dirty="0"/>
              <a:t> </a:t>
            </a:r>
            <a:r>
              <a:rPr lang="tr-TR" sz="2400" dirty="0" err="1"/>
              <a:t>calcium</a:t>
            </a:r>
            <a:r>
              <a:rPr lang="tr-TR" sz="2400" dirty="0"/>
              <a:t> </a:t>
            </a:r>
            <a:r>
              <a:rPr lang="tr-TR" sz="2400" dirty="0" err="1"/>
              <a:t>forms</a:t>
            </a:r>
            <a:r>
              <a:rPr lang="tr-TR" sz="2400" dirty="0"/>
              <a:t> </a:t>
            </a:r>
            <a:r>
              <a:rPr lang="tr-TR" sz="2400" dirty="0" err="1"/>
              <a:t>complex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EDTA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free</a:t>
            </a:r>
            <a:r>
              <a:rPr lang="tr-TR" sz="2400" dirty="0"/>
              <a:t> </a:t>
            </a:r>
            <a:r>
              <a:rPr lang="tr-TR" sz="2400" dirty="0" err="1"/>
              <a:t>eriochrome</a:t>
            </a:r>
            <a:r>
              <a:rPr lang="tr-TR" sz="2400" dirty="0"/>
              <a:t> </a:t>
            </a:r>
            <a:r>
              <a:rPr lang="tr-TR" sz="2400" dirty="0" err="1"/>
              <a:t>black</a:t>
            </a:r>
            <a:r>
              <a:rPr lang="tr-TR" sz="2400" dirty="0"/>
              <a:t> T </a:t>
            </a:r>
            <a:r>
              <a:rPr lang="tr-TR" sz="2400" dirty="0" err="1"/>
              <a:t>gives</a:t>
            </a:r>
            <a:r>
              <a:rPr lang="tr-TR" sz="2400" dirty="0"/>
              <a:t> </a:t>
            </a:r>
            <a:r>
              <a:rPr lang="tr-TR" sz="2400" dirty="0" err="1"/>
              <a:t>its</a:t>
            </a:r>
            <a:r>
              <a:rPr lang="tr-TR" sz="2400" dirty="0"/>
              <a:t> </a:t>
            </a:r>
            <a:r>
              <a:rPr lang="tr-TR" sz="2400" dirty="0" err="1"/>
              <a:t>blue</a:t>
            </a:r>
            <a:r>
              <a:rPr lang="tr-TR" sz="2400" dirty="0"/>
              <a:t> </a:t>
            </a:r>
            <a:r>
              <a:rPr lang="tr-TR" sz="2400" dirty="0" err="1"/>
              <a:t>color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solution</a:t>
            </a:r>
            <a:r>
              <a:rPr lang="tr-TR" sz="2400"/>
              <a:t>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081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35A48C9-8BA6-4E98-B6DF-E4E63FD5F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1433501"/>
            <a:ext cx="9314796" cy="648796"/>
          </a:xfrm>
        </p:spPr>
        <p:txBody>
          <a:bodyPr>
            <a:normAutofit fontScale="90000"/>
          </a:bodyPr>
          <a:lstStyle/>
          <a:p>
            <a:r>
              <a:rPr lang="tr-TR" sz="4800" dirty="0"/>
              <a:t>CALCULATIONS</a:t>
            </a:r>
            <a:br>
              <a:rPr lang="tr-TR" sz="4800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xmlns="" id="{BD47F630-855E-4F7B-B36C-93DD92A643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428" y="1757899"/>
                <a:ext cx="10654908" cy="4855508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concentration</a:t>
                </a:r>
                <a:r>
                  <a:rPr lang="tr-TR" dirty="0"/>
                  <a:t> of </a:t>
                </a:r>
                <a:r>
                  <a:rPr lang="tr-TR" dirty="0" err="1"/>
                  <a:t>the</a:t>
                </a:r>
                <a:r>
                  <a:rPr lang="tr-TR" dirty="0"/>
                  <a:t> Ca</a:t>
                </a:r>
                <a:r>
                  <a:rPr lang="tr-TR" baseline="30000" dirty="0"/>
                  <a:t>2+</a:t>
                </a:r>
                <a:r>
                  <a:rPr lang="tr-TR" dirty="0"/>
                  <a:t> of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sample</a:t>
                </a:r>
                <a:r>
                  <a:rPr lang="tr-TR" dirty="0"/>
                  <a:t> in g/L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𝑀𝑊</m:t>
                        </m:r>
                      </m:e>
                      <m:sub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𝐶𝑎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2+</m:t>
                            </m:r>
                          </m:sup>
                        </m:sSup>
                      </m:sub>
                    </m:sSub>
                  </m:oMath>
                </a14:m>
                <a:r>
                  <a:rPr lang="tr-TR" dirty="0"/>
                  <a:t>= 40 g/</a:t>
                </a:r>
                <a:r>
                  <a:rPr lang="tr-TR" dirty="0" err="1"/>
                  <a:t>mol</a:t>
                </a:r>
                <a:r>
                  <a:rPr lang="tr-TR" dirty="0"/>
                  <a:t>)</a:t>
                </a:r>
              </a:p>
              <a:p>
                <a:pPr marL="0" indent="0">
                  <a:buNone/>
                </a:pPr>
                <a:r>
                  <a:rPr lang="tr-TR" dirty="0" err="1"/>
                  <a:t>Firstly</a:t>
                </a:r>
                <a:r>
                  <a:rPr lang="tr-TR" dirty="0"/>
                  <a:t>, </a:t>
                </a: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</a:t>
                </a:r>
                <a:r>
                  <a:rPr lang="tr-TR" dirty="0"/>
                  <a:t> of </a:t>
                </a:r>
                <a:r>
                  <a:rPr lang="tr-TR" dirty="0" err="1"/>
                  <a:t>reacted</a:t>
                </a:r>
                <a:r>
                  <a:rPr lang="tr-TR" dirty="0"/>
                  <a:t> EDTA</a:t>
                </a:r>
                <a:r>
                  <a:rPr lang="pt-BR" dirty="0"/>
                  <a:t> using the molarity of </a:t>
                </a:r>
                <a:r>
                  <a:rPr lang="tr-TR" dirty="0"/>
                  <a:t>EDTA</a:t>
                </a:r>
                <a:r>
                  <a:rPr lang="pt-BR" dirty="0"/>
                  <a:t> and the volume of </a:t>
                </a:r>
                <a:r>
                  <a:rPr lang="tr-TR" dirty="0"/>
                  <a:t>EDTA </a:t>
                </a:r>
                <a:r>
                  <a:rPr lang="pt-BR" dirty="0"/>
                  <a:t>used in the titration: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EDTA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 = </m:t>
                          </m:r>
                        </m:sub>
                      </m:sSub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EDTA</m:t>
                          </m:r>
                        </m:sub>
                      </m:sSub>
                      <m:r>
                        <a:rPr lang="tr-TR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EDTA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According</a:t>
                </a:r>
                <a:r>
                  <a:rPr lang="tr-TR" dirty="0"/>
                  <a:t> </a:t>
                </a:r>
                <a:r>
                  <a:rPr lang="tr-TR" dirty="0" err="1"/>
                  <a:t>to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reaction</a:t>
                </a:r>
                <a:r>
                  <a:rPr lang="tr-TR" dirty="0"/>
                  <a:t>:</a:t>
                </a:r>
              </a:p>
              <a:p>
                <a:pPr marL="0" indent="0">
                  <a:buNone/>
                </a:pPr>
                <a:r>
                  <a:rPr lang="tr-TR" dirty="0"/>
                  <a:t>1 </a:t>
                </a:r>
                <a:r>
                  <a:rPr lang="tr-TR" dirty="0" err="1"/>
                  <a:t>mol</a:t>
                </a:r>
                <a:r>
                  <a:rPr lang="tr-TR" dirty="0"/>
                  <a:t> EDTA</a:t>
                </a:r>
                <a:r>
                  <a:rPr lang="pt-BR" dirty="0"/>
                  <a:t> reacts with	</a:t>
                </a:r>
                <a:r>
                  <a:rPr lang="pt-BR"/>
                  <a:t>	</a:t>
                </a:r>
                <a:r>
                  <a:rPr lang="tr-TR"/>
                  <a:t>1 </a:t>
                </a:r>
                <a:r>
                  <a:rPr lang="tr-TR" dirty="0" err="1"/>
                  <a:t>mol</a:t>
                </a:r>
                <a:r>
                  <a:rPr lang="tr-TR" b="1" dirty="0"/>
                  <a:t> </a:t>
                </a:r>
                <a:r>
                  <a:rPr lang="tr-TR" dirty="0"/>
                  <a:t>Ca</a:t>
                </a:r>
                <a:r>
                  <a:rPr lang="tr-TR" baseline="30000" dirty="0"/>
                  <a:t>2+</a:t>
                </a:r>
                <a:endParaRPr lang="tr-TR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EDTA</m:t>
                        </m:r>
                        <m:r>
                          <a:rPr lang="tr-TR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tr-TR" dirty="0" err="1"/>
                  <a:t>mol</a:t>
                </a:r>
                <a:r>
                  <a:rPr lang="tr-TR" dirty="0"/>
                  <a:t> EDTA</a:t>
                </a:r>
                <a:r>
                  <a:rPr lang="pt-BR" dirty="0"/>
                  <a:t> reacts with		</a:t>
                </a:r>
                <a:r>
                  <a:rPr lang="pt-BR" i="1" dirty="0"/>
                  <a:t>x </a:t>
                </a:r>
                <a:r>
                  <a:rPr lang="pt-BR" dirty="0"/>
                  <a:t>mol </a:t>
                </a:r>
                <a:r>
                  <a:rPr lang="tr-TR" dirty="0"/>
                  <a:t>Ca</a:t>
                </a:r>
                <a:r>
                  <a:rPr lang="tr-TR" baseline="30000" dirty="0"/>
                  <a:t>2+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</a:t>
                </a:r>
                <a:r>
                  <a:rPr lang="tr-TR" dirty="0"/>
                  <a:t> of </a:t>
                </a:r>
                <a:r>
                  <a:rPr lang="tr-TR" dirty="0" err="1"/>
                  <a:t>diluted</a:t>
                </a:r>
                <a:r>
                  <a:rPr lang="tr-TR" dirty="0"/>
                  <a:t> Ca</a:t>
                </a:r>
                <a:r>
                  <a:rPr lang="tr-TR" baseline="30000" dirty="0"/>
                  <a:t>2+</a:t>
                </a:r>
                <a:r>
                  <a:rPr lang="tr-TR" dirty="0"/>
                  <a:t> (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𝐶𝑎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2+</m:t>
                            </m:r>
                          </m:sup>
                        </m:sSup>
                      </m:sub>
                    </m:sSub>
                  </m:oMath>
                </a14:m>
                <a:r>
                  <a:rPr lang="tr-TR" dirty="0"/>
                  <a:t>) is </a:t>
                </a:r>
                <a:r>
                  <a:rPr lang="tr-TR" dirty="0" err="1"/>
                  <a:t>using</a:t>
                </a:r>
                <a:r>
                  <a:rPr lang="tr-TR" dirty="0"/>
                  <a:t> </a:t>
                </a:r>
                <a:r>
                  <a:rPr lang="tr-TR" dirty="0" err="1"/>
                  <a:t>above</a:t>
                </a:r>
                <a:r>
                  <a:rPr lang="tr-TR" dirty="0"/>
                  <a:t> </a:t>
                </a:r>
                <a:r>
                  <a:rPr lang="tr-TR" dirty="0" err="1"/>
                  <a:t>proportion</a:t>
                </a:r>
                <a:r>
                  <a:rPr lang="tr-TR" dirty="0"/>
                  <a:t>. Using </a:t>
                </a:r>
                <a:r>
                  <a:rPr lang="tr-TR" i="1" dirty="0"/>
                  <a:t>x</a:t>
                </a:r>
                <a:r>
                  <a:rPr lang="tr-TR" dirty="0"/>
                  <a:t>, </a:t>
                </a: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diluted</a:t>
                </a:r>
                <a:r>
                  <a:rPr lang="tr-TR" dirty="0"/>
                  <a:t> Ca</a:t>
                </a:r>
                <a:r>
                  <a:rPr lang="tr-TR" baseline="30000" dirty="0"/>
                  <a:t>2+</a:t>
                </a:r>
                <a:r>
                  <a:rPr lang="tr-TR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b>
                          <m:sSup>
                            <m:s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𝐶𝑎</m:t>
                              </m:r>
                            </m:e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2+</m:t>
                              </m:r>
                            </m:sup>
                          </m:sSup>
                        </m:sub>
                      </m:sSub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>
                              <a:latin typeface="Cambria Math" panose="02040503050406030204" pitchFamily="18" charset="0"/>
                            </a:rPr>
                            <m:t> =</m:t>
                          </m:r>
                          <m:f>
                            <m:f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sSup>
                                    <m:sSup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𝐶𝑎</m:t>
                                      </m:r>
                                    </m:e>
                                    <m:sup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2+</m:t>
                                      </m:r>
                                    </m:sup>
                                  </m:sSup>
                                </m:sub>
                              </m:sSub>
                            </m:den>
                          </m:f>
                          <m:r>
                            <a:rPr lang="tr-TR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sample</a:t>
                </a:r>
                <a:r>
                  <a:rPr lang="tr-TR" dirty="0"/>
                  <a:t> </a:t>
                </a:r>
                <a:r>
                  <a:rPr lang="tr-TR" dirty="0" err="1"/>
                  <a:t>by</a:t>
                </a:r>
                <a:r>
                  <a:rPr lang="tr-TR" dirty="0"/>
                  <a:t> </a:t>
                </a:r>
                <a:r>
                  <a:rPr lang="tr-TR" dirty="0" err="1"/>
                  <a:t>multiplying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diluted</a:t>
                </a:r>
                <a:r>
                  <a:rPr lang="tr-TR" dirty="0"/>
                  <a:t> </a:t>
                </a:r>
                <a:r>
                  <a:rPr lang="tr-TR" dirty="0" err="1"/>
                  <a:t>sample</a:t>
                </a:r>
                <a:r>
                  <a:rPr lang="tr-TR" dirty="0"/>
                  <a:t> </a:t>
                </a:r>
                <a:r>
                  <a:rPr lang="tr-TR" dirty="0" err="1"/>
                  <a:t>with</a:t>
                </a:r>
                <a:r>
                  <a:rPr lang="tr-TR" dirty="0"/>
                  <a:t> </a:t>
                </a:r>
                <a:r>
                  <a:rPr lang="tr-TR" dirty="0" err="1"/>
                  <a:t>dilution</a:t>
                </a:r>
                <a:r>
                  <a:rPr lang="tr-TR" dirty="0"/>
                  <a:t> </a:t>
                </a:r>
                <a:r>
                  <a:rPr lang="tr-TR" dirty="0" err="1"/>
                  <a:t>factor</a:t>
                </a:r>
                <a:r>
                  <a:rPr lang="tr-TR" dirty="0"/>
                  <a:t>:</a:t>
                </a:r>
              </a:p>
              <a:p>
                <a:pPr marL="0" indent="0">
                  <a:buNone/>
                </a:pPr>
                <a:r>
                  <a:rPr lang="tr-TR" dirty="0" err="1"/>
                  <a:t>M</a:t>
                </a:r>
                <a:r>
                  <a:rPr lang="tr-TR" baseline="-25000" dirty="0" err="1"/>
                  <a:t>sample</a:t>
                </a:r>
                <a:r>
                  <a:rPr lang="tr-TR" baseline="-25000" dirty="0"/>
                  <a:t> </a:t>
                </a:r>
                <a:r>
                  <a:rPr lang="tr-TR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𝐶𝑎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2+</m:t>
                            </m:r>
                          </m:sup>
                        </m:sSup>
                      </m:sub>
                    </m:sSub>
                  </m:oMath>
                </a14:m>
                <a:r>
                  <a:rPr lang="tr-TR" dirty="0"/>
                  <a:t> x DF</a:t>
                </a:r>
              </a:p>
              <a:p>
                <a:pPr marL="0" indent="0">
                  <a:buNone/>
                </a:pPr>
                <a:r>
                  <a:rPr lang="tr-TR" dirty="0" err="1"/>
                  <a:t>Finally</a:t>
                </a:r>
                <a:r>
                  <a:rPr lang="tr-TR" dirty="0"/>
                  <a:t>, </a:t>
                </a:r>
                <a:r>
                  <a:rPr lang="tr-TR" dirty="0" err="1"/>
                  <a:t>convert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sample</a:t>
                </a:r>
                <a:r>
                  <a:rPr lang="tr-TR" dirty="0"/>
                  <a:t> </a:t>
                </a:r>
                <a:r>
                  <a:rPr lang="tr-TR" dirty="0" err="1"/>
                  <a:t>to</a:t>
                </a:r>
                <a:r>
                  <a:rPr lang="tr-TR" dirty="0"/>
                  <a:t> </a:t>
                </a:r>
                <a:r>
                  <a:rPr lang="tr-TR" dirty="0" err="1"/>
                  <a:t>concentration</a:t>
                </a:r>
                <a:r>
                  <a:rPr lang="tr-TR" dirty="0"/>
                  <a:t> in g/L:</a:t>
                </a:r>
              </a:p>
              <a:p>
                <a:pPr marL="0" indent="0">
                  <a:buNone/>
                </a:pPr>
                <a:r>
                  <a:rPr lang="tr-TR" dirty="0"/>
                  <a:t>C(g/L) = </a:t>
                </a:r>
                <a:r>
                  <a:rPr lang="tr-TR" dirty="0" err="1"/>
                  <a:t>M</a:t>
                </a:r>
                <a:r>
                  <a:rPr lang="tr-TR" baseline="-25000" dirty="0" err="1"/>
                  <a:t>sample</a:t>
                </a:r>
                <a:r>
                  <a:rPr lang="tr-TR" baseline="-25000" dirty="0"/>
                  <a:t> </a:t>
                </a:r>
                <a:r>
                  <a:rPr lang="tr-TR" dirty="0"/>
                  <a:t> x 40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BD47F630-855E-4F7B-B36C-93DD92A643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428" y="1757899"/>
                <a:ext cx="10654908" cy="4855508"/>
              </a:xfrm>
              <a:blipFill>
                <a:blip r:embed="rId2"/>
                <a:stretch>
                  <a:fillRect l="-515" t="-1882" r="-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etin kutusu 3">
            <a:extLst>
              <a:ext uri="{FF2B5EF4-FFF2-40B4-BE49-F238E27FC236}">
                <a16:creationId xmlns:a16="http://schemas.microsoft.com/office/drawing/2014/main" xmlns="" id="{14997B15-73CC-4824-850A-BD15A78232FC}"/>
              </a:ext>
            </a:extLst>
          </p:cNvPr>
          <p:cNvSpPr txBox="1"/>
          <p:nvPr/>
        </p:nvSpPr>
        <p:spPr>
          <a:xfrm>
            <a:off x="0" y="6520793"/>
            <a:ext cx="11110452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90" dirty="0"/>
              <a:t>REFERENCES</a:t>
            </a:r>
          </a:p>
          <a:p>
            <a:r>
              <a:rPr lang="tr-TR" sz="1890" dirty="0"/>
              <a:t>Analitik Kimya Pratikleri – Kantitatif Analiz (Ed. Feyyaz ONUR), A.Ü. Eczacılık Fakültesi Yayınları No. 111, 2014.</a:t>
            </a:r>
          </a:p>
        </p:txBody>
      </p:sp>
    </p:spTree>
    <p:extLst>
      <p:ext uri="{BB962C8B-B14F-4D97-AF65-F5344CB8AC3E}">
        <p14:creationId xmlns:p14="http://schemas.microsoft.com/office/powerpoint/2010/main" val="1495647758"/>
      </p:ext>
    </p:extLst>
  </p:cSld>
  <p:clrMapOvr>
    <a:masterClrMapping/>
  </p:clrMapOvr>
</p:sld>
</file>

<file path=ppt/theme/theme1.xml><?xml version="1.0" encoding="utf-8"?>
<a:theme xmlns:a="http://schemas.openxmlformats.org/drawingml/2006/main" name="analytical chemistry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6511BB7C-BE21-4839-B1BC-CCFC11A77037}" vid="{F7225C23-A7F1-4D10-954C-2A81AB0C75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analytical chemistry</Template>
  <TotalTime>641</TotalTime>
  <Words>309</Words>
  <Application>Microsoft Office PowerPoint</Application>
  <PresentationFormat>Özel</PresentationFormat>
  <Paragraphs>32</Paragraphs>
  <Slides>5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analytical chemistry</vt:lpstr>
      <vt:lpstr>CS ChemDraw Drawing</vt:lpstr>
      <vt:lpstr>KOMPLEKSOMETRİK TİTRASYONLAR</vt:lpstr>
      <vt:lpstr>KOMPLEKSOMETRİK TİTRASYONLAR</vt:lpstr>
      <vt:lpstr>EDTA Titrasyonları</vt:lpstr>
      <vt:lpstr>Ca2+ Determination</vt:lpstr>
      <vt:lpstr>CALCULATIONS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KOMPLEKSOMETRİ</dc:title>
  <dc:creator>gokhan</dc:creator>
  <cp:lastModifiedBy>Burçin</cp:lastModifiedBy>
  <cp:revision>19</cp:revision>
  <dcterms:created xsi:type="dcterms:W3CDTF">2017-02-24T08:04:31Z</dcterms:created>
  <dcterms:modified xsi:type="dcterms:W3CDTF">2020-05-02T13:23:20Z</dcterms:modified>
</cp:coreProperties>
</file>