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8" r:id="rId6"/>
    <p:sldId id="261" r:id="rId7"/>
    <p:sldId id="262" r:id="rId8"/>
    <p:sldId id="263" r:id="rId9"/>
    <p:sldId id="264" r:id="rId10"/>
    <p:sldId id="265" r:id="rId11"/>
    <p:sldId id="269" r:id="rId12"/>
  </p:sldIdLst>
  <p:sldSz cx="10799763" cy="719931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34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61"/>
    <p:restoredTop sz="94656"/>
  </p:normalViewPr>
  <p:slideViewPr>
    <p:cSldViewPr snapToGrid="0" showGuides="1">
      <p:cViewPr varScale="1">
        <p:scale>
          <a:sx n="102" d="100"/>
          <a:sy n="102" d="100"/>
        </p:scale>
        <p:origin x="1152" y="184"/>
      </p:cViewPr>
      <p:guideLst>
        <p:guide orient="horz" pos="2268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3" y="1178222"/>
            <a:ext cx="9179799" cy="2506427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781307"/>
            <a:ext cx="8099822" cy="1738167"/>
          </a:xfrm>
        </p:spPr>
        <p:txBody>
          <a:bodyPr/>
          <a:lstStyle>
            <a:lvl1pPr marL="0" indent="0" algn="ctr">
              <a:buNone/>
              <a:defRPr sz="2126"/>
            </a:lvl1pPr>
            <a:lvl2pPr marL="404990" indent="0" algn="ctr">
              <a:buNone/>
              <a:defRPr sz="1772"/>
            </a:lvl2pPr>
            <a:lvl3pPr marL="809981" indent="0" algn="ctr">
              <a:buNone/>
              <a:defRPr sz="1594"/>
            </a:lvl3pPr>
            <a:lvl4pPr marL="1214971" indent="0" algn="ctr">
              <a:buNone/>
              <a:defRPr sz="1417"/>
            </a:lvl4pPr>
            <a:lvl5pPr marL="1619962" indent="0" algn="ctr">
              <a:buNone/>
              <a:defRPr sz="1417"/>
            </a:lvl5pPr>
            <a:lvl6pPr marL="2024952" indent="0" algn="ctr">
              <a:buNone/>
              <a:defRPr sz="1417"/>
            </a:lvl6pPr>
            <a:lvl7pPr marL="2429943" indent="0" algn="ctr">
              <a:buNone/>
              <a:defRPr sz="1417"/>
            </a:lvl7pPr>
            <a:lvl8pPr marL="2834933" indent="0" algn="ctr">
              <a:buNone/>
              <a:defRPr sz="1417"/>
            </a:lvl8pPr>
            <a:lvl9pPr marL="3239923" indent="0" algn="ctr">
              <a:buNone/>
              <a:defRPr sz="1417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65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80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83298"/>
            <a:ext cx="2328699" cy="610108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5" y="383298"/>
            <a:ext cx="6851100" cy="610108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78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30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794831"/>
            <a:ext cx="9314796" cy="2994714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4817877"/>
            <a:ext cx="9314796" cy="1574849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/>
                </a:solidFill>
              </a:defRPr>
            </a:lvl1pPr>
            <a:lvl2pPr marL="404990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09981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3pPr>
            <a:lvl4pPr marL="121497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1996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495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2994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493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3992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86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916484"/>
            <a:ext cx="4589900" cy="45678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1" y="1916484"/>
            <a:ext cx="4589900" cy="45678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9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383299"/>
            <a:ext cx="9314796" cy="139153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764832"/>
            <a:ext cx="4568805" cy="864917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90" indent="0">
              <a:buNone/>
              <a:defRPr sz="1772" b="1"/>
            </a:lvl2pPr>
            <a:lvl3pPr marL="809981" indent="0">
              <a:buNone/>
              <a:defRPr sz="1594" b="1"/>
            </a:lvl3pPr>
            <a:lvl4pPr marL="1214971" indent="0">
              <a:buNone/>
              <a:defRPr sz="1417" b="1"/>
            </a:lvl4pPr>
            <a:lvl5pPr marL="1619962" indent="0">
              <a:buNone/>
              <a:defRPr sz="1417" b="1"/>
            </a:lvl5pPr>
            <a:lvl6pPr marL="2024952" indent="0">
              <a:buNone/>
              <a:defRPr sz="1417" b="1"/>
            </a:lvl6pPr>
            <a:lvl7pPr marL="2429943" indent="0">
              <a:buNone/>
              <a:defRPr sz="1417" b="1"/>
            </a:lvl7pPr>
            <a:lvl8pPr marL="2834933" indent="0">
              <a:buNone/>
              <a:defRPr sz="1417" b="1"/>
            </a:lvl8pPr>
            <a:lvl9pPr marL="3239923" indent="0">
              <a:buNone/>
              <a:defRPr sz="1417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629749"/>
            <a:ext cx="4568805" cy="386796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1764832"/>
            <a:ext cx="4591306" cy="864917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90" indent="0">
              <a:buNone/>
              <a:defRPr sz="1772" b="1"/>
            </a:lvl2pPr>
            <a:lvl3pPr marL="809981" indent="0">
              <a:buNone/>
              <a:defRPr sz="1594" b="1"/>
            </a:lvl3pPr>
            <a:lvl4pPr marL="1214971" indent="0">
              <a:buNone/>
              <a:defRPr sz="1417" b="1"/>
            </a:lvl4pPr>
            <a:lvl5pPr marL="1619962" indent="0">
              <a:buNone/>
              <a:defRPr sz="1417" b="1"/>
            </a:lvl5pPr>
            <a:lvl6pPr marL="2024952" indent="0">
              <a:buNone/>
              <a:defRPr sz="1417" b="1"/>
            </a:lvl6pPr>
            <a:lvl7pPr marL="2429943" indent="0">
              <a:buNone/>
              <a:defRPr sz="1417" b="1"/>
            </a:lvl7pPr>
            <a:lvl8pPr marL="2834933" indent="0">
              <a:buNone/>
              <a:defRPr sz="1417" b="1"/>
            </a:lvl8pPr>
            <a:lvl9pPr marL="3239923" indent="0">
              <a:buNone/>
              <a:defRPr sz="1417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2629749"/>
            <a:ext cx="4591306" cy="386796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440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323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72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79954"/>
            <a:ext cx="3483204" cy="167984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036571"/>
            <a:ext cx="5467380" cy="5116178"/>
          </a:xfrm>
        </p:spPr>
        <p:txBody>
          <a:bodyPr/>
          <a:lstStyle>
            <a:lvl1pPr>
              <a:defRPr sz="2835"/>
            </a:lvl1pPr>
            <a:lvl2pPr>
              <a:defRPr sz="2480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159794"/>
            <a:ext cx="3483204" cy="4001285"/>
          </a:xfrm>
        </p:spPr>
        <p:txBody>
          <a:bodyPr/>
          <a:lstStyle>
            <a:lvl1pPr marL="0" indent="0">
              <a:buNone/>
              <a:defRPr sz="1417"/>
            </a:lvl1pPr>
            <a:lvl2pPr marL="404990" indent="0">
              <a:buNone/>
              <a:defRPr sz="1240"/>
            </a:lvl2pPr>
            <a:lvl3pPr marL="809981" indent="0">
              <a:buNone/>
              <a:defRPr sz="1063"/>
            </a:lvl3pPr>
            <a:lvl4pPr marL="1214971" indent="0">
              <a:buNone/>
              <a:defRPr sz="886"/>
            </a:lvl4pPr>
            <a:lvl5pPr marL="1619962" indent="0">
              <a:buNone/>
              <a:defRPr sz="886"/>
            </a:lvl5pPr>
            <a:lvl6pPr marL="2024952" indent="0">
              <a:buNone/>
              <a:defRPr sz="886"/>
            </a:lvl6pPr>
            <a:lvl7pPr marL="2429943" indent="0">
              <a:buNone/>
              <a:defRPr sz="886"/>
            </a:lvl7pPr>
            <a:lvl8pPr marL="2834933" indent="0">
              <a:buNone/>
              <a:defRPr sz="886"/>
            </a:lvl8pPr>
            <a:lvl9pPr marL="3239923" indent="0">
              <a:buNone/>
              <a:defRPr sz="88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528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79954"/>
            <a:ext cx="3483204" cy="167984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036571"/>
            <a:ext cx="5467380" cy="5116178"/>
          </a:xfrm>
        </p:spPr>
        <p:txBody>
          <a:bodyPr anchor="t"/>
          <a:lstStyle>
            <a:lvl1pPr marL="0" indent="0">
              <a:buNone/>
              <a:defRPr sz="2835"/>
            </a:lvl1pPr>
            <a:lvl2pPr marL="404990" indent="0">
              <a:buNone/>
              <a:defRPr sz="2480"/>
            </a:lvl2pPr>
            <a:lvl3pPr marL="809981" indent="0">
              <a:buNone/>
              <a:defRPr sz="2126"/>
            </a:lvl3pPr>
            <a:lvl4pPr marL="1214971" indent="0">
              <a:buNone/>
              <a:defRPr sz="1772"/>
            </a:lvl4pPr>
            <a:lvl5pPr marL="1619962" indent="0">
              <a:buNone/>
              <a:defRPr sz="1772"/>
            </a:lvl5pPr>
            <a:lvl6pPr marL="2024952" indent="0">
              <a:buNone/>
              <a:defRPr sz="1772"/>
            </a:lvl6pPr>
            <a:lvl7pPr marL="2429943" indent="0">
              <a:buNone/>
              <a:defRPr sz="1772"/>
            </a:lvl7pPr>
            <a:lvl8pPr marL="2834933" indent="0">
              <a:buNone/>
              <a:defRPr sz="1772"/>
            </a:lvl8pPr>
            <a:lvl9pPr marL="3239923" indent="0">
              <a:buNone/>
              <a:defRPr sz="1772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159794"/>
            <a:ext cx="3483204" cy="4001285"/>
          </a:xfrm>
        </p:spPr>
        <p:txBody>
          <a:bodyPr/>
          <a:lstStyle>
            <a:lvl1pPr marL="0" indent="0">
              <a:buNone/>
              <a:defRPr sz="1417"/>
            </a:lvl1pPr>
            <a:lvl2pPr marL="404990" indent="0">
              <a:buNone/>
              <a:defRPr sz="1240"/>
            </a:lvl2pPr>
            <a:lvl3pPr marL="809981" indent="0">
              <a:buNone/>
              <a:defRPr sz="1063"/>
            </a:lvl3pPr>
            <a:lvl4pPr marL="1214971" indent="0">
              <a:buNone/>
              <a:defRPr sz="886"/>
            </a:lvl4pPr>
            <a:lvl5pPr marL="1619962" indent="0">
              <a:buNone/>
              <a:defRPr sz="886"/>
            </a:lvl5pPr>
            <a:lvl6pPr marL="2024952" indent="0">
              <a:buNone/>
              <a:defRPr sz="886"/>
            </a:lvl6pPr>
            <a:lvl7pPr marL="2429943" indent="0">
              <a:buNone/>
              <a:defRPr sz="886"/>
            </a:lvl7pPr>
            <a:lvl8pPr marL="2834933" indent="0">
              <a:buNone/>
              <a:defRPr sz="886"/>
            </a:lvl8pPr>
            <a:lvl9pPr marL="3239923" indent="0">
              <a:buNone/>
              <a:defRPr sz="88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547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916484"/>
            <a:ext cx="9314796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6672699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A7F45-782C-4847-88E5-8F8B595BA791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6672699"/>
            <a:ext cx="364492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6672699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1DA9A-1A78-4A08-BDC2-F306F84E5C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050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809981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496" indent="-202496" algn="l" defTabSz="809981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07485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476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466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822456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227448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632437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3037429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442418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1pPr>
      <a:lvl2pPr marL="404990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2pPr>
      <a:lvl3pPr marL="809981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3pPr>
      <a:lvl4pPr marL="1214971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619962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024952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429943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2834933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239923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POLARİMETRİ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09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071563"/>
            <a:ext cx="9314796" cy="703270"/>
          </a:xfrm>
        </p:spPr>
        <p:txBody>
          <a:bodyPr>
            <a:normAutofit/>
          </a:bodyPr>
          <a:lstStyle/>
          <a:p>
            <a:r>
              <a:rPr lang="tr-TR" sz="3600" b="1" u="sng" dirty="0"/>
              <a:t>GLUKOZ MONOHİDRAT TAYİNİ </a:t>
            </a:r>
            <a:endParaRPr lang="tr-TR" sz="3600" u="sng" dirty="0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0FCD244D-7A02-C148-BC47-9B5EDE9D3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/>
              <a:t>1 M stok </a:t>
            </a:r>
            <a:r>
              <a:rPr lang="tr-TR" dirty="0" err="1"/>
              <a:t>çözelti</a:t>
            </a:r>
            <a:r>
              <a:rPr lang="tr-TR" dirty="0"/>
              <a:t> hazırlanır. (19,817 g </a:t>
            </a:r>
            <a:r>
              <a:rPr lang="tr-TR" dirty="0" err="1"/>
              <a:t>glukoz</a:t>
            </a:r>
            <a:r>
              <a:rPr lang="tr-TR" dirty="0"/>
              <a:t> </a:t>
            </a:r>
            <a:r>
              <a:rPr lang="tr-TR" dirty="0" err="1"/>
              <a:t>monohidrat</a:t>
            </a:r>
            <a:r>
              <a:rPr lang="tr-TR" dirty="0"/>
              <a:t> tartılıp suda </a:t>
            </a:r>
            <a:r>
              <a:rPr lang="tr-TR" dirty="0" err="1"/>
              <a:t>çözülür</a:t>
            </a:r>
            <a:r>
              <a:rPr lang="tr-TR" dirty="0"/>
              <a:t> ve 100 </a:t>
            </a:r>
            <a:r>
              <a:rPr lang="tr-TR" dirty="0" err="1"/>
              <a:t>mL’lik</a:t>
            </a:r>
            <a:r>
              <a:rPr lang="tr-TR" dirty="0"/>
              <a:t> balon </a:t>
            </a:r>
            <a:r>
              <a:rPr lang="tr-TR" dirty="0" err="1"/>
              <a:t>jojede</a:t>
            </a:r>
            <a:r>
              <a:rPr lang="tr-TR" dirty="0"/>
              <a:t> 100 </a:t>
            </a:r>
            <a:r>
              <a:rPr lang="tr-TR" dirty="0" err="1"/>
              <a:t>mL’ye</a:t>
            </a:r>
            <a:r>
              <a:rPr lang="tr-TR" dirty="0"/>
              <a:t> tamamlanır) </a:t>
            </a:r>
          </a:p>
          <a:p>
            <a:pPr algn="just"/>
            <a:r>
              <a:rPr lang="tr-TR" dirty="0"/>
              <a:t>Bu stok </a:t>
            </a:r>
            <a:r>
              <a:rPr lang="tr-TR" dirty="0" err="1"/>
              <a:t>çözeltiden</a:t>
            </a:r>
            <a:r>
              <a:rPr lang="tr-TR" dirty="0"/>
              <a:t> hareketle 0,1 M, 0,15 M, 0,20 M, 0,25 M ve 0,50 M standart </a:t>
            </a:r>
            <a:r>
              <a:rPr lang="tr-TR" dirty="0" err="1"/>
              <a:t>çözeltiler</a:t>
            </a:r>
            <a:r>
              <a:rPr lang="tr-TR" dirty="0"/>
              <a:t> hazırlanır. </a:t>
            </a:r>
          </a:p>
          <a:p>
            <a:pPr algn="just"/>
            <a:r>
              <a:rPr lang="tr-TR" dirty="0" err="1"/>
              <a:t>Derişimi</a:t>
            </a:r>
            <a:r>
              <a:rPr lang="tr-TR" dirty="0"/>
              <a:t> bilinmeyen numune size sorumlu asistanınız tarafından verilecektir. </a:t>
            </a:r>
          </a:p>
          <a:p>
            <a:pPr algn="just"/>
            <a:r>
              <a:rPr lang="tr-TR" dirty="0" err="1"/>
              <a:t>Küçük</a:t>
            </a:r>
            <a:r>
              <a:rPr lang="tr-TR" dirty="0"/>
              <a:t> </a:t>
            </a:r>
            <a:r>
              <a:rPr lang="tr-TR" dirty="0" err="1"/>
              <a:t>tüp</a:t>
            </a:r>
            <a:r>
              <a:rPr lang="tr-TR" dirty="0"/>
              <a:t> hava </a:t>
            </a:r>
            <a:r>
              <a:rPr lang="tr-TR" dirty="0" err="1"/>
              <a:t>kabarcığı</a:t>
            </a:r>
            <a:r>
              <a:rPr lang="tr-TR" dirty="0"/>
              <a:t> kalmayacak </a:t>
            </a:r>
            <a:r>
              <a:rPr lang="tr-TR" dirty="0" err="1"/>
              <a:t>şekilde</a:t>
            </a:r>
            <a:r>
              <a:rPr lang="tr-TR" dirty="0"/>
              <a:t> saf su ile doldurulur ve cihazın okuma </a:t>
            </a:r>
            <a:r>
              <a:rPr lang="tr-TR" dirty="0" err="1"/>
              <a:t>bölmesinin</a:t>
            </a:r>
            <a:r>
              <a:rPr lang="tr-TR" dirty="0"/>
              <a:t> tam ortasına </a:t>
            </a:r>
            <a:r>
              <a:rPr lang="tr-TR" dirty="0" err="1"/>
              <a:t>yerleştirilip</a:t>
            </a:r>
            <a:r>
              <a:rPr lang="tr-TR" dirty="0"/>
              <a:t> kapak kapatılır. Cihazın mikroskop </a:t>
            </a:r>
            <a:r>
              <a:rPr lang="tr-TR" dirty="0" err="1"/>
              <a:t>deliğinden</a:t>
            </a:r>
            <a:r>
              <a:rPr lang="tr-TR" dirty="0"/>
              <a:t> bakılarak </a:t>
            </a:r>
            <a:r>
              <a:rPr lang="tr-TR" dirty="0" err="1"/>
              <a:t>çift</a:t>
            </a:r>
            <a:r>
              <a:rPr lang="tr-TR" dirty="0"/>
              <a:t> </a:t>
            </a:r>
            <a:r>
              <a:rPr lang="tr-TR" dirty="0" err="1"/>
              <a:t>bölmelerin</a:t>
            </a:r>
            <a:r>
              <a:rPr lang="tr-TR" dirty="0"/>
              <a:t> rengi </a:t>
            </a:r>
            <a:r>
              <a:rPr lang="tr-TR" dirty="0" err="1"/>
              <a:t>eşitlenir</a:t>
            </a:r>
            <a:r>
              <a:rPr lang="tr-TR" dirty="0"/>
              <a:t>. </a:t>
            </a:r>
            <a:r>
              <a:rPr lang="tr-TR" dirty="0" err="1"/>
              <a:t>Eğer</a:t>
            </a:r>
            <a:r>
              <a:rPr lang="tr-TR" dirty="0"/>
              <a:t> </a:t>
            </a:r>
            <a:r>
              <a:rPr lang="tr-TR" dirty="0" err="1"/>
              <a:t>sag</a:t>
            </a:r>
            <a:r>
              <a:rPr lang="tr-TR" dirty="0"/>
              <a:t>̆ taraftaki </a:t>
            </a:r>
            <a:r>
              <a:rPr lang="tr-TR" dirty="0" err="1"/>
              <a:t>bölme</a:t>
            </a:r>
            <a:r>
              <a:rPr lang="tr-TR" dirty="0"/>
              <a:t> koyu ise renk </a:t>
            </a:r>
            <a:r>
              <a:rPr lang="tr-TR" dirty="0" err="1"/>
              <a:t>eşitleninceye</a:t>
            </a:r>
            <a:r>
              <a:rPr lang="tr-TR" dirty="0"/>
              <a:t> kadar LEFT </a:t>
            </a:r>
            <a:r>
              <a:rPr lang="tr-TR" dirty="0" err="1"/>
              <a:t>tuşuna</a:t>
            </a:r>
            <a:r>
              <a:rPr lang="tr-TR" dirty="0"/>
              <a:t>, sol taraftaki </a:t>
            </a:r>
            <a:r>
              <a:rPr lang="tr-TR" dirty="0" err="1"/>
              <a:t>bölme</a:t>
            </a:r>
            <a:r>
              <a:rPr lang="tr-TR" dirty="0"/>
              <a:t> daha koyu ise renk </a:t>
            </a:r>
            <a:r>
              <a:rPr lang="tr-TR" dirty="0" err="1"/>
              <a:t>eşitleninceye</a:t>
            </a:r>
            <a:r>
              <a:rPr lang="tr-TR" dirty="0"/>
              <a:t> kadar RIGHT </a:t>
            </a:r>
            <a:r>
              <a:rPr lang="tr-TR" dirty="0" err="1"/>
              <a:t>tuşuna</a:t>
            </a:r>
            <a:r>
              <a:rPr lang="tr-TR" dirty="0"/>
              <a:t> basılır. Yani R ve L </a:t>
            </a:r>
            <a:r>
              <a:rPr lang="tr-TR" dirty="0" err="1"/>
              <a:t>tuşlarına</a:t>
            </a:r>
            <a:r>
              <a:rPr lang="tr-TR" dirty="0"/>
              <a:t> basılarak ayarlanır. Renkler </a:t>
            </a:r>
            <a:r>
              <a:rPr lang="tr-TR" dirty="0" err="1"/>
              <a:t>eşitlendiği</a:t>
            </a:r>
            <a:r>
              <a:rPr lang="tr-TR" dirty="0"/>
              <a:t> anda ZERO SET </a:t>
            </a:r>
            <a:r>
              <a:rPr lang="tr-TR" dirty="0" err="1"/>
              <a:t>tuşuna</a:t>
            </a:r>
            <a:r>
              <a:rPr lang="tr-TR" dirty="0"/>
              <a:t> basılır. Ekranda kırmızı renkli sıfır sayısı </a:t>
            </a:r>
            <a:r>
              <a:rPr lang="tr-TR" dirty="0" err="1"/>
              <a:t>çıkar</a:t>
            </a:r>
            <a:r>
              <a:rPr lang="tr-TR" dirty="0"/>
              <a:t>. Daha sonra okutulacak numuneler </a:t>
            </a:r>
            <a:r>
              <a:rPr lang="tr-TR" dirty="0" err="1"/>
              <a:t>tüpte</a:t>
            </a:r>
            <a:r>
              <a:rPr lang="tr-TR" dirty="0"/>
              <a:t> hava </a:t>
            </a:r>
            <a:r>
              <a:rPr lang="tr-TR" dirty="0" err="1"/>
              <a:t>kabarcığı</a:t>
            </a:r>
            <a:r>
              <a:rPr lang="tr-TR" dirty="0"/>
              <a:t> kalmayacak </a:t>
            </a:r>
            <a:r>
              <a:rPr lang="tr-TR" dirty="0" err="1"/>
              <a:t>şekilde</a:t>
            </a:r>
            <a:r>
              <a:rPr lang="tr-TR" dirty="0"/>
              <a:t> okuma </a:t>
            </a:r>
            <a:r>
              <a:rPr lang="tr-TR" dirty="0" err="1"/>
              <a:t>bölmesine</a:t>
            </a:r>
            <a:r>
              <a:rPr lang="tr-TR" dirty="0"/>
              <a:t> konulur. Mikroskop camından bakılarak </a:t>
            </a:r>
            <a:r>
              <a:rPr lang="tr-TR" dirty="0" err="1"/>
              <a:t>çift</a:t>
            </a:r>
            <a:r>
              <a:rPr lang="tr-TR" dirty="0"/>
              <a:t> </a:t>
            </a:r>
            <a:r>
              <a:rPr lang="tr-TR" dirty="0" err="1"/>
              <a:t>bölmenin</a:t>
            </a:r>
            <a:r>
              <a:rPr lang="tr-TR" dirty="0"/>
              <a:t> renkleri </a:t>
            </a:r>
            <a:r>
              <a:rPr lang="tr-TR" dirty="0" err="1"/>
              <a:t>eşitlenir</a:t>
            </a:r>
            <a:r>
              <a:rPr lang="tr-TR" dirty="0"/>
              <a:t> ve ekranda </a:t>
            </a:r>
            <a:r>
              <a:rPr lang="tr-TR" dirty="0" err="1"/>
              <a:t>görülen</a:t>
            </a:r>
            <a:r>
              <a:rPr lang="tr-TR" dirty="0"/>
              <a:t> kırmızı sayılar kaydedilir. </a:t>
            </a:r>
          </a:p>
          <a:p>
            <a:pPr algn="just"/>
            <a:r>
              <a:rPr lang="tr-TR" dirty="0"/>
              <a:t>Kaydedilen </a:t>
            </a:r>
            <a:r>
              <a:rPr lang="tr-TR" dirty="0" err="1"/>
              <a:t>değerler</a:t>
            </a:r>
            <a:r>
              <a:rPr lang="tr-TR" dirty="0"/>
              <a:t> </a:t>
            </a:r>
            <a:r>
              <a:rPr lang="tr-TR" dirty="0" err="1"/>
              <a:t>derişime</a:t>
            </a:r>
            <a:r>
              <a:rPr lang="tr-TR" dirty="0"/>
              <a:t> </a:t>
            </a:r>
            <a:r>
              <a:rPr lang="tr-TR" dirty="0" err="1"/>
              <a:t>karşı</a:t>
            </a:r>
            <a:r>
              <a:rPr lang="tr-TR" dirty="0"/>
              <a:t> </a:t>
            </a:r>
            <a:r>
              <a:rPr lang="tr-TR" dirty="0" err="1"/>
              <a:t>grafiğe</a:t>
            </a:r>
            <a:r>
              <a:rPr lang="tr-TR" dirty="0"/>
              <a:t> </a:t>
            </a:r>
            <a:r>
              <a:rPr lang="tr-TR" dirty="0" err="1"/>
              <a:t>geçirilerek</a:t>
            </a:r>
            <a:r>
              <a:rPr lang="tr-TR" dirty="0"/>
              <a:t> kalibrasyon </a:t>
            </a:r>
            <a:r>
              <a:rPr lang="tr-TR" dirty="0" err="1"/>
              <a:t>grafiği</a:t>
            </a:r>
            <a:r>
              <a:rPr lang="tr-TR" dirty="0"/>
              <a:t> </a:t>
            </a:r>
            <a:r>
              <a:rPr lang="tr-TR" dirty="0" err="1"/>
              <a:t>oluşturulur</a:t>
            </a:r>
            <a:r>
              <a:rPr lang="tr-TR" dirty="0"/>
              <a:t> ve regresyon denklemi hesaplanır. (Excel programından yararlanılabilir) </a:t>
            </a:r>
          </a:p>
          <a:p>
            <a:pPr algn="just"/>
            <a:r>
              <a:rPr lang="tr-TR" dirty="0"/>
              <a:t>Verilen numune de aynı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ölçülür</a:t>
            </a:r>
            <a:r>
              <a:rPr lang="tr-TR" dirty="0"/>
              <a:t> ve elde edilen </a:t>
            </a:r>
            <a:r>
              <a:rPr lang="tr-TR" dirty="0" err="1"/>
              <a:t>değer</a:t>
            </a:r>
            <a:r>
              <a:rPr lang="tr-TR" dirty="0"/>
              <a:t> regresyon denkleminde yerine konarak numunenin </a:t>
            </a:r>
            <a:r>
              <a:rPr lang="tr-TR" dirty="0" err="1"/>
              <a:t>derişimi</a:t>
            </a:r>
            <a:r>
              <a:rPr lang="tr-TR" dirty="0"/>
              <a:t> hesaplanır.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0069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51F827-8160-0940-8D6E-CCCB758D1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484" y="1139867"/>
            <a:ext cx="9314796" cy="634965"/>
          </a:xfrm>
        </p:spPr>
        <p:txBody>
          <a:bodyPr/>
          <a:lstStyle/>
          <a:p>
            <a:r>
              <a:rPr lang="tr-TR" dirty="0"/>
              <a:t>Referanslar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26B601-9CF7-494F-B5BC-658571D7D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1. Fundamentals of </a:t>
            </a:r>
            <a:r>
              <a:rPr lang="tr-TR" dirty="0" err="1"/>
              <a:t>Analytical</a:t>
            </a:r>
            <a:r>
              <a:rPr lang="tr-TR" dirty="0"/>
              <a:t> </a:t>
            </a:r>
            <a:r>
              <a:rPr lang="tr-TR" dirty="0" err="1"/>
              <a:t>Chemistry</a:t>
            </a:r>
            <a:r>
              <a:rPr lang="tr-TR" dirty="0"/>
              <a:t>, D.A. </a:t>
            </a:r>
            <a:r>
              <a:rPr lang="tr-TR" dirty="0" err="1"/>
              <a:t>Skoog</a:t>
            </a:r>
            <a:r>
              <a:rPr lang="tr-TR" dirty="0"/>
              <a:t>, D.M. West, </a:t>
            </a:r>
            <a:r>
              <a:rPr lang="tr-TR" dirty="0" err="1"/>
              <a:t>Hollar</a:t>
            </a:r>
            <a:r>
              <a:rPr lang="tr-TR" dirty="0"/>
              <a:t>, F.J. </a:t>
            </a:r>
            <a:r>
              <a:rPr lang="tr-TR" dirty="0" err="1"/>
              <a:t>Crouch</a:t>
            </a:r>
            <a:r>
              <a:rPr lang="tr-TR" dirty="0"/>
              <a:t> S.R., IIX. Ed. 2004 </a:t>
            </a: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dirty="0" err="1"/>
              <a:t>Principles</a:t>
            </a:r>
            <a:r>
              <a:rPr lang="tr-TR" dirty="0"/>
              <a:t> of </a:t>
            </a:r>
            <a:r>
              <a:rPr lang="tr-TR" dirty="0" err="1"/>
              <a:t>Instrumental</a:t>
            </a:r>
            <a:r>
              <a:rPr lang="tr-TR" dirty="0"/>
              <a:t> Analysis, D.A. </a:t>
            </a:r>
            <a:r>
              <a:rPr lang="tr-TR" dirty="0" err="1"/>
              <a:t>Skoog</a:t>
            </a:r>
            <a:r>
              <a:rPr lang="tr-TR" dirty="0"/>
              <a:t>, </a:t>
            </a:r>
            <a:r>
              <a:rPr lang="tr-TR" dirty="0" err="1"/>
              <a:t>Hollar</a:t>
            </a:r>
            <a:r>
              <a:rPr lang="tr-TR" dirty="0"/>
              <a:t>, F.J. </a:t>
            </a:r>
            <a:r>
              <a:rPr lang="tr-TR" dirty="0" err="1"/>
              <a:t>Crouch</a:t>
            </a:r>
            <a:r>
              <a:rPr lang="tr-TR" dirty="0"/>
              <a:t> S.R., II. Ed. 1981 </a:t>
            </a:r>
          </a:p>
          <a:p>
            <a:pPr marL="0" indent="0">
              <a:buNone/>
            </a:pPr>
            <a:r>
              <a:rPr lang="tr-TR" dirty="0"/>
              <a:t>3. Analitik Kimya II, F. Onur, A.Ü. Eczacılık Fakültesi Yayınları No. 101, 2011 </a:t>
            </a:r>
          </a:p>
          <a:p>
            <a:pPr marL="0" indent="0">
              <a:buNone/>
            </a:pPr>
            <a:r>
              <a:rPr lang="tr-TR" dirty="0"/>
              <a:t>4. Analitik Kimya Pratikleri Kantitatif Analiz, F. Onur (Ed.), A.Ü. Eczacılık Fakültesi Yayınları No. </a:t>
            </a:r>
            <a:r>
              <a:rPr lang="tr-TR"/>
              <a:t>111, 2014 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2529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100137"/>
            <a:ext cx="9314796" cy="674695"/>
          </a:xfrm>
        </p:spPr>
        <p:txBody>
          <a:bodyPr>
            <a:normAutofit/>
          </a:bodyPr>
          <a:lstStyle/>
          <a:p>
            <a:r>
              <a:rPr lang="tr-TR" sz="3600" b="1" u="sng" dirty="0"/>
              <a:t>POLARİMETRİ</a:t>
            </a:r>
            <a:r>
              <a:rPr lang="en-US" sz="3600" b="1" u="sng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Polarize </a:t>
            </a:r>
            <a:r>
              <a:rPr lang="tr-TR" dirty="0" err="1"/>
              <a:t>ışık</a:t>
            </a:r>
            <a:r>
              <a:rPr lang="tr-TR" dirty="0"/>
              <a:t> </a:t>
            </a:r>
            <a:r>
              <a:rPr lang="tr-TR" dirty="0" err="1"/>
              <a:t>düzlemini</a:t>
            </a:r>
            <a:r>
              <a:rPr lang="tr-TR" dirty="0"/>
              <a:t> </a:t>
            </a:r>
            <a:r>
              <a:rPr lang="tr-TR" dirty="0" err="1"/>
              <a:t>sağa</a:t>
            </a:r>
            <a:r>
              <a:rPr lang="tr-TR" dirty="0"/>
              <a:t> veya sola </a:t>
            </a:r>
            <a:r>
              <a:rPr lang="tr-TR" dirty="0" err="1"/>
              <a:t>çeviren</a:t>
            </a:r>
            <a:r>
              <a:rPr lang="tr-TR" dirty="0"/>
              <a:t> maddelere </a:t>
            </a:r>
            <a:r>
              <a:rPr lang="tr-TR" b="1" i="1" dirty="0" err="1"/>
              <a:t>optikçe</a:t>
            </a:r>
            <a:r>
              <a:rPr lang="tr-TR" b="1" i="1" dirty="0"/>
              <a:t> aktif maddeler </a:t>
            </a:r>
            <a:r>
              <a:rPr lang="tr-TR" dirty="0"/>
              <a:t>denir. Bunlardan polarize </a:t>
            </a:r>
            <a:r>
              <a:rPr lang="tr-TR" dirty="0" err="1"/>
              <a:t>ışık</a:t>
            </a:r>
            <a:r>
              <a:rPr lang="tr-TR" dirty="0"/>
              <a:t> </a:t>
            </a:r>
            <a:r>
              <a:rPr lang="tr-TR" dirty="0" err="1"/>
              <a:t>düzlemini</a:t>
            </a:r>
            <a:r>
              <a:rPr lang="tr-TR" dirty="0"/>
              <a:t> </a:t>
            </a:r>
            <a:r>
              <a:rPr lang="tr-TR" dirty="0" err="1"/>
              <a:t>sağa</a:t>
            </a:r>
            <a:r>
              <a:rPr lang="tr-TR" dirty="0"/>
              <a:t> </a:t>
            </a:r>
            <a:r>
              <a:rPr lang="tr-TR" dirty="0" err="1"/>
              <a:t>çevirenlere</a:t>
            </a:r>
            <a:r>
              <a:rPr lang="tr-TR" dirty="0"/>
              <a:t> </a:t>
            </a:r>
            <a:r>
              <a:rPr lang="tr-TR" b="1" i="1" dirty="0" err="1"/>
              <a:t>dekstrojir</a:t>
            </a:r>
            <a:r>
              <a:rPr lang="tr-TR" dirty="0"/>
              <a:t>, sola </a:t>
            </a:r>
            <a:r>
              <a:rPr lang="tr-TR" dirty="0" err="1"/>
              <a:t>çevirenlere</a:t>
            </a:r>
            <a:r>
              <a:rPr lang="tr-TR" dirty="0"/>
              <a:t> ise </a:t>
            </a:r>
            <a:r>
              <a:rPr lang="tr-TR" b="1" i="1" dirty="0" err="1"/>
              <a:t>levojir</a:t>
            </a:r>
            <a:r>
              <a:rPr lang="tr-TR" b="1" i="1" dirty="0"/>
              <a:t> </a:t>
            </a:r>
            <a:r>
              <a:rPr lang="tr-TR" dirty="0"/>
              <a:t>denir. </a:t>
            </a:r>
            <a:r>
              <a:rPr lang="tr-TR" dirty="0" err="1"/>
              <a:t>Sağa</a:t>
            </a:r>
            <a:r>
              <a:rPr lang="tr-TR" dirty="0"/>
              <a:t> </a:t>
            </a:r>
            <a:r>
              <a:rPr lang="tr-TR" dirty="0" err="1"/>
              <a:t>çevirenlerin</a:t>
            </a:r>
            <a:r>
              <a:rPr lang="tr-TR" dirty="0"/>
              <a:t> </a:t>
            </a:r>
            <a:r>
              <a:rPr lang="tr-TR" dirty="0" err="1"/>
              <a:t>önüne</a:t>
            </a:r>
            <a:r>
              <a:rPr lang="tr-TR" dirty="0"/>
              <a:t> (+), sola </a:t>
            </a:r>
            <a:r>
              <a:rPr lang="tr-TR" dirty="0" err="1"/>
              <a:t>çevirenlerin</a:t>
            </a:r>
            <a:r>
              <a:rPr lang="tr-TR" dirty="0"/>
              <a:t> </a:t>
            </a:r>
            <a:r>
              <a:rPr lang="tr-TR" dirty="0" err="1"/>
              <a:t>önüneyse</a:t>
            </a:r>
            <a:r>
              <a:rPr lang="tr-TR" dirty="0"/>
              <a:t> (-) konur. </a:t>
            </a:r>
          </a:p>
          <a:p>
            <a:pPr algn="just"/>
            <a:r>
              <a:rPr lang="tr-TR" dirty="0" err="1"/>
              <a:t>Optikçe</a:t>
            </a:r>
            <a:r>
              <a:rPr lang="tr-TR" dirty="0"/>
              <a:t> aktif </a:t>
            </a:r>
            <a:r>
              <a:rPr lang="tr-TR" dirty="0" err="1"/>
              <a:t>bileşikler</a:t>
            </a:r>
            <a:r>
              <a:rPr lang="tr-TR" dirty="0"/>
              <a:t>, biri </a:t>
            </a:r>
            <a:r>
              <a:rPr lang="tr-TR" dirty="0" err="1"/>
              <a:t>diğerinin</a:t>
            </a:r>
            <a:r>
              <a:rPr lang="tr-TR" dirty="0"/>
              <a:t> ayna </a:t>
            </a:r>
            <a:r>
              <a:rPr lang="tr-TR" dirty="0" err="1"/>
              <a:t>görüntüsu</a:t>
            </a:r>
            <a:r>
              <a:rPr lang="tr-TR" dirty="0"/>
              <a:t>̈ olan iki </a:t>
            </a:r>
            <a:r>
              <a:rPr lang="tr-TR" dirty="0" err="1"/>
              <a:t>tür</a:t>
            </a:r>
            <a:r>
              <a:rPr lang="tr-TR" dirty="0"/>
              <a:t> </a:t>
            </a:r>
            <a:r>
              <a:rPr lang="tr-TR" dirty="0" err="1"/>
              <a:t>molekül</a:t>
            </a:r>
            <a:r>
              <a:rPr lang="tr-TR" dirty="0"/>
              <a:t> </a:t>
            </a:r>
            <a:r>
              <a:rPr lang="tr-TR" dirty="0" err="1"/>
              <a:t>oluştururlar</a:t>
            </a:r>
            <a:r>
              <a:rPr lang="tr-TR" dirty="0"/>
              <a:t>. Ayna simetrisinde olan bu iki </a:t>
            </a:r>
            <a:r>
              <a:rPr lang="tr-TR" dirty="0" err="1"/>
              <a:t>molekül</a:t>
            </a:r>
            <a:r>
              <a:rPr lang="tr-TR" dirty="0"/>
              <a:t> birbiri </a:t>
            </a:r>
            <a:r>
              <a:rPr lang="tr-TR" dirty="0" err="1"/>
              <a:t>üzerine</a:t>
            </a:r>
            <a:r>
              <a:rPr lang="tr-TR" dirty="0"/>
              <a:t> </a:t>
            </a:r>
            <a:r>
              <a:rPr lang="tr-TR" dirty="0" err="1"/>
              <a:t>çakışmaz</a:t>
            </a:r>
            <a:r>
              <a:rPr lang="tr-TR" dirty="0"/>
              <a:t>. Bu </a:t>
            </a:r>
            <a:r>
              <a:rPr lang="tr-TR" dirty="0" err="1"/>
              <a:t>şekilde</a:t>
            </a:r>
            <a:r>
              <a:rPr lang="tr-TR" dirty="0"/>
              <a:t> birbirinin ayna </a:t>
            </a:r>
            <a:r>
              <a:rPr lang="tr-TR" dirty="0" err="1"/>
              <a:t>görüntüsu</a:t>
            </a:r>
            <a:r>
              <a:rPr lang="tr-TR" dirty="0"/>
              <a:t>̈ olan </a:t>
            </a:r>
            <a:r>
              <a:rPr lang="tr-TR" dirty="0" err="1"/>
              <a:t>moleküllere</a:t>
            </a:r>
            <a:r>
              <a:rPr lang="tr-TR" dirty="0"/>
              <a:t> </a:t>
            </a:r>
            <a:r>
              <a:rPr lang="tr-TR" b="1" i="1" dirty="0"/>
              <a:t>optik izomer </a:t>
            </a:r>
            <a:r>
              <a:rPr lang="tr-TR" dirty="0"/>
              <a:t>adı verilir. Bir maddenin optik izomerisinin olması </a:t>
            </a:r>
            <a:r>
              <a:rPr lang="tr-TR" dirty="0" err="1"/>
              <a:t>için</a:t>
            </a:r>
            <a:r>
              <a:rPr lang="tr-TR" dirty="0"/>
              <a:t> asimetrik karbon atomunun olması gerekir.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560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100137"/>
            <a:ext cx="9314796" cy="674695"/>
          </a:xfrm>
        </p:spPr>
        <p:txBody>
          <a:bodyPr>
            <a:normAutofit/>
          </a:bodyPr>
          <a:lstStyle/>
          <a:p>
            <a:r>
              <a:rPr lang="tr-TR" sz="3600" b="1" u="sng" dirty="0"/>
              <a:t>POLARİMETRİ</a:t>
            </a:r>
            <a:r>
              <a:rPr lang="en-US" sz="3600" b="1" u="sng" dirty="0"/>
              <a:t> </a:t>
            </a:r>
            <a:endParaRPr lang="tr-TR" sz="3600" b="1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483" y="1916483"/>
            <a:ext cx="9967269" cy="5010409"/>
          </a:xfrm>
        </p:spPr>
        <p:txBody>
          <a:bodyPr>
            <a:normAutofit/>
          </a:bodyPr>
          <a:lstStyle/>
          <a:p>
            <a:r>
              <a:rPr lang="tr-TR" dirty="0"/>
              <a:t>D (</a:t>
            </a:r>
            <a:r>
              <a:rPr lang="tr-TR" dirty="0" err="1"/>
              <a:t>dekstrojir</a:t>
            </a:r>
            <a:r>
              <a:rPr lang="tr-TR" dirty="0"/>
              <a:t>)-</a:t>
            </a:r>
            <a:r>
              <a:rPr lang="tr-TR" dirty="0" err="1"/>
              <a:t>gliseraldehitte</a:t>
            </a:r>
            <a:r>
              <a:rPr lang="tr-TR" dirty="0"/>
              <a:t> -OH grubu </a:t>
            </a:r>
            <a:r>
              <a:rPr lang="tr-TR" dirty="0" err="1"/>
              <a:t>sağda</a:t>
            </a:r>
            <a:r>
              <a:rPr lang="tr-TR" dirty="0"/>
              <a:t>, L(</a:t>
            </a:r>
            <a:r>
              <a:rPr lang="tr-TR" dirty="0" err="1"/>
              <a:t>levojir</a:t>
            </a:r>
            <a:r>
              <a:rPr lang="tr-TR" dirty="0"/>
              <a:t>)-</a:t>
            </a:r>
            <a:r>
              <a:rPr lang="tr-TR" dirty="0" err="1"/>
              <a:t>gliseraldehitte</a:t>
            </a:r>
            <a:r>
              <a:rPr lang="tr-TR" dirty="0"/>
              <a:t> ise </a:t>
            </a:r>
          </a:p>
          <a:p>
            <a:pPr marL="0" indent="0">
              <a:buNone/>
            </a:pPr>
            <a:r>
              <a:rPr lang="tr-TR" dirty="0"/>
              <a:t>   -OH grubu soldadır. 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80AC295-76BC-EA49-BCAB-1933FAEF9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285" y="3025303"/>
            <a:ext cx="7555521" cy="157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84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071563"/>
            <a:ext cx="9314796" cy="703270"/>
          </a:xfrm>
        </p:spPr>
        <p:txBody>
          <a:bodyPr>
            <a:normAutofit/>
          </a:bodyPr>
          <a:lstStyle/>
          <a:p>
            <a:r>
              <a:rPr lang="tr-TR" sz="3600" b="1" u="sng" dirty="0"/>
              <a:t>POLARİMETRE</a:t>
            </a:r>
            <a:endParaRPr lang="tr-TR" sz="3600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484" y="1690567"/>
            <a:ext cx="9448385" cy="501027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Polarize </a:t>
            </a:r>
            <a:r>
              <a:rPr lang="tr-TR" dirty="0" err="1"/>
              <a:t>ışık</a:t>
            </a:r>
            <a:r>
              <a:rPr lang="tr-TR" dirty="0"/>
              <a:t> </a:t>
            </a:r>
            <a:r>
              <a:rPr lang="tr-TR" dirty="0" err="1"/>
              <a:t>düzleminin</a:t>
            </a:r>
            <a:r>
              <a:rPr lang="tr-TR" dirty="0"/>
              <a:t> </a:t>
            </a:r>
            <a:r>
              <a:rPr lang="tr-TR" dirty="0" err="1"/>
              <a:t>döndürme</a:t>
            </a:r>
            <a:r>
              <a:rPr lang="tr-TR" dirty="0"/>
              <a:t> </a:t>
            </a:r>
            <a:r>
              <a:rPr lang="tr-TR" dirty="0" err="1"/>
              <a:t>açısını</a:t>
            </a:r>
            <a:r>
              <a:rPr lang="tr-TR" dirty="0"/>
              <a:t> </a:t>
            </a:r>
            <a:r>
              <a:rPr lang="tr-TR" dirty="0" err="1"/>
              <a:t>ölçmek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kullanılan cihazlara </a:t>
            </a:r>
            <a:r>
              <a:rPr lang="tr-TR" b="1" i="1" dirty="0"/>
              <a:t>polarimetre </a:t>
            </a:r>
            <a:r>
              <a:rPr lang="tr-TR" dirty="0"/>
              <a:t>denir. Polarimetre, </a:t>
            </a:r>
            <a:r>
              <a:rPr lang="tr-TR" dirty="0" err="1"/>
              <a:t>molekül</a:t>
            </a:r>
            <a:r>
              <a:rPr lang="tr-TR" dirty="0"/>
              <a:t> boyutları ile </a:t>
            </a:r>
            <a:r>
              <a:rPr lang="tr-TR" dirty="0" err="1"/>
              <a:t>derişim</a:t>
            </a:r>
            <a:r>
              <a:rPr lang="tr-TR" dirty="0"/>
              <a:t> miktarı tayininde ve gıda maddelerinin kontrollerinde kullanılır.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Polarimetre, biri sabit </a:t>
            </a:r>
            <a:r>
              <a:rPr lang="tr-TR" dirty="0" err="1"/>
              <a:t>diğeri</a:t>
            </a:r>
            <a:r>
              <a:rPr lang="tr-TR" dirty="0"/>
              <a:t> </a:t>
            </a:r>
            <a:r>
              <a:rPr lang="tr-TR" dirty="0" err="1"/>
              <a:t>düşey</a:t>
            </a:r>
            <a:r>
              <a:rPr lang="tr-TR" dirty="0"/>
              <a:t> bir </a:t>
            </a:r>
            <a:r>
              <a:rPr lang="tr-TR" dirty="0" err="1"/>
              <a:t>düzlemde</a:t>
            </a:r>
            <a:r>
              <a:rPr lang="tr-TR" dirty="0"/>
              <a:t> </a:t>
            </a:r>
            <a:r>
              <a:rPr lang="tr-TR" dirty="0" err="1"/>
              <a:t>dönebilen</a:t>
            </a:r>
            <a:r>
              <a:rPr lang="tr-TR" dirty="0"/>
              <a:t> iki </a:t>
            </a:r>
            <a:r>
              <a:rPr lang="tr-TR" dirty="0" err="1"/>
              <a:t>kutuplayıcıdan</a:t>
            </a:r>
            <a:r>
              <a:rPr lang="tr-TR" dirty="0"/>
              <a:t> meydana gelir. </a:t>
            </a:r>
            <a:r>
              <a:rPr lang="tr-TR" dirty="0" err="1"/>
              <a:t>Kutuplayıcı</a:t>
            </a:r>
            <a:r>
              <a:rPr lang="tr-TR" dirty="0"/>
              <a:t> olarak kullanılan Kalsit kristallerinden sabit olana </a:t>
            </a:r>
            <a:r>
              <a:rPr lang="tr-TR" b="1" i="1" dirty="0" err="1"/>
              <a:t>polarizör</a:t>
            </a:r>
            <a:r>
              <a:rPr lang="tr-TR" dirty="0"/>
              <a:t>, </a:t>
            </a:r>
            <a:r>
              <a:rPr lang="tr-TR" dirty="0" err="1"/>
              <a:t>dönebilene</a:t>
            </a:r>
            <a:r>
              <a:rPr lang="tr-TR" dirty="0"/>
              <a:t> ise </a:t>
            </a:r>
            <a:r>
              <a:rPr lang="tr-TR" b="1" i="1" dirty="0" err="1"/>
              <a:t>analizör</a:t>
            </a:r>
            <a:r>
              <a:rPr lang="tr-TR" b="1" i="1" dirty="0"/>
              <a:t> </a:t>
            </a:r>
            <a:r>
              <a:rPr lang="tr-TR" dirty="0"/>
              <a:t>denir. (</a:t>
            </a:r>
            <a:r>
              <a:rPr lang="tr-TR" i="1" dirty="0" err="1"/>
              <a:t>Polarizör</a:t>
            </a:r>
            <a:r>
              <a:rPr lang="tr-TR" i="1" dirty="0"/>
              <a:t>, </a:t>
            </a:r>
            <a:r>
              <a:rPr lang="tr-TR" dirty="0" err="1"/>
              <a:t>tanımlanmamıs</a:t>
            </a:r>
            <a:r>
              <a:rPr lang="tr-TR" dirty="0"/>
              <a:t>̧ elektromanyetik dalgalardan </a:t>
            </a:r>
            <a:r>
              <a:rPr lang="tr-TR" dirty="0" err="1"/>
              <a:t>oluşan</a:t>
            </a:r>
            <a:r>
              <a:rPr lang="tr-TR" dirty="0"/>
              <a:t> bir </a:t>
            </a:r>
            <a:r>
              <a:rPr lang="tr-TR" dirty="0" err="1"/>
              <a:t>ışın</a:t>
            </a:r>
            <a:r>
              <a:rPr lang="tr-TR" dirty="0"/>
              <a:t> demetini </a:t>
            </a:r>
            <a:r>
              <a:rPr lang="tr-TR" dirty="0" err="1"/>
              <a:t>tanımlanmıs</a:t>
            </a:r>
            <a:r>
              <a:rPr lang="tr-TR" dirty="0"/>
              <a:t>̧ bir polarizasyona sokan bir alettir). </a:t>
            </a:r>
          </a:p>
        </p:txBody>
      </p:sp>
    </p:spTree>
    <p:extLst>
      <p:ext uri="{BB962C8B-B14F-4D97-AF65-F5344CB8AC3E}">
        <p14:creationId xmlns:p14="http://schemas.microsoft.com/office/powerpoint/2010/main" val="474458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etin kutusu 9">
            <a:extLst>
              <a:ext uri="{FF2B5EF4-FFF2-40B4-BE49-F238E27FC236}">
                <a16:creationId xmlns:a16="http://schemas.microsoft.com/office/drawing/2014/main" id="{E51E45C9-232D-8141-A82E-B0B1E951DEAD}"/>
              </a:ext>
            </a:extLst>
          </p:cNvPr>
          <p:cNvSpPr txBox="1"/>
          <p:nvPr/>
        </p:nvSpPr>
        <p:spPr>
          <a:xfrm>
            <a:off x="463463" y="2349223"/>
            <a:ext cx="10008295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/>
              <a:t>Işık</a:t>
            </a:r>
            <a:r>
              <a:rPr lang="tr-TR" dirty="0"/>
              <a:t>, </a:t>
            </a:r>
            <a:r>
              <a:rPr lang="tr-TR" dirty="0" err="1"/>
              <a:t>polarizörden</a:t>
            </a:r>
            <a:r>
              <a:rPr lang="tr-TR" dirty="0"/>
              <a:t> girip </a:t>
            </a:r>
            <a:r>
              <a:rPr lang="tr-TR" dirty="0" err="1"/>
              <a:t>kutuplanarak</a:t>
            </a:r>
            <a:r>
              <a:rPr lang="tr-TR" dirty="0"/>
              <a:t> </a:t>
            </a:r>
            <a:r>
              <a:rPr lang="tr-TR" dirty="0" err="1"/>
              <a:t>analizör</a:t>
            </a:r>
            <a:r>
              <a:rPr lang="tr-TR" dirty="0"/>
              <a:t> </a:t>
            </a:r>
            <a:r>
              <a:rPr lang="tr-TR" dirty="0" err="1"/>
              <a:t>üzerine</a:t>
            </a:r>
            <a:r>
              <a:rPr lang="tr-TR" dirty="0"/>
              <a:t> </a:t>
            </a:r>
            <a:r>
              <a:rPr lang="tr-TR" dirty="0" err="1"/>
              <a:t>düşer</a:t>
            </a:r>
            <a:r>
              <a:rPr lang="tr-TR" dirty="0"/>
              <a:t>. </a:t>
            </a:r>
            <a:r>
              <a:rPr lang="tr-TR" dirty="0" err="1"/>
              <a:t>Analizörden</a:t>
            </a:r>
            <a:r>
              <a:rPr lang="tr-TR" dirty="0"/>
              <a:t> </a:t>
            </a:r>
            <a:r>
              <a:rPr lang="tr-TR" dirty="0" err="1"/>
              <a:t>ışık</a:t>
            </a:r>
            <a:r>
              <a:rPr lang="tr-TR" dirty="0"/>
              <a:t> </a:t>
            </a:r>
            <a:r>
              <a:rPr lang="tr-TR" dirty="0" err="1"/>
              <a:t>geçtiğinde</a:t>
            </a:r>
            <a:r>
              <a:rPr lang="tr-TR" dirty="0"/>
              <a:t> araya konan madde </a:t>
            </a:r>
            <a:r>
              <a:rPr lang="tr-TR" dirty="0" err="1"/>
              <a:t>ışığın</a:t>
            </a:r>
            <a:r>
              <a:rPr lang="tr-TR" dirty="0"/>
              <a:t> </a:t>
            </a:r>
            <a:r>
              <a:rPr lang="tr-TR" dirty="0" err="1"/>
              <a:t>kutuplanma</a:t>
            </a:r>
            <a:r>
              <a:rPr lang="tr-TR" dirty="0"/>
              <a:t> </a:t>
            </a:r>
            <a:r>
              <a:rPr lang="tr-TR" dirty="0" err="1"/>
              <a:t>düzlemini</a:t>
            </a:r>
            <a:r>
              <a:rPr lang="tr-TR" dirty="0"/>
              <a:t> </a:t>
            </a:r>
            <a:r>
              <a:rPr lang="tr-TR" dirty="0" err="1"/>
              <a:t>çevirir</a:t>
            </a:r>
            <a:r>
              <a:rPr lang="tr-TR" dirty="0"/>
              <a:t>. </a:t>
            </a:r>
            <a:r>
              <a:rPr lang="tr-TR" dirty="0" err="1"/>
              <a:t>Çevirme</a:t>
            </a:r>
            <a:r>
              <a:rPr lang="tr-TR" dirty="0"/>
              <a:t> miktarı, </a:t>
            </a:r>
            <a:r>
              <a:rPr lang="tr-TR" dirty="0" err="1"/>
              <a:t>analizöru</a:t>
            </a:r>
            <a:r>
              <a:rPr lang="tr-TR" dirty="0"/>
              <a:t>̈ tekrar </a:t>
            </a:r>
            <a:r>
              <a:rPr lang="tr-TR" dirty="0" err="1"/>
              <a:t>ışık</a:t>
            </a:r>
            <a:r>
              <a:rPr lang="tr-TR" dirty="0"/>
              <a:t> </a:t>
            </a:r>
            <a:r>
              <a:rPr lang="tr-TR" dirty="0" err="1"/>
              <a:t>geçmeyecek</a:t>
            </a:r>
            <a:r>
              <a:rPr lang="tr-TR" dirty="0"/>
              <a:t>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döndürerek</a:t>
            </a:r>
            <a:r>
              <a:rPr lang="tr-TR" dirty="0"/>
              <a:t> bulunur. </a:t>
            </a:r>
            <a:r>
              <a:rPr lang="tr-TR" dirty="0" err="1"/>
              <a:t>Böylece</a:t>
            </a:r>
            <a:r>
              <a:rPr lang="tr-TR" dirty="0"/>
              <a:t> maddelere ait </a:t>
            </a:r>
            <a:r>
              <a:rPr lang="tr-TR" dirty="0" err="1"/>
              <a:t>değişik</a:t>
            </a:r>
            <a:r>
              <a:rPr lang="tr-TR" dirty="0"/>
              <a:t> </a:t>
            </a:r>
            <a:r>
              <a:rPr lang="tr-TR" dirty="0" err="1"/>
              <a:t>çevirme</a:t>
            </a:r>
            <a:r>
              <a:rPr lang="tr-TR" dirty="0"/>
              <a:t> </a:t>
            </a:r>
            <a:r>
              <a:rPr lang="tr-TR" dirty="0" err="1"/>
              <a:t>açıları</a:t>
            </a:r>
            <a:r>
              <a:rPr lang="tr-TR" dirty="0"/>
              <a:t> bulunabilir. Bu </a:t>
            </a:r>
            <a:r>
              <a:rPr lang="tr-TR" dirty="0" err="1"/>
              <a:t>açılar</a:t>
            </a:r>
            <a:r>
              <a:rPr lang="tr-TR" dirty="0"/>
              <a:t> </a:t>
            </a:r>
            <a:r>
              <a:rPr lang="tr-TR" dirty="0" err="1"/>
              <a:t>optikçe</a:t>
            </a:r>
            <a:r>
              <a:rPr lang="tr-TR" dirty="0"/>
              <a:t> </a:t>
            </a:r>
            <a:r>
              <a:rPr lang="tr-TR" dirty="0" err="1"/>
              <a:t>aktifliğin</a:t>
            </a:r>
            <a:r>
              <a:rPr lang="tr-TR" dirty="0"/>
              <a:t> miktarını </a:t>
            </a:r>
            <a:r>
              <a:rPr lang="tr-TR" dirty="0" err="1"/>
              <a:t>gösterir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  <p:sp>
        <p:nvSpPr>
          <p:cNvPr id="13" name="Unvan 1">
            <a:extLst>
              <a:ext uri="{FF2B5EF4-FFF2-40B4-BE49-F238E27FC236}">
                <a16:creationId xmlns:a16="http://schemas.microsoft.com/office/drawing/2014/main" id="{03B79BFE-3DCC-D849-85EF-ED24296F5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63" y="1538789"/>
            <a:ext cx="9314796" cy="703270"/>
          </a:xfrm>
        </p:spPr>
        <p:txBody>
          <a:bodyPr>
            <a:normAutofit/>
          </a:bodyPr>
          <a:lstStyle/>
          <a:p>
            <a:r>
              <a:rPr lang="tr-TR" sz="3600" b="1" u="sng" dirty="0"/>
              <a:t>POLARİMETRE</a:t>
            </a:r>
            <a:endParaRPr lang="tr-TR" sz="3600" u="sng" dirty="0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0CBA762E-9368-7744-A75C-A25B8BC786E4}"/>
              </a:ext>
            </a:extLst>
          </p:cNvPr>
          <p:cNvSpPr/>
          <p:nvPr/>
        </p:nvSpPr>
        <p:spPr>
          <a:xfrm>
            <a:off x="3606257" y="6544869"/>
            <a:ext cx="3339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i="1" dirty="0"/>
              <a:t>Polarimetrenin </a:t>
            </a:r>
            <a:r>
              <a:rPr lang="tr-TR" i="1" dirty="0" err="1"/>
              <a:t>şematik</a:t>
            </a:r>
            <a:r>
              <a:rPr lang="tr-TR" i="1" dirty="0"/>
              <a:t> </a:t>
            </a:r>
            <a:r>
              <a:rPr lang="tr-TR" i="1" dirty="0" err="1"/>
              <a:t>gösterimi</a:t>
            </a:r>
            <a:r>
              <a:rPr lang="tr-TR" i="1" dirty="0"/>
              <a:t> </a:t>
            </a:r>
            <a:endParaRPr lang="tr-TR" dirty="0"/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id="{6361C968-2E93-9B4B-B89A-E7AE37E37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1858" y="4198721"/>
            <a:ext cx="5131504" cy="237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80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116213"/>
            <a:ext cx="9314796" cy="658620"/>
          </a:xfrm>
        </p:spPr>
        <p:txBody>
          <a:bodyPr>
            <a:normAutofit/>
          </a:bodyPr>
          <a:lstStyle/>
          <a:p>
            <a:r>
              <a:rPr lang="tr-TR" sz="3600" b="1" u="sng" dirty="0"/>
              <a:t>ÇEVİRME AÇISINA ETKİ EDEN FAKTÖRLER; </a:t>
            </a:r>
          </a:p>
        </p:txBody>
      </p:sp>
      <p:sp>
        <p:nvSpPr>
          <p:cNvPr id="13" name="İçerik Yer Tutucusu 12">
            <a:extLst>
              <a:ext uri="{FF2B5EF4-FFF2-40B4-BE49-F238E27FC236}">
                <a16:creationId xmlns:a16="http://schemas.microsoft.com/office/drawing/2014/main" id="{0C9745EC-7343-0840-89F5-A289E55C5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Sıcaklık </a:t>
            </a:r>
          </a:p>
          <a:p>
            <a:pPr algn="just"/>
            <a:r>
              <a:rPr lang="tr-TR" dirty="0"/>
              <a:t>Kullanılan </a:t>
            </a:r>
            <a:r>
              <a:rPr lang="tr-TR" dirty="0" err="1"/>
              <a:t>ışığın</a:t>
            </a:r>
            <a:r>
              <a:rPr lang="tr-TR" dirty="0"/>
              <a:t> dalga boyu (dalga boyu ne kadar </a:t>
            </a:r>
            <a:r>
              <a:rPr lang="tr-TR" dirty="0" err="1"/>
              <a:t>küçükse</a:t>
            </a:r>
            <a:r>
              <a:rPr lang="tr-TR" dirty="0"/>
              <a:t> </a:t>
            </a:r>
            <a:r>
              <a:rPr lang="tr-TR" dirty="0" err="1"/>
              <a:t>çevirme</a:t>
            </a:r>
            <a:r>
              <a:rPr lang="tr-TR" dirty="0"/>
              <a:t> </a:t>
            </a:r>
            <a:r>
              <a:rPr lang="tr-TR" dirty="0" err="1"/>
              <a:t>açısı</a:t>
            </a:r>
            <a:r>
              <a:rPr lang="tr-TR" dirty="0"/>
              <a:t> o kadar </a:t>
            </a:r>
          </a:p>
          <a:p>
            <a:pPr algn="just"/>
            <a:r>
              <a:rPr lang="tr-TR" dirty="0" err="1"/>
              <a:t>büyük</a:t>
            </a:r>
            <a:r>
              <a:rPr lang="tr-TR" dirty="0"/>
              <a:t> olur). </a:t>
            </a:r>
          </a:p>
          <a:p>
            <a:pPr algn="just"/>
            <a:r>
              <a:rPr lang="tr-TR" dirty="0" err="1"/>
              <a:t>Işığın</a:t>
            </a:r>
            <a:r>
              <a:rPr lang="tr-TR" dirty="0"/>
              <a:t> </a:t>
            </a:r>
            <a:r>
              <a:rPr lang="tr-TR" dirty="0" err="1"/>
              <a:t>içinden</a:t>
            </a:r>
            <a:r>
              <a:rPr lang="tr-TR" dirty="0"/>
              <a:t> </a:t>
            </a:r>
            <a:r>
              <a:rPr lang="tr-TR" dirty="0" err="1"/>
              <a:t>geçtiği</a:t>
            </a:r>
            <a:r>
              <a:rPr lang="tr-TR" dirty="0"/>
              <a:t> yolun </a:t>
            </a:r>
            <a:r>
              <a:rPr lang="tr-TR" dirty="0" err="1"/>
              <a:t>uzunluğu</a:t>
            </a:r>
            <a:r>
              <a:rPr lang="tr-TR" dirty="0"/>
              <a:t> </a:t>
            </a:r>
          </a:p>
          <a:p>
            <a:pPr algn="just"/>
            <a:r>
              <a:rPr lang="tr-TR" dirty="0"/>
              <a:t>Maddenin yapısı </a:t>
            </a:r>
          </a:p>
          <a:p>
            <a:pPr algn="just"/>
            <a:r>
              <a:rPr lang="tr-TR" dirty="0"/>
              <a:t>Maddenin </a:t>
            </a:r>
            <a:r>
              <a:rPr lang="tr-TR" dirty="0" err="1"/>
              <a:t>derişimi</a:t>
            </a:r>
            <a:r>
              <a:rPr lang="tr-TR" dirty="0"/>
              <a:t> </a:t>
            </a:r>
          </a:p>
          <a:p>
            <a:pPr algn="just"/>
            <a:r>
              <a:rPr lang="tr-TR" dirty="0"/>
              <a:t>Polarimetride metodun amacı </a:t>
            </a:r>
            <a:r>
              <a:rPr lang="tr-TR" dirty="0" err="1"/>
              <a:t>ölçülen</a:t>
            </a:r>
            <a:r>
              <a:rPr lang="tr-TR" dirty="0"/>
              <a:t> </a:t>
            </a:r>
            <a:r>
              <a:rPr lang="tr-TR" dirty="0" err="1"/>
              <a:t>çevirme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yararlanarak </a:t>
            </a:r>
            <a:r>
              <a:rPr lang="tr-TR" dirty="0" err="1"/>
              <a:t>derişim</a:t>
            </a:r>
            <a:r>
              <a:rPr lang="tr-TR" dirty="0"/>
              <a:t> tayin etmek </a:t>
            </a:r>
            <a:r>
              <a:rPr lang="tr-TR" dirty="0" err="1"/>
              <a:t>olduğuna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, yapılacak iş </a:t>
            </a:r>
            <a:r>
              <a:rPr lang="tr-TR" dirty="0" err="1"/>
              <a:t>derişim</a:t>
            </a:r>
            <a:r>
              <a:rPr lang="tr-TR" dirty="0"/>
              <a:t> </a:t>
            </a:r>
            <a:r>
              <a:rPr lang="tr-TR" dirty="0" err="1"/>
              <a:t>dışındaki</a:t>
            </a:r>
            <a:r>
              <a:rPr lang="tr-TR" dirty="0"/>
              <a:t> </a:t>
            </a:r>
            <a:r>
              <a:rPr lang="tr-TR" dirty="0" err="1"/>
              <a:t>faktörleri</a:t>
            </a:r>
            <a:r>
              <a:rPr lang="tr-TR" dirty="0"/>
              <a:t> sabit tutup </a:t>
            </a:r>
            <a:r>
              <a:rPr lang="tr-TR" dirty="0" err="1"/>
              <a:t>derişimle</a:t>
            </a:r>
            <a:r>
              <a:rPr lang="tr-TR" dirty="0"/>
              <a:t> </a:t>
            </a:r>
            <a:r>
              <a:rPr lang="tr-TR" dirty="0" err="1"/>
              <a:t>çevirme</a:t>
            </a:r>
            <a:r>
              <a:rPr lang="tr-TR" dirty="0"/>
              <a:t> </a:t>
            </a:r>
            <a:r>
              <a:rPr lang="tr-TR" dirty="0" err="1"/>
              <a:t>açısı</a:t>
            </a:r>
            <a:r>
              <a:rPr lang="tr-TR" dirty="0"/>
              <a:t> arasında bir </a:t>
            </a:r>
            <a:r>
              <a:rPr lang="tr-TR" dirty="0" err="1"/>
              <a:t>bağlantı</a:t>
            </a:r>
            <a:r>
              <a:rPr lang="tr-TR" dirty="0"/>
              <a:t> kurmaktır.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1383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057275"/>
            <a:ext cx="9314796" cy="717558"/>
          </a:xfrm>
        </p:spPr>
        <p:txBody>
          <a:bodyPr>
            <a:normAutofit/>
          </a:bodyPr>
          <a:lstStyle/>
          <a:p>
            <a:endParaRPr lang="tr-TR" sz="2303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E9AAE0F-04AF-C742-8BB1-DDD89F238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Asimetrik karbon atomuna </a:t>
            </a:r>
            <a:r>
              <a:rPr lang="tr-TR" dirty="0" err="1"/>
              <a:t>bağlı</a:t>
            </a:r>
            <a:r>
              <a:rPr lang="tr-TR" dirty="0"/>
              <a:t> </a:t>
            </a:r>
            <a:r>
              <a:rPr lang="tr-TR" dirty="0" err="1"/>
              <a:t>bileşik</a:t>
            </a:r>
            <a:r>
              <a:rPr lang="tr-TR" dirty="0"/>
              <a:t> aynı zamanda </a:t>
            </a:r>
            <a:r>
              <a:rPr lang="tr-TR" dirty="0" err="1"/>
              <a:t>optikçe</a:t>
            </a:r>
            <a:r>
              <a:rPr lang="tr-TR" dirty="0"/>
              <a:t> aktiftir.</a:t>
            </a:r>
            <a:br>
              <a:rPr lang="tr-TR" dirty="0"/>
            </a:br>
            <a:r>
              <a:rPr lang="tr-TR" dirty="0" err="1"/>
              <a:t>Optikçe</a:t>
            </a:r>
            <a:r>
              <a:rPr lang="tr-TR" dirty="0"/>
              <a:t> aktiflik, bir cismin polarize </a:t>
            </a:r>
            <a:r>
              <a:rPr lang="tr-TR" dirty="0" err="1"/>
              <a:t>ışığı</a:t>
            </a:r>
            <a:r>
              <a:rPr lang="tr-TR" dirty="0"/>
              <a:t> kendi </a:t>
            </a:r>
            <a:r>
              <a:rPr lang="tr-TR" dirty="0" err="1"/>
              <a:t>düzleminden</a:t>
            </a:r>
            <a:r>
              <a:rPr lang="tr-TR" dirty="0"/>
              <a:t> saptırma kabiliyetidir. 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Düzlemsel</a:t>
            </a:r>
            <a:r>
              <a:rPr lang="tr-TR" dirty="0"/>
              <a:t> polarize </a:t>
            </a:r>
            <a:r>
              <a:rPr lang="tr-TR" dirty="0" err="1"/>
              <a:t>ışık</a:t>
            </a:r>
            <a:r>
              <a:rPr lang="tr-TR" dirty="0"/>
              <a:t> ile asimetrik organik veya inorganik </a:t>
            </a:r>
            <a:r>
              <a:rPr lang="tr-TR" dirty="0" err="1"/>
              <a:t>bileşikler</a:t>
            </a:r>
            <a:r>
              <a:rPr lang="tr-TR" dirty="0"/>
              <a:t> </a:t>
            </a:r>
            <a:r>
              <a:rPr lang="tr-TR" dirty="0" err="1"/>
              <a:t>etkileştiği</a:t>
            </a:r>
            <a:r>
              <a:rPr lang="tr-TR" dirty="0"/>
              <a:t> zaman , polarize </a:t>
            </a:r>
            <a:r>
              <a:rPr lang="tr-TR" dirty="0" err="1"/>
              <a:t>ışığın</a:t>
            </a:r>
            <a:r>
              <a:rPr lang="tr-TR" dirty="0"/>
              <a:t> </a:t>
            </a:r>
            <a:r>
              <a:rPr lang="tr-TR" dirty="0" err="1"/>
              <a:t>düzlemi</a:t>
            </a:r>
            <a:r>
              <a:rPr lang="tr-TR" dirty="0"/>
              <a:t> </a:t>
            </a:r>
            <a:r>
              <a:rPr lang="tr-TR" dirty="0" err="1"/>
              <a:t>açısı</a:t>
            </a:r>
            <a:r>
              <a:rPr lang="tr-TR" dirty="0"/>
              <a:t> </a:t>
            </a:r>
            <a:r>
              <a:rPr lang="tr-TR" dirty="0" err="1"/>
              <a:t>değiştirir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Açı</a:t>
            </a:r>
            <a:r>
              <a:rPr lang="tr-TR" dirty="0"/>
              <a:t> </a:t>
            </a:r>
            <a:r>
              <a:rPr lang="tr-TR" dirty="0" err="1"/>
              <a:t>değişimi</a:t>
            </a:r>
            <a:r>
              <a:rPr lang="tr-TR" dirty="0"/>
              <a:t> sonucu polarize </a:t>
            </a:r>
            <a:r>
              <a:rPr lang="tr-TR" dirty="0" err="1"/>
              <a:t>ışığın</a:t>
            </a:r>
            <a:r>
              <a:rPr lang="tr-TR" dirty="0"/>
              <a:t> </a:t>
            </a:r>
            <a:r>
              <a:rPr lang="tr-TR" dirty="0" err="1"/>
              <a:t>düzlemi</a:t>
            </a:r>
            <a:r>
              <a:rPr lang="tr-TR" dirty="0"/>
              <a:t> saat </a:t>
            </a:r>
            <a:r>
              <a:rPr lang="tr-TR" dirty="0" err="1"/>
              <a:t>yönünde</a:t>
            </a:r>
            <a:r>
              <a:rPr lang="tr-TR" dirty="0"/>
              <a:t> yani </a:t>
            </a:r>
            <a:r>
              <a:rPr lang="tr-TR" dirty="0" err="1"/>
              <a:t>sağa</a:t>
            </a:r>
            <a:r>
              <a:rPr lang="tr-TR" dirty="0"/>
              <a:t> </a:t>
            </a:r>
            <a:r>
              <a:rPr lang="tr-TR" dirty="0" err="1"/>
              <a:t>çevrilmişse</a:t>
            </a:r>
            <a:r>
              <a:rPr lang="tr-TR" dirty="0"/>
              <a:t> bu </a:t>
            </a:r>
            <a:r>
              <a:rPr lang="tr-TR" dirty="0" err="1"/>
              <a:t>çevrilmeye</a:t>
            </a:r>
            <a:r>
              <a:rPr lang="tr-TR" dirty="0"/>
              <a:t> </a:t>
            </a:r>
            <a:r>
              <a:rPr lang="tr-TR" dirty="0" err="1"/>
              <a:t>dekstro</a:t>
            </a:r>
            <a:r>
              <a:rPr lang="tr-TR" dirty="0"/>
              <a:t> (+), tersine </a:t>
            </a:r>
            <a:r>
              <a:rPr lang="tr-TR" dirty="0" err="1"/>
              <a:t>çevrilmişse</a:t>
            </a:r>
            <a:r>
              <a:rPr lang="tr-TR" dirty="0"/>
              <a:t> </a:t>
            </a:r>
            <a:r>
              <a:rPr lang="tr-TR" dirty="0" err="1"/>
              <a:t>levo</a:t>
            </a:r>
            <a:r>
              <a:rPr lang="tr-TR" dirty="0"/>
              <a:t> (-) </a:t>
            </a:r>
            <a:r>
              <a:rPr lang="tr-TR" dirty="0" err="1"/>
              <a:t>çevrilme</a:t>
            </a:r>
            <a:r>
              <a:rPr lang="tr-TR" dirty="0"/>
              <a:t> denir. 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Optikçe</a:t>
            </a:r>
            <a:r>
              <a:rPr lang="tr-TR" dirty="0"/>
              <a:t> aktif maddelerin polarize </a:t>
            </a:r>
            <a:r>
              <a:rPr lang="tr-TR" dirty="0" err="1"/>
              <a:t>ışığın</a:t>
            </a:r>
            <a:r>
              <a:rPr lang="tr-TR" dirty="0"/>
              <a:t> </a:t>
            </a:r>
            <a:r>
              <a:rPr lang="tr-TR" dirty="0" err="1"/>
              <a:t>yönünu</a:t>
            </a:r>
            <a:r>
              <a:rPr lang="tr-TR" dirty="0"/>
              <a:t>̈ </a:t>
            </a:r>
            <a:r>
              <a:rPr lang="tr-TR" dirty="0" err="1"/>
              <a:t>sağa</a:t>
            </a:r>
            <a:r>
              <a:rPr lang="tr-TR" dirty="0"/>
              <a:t> ve sola </a:t>
            </a:r>
            <a:r>
              <a:rPr lang="tr-TR" dirty="0" err="1"/>
              <a:t>çevirenlerin</a:t>
            </a:r>
            <a:r>
              <a:rPr lang="tr-TR" dirty="0"/>
              <a:t> her birisine birbirinin </a:t>
            </a:r>
            <a:r>
              <a:rPr lang="tr-TR" b="1" i="1" dirty="0" err="1"/>
              <a:t>enantiyomeri</a:t>
            </a:r>
            <a:r>
              <a:rPr lang="tr-TR" b="1" i="1" dirty="0"/>
              <a:t> </a:t>
            </a:r>
            <a:r>
              <a:rPr lang="tr-TR" dirty="0"/>
              <a:t>denir. 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3965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085849"/>
            <a:ext cx="9314796" cy="688983"/>
          </a:xfrm>
        </p:spPr>
        <p:txBody>
          <a:bodyPr>
            <a:normAutofit/>
          </a:bodyPr>
          <a:lstStyle/>
          <a:p>
            <a:pPr algn="just"/>
            <a:r>
              <a:rPr lang="tr-TR" sz="3600" b="1" u="sng" dirty="0"/>
              <a:t>POLARİMETRE İLE YAPILAN TAYİNLER </a:t>
            </a:r>
            <a:endParaRPr lang="en-US" sz="3600" b="1" u="sng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4C3C91F1-1319-D34A-8684-DB294665B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/>
              <a:t>Molekül</a:t>
            </a:r>
            <a:r>
              <a:rPr lang="tr-TR" dirty="0"/>
              <a:t> boyutlarının tayini,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Madde </a:t>
            </a:r>
            <a:r>
              <a:rPr lang="tr-TR" dirty="0" err="1"/>
              <a:t>derişiminin</a:t>
            </a:r>
            <a:r>
              <a:rPr lang="tr-TR" dirty="0"/>
              <a:t> tayini,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Gıda maddelerinin kontrolleri,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Bilimsel </a:t>
            </a:r>
            <a:r>
              <a:rPr lang="tr-TR" dirty="0" err="1"/>
              <a:t>araştırmalarda</a:t>
            </a:r>
            <a:r>
              <a:rPr lang="tr-TR" dirty="0"/>
              <a:t> </a:t>
            </a:r>
            <a:r>
              <a:rPr lang="tr-TR" dirty="0" err="1"/>
              <a:t>üretilen</a:t>
            </a:r>
            <a:r>
              <a:rPr lang="tr-TR" dirty="0"/>
              <a:t> maddelerin saflık tayini, 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523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171575"/>
            <a:ext cx="9314796" cy="603258"/>
          </a:xfrm>
        </p:spPr>
        <p:txBody>
          <a:bodyPr>
            <a:normAutofit fontScale="90000"/>
          </a:bodyPr>
          <a:lstStyle/>
          <a:p>
            <a:r>
              <a:rPr lang="tr-TR" sz="4000" b="1" u="sng" dirty="0"/>
              <a:t>POLARİMETRENİN KULLANIM ALANLARI</a:t>
            </a:r>
            <a:endParaRPr lang="tr-TR" b="1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tr-TR" sz="2400" b="1" dirty="0"/>
              <a:t>Eczacılık; </a:t>
            </a:r>
            <a:r>
              <a:rPr lang="tr-TR" sz="2400" dirty="0" err="1"/>
              <a:t>Üretilen</a:t>
            </a:r>
            <a:r>
              <a:rPr lang="tr-TR" sz="2400" dirty="0"/>
              <a:t> </a:t>
            </a:r>
            <a:r>
              <a:rPr lang="tr-TR" sz="2400" dirty="0" err="1"/>
              <a:t>ilaçların</a:t>
            </a:r>
            <a:r>
              <a:rPr lang="tr-TR" sz="2400" dirty="0"/>
              <a:t> </a:t>
            </a:r>
            <a:r>
              <a:rPr lang="tr-TR" sz="2400" dirty="0" err="1"/>
              <a:t>içindeki</a:t>
            </a:r>
            <a:r>
              <a:rPr lang="tr-TR" sz="2400" dirty="0"/>
              <a:t> </a:t>
            </a:r>
            <a:r>
              <a:rPr lang="tr-TR" sz="2400" dirty="0" err="1"/>
              <a:t>optikçe</a:t>
            </a:r>
            <a:r>
              <a:rPr lang="tr-TR" sz="2400" dirty="0"/>
              <a:t> aktif bazı </a:t>
            </a:r>
            <a:r>
              <a:rPr lang="tr-TR" sz="2400" dirty="0" err="1"/>
              <a:t>bileşiklerin</a:t>
            </a:r>
            <a:r>
              <a:rPr lang="tr-TR" sz="2400" dirty="0"/>
              <a:t> </a:t>
            </a:r>
            <a:r>
              <a:rPr lang="tr-TR" sz="2400" dirty="0" err="1"/>
              <a:t>derişimini</a:t>
            </a:r>
            <a:r>
              <a:rPr lang="tr-TR" sz="2400" dirty="0"/>
              <a:t> </a:t>
            </a:r>
            <a:r>
              <a:rPr lang="tr-TR" sz="2400" dirty="0" err="1"/>
              <a:t>ölçmek</a:t>
            </a:r>
            <a:r>
              <a:rPr lang="tr-TR" sz="2400" dirty="0"/>
              <a:t> </a:t>
            </a:r>
          </a:p>
          <a:p>
            <a:pPr lvl="1" algn="just"/>
            <a:r>
              <a:rPr lang="tr-TR" sz="2400" dirty="0" err="1"/>
              <a:t>için</a:t>
            </a:r>
            <a:r>
              <a:rPr lang="tr-TR" sz="2400" dirty="0"/>
              <a:t> kullanılır. </a:t>
            </a:r>
          </a:p>
          <a:p>
            <a:pPr lvl="1" algn="just"/>
            <a:r>
              <a:rPr lang="tr-TR" sz="2400" b="1" dirty="0"/>
              <a:t>Kozmetik Sanayi; </a:t>
            </a:r>
            <a:r>
              <a:rPr lang="tr-TR" sz="2400" dirty="0"/>
              <a:t>Kullanılan esansların ve aromatik </a:t>
            </a:r>
            <a:r>
              <a:rPr lang="tr-TR" sz="2400" dirty="0" err="1"/>
              <a:t>yağların</a:t>
            </a:r>
            <a:r>
              <a:rPr lang="tr-TR" sz="2400" dirty="0"/>
              <a:t> denetlenmesinde ve kalite </a:t>
            </a:r>
            <a:r>
              <a:rPr lang="tr-TR" sz="2400" dirty="0" err="1"/>
              <a:t>kontrolünde</a:t>
            </a:r>
            <a:r>
              <a:rPr lang="tr-TR" sz="2400" dirty="0"/>
              <a:t> kullanılır. </a:t>
            </a:r>
          </a:p>
          <a:p>
            <a:pPr lvl="1" algn="just"/>
            <a:r>
              <a:rPr lang="tr-TR" sz="2400" b="1" dirty="0"/>
              <a:t>Gıda Sanayi; </a:t>
            </a:r>
            <a:r>
              <a:rPr lang="tr-TR" sz="2400" dirty="0" err="1"/>
              <a:t>Üretilen</a:t>
            </a:r>
            <a:r>
              <a:rPr lang="tr-TR" sz="2400" dirty="0"/>
              <a:t> gıdaların kalite </a:t>
            </a:r>
            <a:r>
              <a:rPr lang="tr-TR" sz="2400" dirty="0" err="1"/>
              <a:t>kontrolünde</a:t>
            </a:r>
            <a:r>
              <a:rPr lang="tr-TR" sz="2400" dirty="0"/>
              <a:t> ve katkı maddelerinin alt ve </a:t>
            </a:r>
            <a:r>
              <a:rPr lang="tr-TR" sz="2400" dirty="0" err="1"/>
              <a:t>üst</a:t>
            </a:r>
            <a:r>
              <a:rPr lang="tr-TR" sz="2400" dirty="0"/>
              <a:t> sınırlarının belirlenmesinde kullanılır. Genellikle </a:t>
            </a:r>
            <a:r>
              <a:rPr lang="tr-TR" sz="2400" dirty="0" err="1"/>
              <a:t>şeker</a:t>
            </a:r>
            <a:r>
              <a:rPr lang="tr-TR" sz="2400" dirty="0"/>
              <a:t> bulunduran gıdalarda maddelerin optik </a:t>
            </a:r>
            <a:r>
              <a:rPr lang="tr-TR" sz="2400" dirty="0" err="1"/>
              <a:t>aktifliğinden</a:t>
            </a:r>
            <a:r>
              <a:rPr lang="tr-TR" sz="2400" dirty="0"/>
              <a:t> yararlanılır. </a:t>
            </a:r>
          </a:p>
          <a:p>
            <a:pPr lvl="1" algn="just"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58231284"/>
      </p:ext>
    </p:extLst>
  </p:cSld>
  <p:clrMapOvr>
    <a:masterClrMapping/>
  </p:clrMapOvr>
</p:sld>
</file>

<file path=ppt/theme/theme1.xml><?xml version="1.0" encoding="utf-8"?>
<a:theme xmlns:a="http://schemas.openxmlformats.org/drawingml/2006/main" name="analitik kimya sunum şablonu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4" id="{64DBD848-1D7F-4F91-9E18-118574148C75}" vid="{B6435B35-8D22-4FFA-8ABF-A25BBC5C72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238</TotalTime>
  <Words>1271</Words>
  <Application>Microsoft Macintosh PowerPoint</Application>
  <PresentationFormat>Özel</PresentationFormat>
  <Paragraphs>49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analitik kimya sunum şablonu</vt:lpstr>
      <vt:lpstr>POLARİMETRİ</vt:lpstr>
      <vt:lpstr>POLARİMETRİ </vt:lpstr>
      <vt:lpstr>POLARİMETRİ </vt:lpstr>
      <vt:lpstr>POLARİMETRE</vt:lpstr>
      <vt:lpstr>POLARİMETRE</vt:lpstr>
      <vt:lpstr>ÇEVİRME AÇISINA ETKİ EDEN FAKTÖRLER; </vt:lpstr>
      <vt:lpstr>PowerPoint Sunusu</vt:lpstr>
      <vt:lpstr>POLARİMETRE İLE YAPILAN TAYİNLER </vt:lpstr>
      <vt:lpstr>POLARİMETRENİN KULLANIM ALANLARI</vt:lpstr>
      <vt:lpstr>GLUKOZ MONOHİDRAT TAYİNİ </vt:lpstr>
      <vt:lpstr>Referanslar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SPECTROPHOTOMETRY</dc:title>
  <dc:creator>ali kemal</dc:creator>
  <cp:lastModifiedBy>Goksu.Ozcelikay</cp:lastModifiedBy>
  <cp:revision>37</cp:revision>
  <dcterms:created xsi:type="dcterms:W3CDTF">2017-02-28T18:47:32Z</dcterms:created>
  <dcterms:modified xsi:type="dcterms:W3CDTF">2020-04-27T08:09:50Z</dcterms:modified>
</cp:coreProperties>
</file>