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A90F2-85C9-4652-8B76-737D9FDD8AB0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0439609-3540-4F96-B318-DA3AF5BB1DCA}">
      <dgm:prSet phldrT="[Metin]"/>
      <dgm:spPr/>
      <dgm:t>
        <a:bodyPr/>
        <a:lstStyle/>
        <a:p>
          <a:pPr algn="ctr"/>
          <a:r>
            <a:rPr lang="tr-TR" dirty="0" smtClean="0"/>
            <a:t>SORUNUN TANIMI</a:t>
          </a:r>
          <a:endParaRPr lang="tr-TR" dirty="0"/>
        </a:p>
      </dgm:t>
    </dgm:pt>
    <dgm:pt modelId="{13593F97-16EC-4C7D-9BF7-C4AD0C4E7FE9}" type="parTrans" cxnId="{79CF654C-5016-4566-8F40-963305947800}">
      <dgm:prSet/>
      <dgm:spPr/>
      <dgm:t>
        <a:bodyPr/>
        <a:lstStyle/>
        <a:p>
          <a:endParaRPr lang="tr-TR"/>
        </a:p>
      </dgm:t>
    </dgm:pt>
    <dgm:pt modelId="{6A7A265C-8958-4597-9FCF-1EB528CE5FD0}" type="sibTrans" cxnId="{79CF654C-5016-4566-8F40-963305947800}">
      <dgm:prSet/>
      <dgm:spPr/>
      <dgm:t>
        <a:bodyPr/>
        <a:lstStyle/>
        <a:p>
          <a:endParaRPr lang="tr-TR"/>
        </a:p>
      </dgm:t>
    </dgm:pt>
    <dgm:pt modelId="{FC84855C-60F1-4F90-AA47-46F2CA629675}">
      <dgm:prSet phldrT="[Metin]"/>
      <dgm:spPr/>
      <dgm:t>
        <a:bodyPr/>
        <a:lstStyle/>
        <a:p>
          <a:pPr algn="ctr"/>
          <a:r>
            <a:rPr lang="tr-TR" dirty="0" smtClean="0"/>
            <a:t>ÇÖZÜM ÖNERİLERİ</a:t>
          </a:r>
          <a:endParaRPr lang="tr-TR" dirty="0"/>
        </a:p>
      </dgm:t>
    </dgm:pt>
    <dgm:pt modelId="{4FDAB09E-F30B-46BC-B7F2-741041792BF2}" type="parTrans" cxnId="{46B8D611-B460-42D2-99F8-595173702D7C}">
      <dgm:prSet/>
      <dgm:spPr/>
      <dgm:t>
        <a:bodyPr/>
        <a:lstStyle/>
        <a:p>
          <a:endParaRPr lang="tr-TR"/>
        </a:p>
      </dgm:t>
    </dgm:pt>
    <dgm:pt modelId="{3BCA1BB5-8449-4B1E-BB5C-F10B3CF51C69}" type="sibTrans" cxnId="{46B8D611-B460-42D2-99F8-595173702D7C}">
      <dgm:prSet/>
      <dgm:spPr/>
      <dgm:t>
        <a:bodyPr/>
        <a:lstStyle/>
        <a:p>
          <a:endParaRPr lang="tr-TR"/>
        </a:p>
      </dgm:t>
    </dgm:pt>
    <dgm:pt modelId="{57922F39-B724-4FE4-80E0-9C503CA81116}">
      <dgm:prSet phldrT="[Metin]"/>
      <dgm:spPr/>
      <dgm:t>
        <a:bodyPr/>
        <a:lstStyle/>
        <a:p>
          <a:pPr algn="ctr"/>
          <a:r>
            <a:rPr lang="tr-TR" dirty="0" smtClean="0"/>
            <a:t>KARAR VERME</a:t>
          </a:r>
          <a:endParaRPr lang="tr-TR" dirty="0"/>
        </a:p>
      </dgm:t>
    </dgm:pt>
    <dgm:pt modelId="{3D38FE1E-3710-4921-9645-6B374AAA39B4}" type="parTrans" cxnId="{1EAC4289-CDF6-484B-A954-62DFE8880F5C}">
      <dgm:prSet/>
      <dgm:spPr/>
      <dgm:t>
        <a:bodyPr/>
        <a:lstStyle/>
        <a:p>
          <a:endParaRPr lang="tr-TR"/>
        </a:p>
      </dgm:t>
    </dgm:pt>
    <dgm:pt modelId="{F59A7099-E115-42EB-9B01-AD68F0EF6C62}" type="sibTrans" cxnId="{1EAC4289-CDF6-484B-A954-62DFE8880F5C}">
      <dgm:prSet/>
      <dgm:spPr/>
      <dgm:t>
        <a:bodyPr/>
        <a:lstStyle/>
        <a:p>
          <a:endParaRPr lang="tr-TR"/>
        </a:p>
      </dgm:t>
    </dgm:pt>
    <dgm:pt modelId="{79317F03-FEC2-4E68-9E80-6371C1CF1529}">
      <dgm:prSet phldrT="[Metin]"/>
      <dgm:spPr/>
      <dgm:t>
        <a:bodyPr/>
        <a:lstStyle/>
        <a:p>
          <a:pPr algn="ctr"/>
          <a:r>
            <a:rPr lang="tr-TR" dirty="0" smtClean="0"/>
            <a:t>UYGULAMA</a:t>
          </a:r>
          <a:endParaRPr lang="tr-TR" dirty="0"/>
        </a:p>
      </dgm:t>
    </dgm:pt>
    <dgm:pt modelId="{EDF0E23C-4E8B-441F-9036-75A02F8CADEE}" type="parTrans" cxnId="{64EC1F2A-983F-491D-B578-5F8CB502E5E4}">
      <dgm:prSet/>
      <dgm:spPr/>
      <dgm:t>
        <a:bodyPr/>
        <a:lstStyle/>
        <a:p>
          <a:endParaRPr lang="tr-TR"/>
        </a:p>
      </dgm:t>
    </dgm:pt>
    <dgm:pt modelId="{2EC9392F-059B-4620-9AC7-21946DA92265}" type="sibTrans" cxnId="{64EC1F2A-983F-491D-B578-5F8CB502E5E4}">
      <dgm:prSet/>
      <dgm:spPr/>
      <dgm:t>
        <a:bodyPr/>
        <a:lstStyle/>
        <a:p>
          <a:endParaRPr lang="tr-TR"/>
        </a:p>
      </dgm:t>
    </dgm:pt>
    <dgm:pt modelId="{E3673E15-8C09-4127-87DB-475B282CB4F9}">
      <dgm:prSet phldrT="[Metin]"/>
      <dgm:spPr/>
      <dgm:t>
        <a:bodyPr/>
        <a:lstStyle/>
        <a:p>
          <a:pPr algn="ctr"/>
          <a:r>
            <a:rPr lang="tr-TR" dirty="0" smtClean="0"/>
            <a:t>DEĞERLENDİRME</a:t>
          </a:r>
          <a:endParaRPr lang="tr-TR" dirty="0"/>
        </a:p>
      </dgm:t>
    </dgm:pt>
    <dgm:pt modelId="{CAA9FEBD-5151-464A-8835-11307FDFDC8C}" type="parTrans" cxnId="{7E477FA6-5DEE-4FE9-9B00-92ADB1BF825A}">
      <dgm:prSet/>
      <dgm:spPr/>
      <dgm:t>
        <a:bodyPr/>
        <a:lstStyle/>
        <a:p>
          <a:endParaRPr lang="tr-TR"/>
        </a:p>
      </dgm:t>
    </dgm:pt>
    <dgm:pt modelId="{25E745C3-E980-462F-B027-C667D72F43D5}" type="sibTrans" cxnId="{7E477FA6-5DEE-4FE9-9B00-92ADB1BF825A}">
      <dgm:prSet/>
      <dgm:spPr/>
      <dgm:t>
        <a:bodyPr/>
        <a:lstStyle/>
        <a:p>
          <a:endParaRPr lang="tr-TR"/>
        </a:p>
      </dgm:t>
    </dgm:pt>
    <dgm:pt modelId="{4E3BB2BE-D545-4C0B-950D-EE2E953780FE}" type="pres">
      <dgm:prSet presAssocID="{18EA90F2-85C9-4652-8B76-737D9FDD8A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C790A8F1-98F9-4132-92C3-9F4EA36662F0}" type="pres">
      <dgm:prSet presAssocID="{18EA90F2-85C9-4652-8B76-737D9FDD8AB0}" presName="Name1" presStyleCnt="0"/>
      <dgm:spPr/>
    </dgm:pt>
    <dgm:pt modelId="{45326B79-F60E-4136-998E-77B0C351726F}" type="pres">
      <dgm:prSet presAssocID="{18EA90F2-85C9-4652-8B76-737D9FDD8AB0}" presName="cycle" presStyleCnt="0"/>
      <dgm:spPr/>
    </dgm:pt>
    <dgm:pt modelId="{D105DFBB-E779-4196-970F-F21D3F297C14}" type="pres">
      <dgm:prSet presAssocID="{18EA90F2-85C9-4652-8B76-737D9FDD8AB0}" presName="srcNode" presStyleLbl="node1" presStyleIdx="0" presStyleCnt="5"/>
      <dgm:spPr/>
    </dgm:pt>
    <dgm:pt modelId="{2DFC2600-05CC-40C7-AD55-D0824257B980}" type="pres">
      <dgm:prSet presAssocID="{18EA90F2-85C9-4652-8B76-737D9FDD8AB0}" presName="conn" presStyleLbl="parChTrans1D2" presStyleIdx="0" presStyleCnt="1"/>
      <dgm:spPr/>
      <dgm:t>
        <a:bodyPr/>
        <a:lstStyle/>
        <a:p>
          <a:endParaRPr lang="tr-TR"/>
        </a:p>
      </dgm:t>
    </dgm:pt>
    <dgm:pt modelId="{C502C94A-046F-41CA-B435-9A56947B6BD6}" type="pres">
      <dgm:prSet presAssocID="{18EA90F2-85C9-4652-8B76-737D9FDD8AB0}" presName="extraNode" presStyleLbl="node1" presStyleIdx="0" presStyleCnt="5"/>
      <dgm:spPr/>
    </dgm:pt>
    <dgm:pt modelId="{7F5B3E43-1E3B-4EAD-A47E-380A108479D2}" type="pres">
      <dgm:prSet presAssocID="{18EA90F2-85C9-4652-8B76-737D9FDD8AB0}" presName="dstNode" presStyleLbl="node1" presStyleIdx="0" presStyleCnt="5"/>
      <dgm:spPr/>
    </dgm:pt>
    <dgm:pt modelId="{A70710AB-37DE-4AE6-83EB-6B0BAAD42C17}" type="pres">
      <dgm:prSet presAssocID="{F0439609-3540-4F96-B318-DA3AF5BB1DC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4AE58A-F2F6-4A0A-AF9C-EB99F399032A}" type="pres">
      <dgm:prSet presAssocID="{F0439609-3540-4F96-B318-DA3AF5BB1DCA}" presName="accent_1" presStyleCnt="0"/>
      <dgm:spPr/>
    </dgm:pt>
    <dgm:pt modelId="{7EB4EC86-8474-4BFA-94FC-7EBDED4049C8}" type="pres">
      <dgm:prSet presAssocID="{F0439609-3540-4F96-B318-DA3AF5BB1DCA}" presName="accentRepeatNode" presStyleLbl="solidFgAcc1" presStyleIdx="0" presStyleCnt="5"/>
      <dgm:spPr/>
    </dgm:pt>
    <dgm:pt modelId="{5A3D95B4-6F3E-42BE-8757-CE265E3D8F3B}" type="pres">
      <dgm:prSet presAssocID="{FC84855C-60F1-4F90-AA47-46F2CA62967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AC08C4-00BA-4A82-8512-AE37D8E43EAE}" type="pres">
      <dgm:prSet presAssocID="{FC84855C-60F1-4F90-AA47-46F2CA629675}" presName="accent_2" presStyleCnt="0"/>
      <dgm:spPr/>
    </dgm:pt>
    <dgm:pt modelId="{D22B9E0C-F8B6-4C90-8EB1-B7457B83698F}" type="pres">
      <dgm:prSet presAssocID="{FC84855C-60F1-4F90-AA47-46F2CA629675}" presName="accentRepeatNode" presStyleLbl="solidFgAcc1" presStyleIdx="1" presStyleCnt="5"/>
      <dgm:spPr/>
    </dgm:pt>
    <dgm:pt modelId="{77091639-92E0-4FBA-9898-44D288D8FE96}" type="pres">
      <dgm:prSet presAssocID="{57922F39-B724-4FE4-80E0-9C503CA8111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69578B-860C-4F30-8E70-88F91B4F72BB}" type="pres">
      <dgm:prSet presAssocID="{57922F39-B724-4FE4-80E0-9C503CA81116}" presName="accent_3" presStyleCnt="0"/>
      <dgm:spPr/>
    </dgm:pt>
    <dgm:pt modelId="{5F6148A8-2F0D-4D0D-AB09-CB2AB3721F00}" type="pres">
      <dgm:prSet presAssocID="{57922F39-B724-4FE4-80E0-9C503CA81116}" presName="accentRepeatNode" presStyleLbl="solidFgAcc1" presStyleIdx="2" presStyleCnt="5"/>
      <dgm:spPr/>
    </dgm:pt>
    <dgm:pt modelId="{AE97B5E2-FAB8-4552-BBDF-942D2FA033DA}" type="pres">
      <dgm:prSet presAssocID="{79317F03-FEC2-4E68-9E80-6371C1CF152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F4C19A-E833-4A0D-9AA5-61628FF87F4D}" type="pres">
      <dgm:prSet presAssocID="{79317F03-FEC2-4E68-9E80-6371C1CF1529}" presName="accent_4" presStyleCnt="0"/>
      <dgm:spPr/>
    </dgm:pt>
    <dgm:pt modelId="{EEC5248E-781C-4F8B-BE7F-26727F506F99}" type="pres">
      <dgm:prSet presAssocID="{79317F03-FEC2-4E68-9E80-6371C1CF1529}" presName="accentRepeatNode" presStyleLbl="solidFgAcc1" presStyleIdx="3" presStyleCnt="5"/>
      <dgm:spPr/>
    </dgm:pt>
    <dgm:pt modelId="{01112E07-C790-45CF-B83F-26A684116D63}" type="pres">
      <dgm:prSet presAssocID="{E3673E15-8C09-4127-87DB-475B282CB4F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E468A-AADA-466C-8A99-172000C95E18}" type="pres">
      <dgm:prSet presAssocID="{E3673E15-8C09-4127-87DB-475B282CB4F9}" presName="accent_5" presStyleCnt="0"/>
      <dgm:spPr/>
    </dgm:pt>
    <dgm:pt modelId="{57601CFD-5897-4BE7-8B05-A809E9DFEF85}" type="pres">
      <dgm:prSet presAssocID="{E3673E15-8C09-4127-87DB-475B282CB4F9}" presName="accentRepeatNode" presStyleLbl="solidFgAcc1" presStyleIdx="4" presStyleCnt="5"/>
      <dgm:spPr/>
    </dgm:pt>
  </dgm:ptLst>
  <dgm:cxnLst>
    <dgm:cxn modelId="{4C276B6D-9A15-46DA-AB32-A16F1B3FE48A}" type="presOf" srcId="{E3673E15-8C09-4127-87DB-475B282CB4F9}" destId="{01112E07-C790-45CF-B83F-26A684116D63}" srcOrd="0" destOrd="0" presId="urn:microsoft.com/office/officeart/2008/layout/VerticalCurvedList"/>
    <dgm:cxn modelId="{7E477FA6-5DEE-4FE9-9B00-92ADB1BF825A}" srcId="{18EA90F2-85C9-4652-8B76-737D9FDD8AB0}" destId="{E3673E15-8C09-4127-87DB-475B282CB4F9}" srcOrd="4" destOrd="0" parTransId="{CAA9FEBD-5151-464A-8835-11307FDFDC8C}" sibTransId="{25E745C3-E980-462F-B027-C667D72F43D5}"/>
    <dgm:cxn modelId="{C3672F11-2BEC-4287-A250-E5186C0B29B0}" type="presOf" srcId="{79317F03-FEC2-4E68-9E80-6371C1CF1529}" destId="{AE97B5E2-FAB8-4552-BBDF-942D2FA033DA}" srcOrd="0" destOrd="0" presId="urn:microsoft.com/office/officeart/2008/layout/VerticalCurvedList"/>
    <dgm:cxn modelId="{46B8D611-B460-42D2-99F8-595173702D7C}" srcId="{18EA90F2-85C9-4652-8B76-737D9FDD8AB0}" destId="{FC84855C-60F1-4F90-AA47-46F2CA629675}" srcOrd="1" destOrd="0" parTransId="{4FDAB09E-F30B-46BC-B7F2-741041792BF2}" sibTransId="{3BCA1BB5-8449-4B1E-BB5C-F10B3CF51C69}"/>
    <dgm:cxn modelId="{081BF073-B627-4714-BC30-FDD55906781C}" type="presOf" srcId="{6A7A265C-8958-4597-9FCF-1EB528CE5FD0}" destId="{2DFC2600-05CC-40C7-AD55-D0824257B980}" srcOrd="0" destOrd="0" presId="urn:microsoft.com/office/officeart/2008/layout/VerticalCurvedList"/>
    <dgm:cxn modelId="{1EAC4289-CDF6-484B-A954-62DFE8880F5C}" srcId="{18EA90F2-85C9-4652-8B76-737D9FDD8AB0}" destId="{57922F39-B724-4FE4-80E0-9C503CA81116}" srcOrd="2" destOrd="0" parTransId="{3D38FE1E-3710-4921-9645-6B374AAA39B4}" sibTransId="{F59A7099-E115-42EB-9B01-AD68F0EF6C62}"/>
    <dgm:cxn modelId="{9B5887ED-B168-49F5-B663-6F3E498C9F9E}" type="presOf" srcId="{18EA90F2-85C9-4652-8B76-737D9FDD8AB0}" destId="{4E3BB2BE-D545-4C0B-950D-EE2E953780FE}" srcOrd="0" destOrd="0" presId="urn:microsoft.com/office/officeart/2008/layout/VerticalCurvedList"/>
    <dgm:cxn modelId="{79CF654C-5016-4566-8F40-963305947800}" srcId="{18EA90F2-85C9-4652-8B76-737D9FDD8AB0}" destId="{F0439609-3540-4F96-B318-DA3AF5BB1DCA}" srcOrd="0" destOrd="0" parTransId="{13593F97-16EC-4C7D-9BF7-C4AD0C4E7FE9}" sibTransId="{6A7A265C-8958-4597-9FCF-1EB528CE5FD0}"/>
    <dgm:cxn modelId="{C9992B2B-7CF6-4AA9-86C8-8AA51A396DE0}" type="presOf" srcId="{57922F39-B724-4FE4-80E0-9C503CA81116}" destId="{77091639-92E0-4FBA-9898-44D288D8FE96}" srcOrd="0" destOrd="0" presId="urn:microsoft.com/office/officeart/2008/layout/VerticalCurvedList"/>
    <dgm:cxn modelId="{64EC1F2A-983F-491D-B578-5F8CB502E5E4}" srcId="{18EA90F2-85C9-4652-8B76-737D9FDD8AB0}" destId="{79317F03-FEC2-4E68-9E80-6371C1CF1529}" srcOrd="3" destOrd="0" parTransId="{EDF0E23C-4E8B-441F-9036-75A02F8CADEE}" sibTransId="{2EC9392F-059B-4620-9AC7-21946DA92265}"/>
    <dgm:cxn modelId="{4364B8C7-BAE6-4028-BD17-EB1137A6AEC5}" type="presOf" srcId="{F0439609-3540-4F96-B318-DA3AF5BB1DCA}" destId="{A70710AB-37DE-4AE6-83EB-6B0BAAD42C17}" srcOrd="0" destOrd="0" presId="urn:microsoft.com/office/officeart/2008/layout/VerticalCurvedList"/>
    <dgm:cxn modelId="{0059E3E0-5350-4BF5-AD02-188CA2D99A7C}" type="presOf" srcId="{FC84855C-60F1-4F90-AA47-46F2CA629675}" destId="{5A3D95B4-6F3E-42BE-8757-CE265E3D8F3B}" srcOrd="0" destOrd="0" presId="urn:microsoft.com/office/officeart/2008/layout/VerticalCurvedList"/>
    <dgm:cxn modelId="{E6E6BF2F-B2E5-46A0-A1E1-715DB24C21C0}" type="presParOf" srcId="{4E3BB2BE-D545-4C0B-950D-EE2E953780FE}" destId="{C790A8F1-98F9-4132-92C3-9F4EA36662F0}" srcOrd="0" destOrd="0" presId="urn:microsoft.com/office/officeart/2008/layout/VerticalCurvedList"/>
    <dgm:cxn modelId="{F7A735C6-C16D-4DF2-9724-7C7C089964FB}" type="presParOf" srcId="{C790A8F1-98F9-4132-92C3-9F4EA36662F0}" destId="{45326B79-F60E-4136-998E-77B0C351726F}" srcOrd="0" destOrd="0" presId="urn:microsoft.com/office/officeart/2008/layout/VerticalCurvedList"/>
    <dgm:cxn modelId="{5ACD8910-E5E0-40A3-A818-90EA30F9FFC8}" type="presParOf" srcId="{45326B79-F60E-4136-998E-77B0C351726F}" destId="{D105DFBB-E779-4196-970F-F21D3F297C14}" srcOrd="0" destOrd="0" presId="urn:microsoft.com/office/officeart/2008/layout/VerticalCurvedList"/>
    <dgm:cxn modelId="{D6865FEE-3AD0-4D89-AF0E-7D2B5411AC3B}" type="presParOf" srcId="{45326B79-F60E-4136-998E-77B0C351726F}" destId="{2DFC2600-05CC-40C7-AD55-D0824257B980}" srcOrd="1" destOrd="0" presId="urn:microsoft.com/office/officeart/2008/layout/VerticalCurvedList"/>
    <dgm:cxn modelId="{1302F223-B300-448F-958E-B47F6D916281}" type="presParOf" srcId="{45326B79-F60E-4136-998E-77B0C351726F}" destId="{C502C94A-046F-41CA-B435-9A56947B6BD6}" srcOrd="2" destOrd="0" presId="urn:microsoft.com/office/officeart/2008/layout/VerticalCurvedList"/>
    <dgm:cxn modelId="{A6B4D1D4-131C-4367-8432-88FCB1E15705}" type="presParOf" srcId="{45326B79-F60E-4136-998E-77B0C351726F}" destId="{7F5B3E43-1E3B-4EAD-A47E-380A108479D2}" srcOrd="3" destOrd="0" presId="urn:microsoft.com/office/officeart/2008/layout/VerticalCurvedList"/>
    <dgm:cxn modelId="{DD8952F8-2ED7-40F9-88C7-3164AEC3FA2B}" type="presParOf" srcId="{C790A8F1-98F9-4132-92C3-9F4EA36662F0}" destId="{A70710AB-37DE-4AE6-83EB-6B0BAAD42C17}" srcOrd="1" destOrd="0" presId="urn:microsoft.com/office/officeart/2008/layout/VerticalCurvedList"/>
    <dgm:cxn modelId="{1738064C-E06F-4F6C-AB20-E2AFFB6F7674}" type="presParOf" srcId="{C790A8F1-98F9-4132-92C3-9F4EA36662F0}" destId="{584AE58A-F2F6-4A0A-AF9C-EB99F399032A}" srcOrd="2" destOrd="0" presId="urn:microsoft.com/office/officeart/2008/layout/VerticalCurvedList"/>
    <dgm:cxn modelId="{FBD8B3D3-F4CE-4712-B124-8D351A270211}" type="presParOf" srcId="{584AE58A-F2F6-4A0A-AF9C-EB99F399032A}" destId="{7EB4EC86-8474-4BFA-94FC-7EBDED4049C8}" srcOrd="0" destOrd="0" presId="urn:microsoft.com/office/officeart/2008/layout/VerticalCurvedList"/>
    <dgm:cxn modelId="{521A0A82-3137-4762-AB78-163FC4112DBC}" type="presParOf" srcId="{C790A8F1-98F9-4132-92C3-9F4EA36662F0}" destId="{5A3D95B4-6F3E-42BE-8757-CE265E3D8F3B}" srcOrd="3" destOrd="0" presId="urn:microsoft.com/office/officeart/2008/layout/VerticalCurvedList"/>
    <dgm:cxn modelId="{9327BE88-FA21-440D-A7A6-8376FBCE9756}" type="presParOf" srcId="{C790A8F1-98F9-4132-92C3-9F4EA36662F0}" destId="{53AC08C4-00BA-4A82-8512-AE37D8E43EAE}" srcOrd="4" destOrd="0" presId="urn:microsoft.com/office/officeart/2008/layout/VerticalCurvedList"/>
    <dgm:cxn modelId="{C6C73B39-0798-434D-8BBE-4387C1503EC2}" type="presParOf" srcId="{53AC08C4-00BA-4A82-8512-AE37D8E43EAE}" destId="{D22B9E0C-F8B6-4C90-8EB1-B7457B83698F}" srcOrd="0" destOrd="0" presId="urn:microsoft.com/office/officeart/2008/layout/VerticalCurvedList"/>
    <dgm:cxn modelId="{A884F1B7-478E-4BF7-9871-F7232756DAAC}" type="presParOf" srcId="{C790A8F1-98F9-4132-92C3-9F4EA36662F0}" destId="{77091639-92E0-4FBA-9898-44D288D8FE96}" srcOrd="5" destOrd="0" presId="urn:microsoft.com/office/officeart/2008/layout/VerticalCurvedList"/>
    <dgm:cxn modelId="{F7311A9C-7F46-43BC-9D1C-CC86747C80CA}" type="presParOf" srcId="{C790A8F1-98F9-4132-92C3-9F4EA36662F0}" destId="{9569578B-860C-4F30-8E70-88F91B4F72BB}" srcOrd="6" destOrd="0" presId="urn:microsoft.com/office/officeart/2008/layout/VerticalCurvedList"/>
    <dgm:cxn modelId="{AB4C56D0-1E80-4D33-8230-1C1425BF20DB}" type="presParOf" srcId="{9569578B-860C-4F30-8E70-88F91B4F72BB}" destId="{5F6148A8-2F0D-4D0D-AB09-CB2AB3721F00}" srcOrd="0" destOrd="0" presId="urn:microsoft.com/office/officeart/2008/layout/VerticalCurvedList"/>
    <dgm:cxn modelId="{665F86DD-2BE0-42E4-91F5-33FD83AF49B9}" type="presParOf" srcId="{C790A8F1-98F9-4132-92C3-9F4EA36662F0}" destId="{AE97B5E2-FAB8-4552-BBDF-942D2FA033DA}" srcOrd="7" destOrd="0" presId="urn:microsoft.com/office/officeart/2008/layout/VerticalCurvedList"/>
    <dgm:cxn modelId="{AD89AA69-D8BE-4D10-AB77-1C9E03B47B9B}" type="presParOf" srcId="{C790A8F1-98F9-4132-92C3-9F4EA36662F0}" destId="{3DF4C19A-E833-4A0D-9AA5-61628FF87F4D}" srcOrd="8" destOrd="0" presId="urn:microsoft.com/office/officeart/2008/layout/VerticalCurvedList"/>
    <dgm:cxn modelId="{E927A2E7-6F9F-4C23-9433-5E20D1DB099B}" type="presParOf" srcId="{3DF4C19A-E833-4A0D-9AA5-61628FF87F4D}" destId="{EEC5248E-781C-4F8B-BE7F-26727F506F99}" srcOrd="0" destOrd="0" presId="urn:microsoft.com/office/officeart/2008/layout/VerticalCurvedList"/>
    <dgm:cxn modelId="{97FDC3C9-225F-4BD0-AF52-866C32C9FEAD}" type="presParOf" srcId="{C790A8F1-98F9-4132-92C3-9F4EA36662F0}" destId="{01112E07-C790-45CF-B83F-26A684116D63}" srcOrd="9" destOrd="0" presId="urn:microsoft.com/office/officeart/2008/layout/VerticalCurvedList"/>
    <dgm:cxn modelId="{1B5C22B6-7044-4D18-80A6-35DA06D544C7}" type="presParOf" srcId="{C790A8F1-98F9-4132-92C3-9F4EA36662F0}" destId="{AF5E468A-AADA-466C-8A99-172000C95E18}" srcOrd="10" destOrd="0" presId="urn:microsoft.com/office/officeart/2008/layout/VerticalCurvedList"/>
    <dgm:cxn modelId="{3C109853-9C34-4696-9056-48A7A4C4626E}" type="presParOf" srcId="{AF5E468A-AADA-466C-8A99-172000C95E18}" destId="{57601CFD-5897-4BE7-8B05-A809E9DFEF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C2600-05CC-40C7-AD55-D0824257B980}">
      <dsp:nvSpPr>
        <dsp:cNvPr id="0" name=""/>
        <dsp:cNvSpPr/>
      </dsp:nvSpPr>
      <dsp:spPr>
        <a:xfrm>
          <a:off x="-3339714" y="-513672"/>
          <a:ext cx="3982416" cy="3982416"/>
        </a:xfrm>
        <a:prstGeom prst="blockArc">
          <a:avLst>
            <a:gd name="adj1" fmla="val 18900000"/>
            <a:gd name="adj2" fmla="val 2700000"/>
            <a:gd name="adj3" fmla="val 54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10AB-37DE-4AE6-83EB-6B0BAAD42C17}">
      <dsp:nvSpPr>
        <dsp:cNvPr id="0" name=""/>
        <dsp:cNvSpPr/>
      </dsp:nvSpPr>
      <dsp:spPr>
        <a:xfrm>
          <a:off x="282066" y="184632"/>
          <a:ext cx="3506856" cy="36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92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SORUNUN TANIMI</a:t>
          </a:r>
          <a:endParaRPr lang="tr-TR" sz="1900" kern="1200" dirty="0"/>
        </a:p>
      </dsp:txBody>
      <dsp:txXfrm>
        <a:off x="282066" y="184632"/>
        <a:ext cx="3506856" cy="369502"/>
      </dsp:txXfrm>
    </dsp:sp>
    <dsp:sp modelId="{7EB4EC86-8474-4BFA-94FC-7EBDED4049C8}">
      <dsp:nvSpPr>
        <dsp:cNvPr id="0" name=""/>
        <dsp:cNvSpPr/>
      </dsp:nvSpPr>
      <dsp:spPr>
        <a:xfrm>
          <a:off x="51127" y="138445"/>
          <a:ext cx="461877" cy="461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D95B4-6F3E-42BE-8757-CE265E3D8F3B}">
      <dsp:nvSpPr>
        <dsp:cNvPr id="0" name=""/>
        <dsp:cNvSpPr/>
      </dsp:nvSpPr>
      <dsp:spPr>
        <a:xfrm>
          <a:off x="546841" y="738708"/>
          <a:ext cx="3242081" cy="36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92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ÇÖZÜM ÖNERİLERİ</a:t>
          </a:r>
          <a:endParaRPr lang="tr-TR" sz="1900" kern="1200" dirty="0"/>
        </a:p>
      </dsp:txBody>
      <dsp:txXfrm>
        <a:off x="546841" y="738708"/>
        <a:ext cx="3242081" cy="369502"/>
      </dsp:txXfrm>
    </dsp:sp>
    <dsp:sp modelId="{D22B9E0C-F8B6-4C90-8EB1-B7457B83698F}">
      <dsp:nvSpPr>
        <dsp:cNvPr id="0" name=""/>
        <dsp:cNvSpPr/>
      </dsp:nvSpPr>
      <dsp:spPr>
        <a:xfrm>
          <a:off x="315902" y="692521"/>
          <a:ext cx="461877" cy="461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91639-92E0-4FBA-9898-44D288D8FE96}">
      <dsp:nvSpPr>
        <dsp:cNvPr id="0" name=""/>
        <dsp:cNvSpPr/>
      </dsp:nvSpPr>
      <dsp:spPr>
        <a:xfrm>
          <a:off x="628105" y="1292784"/>
          <a:ext cx="3160817" cy="36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92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KARAR VERME</a:t>
          </a:r>
          <a:endParaRPr lang="tr-TR" sz="1900" kern="1200" dirty="0"/>
        </a:p>
      </dsp:txBody>
      <dsp:txXfrm>
        <a:off x="628105" y="1292784"/>
        <a:ext cx="3160817" cy="369502"/>
      </dsp:txXfrm>
    </dsp:sp>
    <dsp:sp modelId="{5F6148A8-2F0D-4D0D-AB09-CB2AB3721F00}">
      <dsp:nvSpPr>
        <dsp:cNvPr id="0" name=""/>
        <dsp:cNvSpPr/>
      </dsp:nvSpPr>
      <dsp:spPr>
        <a:xfrm>
          <a:off x="397166" y="1246597"/>
          <a:ext cx="461877" cy="461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7B5E2-FAB8-4552-BBDF-942D2FA033DA}">
      <dsp:nvSpPr>
        <dsp:cNvPr id="0" name=""/>
        <dsp:cNvSpPr/>
      </dsp:nvSpPr>
      <dsp:spPr>
        <a:xfrm>
          <a:off x="546841" y="1846860"/>
          <a:ext cx="3242081" cy="36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92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UYGULAMA</a:t>
          </a:r>
          <a:endParaRPr lang="tr-TR" sz="1900" kern="1200" dirty="0"/>
        </a:p>
      </dsp:txBody>
      <dsp:txXfrm>
        <a:off x="546841" y="1846860"/>
        <a:ext cx="3242081" cy="369502"/>
      </dsp:txXfrm>
    </dsp:sp>
    <dsp:sp modelId="{EEC5248E-781C-4F8B-BE7F-26727F506F99}">
      <dsp:nvSpPr>
        <dsp:cNvPr id="0" name=""/>
        <dsp:cNvSpPr/>
      </dsp:nvSpPr>
      <dsp:spPr>
        <a:xfrm>
          <a:off x="315902" y="1800673"/>
          <a:ext cx="461877" cy="461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12E07-C790-45CF-B83F-26A684116D63}">
      <dsp:nvSpPr>
        <dsp:cNvPr id="0" name=""/>
        <dsp:cNvSpPr/>
      </dsp:nvSpPr>
      <dsp:spPr>
        <a:xfrm>
          <a:off x="282066" y="2400936"/>
          <a:ext cx="3506856" cy="369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92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DEĞERLENDİRME</a:t>
          </a:r>
          <a:endParaRPr lang="tr-TR" sz="1900" kern="1200" dirty="0"/>
        </a:p>
      </dsp:txBody>
      <dsp:txXfrm>
        <a:off x="282066" y="2400936"/>
        <a:ext cx="3506856" cy="369502"/>
      </dsp:txXfrm>
    </dsp:sp>
    <dsp:sp modelId="{57601CFD-5897-4BE7-8B05-A809E9DFEF85}">
      <dsp:nvSpPr>
        <dsp:cNvPr id="0" name=""/>
        <dsp:cNvSpPr/>
      </dsp:nvSpPr>
      <dsp:spPr>
        <a:xfrm>
          <a:off x="51127" y="2354749"/>
          <a:ext cx="461877" cy="461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84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64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22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62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5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35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99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40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076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07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5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39C9-17E0-4806-98C7-C314209C18D4}" type="datetimeFigureOut">
              <a:rPr lang="tr-TR" smtClean="0"/>
              <a:t>29.12.2019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CAF6-D773-41C4-AF7B-C19657896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93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6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5.png"/><Relationship Id="rId9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686" y="2535079"/>
            <a:ext cx="9260627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3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10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682883" y="1342417"/>
            <a:ext cx="7704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Tilki (uzlaşma):</a:t>
            </a:r>
          </a:p>
          <a:p>
            <a:r>
              <a:rPr lang="tr-TR" dirty="0" smtClean="0"/>
              <a:t>Akla uygun bir şekilde kendi hedefleri doğrultusunda uzlaşma ararlar.</a:t>
            </a:r>
          </a:p>
          <a:p>
            <a:r>
              <a:rPr lang="tr-TR" dirty="0" smtClean="0"/>
              <a:t>Hedeflerinin bir kısmından mantık çerçevesinde vazgeçebilirler. </a:t>
            </a:r>
            <a:endParaRPr lang="tr-TR" dirty="0"/>
          </a:p>
          <a:p>
            <a:r>
              <a:rPr lang="tr-TR" dirty="0" smtClean="0"/>
              <a:t>Diğer kişiyi de hedeflerinin bir kısmından vazgeçmesi için ikna edebilirler.</a:t>
            </a:r>
          </a:p>
          <a:p>
            <a:r>
              <a:rPr lang="tr-TR" dirty="0" smtClean="0"/>
              <a:t>Her iki tarafın da bir şeyler kazanabileceği bir çatışma çözümü ararlar.</a:t>
            </a:r>
          </a:p>
          <a:p>
            <a:r>
              <a:rPr lang="tr-TR" dirty="0" smtClean="0"/>
              <a:t>Ortak bir noktada buluşup ortak kazanç için bir anlaşma zemini hazırlarlar.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132306" y="3735423"/>
            <a:ext cx="8365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Baykuş (Yüzleşme, işbirliği yapma):</a:t>
            </a:r>
          </a:p>
          <a:p>
            <a:r>
              <a:rPr lang="tr-TR" dirty="0" smtClean="0"/>
              <a:t>Kendi hedefleri ve ilişkilerine büyük değer verirler.</a:t>
            </a:r>
          </a:p>
          <a:p>
            <a:r>
              <a:rPr lang="tr-TR" dirty="0" smtClean="0"/>
              <a:t>Çatışmayı, çözülecek sorunlar olarak görürler.</a:t>
            </a:r>
          </a:p>
          <a:p>
            <a:r>
              <a:rPr lang="tr-TR" dirty="0" smtClean="0"/>
              <a:t>Hem kendi hedeflerini hem de karşı tarafın hedeflerini karşılayabilecek çözümler ararlar. Bu hedefleri bulmadan tatmin olmazlar.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732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60533" y="964156"/>
            <a:ext cx="6018073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ÇATIŞMA ÇÖZÜMÜ</a:t>
            </a:r>
            <a:endParaRPr lang="tr-TR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6" b="18708"/>
          <a:stretch/>
        </p:blipFill>
        <p:spPr>
          <a:xfrm>
            <a:off x="395006" y="656283"/>
            <a:ext cx="5259530" cy="194131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Oval 5"/>
          <p:cNvSpPr/>
          <p:nvPr/>
        </p:nvSpPr>
        <p:spPr>
          <a:xfrm>
            <a:off x="1483112" y="2953941"/>
            <a:ext cx="423747" cy="46835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112" y="5091998"/>
            <a:ext cx="438950" cy="4877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785" y="2942488"/>
            <a:ext cx="445047" cy="48162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644" y="5098094"/>
            <a:ext cx="445047" cy="48162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142689" y="3377686"/>
            <a:ext cx="481626" cy="1534028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483112" y="3034227"/>
            <a:ext cx="735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Sen </a:t>
            </a:r>
            <a:endParaRPr lang="tr-TR" sz="14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453711" y="5181970"/>
            <a:ext cx="702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Karşı </a:t>
            </a:r>
            <a:endParaRPr lang="tr-TR" sz="14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988131" y="3588426"/>
            <a:ext cx="301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Çözüm </a:t>
            </a:r>
            <a:endParaRPr lang="tr-TR" sz="1600" dirty="0"/>
          </a:p>
        </p:txBody>
      </p:sp>
      <p:sp>
        <p:nvSpPr>
          <p:cNvPr id="17" name="Sağa Bükülü Ok 16"/>
          <p:cNvSpPr/>
          <p:nvPr/>
        </p:nvSpPr>
        <p:spPr>
          <a:xfrm flipV="1">
            <a:off x="495114" y="3162060"/>
            <a:ext cx="701338" cy="2112466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238309" y="3661439"/>
            <a:ext cx="301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Öfke 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725" y="3028324"/>
            <a:ext cx="755970" cy="37798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7718" y="5157401"/>
            <a:ext cx="603557" cy="384081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3152719" y="3162058"/>
            <a:ext cx="722525" cy="2112467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453711" y="5914928"/>
            <a:ext cx="3142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u="sng" dirty="0" smtClean="0">
                <a:solidFill>
                  <a:srgbClr val="C00000"/>
                </a:solidFill>
              </a:rPr>
              <a:t>KAYBET-KAZAN YÖNTEMİ</a:t>
            </a:r>
            <a:endParaRPr lang="tr-TR" sz="2000" b="1" u="sng" dirty="0">
              <a:solidFill>
                <a:srgbClr val="C0000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7575466" y="5914928"/>
            <a:ext cx="288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u="sng" dirty="0" smtClean="0">
                <a:solidFill>
                  <a:schemeClr val="accent6">
                    <a:lumMod val="75000"/>
                  </a:schemeClr>
                </a:solidFill>
              </a:rPr>
              <a:t>KAZAN-KAZAN YÖNTEMİ</a:t>
            </a:r>
            <a:endParaRPr lang="tr-TR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6" name="Diyagram 25"/>
          <p:cNvGraphicFramePr/>
          <p:nvPr>
            <p:extLst/>
          </p:nvPr>
        </p:nvGraphicFramePr>
        <p:xfrm>
          <a:off x="7005857" y="2534675"/>
          <a:ext cx="3826595" cy="2955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Metin kutusu 27"/>
          <p:cNvSpPr txBox="1"/>
          <p:nvPr/>
        </p:nvSpPr>
        <p:spPr>
          <a:xfrm>
            <a:off x="4580932" y="3556571"/>
            <a:ext cx="301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Çözüm </a:t>
            </a:r>
            <a:endParaRPr lang="tr-TR" sz="1600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3929479" y="3646447"/>
            <a:ext cx="301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Öfke </a:t>
            </a:r>
            <a:endParaRPr lang="tr-TR" dirty="0"/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1467313" y="3623373"/>
            <a:ext cx="481626" cy="1534028"/>
          </a:xfrm>
          <a:prstGeom prst="rect">
            <a:avLst/>
          </a:prstGeom>
        </p:spPr>
      </p:pic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17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983309" y="1957004"/>
            <a:ext cx="2256317" cy="3621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5328" y="459048"/>
            <a:ext cx="12025168" cy="1450757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 Black" panose="020B0A04020102020204" pitchFamily="34" charset="0"/>
              </a:rPr>
              <a:t>DAVRANIŞ PENCERESİ        SORUN PENCERESİ</a:t>
            </a:r>
            <a:endParaRPr lang="tr-TR" sz="3200" b="1" dirty="0">
              <a:latin typeface="Arial Black" panose="020B0A040201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853762" y="1976261"/>
            <a:ext cx="2406720" cy="3621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/>
          <p:nvPr/>
        </p:nvCxnSpPr>
        <p:spPr>
          <a:xfrm flipV="1">
            <a:off x="1291585" y="4571998"/>
            <a:ext cx="3531073" cy="22304"/>
          </a:xfrm>
          <a:prstGeom prst="line">
            <a:avLst/>
          </a:prstGeom>
          <a:ln w="762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49" y="2793092"/>
            <a:ext cx="3682303" cy="12802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94" y="4466275"/>
            <a:ext cx="3682303" cy="128027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2207207" y="4734680"/>
            <a:ext cx="169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Kabul edilebilir</a:t>
            </a:r>
            <a:endParaRPr lang="tr-T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240667" y="2716069"/>
            <a:ext cx="163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Kabul edilemez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987985" y="4353331"/>
            <a:ext cx="170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Kabul çizgisi</a:t>
            </a:r>
            <a:endParaRPr lang="tr-TR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429158" y="2039538"/>
            <a:ext cx="1355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Sorun karşıda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7359986" y="4718320"/>
            <a:ext cx="146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7030A0"/>
                </a:solidFill>
              </a:rPr>
              <a:t>Sorun bende</a:t>
            </a: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7359986" y="3208969"/>
            <a:ext cx="1523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</a:rPr>
              <a:t>SORUN YOK</a:t>
            </a:r>
            <a:endParaRPr lang="tr-T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Sağ Ayraç 16"/>
          <p:cNvSpPr/>
          <p:nvPr/>
        </p:nvSpPr>
        <p:spPr>
          <a:xfrm>
            <a:off x="9655673" y="3095232"/>
            <a:ext cx="611979" cy="117087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500525" y="3476399"/>
            <a:ext cx="1612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İletişim</a:t>
            </a:r>
            <a:endParaRPr lang="tr-T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058" y="4675680"/>
            <a:ext cx="597636" cy="948999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5475" y="2035250"/>
            <a:ext cx="611979" cy="714727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500525" y="4931696"/>
            <a:ext cx="127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7030A0"/>
                </a:solidFill>
              </a:rPr>
              <a:t>Ben dili</a:t>
            </a: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0380143" y="1977114"/>
            <a:ext cx="1271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C00000"/>
                </a:solidFill>
              </a:rPr>
              <a:t>Etkin dinleme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9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288" y="108183"/>
            <a:ext cx="10058400" cy="1450757"/>
          </a:xfrm>
        </p:spPr>
        <p:txBody>
          <a:bodyPr/>
          <a:lstStyle/>
          <a:p>
            <a:pPr algn="ctr"/>
            <a:r>
              <a:rPr lang="tr-TR" b="1" dirty="0" smtClean="0"/>
              <a:t>BEN DİLİ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0016" y="2768386"/>
            <a:ext cx="6214502" cy="243750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1-Yüzleştirici </a:t>
            </a:r>
            <a:r>
              <a:rPr lang="tr-TR" dirty="0"/>
              <a:t>ben dili </a:t>
            </a:r>
          </a:p>
          <a:p>
            <a:r>
              <a:rPr lang="tr-TR" dirty="0">
                <a:solidFill>
                  <a:srgbClr val="FF0000"/>
                </a:solidFill>
              </a:rPr>
              <a:t>*Davranışın tanımı-belirgin etki-duygu</a:t>
            </a:r>
          </a:p>
          <a:p>
            <a:r>
              <a:rPr lang="tr-TR" dirty="0" smtClean="0"/>
              <a:t>2-Önleyici </a:t>
            </a:r>
            <a:r>
              <a:rPr lang="tr-TR" dirty="0"/>
              <a:t>ben dili</a:t>
            </a:r>
          </a:p>
          <a:p>
            <a:r>
              <a:rPr lang="tr-TR" dirty="0" smtClean="0"/>
              <a:t>3-Yanıtlayıcı </a:t>
            </a:r>
            <a:r>
              <a:rPr lang="tr-TR" dirty="0"/>
              <a:t>ben dili</a:t>
            </a:r>
          </a:p>
          <a:p>
            <a:r>
              <a:rPr lang="tr-TR" dirty="0" smtClean="0"/>
              <a:t>4-Kendini </a:t>
            </a:r>
            <a:r>
              <a:rPr lang="tr-TR" dirty="0"/>
              <a:t>açan ben dili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27" y="2085473"/>
            <a:ext cx="3159763" cy="40045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5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09800" y="2082428"/>
            <a:ext cx="10515600" cy="4351338"/>
          </a:xfrm>
        </p:spPr>
        <p:txBody>
          <a:bodyPr/>
          <a:lstStyle/>
          <a:p>
            <a:r>
              <a:rPr lang="tr-TR" dirty="0" smtClean="0"/>
              <a:t>Gerçekçi</a:t>
            </a:r>
          </a:p>
          <a:p>
            <a:r>
              <a:rPr lang="tr-TR" dirty="0" smtClean="0"/>
              <a:t>Araştırmacı</a:t>
            </a:r>
          </a:p>
          <a:p>
            <a:r>
              <a:rPr lang="tr-TR" dirty="0" smtClean="0"/>
              <a:t>Sosyal</a:t>
            </a:r>
          </a:p>
          <a:p>
            <a:r>
              <a:rPr lang="tr-TR" dirty="0" smtClean="0"/>
              <a:t>Geleneksel</a:t>
            </a:r>
          </a:p>
          <a:p>
            <a:r>
              <a:rPr lang="tr-TR" dirty="0" smtClean="0"/>
              <a:t>Girişimci</a:t>
            </a:r>
          </a:p>
          <a:p>
            <a:r>
              <a:rPr lang="tr-TR" dirty="0" smtClean="0"/>
              <a:t>Sanatçı 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4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407366" y="2694960"/>
            <a:ext cx="47214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Hang</a:t>
            </a:r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 üç kelime</a:t>
            </a:r>
          </a:p>
          <a:p>
            <a:pPr algn="ctr"/>
            <a:r>
              <a:rPr lang="tr-T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sizi yansıtıyor?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37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1" t="7674" r="39772" b="10952"/>
          <a:stretch/>
        </p:blipFill>
        <p:spPr>
          <a:xfrm>
            <a:off x="982494" y="-81700"/>
            <a:ext cx="6653719" cy="6939700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5</a:t>
            </a:fld>
            <a:endParaRPr lang="tr-TR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8036669" y="2766218"/>
            <a:ext cx="32343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b="1" dirty="0" smtClean="0">
                <a:solidFill>
                  <a:srgbClr val="FF0000"/>
                </a:solidFill>
              </a:rPr>
              <a:t>John </a:t>
            </a:r>
            <a:r>
              <a:rPr lang="tr-TR" b="1" dirty="0" err="1" smtClean="0">
                <a:solidFill>
                  <a:srgbClr val="FF0000"/>
                </a:solidFill>
              </a:rPr>
              <a:t>Holland’ın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tr-TR" b="1" dirty="0" smtClean="0">
                <a:solidFill>
                  <a:srgbClr val="FF0000"/>
                </a:solidFill>
              </a:rPr>
              <a:t>Tipoloji Kuramı </a:t>
            </a:r>
          </a:p>
          <a:p>
            <a:pPr algn="r"/>
            <a:r>
              <a:rPr lang="tr-TR" b="1" dirty="0" smtClean="0">
                <a:solidFill>
                  <a:srgbClr val="FF0000"/>
                </a:solidFill>
              </a:rPr>
              <a:t>(1953)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8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63517" y="338949"/>
            <a:ext cx="2505217" cy="91672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Çatışma</a:t>
            </a:r>
            <a:r>
              <a:rPr lang="tr-TR" b="1" dirty="0" smtClean="0">
                <a:latin typeface="Arial Black" panose="020B0A04020102020204" pitchFamily="34" charset="0"/>
              </a:rPr>
              <a:t> </a:t>
            </a:r>
            <a:endParaRPr lang="tr-TR" b="1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0499" y="3410292"/>
            <a:ext cx="5512604" cy="704029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800" dirty="0" smtClean="0"/>
              <a:t>«iki veya daha fazla kişi veya grup arasındaki çeşitli kaynaklardan doğan anlaşmazlık»</a:t>
            </a:r>
            <a:endParaRPr lang="tr-TR" sz="1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5575053" y="6585015"/>
            <a:ext cx="1805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(Başar, 2016)</a:t>
            </a:r>
            <a:endParaRPr lang="tr-TR" sz="1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890146" y="4619853"/>
            <a:ext cx="5521805" cy="9233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«bir seçeneği tercih etmede bireyin ya da bir grubun güçlükle karşılaşması ve bunun sonucu olarak karar verme mekanizmalarında bozulma»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92097" y="1830346"/>
            <a:ext cx="5519854" cy="9233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«bir örgütte çatışma, bireyler ve grupların birlikte çalışma sorunlarından kaynaklanan ve normal faaliyetlerin durmasına veya karışmasına neden olan olaylar»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735335" y="385847"/>
            <a:ext cx="4158847" cy="147732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 smtClean="0"/>
              <a:t>Çatışmanın üç unsuru</a:t>
            </a:r>
          </a:p>
          <a:p>
            <a:pPr algn="ctr"/>
            <a:r>
              <a:rPr lang="tr-TR" dirty="0" smtClean="0"/>
              <a:t>-Çatışmaya giren birey</a:t>
            </a:r>
          </a:p>
          <a:p>
            <a:pPr algn="ctr"/>
            <a:r>
              <a:rPr lang="tr-TR" dirty="0" smtClean="0"/>
              <a:t>-Çatışmaya neden olan olay</a:t>
            </a:r>
          </a:p>
          <a:p>
            <a:pPr algn="ctr"/>
            <a:r>
              <a:rPr lang="tr-TR" dirty="0" smtClean="0"/>
              <a:t>-Çatışma sonucunda ortaya çıkan durum</a:t>
            </a: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735335" y="2230666"/>
            <a:ext cx="4158847" cy="313932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 smtClean="0"/>
              <a:t>Bireyler arası çatışmanın nedenleri</a:t>
            </a:r>
          </a:p>
          <a:p>
            <a:pPr algn="ctr"/>
            <a:r>
              <a:rPr lang="tr-TR" dirty="0" smtClean="0"/>
              <a:t>Görüş-fikir-çıkar ayrılıkları</a:t>
            </a:r>
          </a:p>
          <a:p>
            <a:pPr algn="ctr"/>
            <a:r>
              <a:rPr lang="tr-TR" dirty="0" smtClean="0"/>
              <a:t>Bireysel farklılıklar</a:t>
            </a:r>
          </a:p>
          <a:p>
            <a:pPr algn="ctr"/>
            <a:r>
              <a:rPr lang="tr-TR" dirty="0" smtClean="0"/>
              <a:t>İletişim yetersizlikleri</a:t>
            </a:r>
          </a:p>
          <a:p>
            <a:pPr algn="ctr"/>
            <a:r>
              <a:rPr lang="tr-TR" dirty="0" smtClean="0"/>
              <a:t>Rol uyuşmazlıkları</a:t>
            </a:r>
          </a:p>
          <a:p>
            <a:pPr algn="ctr"/>
            <a:r>
              <a:rPr lang="tr-TR" dirty="0" smtClean="0"/>
              <a:t>Çevresel baskılar</a:t>
            </a:r>
          </a:p>
          <a:p>
            <a:pPr algn="ctr"/>
            <a:r>
              <a:rPr lang="tr-TR" dirty="0" smtClean="0"/>
              <a:t>Azalan kaynaklar</a:t>
            </a:r>
          </a:p>
          <a:p>
            <a:pPr algn="ctr"/>
            <a:r>
              <a:rPr lang="tr-TR" dirty="0" smtClean="0"/>
              <a:t>Rekabet ortamı</a:t>
            </a:r>
          </a:p>
          <a:p>
            <a:pPr algn="ctr"/>
            <a:r>
              <a:rPr lang="tr-TR" dirty="0" smtClean="0"/>
              <a:t>Belirsizlikler </a:t>
            </a:r>
          </a:p>
          <a:p>
            <a:pPr algn="ctr"/>
            <a:r>
              <a:rPr lang="tr-TR" dirty="0" smtClean="0"/>
              <a:t>Amaç ve algılama farklılıkları</a:t>
            </a:r>
          </a:p>
          <a:p>
            <a:pPr algn="ctr"/>
            <a:r>
              <a:rPr lang="tr-TR" dirty="0" smtClean="0"/>
              <a:t>Güç elde etme</a:t>
            </a:r>
          </a:p>
        </p:txBody>
      </p:sp>
      <p:sp>
        <p:nvSpPr>
          <p:cNvPr id="9" name="Şimşek İşareti 8"/>
          <p:cNvSpPr/>
          <p:nvPr/>
        </p:nvSpPr>
        <p:spPr>
          <a:xfrm>
            <a:off x="892098" y="379141"/>
            <a:ext cx="814039" cy="836342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Şimşek İşareti 9"/>
          <p:cNvSpPr/>
          <p:nvPr/>
        </p:nvSpPr>
        <p:spPr>
          <a:xfrm flipH="1">
            <a:off x="5090713" y="379141"/>
            <a:ext cx="754568" cy="836828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6735334" y="5669974"/>
            <a:ext cx="4158847" cy="689667"/>
          </a:xfrm>
          <a:prstGeom prst="rect">
            <a:avLst/>
          </a:prstGeom>
          <a:ln w="38100">
            <a:solidFill>
              <a:schemeClr val="tx1"/>
            </a:solidFill>
            <a:prstDash val="lgDashDot"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/>
              <a:t>Amaç çatışmanın çıkmasını engellemek değil, çatışmayı yönetebilmek ve çözüm üretmektir.</a:t>
            </a:r>
            <a:endParaRPr lang="tr-TR" sz="1800" dirty="0"/>
          </a:p>
        </p:txBody>
      </p:sp>
      <p:sp>
        <p:nvSpPr>
          <p:cNvPr id="12" name="Dikdörtgen 11"/>
          <p:cNvSpPr/>
          <p:nvPr/>
        </p:nvSpPr>
        <p:spPr>
          <a:xfrm>
            <a:off x="910499" y="5966161"/>
            <a:ext cx="5501452" cy="369332"/>
          </a:xfrm>
          <a:prstGeom prst="rect">
            <a:avLst/>
          </a:prstGeom>
          <a:ln w="3810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tr-TR" dirty="0"/>
              <a:t>Çatışma olmayan ilişki ölü ve teğet ilişkidir.</a:t>
            </a:r>
          </a:p>
        </p:txBody>
      </p:sp>
      <p:sp>
        <p:nvSpPr>
          <p:cNvPr id="13" name="Veri Yer Tutucus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4" name="Slayt Numarası Yer Tutucus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4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75" y="198846"/>
            <a:ext cx="3017520" cy="30175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39" y="1601561"/>
            <a:ext cx="2768237" cy="322961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t="12829" r="9508" b="6065"/>
          <a:stretch/>
        </p:blipFill>
        <p:spPr>
          <a:xfrm>
            <a:off x="8568690" y="4527381"/>
            <a:ext cx="3234690" cy="22017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7" y="198846"/>
            <a:ext cx="2577374" cy="311277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 b="24583"/>
          <a:stretch/>
        </p:blipFill>
        <p:spPr>
          <a:xfrm>
            <a:off x="371801" y="4411980"/>
            <a:ext cx="3919498" cy="2317115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1289030" y="6590595"/>
            <a:ext cx="1805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(Başar, 2016)</a:t>
            </a:r>
            <a:endParaRPr lang="tr-TR" sz="12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75" y="198846"/>
            <a:ext cx="3017520" cy="301752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39" y="1601561"/>
            <a:ext cx="2768237" cy="322961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t="12829" r="9508" b="6065"/>
          <a:stretch/>
        </p:blipFill>
        <p:spPr>
          <a:xfrm>
            <a:off x="8568690" y="4527381"/>
            <a:ext cx="3234690" cy="22017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07" y="198846"/>
            <a:ext cx="2577374" cy="311277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723986" y="86037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Alttan alma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 b="24583"/>
          <a:stretch/>
        </p:blipFill>
        <p:spPr>
          <a:xfrm>
            <a:off x="371801" y="4411980"/>
            <a:ext cx="3919498" cy="2317115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7160895" y="5628238"/>
            <a:ext cx="126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dirty="0" smtClean="0"/>
              <a:t>Geri çekilme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121645" y="86037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Yüzleşme 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846321" y="2468880"/>
            <a:ext cx="98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Uzlaşma 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3843947" y="5951403"/>
            <a:ext cx="117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Zorlama 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1289030" y="6590595"/>
            <a:ext cx="1805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(Başar, 2016)</a:t>
            </a:r>
            <a:endParaRPr lang="tr-TR" sz="12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9758" y="104141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Johnson ve Johnson’ın Çatışma Çözme Stratejisi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D85F-EF89-403F-9787-6C51DF9AAA82}" type="slidenum">
              <a:rPr lang="tr-TR" smtClean="0"/>
              <a:t>9</a:t>
            </a:fld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82558" y="1437507"/>
            <a:ext cx="7373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Kaplumbağa (Geri çekilme):</a:t>
            </a:r>
          </a:p>
          <a:p>
            <a:r>
              <a:rPr lang="tr-TR" dirty="0" smtClean="0"/>
              <a:t>Çatışmadan sakınmak için kendi kabuklarına geri çekilirler.</a:t>
            </a:r>
          </a:p>
          <a:p>
            <a:r>
              <a:rPr lang="tr-TR" dirty="0" smtClean="0"/>
              <a:t>Kendi hedeflerinden kolayca vazgeçebilirler.</a:t>
            </a:r>
          </a:p>
          <a:p>
            <a:r>
              <a:rPr lang="tr-TR" dirty="0" smtClean="0"/>
              <a:t>Çatışmanın meydana geldiği konulardan ve çatıştığı kişilerden uzak dururlar.</a:t>
            </a:r>
          </a:p>
          <a:p>
            <a:r>
              <a:rPr lang="tr-TR" dirty="0" smtClean="0"/>
              <a:t>Çatışmanın çözümü için çabalamanın umutsuzca olduğuna inanırlar.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858792" y="3244682"/>
            <a:ext cx="1024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Köpekbalığı (güç kullanma, rekabete girme):</a:t>
            </a:r>
          </a:p>
          <a:p>
            <a:r>
              <a:rPr lang="tr-TR" dirty="0" smtClean="0"/>
              <a:t>Çatıştığı kişileri güç kullanıp yenerek, çatışmanın çözümünü kabule zorlarlar.</a:t>
            </a:r>
          </a:p>
          <a:p>
            <a:r>
              <a:rPr lang="tr-TR" dirty="0" smtClean="0"/>
              <a:t>Hedeflerini gerçekleştirmek için her türlü bedeli göze alırlar ve diğer kişilerin gereksinimiyle ilgilenmezler.</a:t>
            </a:r>
          </a:p>
          <a:p>
            <a:r>
              <a:rPr lang="tr-TR" dirty="0" smtClean="0"/>
              <a:t>Başkalarının çözümlerini göz önüne almazlar.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727641" y="4784586"/>
            <a:ext cx="9659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Ayıcık (Yatıştırma, uyma):</a:t>
            </a:r>
          </a:p>
          <a:p>
            <a:r>
              <a:rPr lang="tr-TR" dirty="0" smtClean="0"/>
              <a:t>Başkaları tarafından sevilmek ve kabul edilmek isterler. </a:t>
            </a:r>
          </a:p>
          <a:p>
            <a:r>
              <a:rPr lang="tr-TR" dirty="0" smtClean="0"/>
              <a:t>Hedeflerinden çok ilişkilerine önem verirler.</a:t>
            </a:r>
          </a:p>
          <a:p>
            <a:r>
              <a:rPr lang="tr-TR" dirty="0" smtClean="0"/>
              <a:t>Uyumlu davranarak çatışmadan kaçabileceğini düşünürler.</a:t>
            </a:r>
          </a:p>
          <a:p>
            <a:r>
              <a:rPr lang="tr-TR" dirty="0" smtClean="0"/>
              <a:t>Çatışma devam ederse birisinin incineceğinden korkarlar.</a:t>
            </a:r>
          </a:p>
          <a:p>
            <a:r>
              <a:rPr lang="tr-TR" dirty="0" smtClean="0"/>
              <a:t>Çatışmayı yatıştırmayı tercih ederler.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9739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449</Words>
  <Application>Microsoft Office PowerPoint</Application>
  <PresentationFormat>Geniş ekran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Teması</vt:lpstr>
      <vt:lpstr>PowerPoint Sunusu</vt:lpstr>
      <vt:lpstr>DAVRANIŞ PENCERESİ        SORUN PENCERESİ</vt:lpstr>
      <vt:lpstr>BEN DİLİ</vt:lpstr>
      <vt:lpstr>PowerPoint Sunusu</vt:lpstr>
      <vt:lpstr>PowerPoint Sunusu</vt:lpstr>
      <vt:lpstr>Çatışma </vt:lpstr>
      <vt:lpstr>PowerPoint Sunusu</vt:lpstr>
      <vt:lpstr>PowerPoint Sunusu</vt:lpstr>
      <vt:lpstr>Johnson ve Johnson’ın Çatışma Çözme Stratejisi</vt:lpstr>
      <vt:lpstr>PowerPoint Sunusu</vt:lpstr>
      <vt:lpstr>ÇATIŞMA ÇÖZÜMÜ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Nigar</dc:creator>
  <cp:lastModifiedBy>Nigar</cp:lastModifiedBy>
  <cp:revision>1</cp:revision>
  <dcterms:created xsi:type="dcterms:W3CDTF">2019-12-29T20:07:57Z</dcterms:created>
  <dcterms:modified xsi:type="dcterms:W3CDTF">2019-12-29T20:10:46Z</dcterms:modified>
</cp:coreProperties>
</file>