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3" r:id="rId7"/>
    <p:sldId id="261" r:id="rId8"/>
    <p:sldId id="262"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a:t>Asıl alt başlık stilini düzenlemek için tıklatın</a:t>
            </a:r>
            <a:endParaRPr kumimoji="0" lang="en-US"/>
          </a:p>
        </p:txBody>
      </p:sp>
      <p:sp>
        <p:nvSpPr>
          <p:cNvPr id="30" name="29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B1DEFA8C-F947-479F-BE07-76B6B3F80BF1}" type="slidenum">
              <a:rPr lang="tr-TR" smtClean="0"/>
              <a:pPr/>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9F75050-0E15-4C5B-92B0-66D068882F1F}" type="datetimeFigureOut">
              <a:rPr lang="tr-TR" smtClean="0"/>
              <a:pPr/>
              <a:t>30.04.2020</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1DEFA8C-F947-479F-BE07-76B6B3F80BF1}" type="slidenum">
              <a:rPr lang="tr-TR" smtClean="0"/>
              <a:pPr/>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p:txBody>
          <a:bodyPr/>
          <a:lstStyle/>
          <a:p>
            <a:r>
              <a:rPr lang="tr-TR" dirty="0"/>
              <a:t>Milli Güvenlik Kurulu</a:t>
            </a:r>
          </a:p>
        </p:txBody>
      </p:sp>
      <p:sp>
        <p:nvSpPr>
          <p:cNvPr id="5" name="4 İçerik Yer Tutucusu"/>
          <p:cNvSpPr>
            <a:spLocks noGrp="1"/>
          </p:cNvSpPr>
          <p:nvPr>
            <p:ph idx="1"/>
          </p:nvPr>
        </p:nvSpPr>
        <p:spPr/>
        <p:txBody>
          <a:bodyPr>
            <a:normAutofit/>
          </a:bodyPr>
          <a:lstStyle/>
          <a:p>
            <a:pPr algn="just"/>
            <a:r>
              <a:rPr lang="tr-TR" dirty="0"/>
              <a:t>“Anayasa Madde 118 –  Millî Güvenlik Kurulu; Cumhurbaşkanının başkanlığında, Cumhurbaşkanı yardımcıları, Adalet, Millî Savunma, İçişleri, Dışişleri Bakanları, Genelkurmay Başkanı, Kara, Deniz ve Hava kuvvetleri komutanlarından kurulur.   Gündemin özelliğine göre Kurul toplantılarına ilgili bakan ve kişiler çağrılıp görüşleri  alınabilir.”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i="1" dirty="0"/>
              <a:t>Millî Güvenlik Kurulu</a:t>
            </a:r>
            <a:endParaRPr lang="tr-TR" dirty="0"/>
          </a:p>
        </p:txBody>
      </p:sp>
      <p:sp>
        <p:nvSpPr>
          <p:cNvPr id="3" name="2 İçerik Yer Tutucusu"/>
          <p:cNvSpPr>
            <a:spLocks noGrp="1"/>
          </p:cNvSpPr>
          <p:nvPr>
            <p:ph idx="1"/>
          </p:nvPr>
        </p:nvSpPr>
        <p:spPr/>
        <p:txBody>
          <a:bodyPr>
            <a:normAutofit fontScale="92500" lnSpcReduction="10000"/>
          </a:bodyPr>
          <a:lstStyle/>
          <a:p>
            <a:pPr algn="just"/>
            <a:r>
              <a:rPr lang="tr-TR" i="1" dirty="0"/>
              <a:t>“</a:t>
            </a:r>
            <a:r>
              <a:rPr lang="tr-TR" dirty="0"/>
              <a:t>Anayasa Madde 118 -</a:t>
            </a:r>
            <a:r>
              <a:rPr lang="tr-TR" i="1" dirty="0"/>
              <a:t>Millî Güvenlik Kurulu; Devletin millî güvenlik siyasetinin tayini, tespiti ve uygulanması ile ilgili alınan tavsiye kararları ve gerekli koordinasyonun sağlanması konusundaki görüşlerini Cumhurbaşkanına bildirir. Kurulun, Devletin varlığı ve bağımsızlığı, ülkenin bütünlüğü ve bölünmezliği, toplumun huzur ve güvenliğinin korunması hususunda alınmasını zorunlu gördüğü tedbirlere ait kararlar Cumhurbaşkanınca değerlendirilir.  Milli Güvenlik Kurulunun gündemi; Cumhurbaşkanı yardımcıları ve Genelkurmay Başkanının önerileri dikkate alınarak Cumhurbaşkanınca düzenlenir.  Cumhurbaşkanı katılamadığı zamanlar Milli Güvenlik Kurulu Cumhurbaşkanı yardımcısının başkanlığında toplanır.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t>Sayıştay</a:t>
            </a:r>
          </a:p>
        </p:txBody>
      </p:sp>
      <p:sp>
        <p:nvSpPr>
          <p:cNvPr id="3" name="2 İçerik Yer Tutucusu"/>
          <p:cNvSpPr>
            <a:spLocks noGrp="1"/>
          </p:cNvSpPr>
          <p:nvPr>
            <p:ph idx="1"/>
          </p:nvPr>
        </p:nvSpPr>
        <p:spPr/>
        <p:txBody>
          <a:bodyPr>
            <a:normAutofit lnSpcReduction="10000"/>
          </a:bodyPr>
          <a:lstStyle/>
          <a:p>
            <a:r>
              <a:rPr lang="tr-TR" dirty="0"/>
              <a:t> “</a:t>
            </a:r>
            <a:r>
              <a:rPr lang="tr-TR" i="1" dirty="0"/>
              <a:t>Anayasa Madde 160 – Sayıştay, merkezî yönetim bütçesi kapsamındaki kamu idareleri ile sosyal güvenlik kurumlarının bütün gelir ve giderleri ile mallarını Türkiye Büyük Millet Meclisi adına denetlemek ve sorumluların hesap ve işlemlerini kesin hükme bağlamak ve kanunlarla verilen inceleme, denetleme ve hükme bağlama işlerini yapmakla görevlidir. </a:t>
            </a:r>
            <a:r>
              <a:rPr lang="tr-TR" i="1" dirty="0" err="1"/>
              <a:t>Sayıştayın</a:t>
            </a:r>
            <a:r>
              <a:rPr lang="tr-TR" i="1" dirty="0"/>
              <a:t> kesin hükümleri hakkında ilgililer yazılı bildirim tarihinden itibaren </a:t>
            </a:r>
            <a:r>
              <a:rPr lang="tr-TR" i="1" dirty="0" err="1"/>
              <a:t>onbeş</a:t>
            </a:r>
            <a:r>
              <a:rPr lang="tr-TR" i="1" dirty="0"/>
              <a:t> gün içinde bir kereye mahsus olmak üzere karar düzeltilmesi isteminde bulunabilirler. Bu kararlar dolayısıyla idari yargı yoluna başvurulamaz.”</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dirty="0" err="1"/>
              <a:t>Sayıştayın</a:t>
            </a:r>
            <a:r>
              <a:rPr lang="tr-TR" dirty="0"/>
              <a:t> görevi  “kamu idarelerinin etkili, ekonomik, verimli ve hukuka uygun olarak çalışması ve kamu kaynaklarının öngörülen amaç, hedef, kanunlar ve diğer hukuki düzenlemelere uygun olarak elde edilmesi, muhafaza edilmesi ve kullanılması için Türkiye Büyük Millet Meclisi adına yapılacak denetimleri, sorumluların hesap ve işlemlerinin kesin hükme bağlanmasını ve kanunlarla verilen inceleme, denetleme ve hükme bağlama işlerini yapmaktır (6085 sayılı Sayıştay kanunu).</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t>Sayıştay Denetimi</a:t>
            </a:r>
          </a:p>
        </p:txBody>
      </p:sp>
      <p:sp>
        <p:nvSpPr>
          <p:cNvPr id="3" name="2 İçerik Yer Tutucusu"/>
          <p:cNvSpPr>
            <a:spLocks noGrp="1"/>
          </p:cNvSpPr>
          <p:nvPr>
            <p:ph idx="1"/>
          </p:nvPr>
        </p:nvSpPr>
        <p:spPr/>
        <p:txBody>
          <a:bodyPr>
            <a:normAutofit fontScale="92500"/>
          </a:bodyPr>
          <a:lstStyle/>
          <a:p>
            <a:r>
              <a:rPr lang="tr-TR" dirty="0"/>
              <a:t>Sayıştay kanunu MADDE 4 –  Sayıştay;</a:t>
            </a:r>
          </a:p>
          <a:p>
            <a:r>
              <a:rPr lang="tr-TR" i="1" dirty="0"/>
              <a:t>“ a) Merkezi yönetim bütçesi kapsamındaki kamu idareleri ile sosyal güvenlik kurumlarını, mahallî idareleri, sermayesinde doğrudan veya dolaylı olarak kamu payı olan özel kanunlar veya Cumhurbaşkanlığı kararnameleri ile kurulmuş anonim ortaklıkları, diğer kamu idarelerini (kamu kurumu niteliğindeki meslek kuruluşları hariç),</a:t>
            </a:r>
          </a:p>
          <a:p>
            <a:r>
              <a:rPr lang="tr-TR" i="1" dirty="0"/>
              <a:t> b) (a) bendinde sayılan idarelere bağlı veya bu idarelerin kurdukları veya doğrudan doğruya ya da dolaylı olarak ortak oldukları her çeşit idare, kuruluş, müessese, birlik, işletme ve şirketleri denetler.”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B5418D4-88D4-4E59-815E-16015C36CC3E}"/>
              </a:ext>
            </a:extLst>
          </p:cNvPr>
          <p:cNvSpPr>
            <a:spLocks noGrp="1"/>
          </p:cNvSpPr>
          <p:nvPr>
            <p:ph type="title"/>
          </p:nvPr>
        </p:nvSpPr>
        <p:spPr/>
        <p:txBody>
          <a:bodyPr/>
          <a:lstStyle/>
          <a:p>
            <a:r>
              <a:rPr lang="tr-TR" dirty="0"/>
              <a:t>Sayıştay Denetimi</a:t>
            </a:r>
          </a:p>
        </p:txBody>
      </p:sp>
      <p:sp>
        <p:nvSpPr>
          <p:cNvPr id="3" name="İçerik Yer Tutucusu 2">
            <a:extLst>
              <a:ext uri="{FF2B5EF4-FFF2-40B4-BE49-F238E27FC236}">
                <a16:creationId xmlns:a16="http://schemas.microsoft.com/office/drawing/2014/main" id="{2DC09935-05C9-4FCF-89FA-11AEA1B5998B}"/>
              </a:ext>
            </a:extLst>
          </p:cNvPr>
          <p:cNvSpPr>
            <a:spLocks noGrp="1"/>
          </p:cNvSpPr>
          <p:nvPr>
            <p:ph idx="1"/>
          </p:nvPr>
        </p:nvSpPr>
        <p:spPr/>
        <p:txBody>
          <a:bodyPr>
            <a:normAutofit fontScale="92500" lnSpcReduction="10000"/>
          </a:bodyPr>
          <a:lstStyle/>
          <a:p>
            <a:r>
              <a:rPr lang="tr-TR" dirty="0"/>
              <a:t>Sayıştay kanunu MADDE 4 (Devamı)–  Sayıştay;</a:t>
            </a:r>
          </a:p>
          <a:p>
            <a:r>
              <a:rPr lang="tr-TR" i="1" dirty="0"/>
              <a:t>c) Kamu idareleri tarafından yapılan her türlü iç ve dış borçlanma, borç verilmesi, borç geri ödemeleri, yurt dışından alınan hibelerin kullanımı, hibe verilmesi, Hazine garantileri, Hazine alacakları, nakit yönetimi ve bunlarla ilgili diğer hususları; tüm kaynak aktarımları ve kullanımları ile Avrupa Birliği fonları dahil yurt içi ve yurt dışından sağlanan diğer kaynakların ve fonların kullanımını,</a:t>
            </a:r>
          </a:p>
          <a:p>
            <a:r>
              <a:rPr lang="tr-TR" i="1" dirty="0"/>
              <a:t> ç) Kamu idareleri bütçelerinde yer alıp almadığına bakılmaksızın özel hesaplar dahil tüm kamu hesapları, fonları, kaynakları ve faaliyetlerini, denetler.”</a:t>
            </a:r>
          </a:p>
          <a:p>
            <a:endParaRPr lang="tr-TR" dirty="0"/>
          </a:p>
        </p:txBody>
      </p:sp>
    </p:spTree>
    <p:extLst>
      <p:ext uri="{BB962C8B-B14F-4D97-AF65-F5344CB8AC3E}">
        <p14:creationId xmlns:p14="http://schemas.microsoft.com/office/powerpoint/2010/main" val="25205432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a:t>Sayıştay Başkan ve üyelerinin nitelikleri</a:t>
            </a:r>
          </a:p>
        </p:txBody>
      </p:sp>
      <p:sp>
        <p:nvSpPr>
          <p:cNvPr id="3" name="2 İçerik Yer Tutucusu"/>
          <p:cNvSpPr>
            <a:spLocks noGrp="1"/>
          </p:cNvSpPr>
          <p:nvPr>
            <p:ph idx="1"/>
          </p:nvPr>
        </p:nvSpPr>
        <p:spPr/>
        <p:txBody>
          <a:bodyPr>
            <a:normAutofit/>
          </a:bodyPr>
          <a:lstStyle/>
          <a:p>
            <a:r>
              <a:rPr lang="tr-TR" dirty="0"/>
              <a:t>Sayıştay Kanunu “MADDE 12 – Sayıştay Başkan ve üyelerinin hukuk, siyasal bilgiler, iktisat, işletme, iktisadi ve idari bilimler fakülteleri veya öğrenim itibariyle bunlara denkliği Yükseköğretim Kurulu tarafından onanmış yurt içinde veya yurt dışındaki en az dört yıllık fakülte veya yüksekokulların birinden mezun olduktan sonra kamu idarelerinde en az </a:t>
            </a:r>
            <a:r>
              <a:rPr lang="tr-TR" dirty="0" err="1"/>
              <a:t>onaltı</a:t>
            </a:r>
            <a:r>
              <a:rPr lang="tr-TR" dirty="0"/>
              <a:t> yıl çalışmış olmaları gerekir.”</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CE28936-A71F-4623-9628-8AB5B438F475}"/>
              </a:ext>
            </a:extLst>
          </p:cNvPr>
          <p:cNvSpPr>
            <a:spLocks noGrp="1"/>
          </p:cNvSpPr>
          <p:nvPr>
            <p:ph type="title"/>
          </p:nvPr>
        </p:nvSpPr>
        <p:spPr/>
        <p:txBody>
          <a:bodyPr>
            <a:normAutofit fontScale="90000"/>
          </a:bodyPr>
          <a:lstStyle/>
          <a:p>
            <a:r>
              <a:rPr lang="tr-TR" dirty="0"/>
              <a:t>Sayıştay Başkan ve üyelerinin nitelikleri</a:t>
            </a:r>
          </a:p>
        </p:txBody>
      </p:sp>
      <p:sp>
        <p:nvSpPr>
          <p:cNvPr id="3" name="İçerik Yer Tutucusu 2">
            <a:extLst>
              <a:ext uri="{FF2B5EF4-FFF2-40B4-BE49-F238E27FC236}">
                <a16:creationId xmlns:a16="http://schemas.microsoft.com/office/drawing/2014/main" id="{3755A23D-B679-4A5F-B80E-F53C7FA0588E}"/>
              </a:ext>
            </a:extLst>
          </p:cNvPr>
          <p:cNvSpPr>
            <a:spLocks noGrp="1"/>
          </p:cNvSpPr>
          <p:nvPr>
            <p:ph idx="1"/>
          </p:nvPr>
        </p:nvSpPr>
        <p:spPr/>
        <p:txBody>
          <a:bodyPr/>
          <a:lstStyle/>
          <a:p>
            <a:r>
              <a:rPr lang="tr-TR" dirty="0"/>
              <a:t>“MADDE 15 – Sayıştay üyelerinin beşte üçü Sayıştay meslek mensuplarından, geriye kalanların en az yarısı Maliye Bakanlığı meslek mensuplarından olmak üzere bu Kanunun 12 </a:t>
            </a:r>
            <a:r>
              <a:rPr lang="tr-TR" dirty="0" err="1"/>
              <a:t>nci</a:t>
            </a:r>
            <a:r>
              <a:rPr lang="tr-TR" dirty="0"/>
              <a:t> maddesinde nitelikleri belirlenen diğer adaylar arasından seçilir. Üyeliklerde boşalma olması halinde daire başkanlığı kadroları da dahil olmak üzere boşalan kontenjan için seçim yapılır.”</a:t>
            </a:r>
          </a:p>
          <a:p>
            <a:endParaRPr lang="tr-TR" dirty="0"/>
          </a:p>
        </p:txBody>
      </p:sp>
    </p:spTree>
    <p:extLst>
      <p:ext uri="{BB962C8B-B14F-4D97-AF65-F5344CB8AC3E}">
        <p14:creationId xmlns:p14="http://schemas.microsoft.com/office/powerpoint/2010/main" val="315874913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30</TotalTime>
  <Words>610</Words>
  <Application>Microsoft Office PowerPoint</Application>
  <PresentationFormat>Ekran Gösterisi (4:3)</PresentationFormat>
  <Paragraphs>19</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Calibri</vt:lpstr>
      <vt:lpstr>Constantia</vt:lpstr>
      <vt:lpstr>Wingdings 2</vt:lpstr>
      <vt:lpstr>Akış</vt:lpstr>
      <vt:lpstr>Milli Güvenlik Kurulu</vt:lpstr>
      <vt:lpstr>Millî Güvenlik Kurulu</vt:lpstr>
      <vt:lpstr>Sayıştay</vt:lpstr>
      <vt:lpstr>PowerPoint Sunusu</vt:lpstr>
      <vt:lpstr>Sayıştay Denetimi</vt:lpstr>
      <vt:lpstr>Sayıştay Denetimi</vt:lpstr>
      <vt:lpstr>Sayıştay Başkan ve üyelerinin nitelikleri</vt:lpstr>
      <vt:lpstr>Sayıştay Başkan ve üyelerinin nitelikleri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hp</dc:creator>
  <cp:lastModifiedBy>hp</cp:lastModifiedBy>
  <cp:revision>10</cp:revision>
  <dcterms:created xsi:type="dcterms:W3CDTF">2019-04-07T04:40:38Z</dcterms:created>
  <dcterms:modified xsi:type="dcterms:W3CDTF">2020-04-30T19:56:53Z</dcterms:modified>
</cp:coreProperties>
</file>