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ACDBBE6-FDAF-48E7-9B22-0A41C79F72F1}"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97A5012-721A-4A6E-8ABA-058CB1208C3D}" type="slidenum">
              <a:rPr lang="tr-TR" smtClean="0"/>
              <a:t>‹#›</a:t>
            </a:fld>
            <a:endParaRPr lang="tr-TR"/>
          </a:p>
        </p:txBody>
      </p:sp>
    </p:spTree>
    <p:extLst>
      <p:ext uri="{BB962C8B-B14F-4D97-AF65-F5344CB8AC3E}">
        <p14:creationId xmlns:p14="http://schemas.microsoft.com/office/powerpoint/2010/main" val="79779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ACDBBE6-FDAF-48E7-9B22-0A41C79F72F1}"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97A5012-721A-4A6E-8ABA-058CB1208C3D}" type="slidenum">
              <a:rPr lang="tr-TR" smtClean="0"/>
              <a:t>‹#›</a:t>
            </a:fld>
            <a:endParaRPr lang="tr-TR"/>
          </a:p>
        </p:txBody>
      </p:sp>
    </p:spTree>
    <p:extLst>
      <p:ext uri="{BB962C8B-B14F-4D97-AF65-F5344CB8AC3E}">
        <p14:creationId xmlns:p14="http://schemas.microsoft.com/office/powerpoint/2010/main" val="288606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ACDBBE6-FDAF-48E7-9B22-0A41C79F72F1}"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97A5012-721A-4A6E-8ABA-058CB1208C3D}" type="slidenum">
              <a:rPr lang="tr-TR" smtClean="0"/>
              <a:t>‹#›</a:t>
            </a:fld>
            <a:endParaRPr lang="tr-TR"/>
          </a:p>
        </p:txBody>
      </p:sp>
    </p:spTree>
    <p:extLst>
      <p:ext uri="{BB962C8B-B14F-4D97-AF65-F5344CB8AC3E}">
        <p14:creationId xmlns:p14="http://schemas.microsoft.com/office/powerpoint/2010/main" val="58045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ACDBBE6-FDAF-48E7-9B22-0A41C79F72F1}"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97A5012-721A-4A6E-8ABA-058CB1208C3D}" type="slidenum">
              <a:rPr lang="tr-TR" smtClean="0"/>
              <a:t>‹#›</a:t>
            </a:fld>
            <a:endParaRPr lang="tr-TR"/>
          </a:p>
        </p:txBody>
      </p:sp>
    </p:spTree>
    <p:extLst>
      <p:ext uri="{BB962C8B-B14F-4D97-AF65-F5344CB8AC3E}">
        <p14:creationId xmlns:p14="http://schemas.microsoft.com/office/powerpoint/2010/main" val="2635159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ACDBBE6-FDAF-48E7-9B22-0A41C79F72F1}"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97A5012-721A-4A6E-8ABA-058CB1208C3D}" type="slidenum">
              <a:rPr lang="tr-TR" smtClean="0"/>
              <a:t>‹#›</a:t>
            </a:fld>
            <a:endParaRPr lang="tr-TR"/>
          </a:p>
        </p:txBody>
      </p:sp>
    </p:spTree>
    <p:extLst>
      <p:ext uri="{BB962C8B-B14F-4D97-AF65-F5344CB8AC3E}">
        <p14:creationId xmlns:p14="http://schemas.microsoft.com/office/powerpoint/2010/main" val="2797218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ACDBBE6-FDAF-48E7-9B22-0A41C79F72F1}" type="datetimeFigureOut">
              <a:rPr lang="tr-TR" smtClean="0"/>
              <a:t>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97A5012-721A-4A6E-8ABA-058CB1208C3D}" type="slidenum">
              <a:rPr lang="tr-TR" smtClean="0"/>
              <a:t>‹#›</a:t>
            </a:fld>
            <a:endParaRPr lang="tr-TR"/>
          </a:p>
        </p:txBody>
      </p:sp>
    </p:spTree>
    <p:extLst>
      <p:ext uri="{BB962C8B-B14F-4D97-AF65-F5344CB8AC3E}">
        <p14:creationId xmlns:p14="http://schemas.microsoft.com/office/powerpoint/2010/main" val="355772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ACDBBE6-FDAF-48E7-9B22-0A41C79F72F1}" type="datetimeFigureOut">
              <a:rPr lang="tr-TR" smtClean="0"/>
              <a:t>3.11.2017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97A5012-721A-4A6E-8ABA-058CB1208C3D}" type="slidenum">
              <a:rPr lang="tr-TR" smtClean="0"/>
              <a:t>‹#›</a:t>
            </a:fld>
            <a:endParaRPr lang="tr-TR"/>
          </a:p>
        </p:txBody>
      </p:sp>
    </p:spTree>
    <p:extLst>
      <p:ext uri="{BB962C8B-B14F-4D97-AF65-F5344CB8AC3E}">
        <p14:creationId xmlns:p14="http://schemas.microsoft.com/office/powerpoint/2010/main" val="156794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ACDBBE6-FDAF-48E7-9B22-0A41C79F72F1}" type="datetimeFigureOut">
              <a:rPr lang="tr-TR" smtClean="0"/>
              <a:t>3.11.2017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97A5012-721A-4A6E-8ABA-058CB1208C3D}" type="slidenum">
              <a:rPr lang="tr-TR" smtClean="0"/>
              <a:t>‹#›</a:t>
            </a:fld>
            <a:endParaRPr lang="tr-TR"/>
          </a:p>
        </p:txBody>
      </p:sp>
    </p:spTree>
    <p:extLst>
      <p:ext uri="{BB962C8B-B14F-4D97-AF65-F5344CB8AC3E}">
        <p14:creationId xmlns:p14="http://schemas.microsoft.com/office/powerpoint/2010/main" val="218018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ACDBBE6-FDAF-48E7-9B22-0A41C79F72F1}" type="datetimeFigureOut">
              <a:rPr lang="tr-TR" smtClean="0"/>
              <a:t>3.11.2017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97A5012-721A-4A6E-8ABA-058CB1208C3D}" type="slidenum">
              <a:rPr lang="tr-TR" smtClean="0"/>
              <a:t>‹#›</a:t>
            </a:fld>
            <a:endParaRPr lang="tr-TR"/>
          </a:p>
        </p:txBody>
      </p:sp>
    </p:spTree>
    <p:extLst>
      <p:ext uri="{BB962C8B-B14F-4D97-AF65-F5344CB8AC3E}">
        <p14:creationId xmlns:p14="http://schemas.microsoft.com/office/powerpoint/2010/main" val="85022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ACDBBE6-FDAF-48E7-9B22-0A41C79F72F1}" type="datetimeFigureOut">
              <a:rPr lang="tr-TR" smtClean="0"/>
              <a:t>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97A5012-721A-4A6E-8ABA-058CB1208C3D}" type="slidenum">
              <a:rPr lang="tr-TR" smtClean="0"/>
              <a:t>‹#›</a:t>
            </a:fld>
            <a:endParaRPr lang="tr-TR"/>
          </a:p>
        </p:txBody>
      </p:sp>
    </p:spTree>
    <p:extLst>
      <p:ext uri="{BB962C8B-B14F-4D97-AF65-F5344CB8AC3E}">
        <p14:creationId xmlns:p14="http://schemas.microsoft.com/office/powerpoint/2010/main" val="3074741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ACDBBE6-FDAF-48E7-9B22-0A41C79F72F1}" type="datetimeFigureOut">
              <a:rPr lang="tr-TR" smtClean="0"/>
              <a:t>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97A5012-721A-4A6E-8ABA-058CB1208C3D}" type="slidenum">
              <a:rPr lang="tr-TR" smtClean="0"/>
              <a:t>‹#›</a:t>
            </a:fld>
            <a:endParaRPr lang="tr-TR"/>
          </a:p>
        </p:txBody>
      </p:sp>
    </p:spTree>
    <p:extLst>
      <p:ext uri="{BB962C8B-B14F-4D97-AF65-F5344CB8AC3E}">
        <p14:creationId xmlns:p14="http://schemas.microsoft.com/office/powerpoint/2010/main" val="234918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DBBE6-FDAF-48E7-9B22-0A41C79F72F1}" type="datetimeFigureOut">
              <a:rPr lang="tr-TR" smtClean="0"/>
              <a:t>3.11.2017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A5012-721A-4A6E-8ABA-058CB1208C3D}" type="slidenum">
              <a:rPr lang="tr-TR" smtClean="0"/>
              <a:t>‹#›</a:t>
            </a:fld>
            <a:endParaRPr lang="tr-TR"/>
          </a:p>
        </p:txBody>
      </p:sp>
    </p:spTree>
    <p:extLst>
      <p:ext uri="{BB962C8B-B14F-4D97-AF65-F5344CB8AC3E}">
        <p14:creationId xmlns:p14="http://schemas.microsoft.com/office/powerpoint/2010/main" val="1089950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207568" y="908721"/>
            <a:ext cx="7772400" cy="3123779"/>
          </a:xfrm>
        </p:spPr>
        <p:txBody>
          <a:bodyPr>
            <a:normAutofit fontScale="90000"/>
          </a:bodyPr>
          <a:lstStyle/>
          <a:p>
            <a:r>
              <a:rPr lang="tr-TR" dirty="0" smtClean="0">
                <a:latin typeface="+mn-lt"/>
              </a:rPr>
              <a:t>Hayvancılık İşletmelerinde İşletme Yönetimi</a:t>
            </a:r>
            <a:br>
              <a:rPr lang="tr-TR" dirty="0" smtClean="0">
                <a:latin typeface="+mn-lt"/>
              </a:rPr>
            </a:br>
            <a:endParaRPr lang="tr-TR" dirty="0">
              <a:latin typeface="+mn-lt"/>
            </a:endParaRPr>
          </a:p>
        </p:txBody>
      </p:sp>
      <p:sp>
        <p:nvSpPr>
          <p:cNvPr id="3" name="2 Alt Başlık"/>
          <p:cNvSpPr>
            <a:spLocks noGrp="1"/>
          </p:cNvSpPr>
          <p:nvPr>
            <p:ph type="subTitle" idx="1"/>
          </p:nvPr>
        </p:nvSpPr>
        <p:spPr>
          <a:xfrm>
            <a:off x="2999656" y="4221088"/>
            <a:ext cx="6400800" cy="1849760"/>
          </a:xfrm>
        </p:spPr>
        <p:txBody>
          <a:bodyPr>
            <a:normAutofit/>
          </a:bodyPr>
          <a:lstStyle/>
          <a:p>
            <a:endParaRPr lang="tr-TR" u="sng" dirty="0"/>
          </a:p>
          <a:p>
            <a:r>
              <a:rPr lang="tr-TR" dirty="0"/>
              <a:t>Prof. Dr. Engin SAKARYA </a:t>
            </a:r>
          </a:p>
          <a:p>
            <a:r>
              <a:rPr lang="tr-TR" u="sng" dirty="0"/>
              <a:t>2015</a:t>
            </a:r>
          </a:p>
          <a:p>
            <a:r>
              <a:rPr lang="tr-TR" dirty="0"/>
              <a:t>Ankara</a:t>
            </a:r>
          </a:p>
          <a:p>
            <a:endParaRPr lang="tr-TR" sz="2000" dirty="0"/>
          </a:p>
          <a:p>
            <a:endParaRPr lang="tr-TR" dirty="0">
              <a:latin typeface="+mn-lt"/>
            </a:endParaRPr>
          </a:p>
        </p:txBody>
      </p:sp>
    </p:spTree>
    <p:extLst>
      <p:ext uri="{BB962C8B-B14F-4D97-AF65-F5344CB8AC3E}">
        <p14:creationId xmlns:p14="http://schemas.microsoft.com/office/powerpoint/2010/main" val="3231968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135560" y="908721"/>
            <a:ext cx="7740650" cy="5185841"/>
          </a:xfrm>
        </p:spPr>
        <p:txBody>
          <a:bodyPr>
            <a:normAutofit/>
          </a:bodyPr>
          <a:lstStyle/>
          <a:p>
            <a:pPr marL="0" indent="0" algn="just">
              <a:lnSpc>
                <a:spcPct val="120000"/>
              </a:lnSpc>
              <a:buFont typeface="Wingdings" pitchFamily="2" charset="2"/>
              <a:buChar char="Ø"/>
              <a:defRPr/>
            </a:pPr>
            <a:r>
              <a:rPr lang="tr-TR" b="1" dirty="0">
                <a:solidFill>
                  <a:srgbClr val="FF0000"/>
                </a:solidFill>
              </a:rPr>
              <a:t>  </a:t>
            </a:r>
            <a:r>
              <a:rPr lang="tr-TR" b="1" dirty="0" smtClean="0">
                <a:solidFill>
                  <a:srgbClr val="FF0000"/>
                </a:solidFill>
                <a:latin typeface="+mn-lt"/>
              </a:rPr>
              <a:t>Üretim</a:t>
            </a:r>
          </a:p>
          <a:p>
            <a:pPr marL="0" indent="0" algn="just">
              <a:lnSpc>
                <a:spcPct val="120000"/>
              </a:lnSpc>
              <a:buNone/>
              <a:defRPr/>
            </a:pPr>
            <a:r>
              <a:rPr lang="tr-TR" dirty="0"/>
              <a:t>İktisat biliminde her türlü fayda yaratmaya, diğer bir deyişle, iktisadi mal ve hizmetler meydana getirmeye </a:t>
            </a:r>
            <a:r>
              <a:rPr lang="tr-TR" b="1" dirty="0"/>
              <a:t>"üretim" </a:t>
            </a:r>
            <a:r>
              <a:rPr lang="tr-TR" dirty="0"/>
              <a:t>denilir. Üretim, ihtiyaç karşılayacak malların miktarlarının veya faydalarının arttırılmasını kapsayan geniş bir bakış açısıyla ele alınmalı, sadece fiziksel mal üretimi olarak düşünülmemelidir. </a:t>
            </a:r>
          </a:p>
        </p:txBody>
      </p:sp>
    </p:spTree>
    <p:extLst>
      <p:ext uri="{BB962C8B-B14F-4D97-AF65-F5344CB8AC3E}">
        <p14:creationId xmlns:p14="http://schemas.microsoft.com/office/powerpoint/2010/main" val="202946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box(in)">
                                      <p:cBhvr>
                                        <p:cTn id="7"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GB" dirty="0" smtClean="0">
              <a:latin typeface="+mn-lt"/>
            </a:endParaRPr>
          </a:p>
        </p:txBody>
      </p:sp>
      <p:sp>
        <p:nvSpPr>
          <p:cNvPr id="403459" name="Rectangle 3"/>
          <p:cNvSpPr>
            <a:spLocks noGrp="1" noChangeArrowheads="1"/>
          </p:cNvSpPr>
          <p:nvPr>
            <p:ph type="body" idx="1"/>
          </p:nvPr>
        </p:nvSpPr>
        <p:spPr>
          <a:xfrm>
            <a:off x="2063552" y="1700808"/>
            <a:ext cx="7772400" cy="4464050"/>
          </a:xfrm>
        </p:spPr>
        <p:txBody>
          <a:bodyPr/>
          <a:lstStyle/>
          <a:p>
            <a:pPr marL="0" indent="0" algn="just">
              <a:defRPr/>
            </a:pPr>
            <a:r>
              <a:rPr lang="tr-TR" dirty="0"/>
              <a:t>  Ancak genelde, üretim denilince, hizmetlerden çok, başlıca fayda yaratma şekillerinden fiziksel mal üretimiyle ilgili olan birincisi akla gelir.</a:t>
            </a:r>
          </a:p>
          <a:p>
            <a:pPr marL="0" indent="0" algn="just">
              <a:defRPr/>
            </a:pPr>
            <a:r>
              <a:rPr lang="tr-TR" dirty="0"/>
              <a:t>  Fayda yaratma, başlıca dört şekilde gerçekleştirilir:</a:t>
            </a:r>
          </a:p>
          <a:p>
            <a:pPr marL="0" indent="0" algn="just">
              <a:buFontTx/>
              <a:buAutoNum type="arabicPeriod"/>
              <a:defRPr/>
            </a:pPr>
            <a:r>
              <a:rPr lang="tr-TR" b="1" dirty="0">
                <a:solidFill>
                  <a:srgbClr val="FF0000"/>
                </a:solidFill>
              </a:rPr>
              <a:t>Şekil değişikliği yoluyla. </a:t>
            </a:r>
          </a:p>
          <a:p>
            <a:pPr marL="0" indent="0" algn="just">
              <a:buFontTx/>
              <a:buAutoNum type="arabicPeriod"/>
              <a:defRPr/>
            </a:pPr>
            <a:r>
              <a:rPr lang="tr-TR" b="1" dirty="0">
                <a:solidFill>
                  <a:srgbClr val="FF0000"/>
                </a:solidFill>
              </a:rPr>
              <a:t>Zaman değişikliği yoluyla. </a:t>
            </a:r>
          </a:p>
          <a:p>
            <a:pPr marL="0" indent="0" algn="just">
              <a:buFontTx/>
              <a:buAutoNum type="arabicPeriod"/>
              <a:defRPr/>
            </a:pPr>
            <a:r>
              <a:rPr lang="tr-TR" b="1" dirty="0">
                <a:solidFill>
                  <a:srgbClr val="FF0000"/>
                </a:solidFill>
              </a:rPr>
              <a:t>Yer (mekan) değişikliği yoluyla. </a:t>
            </a:r>
          </a:p>
          <a:p>
            <a:pPr marL="0" indent="0" algn="just">
              <a:buFontTx/>
              <a:buAutoNum type="arabicPeriod"/>
              <a:defRPr/>
            </a:pPr>
            <a:r>
              <a:rPr lang="tr-TR" b="1" dirty="0">
                <a:solidFill>
                  <a:srgbClr val="FF0000"/>
                </a:solidFill>
              </a:rPr>
              <a:t>Mülkiyet değişikliği yoluyla.</a:t>
            </a:r>
          </a:p>
        </p:txBody>
      </p:sp>
    </p:spTree>
    <p:extLst>
      <p:ext uri="{BB962C8B-B14F-4D97-AF65-F5344CB8AC3E}">
        <p14:creationId xmlns:p14="http://schemas.microsoft.com/office/powerpoint/2010/main" val="3380046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ipardhibesi.com/wp-content/uploads/2014/11/dscf0231.jpg"/>
          <p:cNvPicPr>
            <a:picLocks noChangeAspect="1" noChangeArrowheads="1"/>
          </p:cNvPicPr>
          <p:nvPr/>
        </p:nvPicPr>
        <p:blipFill>
          <a:blip r:embed="rId2" cstate="print"/>
          <a:srcRect/>
          <a:stretch>
            <a:fillRect/>
          </a:stretch>
        </p:blipFill>
        <p:spPr bwMode="auto">
          <a:xfrm>
            <a:off x="1703512" y="188640"/>
            <a:ext cx="2779076" cy="2088232"/>
          </a:xfrm>
          <a:prstGeom prst="rect">
            <a:avLst/>
          </a:prstGeom>
          <a:noFill/>
        </p:spPr>
      </p:pic>
      <p:pic>
        <p:nvPicPr>
          <p:cNvPr id="130052" name="Picture 4" descr="http://www.ulusaltarim.com/dosyalar/images/S%C3%BCt%20Fabrikas%C4%B1.jpg"/>
          <p:cNvPicPr>
            <a:picLocks noChangeAspect="1" noChangeArrowheads="1"/>
          </p:cNvPicPr>
          <p:nvPr/>
        </p:nvPicPr>
        <p:blipFill>
          <a:blip r:embed="rId3" cstate="print"/>
          <a:srcRect/>
          <a:stretch>
            <a:fillRect/>
          </a:stretch>
        </p:blipFill>
        <p:spPr bwMode="auto">
          <a:xfrm>
            <a:off x="8108946" y="188640"/>
            <a:ext cx="2559054" cy="2088232"/>
          </a:xfrm>
          <a:prstGeom prst="rect">
            <a:avLst/>
          </a:prstGeom>
          <a:noFill/>
        </p:spPr>
      </p:pic>
      <p:pic>
        <p:nvPicPr>
          <p:cNvPr id="130054" name="Picture 6" descr="http://www.kromis.com.tr/wp-content/uploads/sut-kamyonu.jpg"/>
          <p:cNvPicPr>
            <a:picLocks noChangeAspect="1" noChangeArrowheads="1"/>
          </p:cNvPicPr>
          <p:nvPr/>
        </p:nvPicPr>
        <p:blipFill>
          <a:blip r:embed="rId4" cstate="print"/>
          <a:srcRect/>
          <a:stretch>
            <a:fillRect/>
          </a:stretch>
        </p:blipFill>
        <p:spPr bwMode="auto">
          <a:xfrm>
            <a:off x="4943872" y="188640"/>
            <a:ext cx="2736304" cy="2052228"/>
          </a:xfrm>
          <a:prstGeom prst="rect">
            <a:avLst/>
          </a:prstGeom>
          <a:noFill/>
        </p:spPr>
      </p:pic>
      <p:pic>
        <p:nvPicPr>
          <p:cNvPr id="130056" name="Picture 8" descr="http://store.donanimhaber.com/0e/c8/59/0EC859C978A4C32A3F810CDBED04018F.jpg"/>
          <p:cNvPicPr>
            <a:picLocks noChangeAspect="1" noChangeArrowheads="1"/>
          </p:cNvPicPr>
          <p:nvPr/>
        </p:nvPicPr>
        <p:blipFill>
          <a:blip r:embed="rId5" cstate="print"/>
          <a:srcRect b="7614"/>
          <a:stretch>
            <a:fillRect/>
          </a:stretch>
        </p:blipFill>
        <p:spPr bwMode="auto">
          <a:xfrm>
            <a:off x="8112224" y="4149080"/>
            <a:ext cx="2555776" cy="1872208"/>
          </a:xfrm>
          <a:prstGeom prst="rect">
            <a:avLst/>
          </a:prstGeom>
          <a:noFill/>
        </p:spPr>
      </p:pic>
      <p:sp>
        <p:nvSpPr>
          <p:cNvPr id="130058" name="AutoShape 10" descr="data:image/jpeg;base64,/9j/4AAQSkZJRgABAQAAAQABAAD/2wCEAAkGBxQTEhUUExQWFRUXGBgYGBcXGB0dIBgaHBoXHB8aHxwbHCggGBwlHB0cITEhJSkrLi4uGB8zODMsNygtLisBCgoKDg0OGxAQGy4mICQsLCwsLC0sLCwsLCwsLCwsLCwsLCwsLCwsLCwsLCwsLCwsLCwsLCwsLCwsLCwsLCwsLP/AABEIALcBEwMBIgACEQEDEQH/xAAbAAACAgMBAAAAAAAAAAAAAAAFBgMEAAIHAf/EAEoQAAEDAgMFBQIKBwcEAQUAAAECAxEAIQQSMQUGQVFhEyJxgZEyoQcjQlJikrHB0fAUFTNygtLhF0NTVKKy8RYkNJPCRGNzg7P/xAAZAQADAQEBAAAAAAAAAAAAAAABAgMABAX/xAAwEQACAgEDAgQFAwQDAAAAAAAAAQIRAxIhMUFREyJhoQQycZHwUsHRQrHh8RQjgf/aAAwDAQACEQMRAD8AVk1ukV4BW6RUhkbAVIkVErgBqbDp1p7X8HDobC28Q05aYIKQfBVx6gUKYRMSKkTUuKwbjUdq2tudM6SAfA6HyqOKUJMwuDWKdqNJrwmgE2JrVRrUqqJa6FhN1KqBa6hxWKSgSox99A8Zj1LsO6nlz8fwrBLuN2oBZHePPgPxoStRUZUZNeobqRLVbgJGE1O21W6Gqtss0jkMkass1eaZrZpqraEVFsokRJbrbJU4RWrhCRJIA5kxQCQFFalNet7Sw83WpUfJbRmUfMwlI6qIqljNqlw5MO1Hh8cs+YAaSegzGqxxSZN5IokxOIQgSoxQXF7e4Npjqfw/5ogzujiHDmeKWRzdVmUfBI091FcJu3hG7kLxCuazCfqjXzmqJY487k3KcvQSkJexCoSFuHkkEx9wo3g9ynTd9aGRy9pfoLD1NOKHFRlbAQnglsZR7q2Z2atR0M+povLJ7RVA0LqB8HsXCM+y0XVfOduPJOlEF4harCw5JED3UzYDct5Qkoyjmsx7taatn7iNp/aLKuiRA9daHhTlu/czmkcva2eo8KK4LdV5z2WlK6kQPU11zBbHYa9htIPMiT6mpsSHCIRCep4eVVjgXViPJ2OTPbulow4pII1SmoHm0pByiLa8fWm3aOz2G/2jyfBP4Jkil3aG2sI2DAz9Of58a6YYoR4ISm3yEsMsWKdCEkTaxAItwrmxhLrk8XFW1nX86GuhtruP3Uf7U1zl0fHOQP7xXpf86Vw5OWdcOC1+k8gfd+Ne1Wy9fd/WsrnKmJFSAVslFSJRXccpc3dxacPiEvKQV5dADlKeo4E9DYzXVMNvdhMQpLZyQoGQ8MsG1rgpVPjwrkiW62ispUY7Ti2m1JT+kLSttTgyoIStE6JE5ZPieNtKDbT3MZfGaE4RSVKEoFlCYBIMJvrYTeJrnmC2q80Clt1aEnVINvQ2oy7vxiCx2MNmwTnKZJToQQqQokcbUdS6h3Au8OzVYV/sStDsjMFoOgkjvJk5TbnQ5RrxICRAtVfE4lKRJMCotjokWuheN2mE2T3le4fjVfE4pblkylPvP4VAjC0BqZXVmUZUZNWGsPVpnDVdRh6WUwqIPDFSBmr/AGVepapLGoqts1abbqdrDk2Amqe0NooaFilavoqBA8VC09ATWUXLgzko8l9tFV8XtZpqylAn5qbn+nnQlnB43F+wkpb+ce4j6xurymieB3MZRd90uH5jIyp81qufICn8OK+Z/YTxG/lQHxW8y1HK0kJmwm6j4Dn61Yw26+Mf77o7NJ+U+cvon2j6U54BpLVsMyhr6SRKj4rVc0XwO7j7xmFGeP8AU0yn0ghWr+Zijgd2cM1HaKXiCOA7iJ8NTRxp1UZWkJbTyQmPVRuad9n7hxdxQHQXP4CmLB7t4dv5GY81X92lN4UpfMwakuDlmE2I66bJUo9AT76Y9nbhuG64R4mT6Cuid1A4JA8hQ7GbwYdvVwE8k3qscCEeRlDBbnMI9qVn0HoKNsYFtAhCEpHQUq47fxA/Zonqo/cKWdpb9uq0XlHS1WjiZNzOnvKbRdagP3j91Csbvbh2/lFR6f1rjmO3jUrVU0GxO2CeNNoF1nVtpfCLEhtKR1Nz+HupS2rvo85MuGOUwPTSkR7aB51thcJiHv2TTixzCTA8VHujzNahbbCeM2uVaqoNi8dM3o4xuHjlnvJbbsFHO4D3TMGGwqdDar2F+DpJguvqIK0phCEjXkrOr3pGooOSScn0NTG5C5CTzQ2f9CaRSkds4JCU5lE97jfUH8Kc2VWQPoN/7E0h4hXxrkiRnVbrJrhycs7YcIsnEtfNnrm/rWVUD0c/QfjWVArQTSipUpqRKKuMYRCkEl1KVDRCgq/8QBHrXYcpa2LtZDKSleHaeB+cO8PBXAUOxa0qWShORJMhMzA5TxrQpqNZoWY8UagccrV94ASTAoHjNolVkWHPifDlS2MWsdtEJsLq5cvGqLDSnFZlGfuqJvD0awDUVOTorCPc8GGAFeBqrjgqGONIijNmman7Ohr22WkWBzHkn8dKtNs4l0WSGEH5TliR0SRmPknzo+G+XsI5roa4vFtt+0ryFzQ5G0XXjlw7RPlJ8+CfOj+z91mplQW+rmqQn0Bk+Zp32Xui+tIASG0coCR6CqxjHorJSk36HOMPuu4u+JdgfMT3z/IPfTFs7YjSCOyZzK+e531eU2T5CumbP3KaR+0JUeQsKOs4NlkWShHU/ib1XRKXLEtI53hN1cQ9BUD4qMR6/cKLJ3FygEnMZEhIGnOVEUxY3eXDt/LzHkn8aV9rfCFlB7NIHU3p44F2FeQK7K2alswMLmIPtrPv733Ude2o02O+tIPIGfsriu1d+H3DdZjkKBvbwLOqj61fwqE1nbMdvsyj2QVeNqWto7/uGcsJHT8TSJgcDi8Rdpl1Q+dlyp+uqE++iTW5GMUfjMjQBgkqzEXjRMz6injCJOc2ZtDelaz3lk+JoNiNtk8adsJ8GzUjtXnFk8EgJB9QTHnRPAbuYFl9THYJ7TIlaSuVFXtSAVkwe7aKra6E4u2cqTi3XDDaVrPJCSr7BVxndfHukQwpObQuFKPcog+6uwYR1ReWwGggohaBlGUgxyHdI+41Ls3DYhSnEOjLlWcrnzkXtB46XFteVK33KqJzLC/Bm+qO0xDSRGY5JXAibyU38Jo7sn4McLKC4tx1JAJJOQXEwkJvyvmNN2x9jLSjs8Q4FCZbv3iI9k8xp11q1sbDtshCFLzZgghGsGB4nj9lRytp+Vh46C/sPYuDCUuMYdpOUJmBK5MaqUCqJtrFS4LFla1tLCkw6/k5T2rkDmOXnRNl1nDlORMrUlOYza4SddORqMYtUHsWypRW6cwSeLhIvF7E8a599rlwJcq5BW2MM8MQMqc8tt5kkTot2Jtbxq9+rUqyqVIBUkhEju9JEi1xytU4ZxClElsglCElSiLkKWTa9oNDcdiv0QJU882MzjaSVKAyyojNBIAAmT0FZYodr/PU1b9RbFso5IQP9KaSHP2jgAiXFmfM9fwpwC/ZuCMiLjj3E3pQxaTncUdA4RJmbzoeVc+Xqd8OEZ+j9a8qAHr/AKv61lc5UcWcOCe8rKOcT9lRrZvrPXn61ZWodPETeq7zoFddnMV3UxQvHY0I1ueX50qrjdrrKigCNb+FVThjqbk0jYyRXxDinLnTgKlwWFk1eGGGWsQ8lGtzyFLbfA2y5PDh4NSl9LYlRA/PAcai7J909xOQc1W+6fQUUY3NcDan1pWsIE5iISOt7mPyKKx9zeJ2BpeWv2E5R85fHwSPvqM7BWtXxztpjK3J95EJ9DV38xXUn38BhMOwt4JStxlCgYlSjlTMEmBr76fFG3sLkl3FbdnchZAUy0ED/EV7R/iN/SKcsHuAgXccKj0/E/hQD/r5CjGHDjlv70FSR4ZVEHz0qk7jtq4r5fZoVpAjUHh9X16V0LCupDxDoDBw2EkK7JEcZlR8RwoXtL4SsI3ISSs+lIC9zcStxhK8QsdqsgkjRMFVhzhJ9RTvhPg3wCCCtKnDb21EgnvXjT/gVTSkJqbAGP8AhSKpyd0dKBK3hfxBORLjp+iFK+wV0bZ24uzcMS52SFEGZcJWAQeAVYHhAFHhtVpJypIgFQOXQBIkqtbLwnnamT7IzXdnJcPu5tF4T2KkDm4Qn3Hve6rzvwb4nLK3mgokDKJi9/aMcOhrpLG0lOKhIEXkSQrVMEiO6Msq53TUG0UKOU9k46kPSUd2w7NYBEkSM0G540ybvcFKthJ2PuBg+0SHHu2JJTkCoukEqJKeAA08PCm3B7BwOFUShltKk/QzG4Ed4gnWePGhOykFgM9ucOz2anVKKnUgqzggC06SePAVW2zvVs7tMy8cmeCW0FR0AMKAoZufKw21HZbjQ5tZAHcRmAucx0M690KMj3UPf2kIIMd5SlHjF9JnXyilJe/OzScqRicQsmYiPsuLc68Vve+Rmw2zGgIEKdXmMGwMQPtqChkk9mRk3Xmpfn0Gn9YlRUAVKAmMsnwMAJPl76lwfagqWMOVOEJyqKYgDNMZtOFppSXtjbThCUqYZB0CWxJ04rKpPW1UV4THuKWjEbReCkpzlLassJ0J+LyzHSqwwTTs2OUXL5vY6bincQYISlpIgqK1gTzuJgfhQbae38OhwKe2hhWoM9mlYVp0zAnhwrnDe5aH8+Z1x1SFZSFytYzTlMLJsQNRzq9gt08OthamWiVJS4kp9nIpKZlUWIJ0NV8Oa6JHRa7h7Fb97LQrOcU+8ocWW1RYRY5QBbrwqliPhUwwgM4F5wxALqkokAdSonTlQdG6YfwbjjQUVBp2c0Ds1JQSNAMwNo6zyolu5uQHEgudoCCJkwkpjhHEcuoqHxGqOzVvcGqJSf8AhTxpA7DB4ZkHQqKnLfwhIoVit+drPD/yg3cjKyym8Ej2iCRpwpw3a3TSEJ7RpE5UFLpAnQWI42+yreD2Ipt1ZSU9kpbgKVdVqEi1iNRXPeTakbxOyYi7P2biMVm/ScXilLkZUFwjMCNYCgNelTnc7CtxmQVr7VsHNBPtXEgcdOOmtOWP2E0tWbOUhIR3hqSSrjIjhVttTagnL3lBbeZRiSZHGOkx1raMslTde/2BqlfYS0KASgCwDbceGRNLGLXDqiZ9qYM39oSLaUwvGD/Cj/amllaFKdWeGY35a84P3VLJ1OyHCLAUTwHmRWVB+jfSNZXPSLWNOMWEC/8AzS/ikLcJUCU6R0i/rRxbYKiVAySYBF0jlY8OdX8Lu++6EBtqM5OUq42J52sCb10bvgjSjyKKmZvY8Co87Gp1knKEpJMa6AHlT5ht1MKz/wCTiUFQN2m++qeUJv6g1ttNDAOG7LDOtp/SEjO6IK4IkBJPs31gVTwtrZPX0Qu7H3PxGJgmyeQ+86e8024D4PWWRnfcS2BxJE/WNk+VWdr7Qx6nnUNJ7NltRSktthSlwBxJOUciBw9Vl7BISrNj32CrM5+2fvlNkDJOt5snhVlBJCW2MTu8GyMHdBS6scR3veq3pS/tz4Tk4pCsO2gJCxzkwL+VVcJhtlttKGVzFkqJUpGGWqIA7iVlKQE2JN+JrTaWNb/Ry0xs91lsR8c4UDLB+aJUqTI150XSWxqdi6VV1DbmxGMThcKXgSptgZbmLtp1A17wT6HrXK81dZxWJxIawqWHmmUFhPaKWjMqcqcuUExzmRyqWB1bDn4Ma2R2LSUMMk92AVEDh1vE2sNBRzDtFtAK1pbIA9pUBNhzieIueApTJJAGIxeIxBJJBQVNptAy5WgJ4nzqUbGwxbg4QKkp9rNmJAkXUZv5T5W6k3pujm27lzHbbwSXW1q2gyrs82ZKCFKuIt2eYzNbtb6YJQAZbxD5Fk5Gl8zoXctV8NshsjKjBIGuo43A1M8/cLUXwLT7YAQ0EoSZCAOEzGnj68qldmTiuE/t/IKY2k6tSey2c6SnKoKxDse0Sc0AKBVJJMGfQVU2RtjaGIUUMs4dlKe6SUqVABMDMpQBMzbLTG9iMXlg9m3KYlSxYqM5otOQW+keVVcRjm2iQMXhGkgyAp1IuJIJ73FSiTbRIqrT6sa0uF7AN5O0VYnsF40o+Lzns0IA8ilAWaq7a3aS4nKvF4t1XaIQoIUtSgotlRGVSja2gFhRRnaWCSsLO0MOpWWFKSuTJWFEAJ0QdI5WrTH7xYRAznGkZHO0zDDOKA7qkQSBeyomaMXFNDbtC3unuphits9k/lW46nO4oRCErMd0CVQI8Umr29exGGXkhCFlJSLJ5gjiSNZHHUVBsve/ZjSm0oxWKdyKWpCUsZZKx3j3kjrrzNEcVvZhHSlQw+LWYVHebTmFiZ7/AEofEyi35fzceGpQa/OgrsuBTuTs1FedYCDCQZBseZjoaa2cXlYQ2cqQECUgeyRqLmZgcUgUL/X2GCluo2apSgTmK8QrUQNEpUONY5vo4kwjZuHSRABUtSjeI/uweNc8VkltGW/oc2SDrzUGP1uJJLhIEgEeUXSlJA6VPgsSzIfUhbjwkJ9pUJgeqbq1B40vvb5bTTAQzhUA2B7Bwn/+t56Cqb2/W1AopU622QJhLIFuffJIAqkMWSD1Sbf3+gMSWrlfb/J0IYkJeztMLJWSFuBtWhN9UzoBprAr1Cnsyg3hlJbUFaBKSokHgSIMnj1rlqt6tpOAq/TXbGO4hoAE6CQ1MmDULu0MetrOcZiSCFQQ4RJTcgZCIjlFW3fQ6tJ1tzDYpYcT2YCFIWkDMkaggTBMaj0qcYZ1JSVLQlKQkZSeQFpjSa4RiG3lthZexKwoHKS86oKKdflajl/zVR3ZSVoSoIUvPmCTdUlMTqJBvpPGklGT6UDTfU7biVtNpR2mNYbCUpTHaJAJAA4qmhuJ2/s8iHNoMxKj3Fp+UrNHdJrkuA2UlbedLQIBCVQkSFEEieljw4VvsvZZOZvLlWFuiI1KVrsCCL2IqWRaPmNpj3Oi4jezZIGQ4xawIhKEOEWmPZbg+vCheO3x2agJ7FL6u+ie46AUhQJF1C8THjSq5s9SFQoKSlSU3I6qE34VbVus5okBQzJ7wFjpGgA0IPnUfET/AKQVDuXFOghKkyElDZAOoBQkgHrS677a1FQCQo2JidR40UxMhsJkpIab0sRDaaD4xn4pZmVyZJkkiURbpf1rOGps6ofLZisWz88eivwryhDbMgExPp7qyp6I9zqWJtWdV2dvc2oltOHQgKzpK1ArWSOIOQATpEWpuGPCsblJUcpfEKcGVKQ24IyJ9kfSN4ri2DW2lXeQDI0hsQogE8NNLaU6YbbAQ4p5siQl9YT2agRZQ9owF6wb6wRXQmkjz3uHMJvAB7KmWG0nKDh8OVmQSPauPA5TrUG0sWFvYf47FukPJnt0BCRCo7gCU3kQbcKD4TefFlBISJhRslJBWCAn5ZMSQT61exuJdU6ypxaFDtkQkBIUm4kqyk60FkUtgVTNd69uMKxL7SsLisSpDpCgXYbGWCQlOYhKYiZTN6DYbbXfhjZLCDKhKlGxMgmyEcLC9hYWo7vA9jg89kaQtsrVlAbSTExJJSQT40F/T9oJzDI1mTqQyz7pTerCp0SneLbK3JSy0hIOSAhRSCBIUAonNwFjl6Wqs9tDabqFnFODsbSlKEpk6p0SCIMWqdvbO1IGXIkQZlhmRAJ0ySNB6ioMVtDHrb/7haS0oXSG2034XQgEXHOpzqqHW7ugWs/kV07amIxaWcL+iN4VcsozHEFXd7qYy5ed58q5gfU0773bbUw1gkjDDEZmAontVIy5UoHySMwv7qnh4Y01dIv/AKwxKQkPO4dCyASGWgeQsVkk8fdUzTryojGrTINwhpIByt8Qm1yfdScxvjiSO5slBA4hxRg66xrxqdzfnFJT39kjLbVTkHT6N9B6VbaiVOww/sXFum+18QEk2CSocuIUOYoU5uS448hDm0MStC0ZklTqu8Z07ytY4RQob8rSrP8AqrvC8lx8xbW6Y0rd74TFGM2y2bAhMlzjy7tBc78DNOgy18GGzx3nXluWmSvhkzTYAnRR8KcGEYFBCQlFl5RpxSJOs90a8q5y38IzyiI2YxCjYlLkap+URGoF+EDlRBzfB0d47NYsCDGKULL10586byAal0GPGJwygexYkALQFZu7oYvNgVQAZGorNq7NQcM+2htsEDDoSr2r5myQsfNCjB50n4r4RMhley2OCZ7dR0FuHKqznwrIOYHZ7JCwApJfcIVBBHdyxMgXp1KKapbAqXUObv7ttDFlTrbayh8tZ0qKRZknKERcWieMnlTPtLaSWCpltLQTChGW6cyRN80+FuFc5Y+FJpKsydmYUKmZ7RWsET7OsE361u58KqVLCzs3ClQ0JWr+WlztTfk2A9WnSmPC9tgT+yAv8gXkp5rI4cxVV/bAOqkybkBKfWCOXGdeFKR+Fi0DZ2CAPj/LWf2tOcMBghGljauZQmuJtEninLljSrbiZ/aAgTlNtYMX7OU+EGJ41Lgjh3CMQ8olSZbAEd5JFwYT3gZPLXpZSZ+FpaUgfoGEPUzJ6m1e/wBsC5j9X4X3/wAtVxaoytyf3YY4qd7HQUs4Np8kAHtQgZJGQRASYiLRztPWoMMrCMqdbQRK86iSRCVFKrjgOVpOnKkf+2Jf+Qwvqf5a8/thX/kMN6q/lro12uWVoddnKwbOdpuIVnJUVWBIIJBNrgAW6V7gncIx2jbQCQQuVE2nKbyVcYGnSeFJP9sLn+Qw/qr+Ws/tjd/yTH1lfy1nJPmzDlgcZhGFp7JCcygkKUDIvl4lUQPuPWocApgIU5kS4r9IxJBAn/6lZHGOPLhSkr4YXYtg8OP4lfhWqPhefGmFZ+uv8Klkal/nczW1Dtin2lqK1JSTkbhMSQc7npFa4XaAUkAp7MJy5REcTwAgAQKS1fC/iP8AKs/XXVDH/Cs+5lT2DSYUlchS75SDHgaSn39gaWbbTXJV1Qn3oTQbGOpyrEgybR4p/rRN3FKWWl2SFhsqPAZm27TwFz1oDjXXUrKc6wCJ4gGka5O7DJJL8/YgA615UZcV88+tZSaSuv8ALOgYUti+QFeXpMpOYaiYIXB5x0qHbeNcIJQe6flD2gCIEqkSCkSeeapxst+O633ovKpE5QLRFoqPEbDfSjtFJCQkJBVFsuZJ4+EVJSne7s41GtypsnKqVZwFKNx2g+cCCE3iUzpRhxpSFMqM995spVBhQn50QddBzoXhlNgJWSZRcFKQIgKHneNeAojjVtzhcoWFdoicxsRIiOFPBW73BJmm8Gxm1Yl5xLqkLLqioStIMnmgxwOsVRY2bjAV9lin1DRGTEKVBB+aFEmNCDyottdvEtvuPMlL6CpSw3l7sSde93zedOA1qs/tVRUC4htJIOUrQTGYypKUngSJgWHnXQ+TRaqit2u120FRxTqSLQttKuE/LE+tQ/rPHrCkPqQ40B7XYtoIm4gpSIGYXFEtnuqU6EtYrEyRZtiMs3kZHM+U+UWqTbTuKCIU2otmy1uNNpWIuO83l1VYyk68KR8bM3XgBoE02b47aaw7eB7TDl4KY1DhRlADdrAgzPHlSkk8KedspQprBJWtSSWRlhpTgMJRMlPs/fekxaqelWxpOmndCqzvjhESOwxTUmSAtB5cFJBiri97MA6jKt3FIFtW0q08FEe6rI2Th1iM7Di5ItknzSuFAxbyrXF7ls5CosmwMhKVpJIGgiRejqa2aJ6t7RqztXZRNsWpP7+Hc5H6JFaJwuBUjL+sMNYpylQUkiJmM2kj7KF4rdzDkJRlU2oWki58Z1Nqqu7mAXD0DqP60jzw4l+50f8AZLqOmDaw4SgIx+EWEzbtU3vPOryNihRzILLkx+zcQZsR0nX3VzX/AKPcPsutnXWRp5V4jcjFKkpShUcQoffFbHkx3URXrXI97V3LeW62pGHMCcxlHORaTQ//AKZxI7RCsK4EKKlSlIVBKBa3CeQpTOwMe3OVDyY+YVf/ABP5isTtbaDNu2xKfFa/vqsqk7ZNTa2H7FbLyYaCwokAatQT3h9HWCaUzg0gjOwQBEko4wRqUc4qo1v1tFOmKd8whX+5Jq0n4UNoI1dQo/TaSfsipRwVe/59y+P4qUFSQ0fq7DEXYRp/hp6ffaqW0tl4YtKCWkJVKb5BYFSCdOkjUcfGhY+FrG8U4ZX/AOtQ+xyrJ+FhwjKvCYdYIgiVAH1zVzx+CkpJ6/7/AMg8eP6QErYjXZkyJDTyvZFiFd3rIGs3jQRUrm7TQXEZvjmWwACmcyQVDMZAFwevSin9pSSnKrZ2GWPGLf8ArNTsfCBgY72y0pUIMoWn+RPKu2MaadiPImqoFs7tMGCpnICt4FROYdxWXKAOROv0eM1YRuxh7TAgfNWLmI8J/Ioo1vlspQGbCPpiYAMgFRkmzupPGKnG8WxlWKn2/wCFz7s1XyZXq8iVet/yccoSb2ArW6GHUUgAk5bgFdja3QddK9c3MZypChCYk9/Swi8+PSmXDbf2a0ZRiErQQZS5nCptF1JAUIEQYjrV17e3BvCELSVAHKS6hEH94qt/Qa1ll28yXv8AyNH4eT31e6EDC7p4WUZgs5ydCoZRJiFSQvQ6Dl5+ubrYWFmF9xUQHPaGspJnhGvWnb9RNFSHk4hkuJSUpS25CEkkklME8eY4VSG47nZIbSslKV9oqF3WcscUWEnrrXK7cns/x/Xt7/Q6NhSc3Rw2fKFOXTmB7RMG3syU90zHOgOI2M1PdzzmKSCoSIP7vvtXQcZuziQcQ5JzuhSUglMJSUhPrAiR0tQTaO5jxCIeTYEXNytRm8DT83oLVtu/f87G8oJeIT2aeSGonohuheNMrnU2+yjqn22kkOsdr3Wk5gYUk9mJy2I4UPQrBrmHH2+YWhKumqTTSs6sUoKKtbgZRvxr2ibmBYm2MT5tqn/dXlERy359jqzGME8/P+lU94tujslNhgrKrd1RtxuCCK2bBkQB4gVYxRUBCj5m33CkRzsRGcQsApRhFkG3ecSke5Jq6GcUUjs8OhqDPdMz4hUBR6xNuNMLTA4QfAG1Xwx1980YujNWKOBx6mfbzMkalAK2/wCJJ7zZPgfKj7W2QtHxraHmz8tuFD0Onn6VexOBQv2hfQEWPu18DIoFi938h7RoqQu/ealJ5SpHsqjW3pWto1JhRrB4N0hTSi2sGRlMEHwP2gUr7URiW3i2suKa70LKpChEjjOvPiKmexmX9u0HU/4zHdWP3k6T4gGrjMvoUMO+H0xdtVnU8u6q5/hJ8KLdmQFIFdHTt1GHawoWVJzspgiNUhPPx4VzstkGFJKSNQQQR0IOlO2LwreIwzTQUA6hpEGArKSEmCiRMgC/Wlxuk6YZqyrj9nNPKWv9JELVdKwkgZj81QB51fxWw2MIwp5t1cJ7yUMqLWYSEkd0xN5mDSs5u/ikGA0l0ZkqJZUpNkmf2VxmPQmKJgPhJTkX2ZRHZqE35FKtAeg4VbG2rdfuTaT2JsBvgyRlU/ikXP7Ztt1PhYZyPOak3l2w3hmO2LTGJQSkd1CmVXi8yrnyFB1YJlQlTSkEpzDKogyJkQqRbwoxhXsItCUuuOFKrJQ4JTYxokEC/Gk16nvRTRStC81vps1z28PiWSREoUlYE8bqn0FH9l7w4CPiMd2M3KX2yATM+0Uga9dJqZW4WAfujKP3FyfQm3pQnaPwVpH7J4+Ch94tTJRTtIVyk1Vjfh8Q6u7S8PiBzQsSbESRNjeT+71qw4678vDKi85SDaVHncwfU+dJWwN1EYUZn8M087nMKWVEBEDglUTM6inZO0cP8ptbXVtxSR9UKA9RT6o8MTTLowBtXCoUe8zltdK0p1ABMTreRPQ0Jc2Fh1G7adYsCPlR8k8ZHpTdtDa4DJcZxDqgpKikLQ2Ry1ypVrzJpfwm0XVWW7ElJzJaQSehVlAjxp1jjy3RT/lRilHRb9AG/uthj8mLE2WeBy6EHjUCNyGVqCcy0zPzToYPEaU4pGFXEKgn6ZHUkAyOvThUeJThmVyrEJQBmEuAJF4VBVaJ8NalONp6Hv8Ancd58LXVP6Cd/Z2gxleP8SeYngT4VTd3EdSLLQbTqRb+IC/SulYBhl1IW0+2uQk2WDEaDuqMa3qRWzHRoZ8wJJm1wCANa89y+Ijyn+fQ1RfU5Fi908Q3Mp0tZQP2Ghb2ynwbtqHiD+FdX3iwjqUjuKV3VQQgnvdyCSmQBE0AXiAnNBulKFAEkEqtNjGnWrY8snG5IPhJ8MU392MSngk+E6c9KqubDxA1b94/HSnZ57sw6UkwjLpHeJzTpM6eGlSqxCgXAV/swCqbWM928dbVTxDeE+xzbEYFaBK2iBpJHGtG3svskp8JH2U+Y0B3s2l5cvtiEkwkJ+iZPhPEVQc2WyUqVEEnKEhZkcM0FJ7vvvTa/QXwmLaNqvDR97/2r/mqY7yYqR/3LpAvdRNxob0eO7jJJAWoKSmSBlWD1BCgDy4UPe3fRAPapgzByruP4UmPOssqFcGiTFuSgFUElDRMjiW0maGbMGVVkhdj3Y1mjf6vDoSgOJQsIbgKmFANp4gWPjVLEbKeYlTicqTYKBBSeMSDei3udOJLStPzFV9CVKJASmYsItbwrKhWoTWUtnRU/wBXsdZTI1V9lbYx4WJBMdLetD0uwb/ZU6sUVCIFZI883Q6VaCBVxIUImosEwpWk1fxOzyBJI8JvTxiBsrrxHKpMO4k2VM+6oCyREACtVsHUlUDWKZoVG+JwrKz7AzcFDUfj4GaAbW2GkKDhCTBspHdV5gWPlFMAUkCwJ8R+NetoWvRIA5KI+wTUHEomhUb2y6lIDiUvpFoXqOgUDmHhPlXpxDL6h2Sy06mE9m7I9mB3XAOXApj6VNTmwULuqx5pmfXj50Ox+7icvxiMyfnp9oDhINjFLbXIduhVa21iWCA5efZ7T5X7qwYV/Co0awW9TS7OAtniFd4eoFvEg0pPKdYkMvIfaPtNrE25KBkH/V4CtEYxhxPeScMZi3fbmAfYURlHgpPhRj6MzXdHRexbdEiFDmO8B9v/AMaFvbBFimISoFMREzPExqNAaWWsM8332yVJF87CiuB1RAcR9UjrRHZ+9bouoJdGmZJhXhmTefEU/iP+pC6ezJcXhHG5Bi4MEjjfQHUTHHhWre1XmkAha5BNkwoReJCtdBRjB7fw7wgnLOqVi31k24cRV0bObiQLHiDI9RI9QKMXDpsa5JU9yixvDoHmkOWHeSSk36aax61V2wcPiV5Stxo2ASRmSTMj2SD7qJYjZaSnQGDIIEe9Mj1NAHdkKzhYOWDPfBI4xdJjj1plCSd3YE4PZk7uyluNoQ262rs5NlXVJJAKTpr76G4pTqWHUZ2m3E6g2cSZmEm4ULybcRU7+ynQtCgApPczBMGyR1hVzBmOFVsdhwpZzpmY11Egag00cixu5RsjPDqXlZZOAdQlA9tomAopAVYCZUk5TbiZNqHY1TGIVlxIcUE5fYVYqIAJIETHAAgWGta4V0tLAUoqblZySYACikRwBiLxR/CJwayAppSCUhRIAPGLqBB4cqX4hxaTx7MfDhknqycCwxsXZjT+cpecSBZKiMs3EnRRI8Yo/hVYP+6xWIw55B5wR/C5mR5RQ3ePd9txWZlxBSAAAVgKvPByOM6UGxmxn20p9oa3IsfBUEWri1S/U0zrUIvhHQWBioljHpdHJ1lC/LM0UGvMTj9oAQ5h8I+PoLUgnwDiVCfOuZEOJTJSCoHgeHO3XlVjCbeeSCAtxMJNsyiI5XFOp5a5TFeOI4YbHYTELdbd2c6hbZAcLZRAJFhmQtOa17CsxWAwJzQ5iGARCi4lQTbqtBBjnNLWxd6iyghTfaJUoqkKgiYEaGdKKYbe7CHVLjXM5QR6oM+6q6/QCi11LmD3fStYcZxrLsJKQQRmAKcuqVESBHDhVXFbpPIQhKF50NFSsoupzup5jmNL8Ktq/RcTo4w70UEqPoq4qR7YqUEdit1u1uzdWiP4Qsp91bUk+qNTfqL7+AxCe3cygqVPZJyKTlBPhGk2POqG0W32kNpDeYpSpazeAoEREixA4cZ6U2f92j2cWo9HW0L96Qk0q7Y35faeLTrbay2oHMjMjNadDmjWmjGMtk/b/ROTkiligk2WkmUIgjgcifdQZO0nm+6FEp0yq7yfttRjatktmfaGnLKhHvvQJxMkG2ovTbXRdRk8afQJuOpm7AnzHurK3OJcFsyLc8pPrFeUNLG14fX3/gd0E8atMoJ4RWrGBUdSB+elbpOU5TdSbW9x86ETmYQwiDwUAePH3c6IFtOskmhbZPhW6FKJ1IHP83qiYtBLINdBXvafn82qrh2xlImTz5+deIXk0BKTqkSSOo/D79QwpG7rd7QBUJQecdeP9Ksyki1xUTq0jU/nwqbHSNV4lwD2pA+aL+kX8qiWjNdWZUaXNp58vCvBi8xISDI5j7qxTC1CTPIgD7+NCmZlDaOy0kZioA8wYI8eB86E4jAEj4xPai/s90jhJFMZwgBhS+sG/uio+yBIKrjoCT7hS6BlISW8E4k5sK4QQfZ0j7p6iKtnbgJ/7tnMr/FRKV25rTCz4KzjpRzHsJJsII0Xor8KFP4Zz5Q7ZPhcfnpS+Jp2G8Ny3JGsO26JYeQ59B0htf8A7B8WrwWEV6H38MoCVsKMQHAU5rfJX7DniCRQk7NbUqW1FKxwJg+v/NW8PtbEMAoKs6DqhQSQf4VAoV6T1o6osVxaGPDb2LR+3QDwCh3VfWECjeC3gYcghzITaHO6frJifOaSWMXhXDAzYVZ4Iug+LLpIj/8AGseFTvbHcUDlSnEAXJw85wOamF/GD+HN40yUl8ojrqP62kkTlEcxcerd/VJqB7CBQgHMORAWB6CR9Wuf4PHuIJ7F4hSdUaKB5FCtPCKN4fe1Qs82FqEyQIVA4gg0yzSXINC6FjH7tpWCUggmboOfx7tyB5ChWN2K7CSlwKKcsgSg90nxkdDFM+H22w78vKeTon/UIUPWiChmFxmHMQ4Pf30+Rp9eOXOxvOjl20UvSJbUQDeATeDqRNWkbaKJSheXT2VEHwAkfZTo9s0KPcInkm5+qqFH1qtiNioUYUltR4hXcV6qj3KpXhUt0xo5WtmhYwO2gU/HIZckmMyQknUnvohVvHlXm1F4UpjI4jNABQsKEEwTChOnXWiWP3ZQnQOM8gZIn6ObX6xoLiN3HQIQUr0i4Rx6299I8HoFZPUrObEbyw06I4JcBSY/eEg0Lf2SsGAM0z7Pe0idL8R60XcDjUZkEQIVmT9hH2iRQ1/FfGAiQINpi0pqajJMrqVbAlxiLEQeREfaKsYXGPN+w64nolRj0mKODaN0pWZm0FIVxgXIn31UW40Vd5vx7M5eV4MgxTKUns0K6oxG82LAILoV1KEyOoIGtBcfsV1YQ4O92hyg5gSScxuJmbGmJex2VEhD5T0dTr5pkCvcZs1ScPmStKuzKFHKoHRUm2uhq2NbkMj7FVvEEKiELSUpltcQruoFvmmONb/oOEekNqUy6P7tRkEjgCfxqhjEWlQsYAvGgSDbzoTiESocwRz/ABotKy0XJRVIIusqBIUlwEcAmvamCXfkPAp4SR+FZS2zp0N9F9zovbpTZJnrf3cKhxBEhfIQqTwnXy++qjJVEmEjhJv6CtirNYX8TapnHReDwGt+gqdLszYADifzrVRCf4j6AeHE+6p0Ii5Mx6DwAp00jUTh4A9+YPs8AR+I5Xq6nEgp7oA8YEDwFUVqChlMmYgcQeB5Dzqzs/ArCRmIFzIAuefQcOdMgcEDqonvETcxao2sOtVwIB4qt/Wiy8IlBlNyeJ19Tp5VCszYEk8/61gkKNnjiSozwMDTpf31qoqSIUSQIIItbS/I/m1TJJ/JsPSo38WlFtfAT+fOkMeg8oSNTAF/PWqjySqe9lI666/nzr3teUAGLVqtY4AfZ9lCr5NdcFUsc/WsS0Ji55ACrPakAcj1tVzBYttIiAk8wNfE/dSPF2KLKDndhpXdwehgjzFDcTg3Ud1s50cUqgHwnjThJUJmQeVV32cxAJ/PKaWqA3Yg4vDtKsZbVHsqEg1QUnEYeClUpEEXzJHh8pJ8KfMdsgLgGCBa+o685/ClvEbLW2fizaTCVf1p4gZsxvR2zZVjGUPJbKU5nJUpOaYyuph1HqqKtM4Rh0ZsNicn/wBvE/GI8A+gZkD99FBn8uRaFpKCpSZAGpEwZHWvBu84kBxo96J7i4ULnWLH1ql2t9xKCO0dmOsjM+0ttBt2qCHWlD99HsjqqK0weKdR3mXJTAjIZHpVXZe8+KwqrE9cvdJ8U+wvzFGG9q7PxR+NZ7B4/wB4wQysnqiezcPn5UtRfAd0Ts73uAQ82l0c4vM6A0Ywm8DC7Bam/ouDMkeunlQh/dp1X/jPNYof4bvxL49YSvygUv7SZLZyPIcwy50eQQD4LHdPlNDS1uG0dHbWY7lwdSyr7UK19agUGzYhBPL9kr+T3GkBvEutiUk+KTIJ8tPPnRRjexwDvpDieSoJF/f4injkkhXBDLicEBotTc8FpMeS0TP1aE4rd1KrlhCgPlt397ZBGnGpMHt9hXsqWyTwBlJ8RoRV4HN3k5HORbORXoLe6qLMn8yF0NcCm/sBOqHFJv8AKGce4pI99AcTgVNqPebcFwchki41BANdJdxYV3XDPCH0SfJwSoeopAxRQh5bWeFIMCbBUgEEHSYItWel/KZORr+nwb5wCACALfZNCtr+wYIsD43++mBrHZe642laTwI+zhVTG4NhXebHUoJtHKD9njQSF1Iiw7bbilNuKKDMocFwk2EEcUm1U8fsJ5lQKk50TOZBtHPmKkxGCXDy8soSrs1HkfwsPUVvgtuZEFtRKkFMFM3FrlJ8bxWkqex0Ql5av/wFuqTJsfrf0rK3LSTdLjZHAkwfMcDWULG0x6S/uPWaDCpJHAaeZ/CrQkWsOkVlZUGIbF4hJVExeZAA++rKW/nGePSvayn4AEMLAGkCiDTxFZWU6AzHjbWqmIsQIJURYA69eQrKyiKiq8hd+9lngPvOp8ooV2hmDqOGte1lLHmhpcEzDvSTwrZxRmwisrKeidkhazaa9T+FY4wYkkTxrKygY2wrykERBHIzefsq0cWCbAgjh18Z0rKylkkx4vdIxsqJAufMC9RhCXEkm0G/H861lZU0Xa2I17JaN1CUEWBHHTxjpULuw8vfZWUeOh/p4zWVlaSJ8AvGuBJyYlsK6jlztehWL2AhYzNKJBOihYdAdfUVlZSpmB2bEYc5QsjjkWQtJHODMeUGjmA+EFxA7N8ZkcUrHatn+FffT5GsrKpBuxXwEFYPAPALSHMEVaLYJW0fFpYlPlFVdr7q4plsuw3iWOLjZyKjqhZHuJrysqsUpPcSXl4FvBuIMKbJkHQzz061ul5xuMhII1vXtZU3s6GT2L7O8Lzg7NSpCrTx42nhMRIjWq7eHTN0pULG41/MfZWVlPFbCSYSwGwmH5QhbjLlynKZEAcUGU+8Uq7wYDE4cwpYUgmAoQJvHKRWVlUXAqe4ZOLlnGtfKDnaCOWdIPpApYeUSfLpWVlJJ7nViinDfuUlNA/kVlZWUwulH//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30060" name="AutoShape 12" descr="data:image/jpeg;base64,/9j/4AAQSkZJRgABAQAAAQABAAD/2wCEAAkGBxQTEhUUExQWFRUXGBgYGBcXGB0dIBgaHBoXHB8aHxwbHCggGBwlHB0cITEhJSkrLi4uGB8zODMsNygtLisBCgoKDg0OGxAQGy4mICQsLCwsLC0sLCwsLCwsLCwsLCwsLCwsLCwsLCwsLCwsLCwsLCwsLCwsLCwsLCwsLCwsLP/AABEIALcBEwMBIgACEQEDEQH/xAAbAAACAgMBAAAAAAAAAAAAAAAFBgMEAAIHAf/EAEoQAAEDAgMFBQIKBwcEAQUAAAECAxEAIQQSMQUGQVFhEyJxgZEyoQcjQlJikrHB0fAUFTNygtLhF0NTVKKy8RYkNJPCRGNzg7P/xAAZAQADAQEBAAAAAAAAAAAAAAABAgMABAX/xAAwEQACAgEDAgQFAwQDAAAAAAAAAQIRAxIhMUFREyJhoQQycZHwUsHRQrHh8RQjgf/aAAwDAQACEQMRAD8AVk1ukV4BW6RUhkbAVIkVErgBqbDp1p7X8HDobC28Q05aYIKQfBVx6gUKYRMSKkTUuKwbjUdq2tudM6SAfA6HyqOKUJMwuDWKdqNJrwmgE2JrVRrUqqJa6FhN1KqBa6hxWKSgSox99A8Zj1LsO6nlz8fwrBLuN2oBZHePPgPxoStRUZUZNeobqRLVbgJGE1O21W6Gqtss0jkMkass1eaZrZpqraEVFsokRJbrbJU4RWrhCRJIA5kxQCQFFalNet7Sw83WpUfJbRmUfMwlI6qIqljNqlw5MO1Hh8cs+YAaSegzGqxxSZN5IokxOIQgSoxQXF7e4Npjqfw/5ogzujiHDmeKWRzdVmUfBI091FcJu3hG7kLxCuazCfqjXzmqJY487k3KcvQSkJexCoSFuHkkEx9wo3g9ynTd9aGRy9pfoLD1NOKHFRlbAQnglsZR7q2Z2atR0M+povLJ7RVA0LqB8HsXCM+y0XVfOduPJOlEF4harCw5JED3UzYDct5Qkoyjmsx7taatn7iNp/aLKuiRA9daHhTlu/czmkcva2eo8KK4LdV5z2WlK6kQPU11zBbHYa9htIPMiT6mpsSHCIRCep4eVVjgXViPJ2OTPbulow4pII1SmoHm0pByiLa8fWm3aOz2G/2jyfBP4Jkil3aG2sI2DAz9Of58a6YYoR4ISm3yEsMsWKdCEkTaxAItwrmxhLrk8XFW1nX86GuhtruP3Uf7U1zl0fHOQP7xXpf86Vw5OWdcOC1+k8gfd+Ne1Wy9fd/WsrnKmJFSAVslFSJRXccpc3dxacPiEvKQV5dADlKeo4E9DYzXVMNvdhMQpLZyQoGQ8MsG1rgpVPjwrkiW62ispUY7Ti2m1JT+kLSttTgyoIStE6JE5ZPieNtKDbT3MZfGaE4RSVKEoFlCYBIMJvrYTeJrnmC2q80Clt1aEnVINvQ2oy7vxiCx2MNmwTnKZJToQQqQokcbUdS6h3Au8OzVYV/sStDsjMFoOgkjvJk5TbnQ5RrxICRAtVfE4lKRJMCotjokWuheN2mE2T3le4fjVfE4pblkylPvP4VAjC0BqZXVmUZUZNWGsPVpnDVdRh6WUwqIPDFSBmr/AGVepapLGoqts1abbqdrDk2Amqe0NooaFilavoqBA8VC09ATWUXLgzko8l9tFV8XtZpqylAn5qbn+nnQlnB43F+wkpb+ce4j6xurymieB3MZRd90uH5jIyp81qufICn8OK+Z/YTxG/lQHxW8y1HK0kJmwm6j4Dn61Yw26+Mf77o7NJ+U+cvon2j6U54BpLVsMyhr6SRKj4rVc0XwO7j7xmFGeP8AU0yn0ghWr+Zijgd2cM1HaKXiCOA7iJ8NTRxp1UZWkJbTyQmPVRuad9n7hxdxQHQXP4CmLB7t4dv5GY81X92lN4UpfMwakuDlmE2I66bJUo9AT76Y9nbhuG64R4mT6Cuid1A4JA8hQ7GbwYdvVwE8k3qscCEeRlDBbnMI9qVn0HoKNsYFtAhCEpHQUq47fxA/Zonqo/cKWdpb9uq0XlHS1WjiZNzOnvKbRdagP3j91Csbvbh2/lFR6f1rjmO3jUrVU0GxO2CeNNoF1nVtpfCLEhtKR1Nz+HupS2rvo85MuGOUwPTSkR7aB51thcJiHv2TTixzCTA8VHujzNahbbCeM2uVaqoNi8dM3o4xuHjlnvJbbsFHO4D3TMGGwqdDar2F+DpJguvqIK0phCEjXkrOr3pGooOSScn0NTG5C5CTzQ2f9CaRSkds4JCU5lE97jfUH8Kc2VWQPoN/7E0h4hXxrkiRnVbrJrhycs7YcIsnEtfNnrm/rWVUD0c/QfjWVArQTSipUpqRKKuMYRCkEl1KVDRCgq/8QBHrXYcpa2LtZDKSleHaeB+cO8PBXAUOxa0qWShORJMhMzA5TxrQpqNZoWY8UagccrV94ASTAoHjNolVkWHPifDlS2MWsdtEJsLq5cvGqLDSnFZlGfuqJvD0awDUVOTorCPc8GGAFeBqrjgqGONIijNmman7Ohr22WkWBzHkn8dKtNs4l0WSGEH5TliR0SRmPknzo+G+XsI5roa4vFtt+0ryFzQ5G0XXjlw7RPlJ8+CfOj+z91mplQW+rmqQn0Bk+Zp32Xui+tIASG0coCR6CqxjHorJSk36HOMPuu4u+JdgfMT3z/IPfTFs7YjSCOyZzK+e531eU2T5CumbP3KaR+0JUeQsKOs4NlkWShHU/ib1XRKXLEtI53hN1cQ9BUD4qMR6/cKLJ3FygEnMZEhIGnOVEUxY3eXDt/LzHkn8aV9rfCFlB7NIHU3p44F2FeQK7K2alswMLmIPtrPv733Ude2o02O+tIPIGfsriu1d+H3DdZjkKBvbwLOqj61fwqE1nbMdvsyj2QVeNqWto7/uGcsJHT8TSJgcDi8Rdpl1Q+dlyp+uqE++iTW5GMUfjMjQBgkqzEXjRMz6injCJOc2ZtDelaz3lk+JoNiNtk8adsJ8GzUjtXnFk8EgJB9QTHnRPAbuYFl9THYJ7TIlaSuVFXtSAVkwe7aKra6E4u2cqTi3XDDaVrPJCSr7BVxndfHukQwpObQuFKPcog+6uwYR1ReWwGggohaBlGUgxyHdI+41Ls3DYhSnEOjLlWcrnzkXtB46XFteVK33KqJzLC/Bm+qO0xDSRGY5JXAibyU38Jo7sn4McLKC4tx1JAJJOQXEwkJvyvmNN2x9jLSjs8Q4FCZbv3iI9k8xp11q1sbDtshCFLzZgghGsGB4nj9lRytp+Vh46C/sPYuDCUuMYdpOUJmBK5MaqUCqJtrFS4LFla1tLCkw6/k5T2rkDmOXnRNl1nDlORMrUlOYza4SddORqMYtUHsWypRW6cwSeLhIvF7E8a599rlwJcq5BW2MM8MQMqc8tt5kkTot2Jtbxq9+rUqyqVIBUkhEju9JEi1xytU4ZxClElsglCElSiLkKWTa9oNDcdiv0QJU882MzjaSVKAyyojNBIAAmT0FZYodr/PU1b9RbFso5IQP9KaSHP2jgAiXFmfM9fwpwC/ZuCMiLjj3E3pQxaTncUdA4RJmbzoeVc+Xqd8OEZ+j9a8qAHr/AKv61lc5UcWcOCe8rKOcT9lRrZvrPXn61ZWodPETeq7zoFddnMV3UxQvHY0I1ueX50qrjdrrKigCNb+FVThjqbk0jYyRXxDinLnTgKlwWFk1eGGGWsQ8lGtzyFLbfA2y5PDh4NSl9LYlRA/PAcai7J909xOQc1W+6fQUUY3NcDan1pWsIE5iISOt7mPyKKx9zeJ2BpeWv2E5R85fHwSPvqM7BWtXxztpjK3J95EJ9DV38xXUn38BhMOwt4JStxlCgYlSjlTMEmBr76fFG3sLkl3FbdnchZAUy0ED/EV7R/iN/SKcsHuAgXccKj0/E/hQD/r5CjGHDjlv70FSR4ZVEHz0qk7jtq4r5fZoVpAjUHh9X16V0LCupDxDoDBw2EkK7JEcZlR8RwoXtL4SsI3ISSs+lIC9zcStxhK8QsdqsgkjRMFVhzhJ9RTvhPg3wCCCtKnDb21EgnvXjT/gVTSkJqbAGP8AhSKpyd0dKBK3hfxBORLjp+iFK+wV0bZ24uzcMS52SFEGZcJWAQeAVYHhAFHhtVpJypIgFQOXQBIkqtbLwnnamT7IzXdnJcPu5tF4T2KkDm4Qn3Hve6rzvwb4nLK3mgokDKJi9/aMcOhrpLG0lOKhIEXkSQrVMEiO6Msq53TUG0UKOU9k46kPSUd2w7NYBEkSM0G540ybvcFKthJ2PuBg+0SHHu2JJTkCoukEqJKeAA08PCm3B7BwOFUShltKk/QzG4Ed4gnWePGhOykFgM9ucOz2anVKKnUgqzggC06SePAVW2zvVs7tMy8cmeCW0FR0AMKAoZufKw21HZbjQ5tZAHcRmAucx0M690KMj3UPf2kIIMd5SlHjF9JnXyilJe/OzScqRicQsmYiPsuLc68Vve+Rmw2zGgIEKdXmMGwMQPtqChkk9mRk3Xmpfn0Gn9YlRUAVKAmMsnwMAJPl76lwfagqWMOVOEJyqKYgDNMZtOFppSXtjbThCUqYZB0CWxJ04rKpPW1UV4THuKWjEbReCkpzlLassJ0J+LyzHSqwwTTs2OUXL5vY6bincQYISlpIgqK1gTzuJgfhQbae38OhwKe2hhWoM9mlYVp0zAnhwrnDe5aH8+Z1x1SFZSFytYzTlMLJsQNRzq9gt08OthamWiVJS4kp9nIpKZlUWIJ0NV8Oa6JHRa7h7Fb97LQrOcU+8ocWW1RYRY5QBbrwqliPhUwwgM4F5wxALqkokAdSonTlQdG6YfwbjjQUVBp2c0Ds1JQSNAMwNo6zyolu5uQHEgudoCCJkwkpjhHEcuoqHxGqOzVvcGqJSf8AhTxpA7DB4ZkHQqKnLfwhIoVit+drPD/yg3cjKyym8Ej2iCRpwpw3a3TSEJ7RpE5UFLpAnQWI42+yreD2Ipt1ZSU9kpbgKVdVqEi1iNRXPeTakbxOyYi7P2biMVm/ScXilLkZUFwjMCNYCgNelTnc7CtxmQVr7VsHNBPtXEgcdOOmtOWP2E0tWbOUhIR3hqSSrjIjhVttTagnL3lBbeZRiSZHGOkx1raMslTde/2BqlfYS0KASgCwDbceGRNLGLXDqiZ9qYM39oSLaUwvGD/Cj/amllaFKdWeGY35a84P3VLJ1OyHCLAUTwHmRWVB+jfSNZXPSLWNOMWEC/8AzS/ikLcJUCU6R0i/rRxbYKiVAySYBF0jlY8OdX8Lu++6EBtqM5OUq42J52sCb10bvgjSjyKKmZvY8Co87Gp1knKEpJMa6AHlT5ht1MKz/wCTiUFQN2m++qeUJv6g1ttNDAOG7LDOtp/SEjO6IK4IkBJPs31gVTwtrZPX0Qu7H3PxGJgmyeQ+86e8024D4PWWRnfcS2BxJE/WNk+VWdr7Qx6nnUNJ7NltRSktthSlwBxJOUciBw9Vl7BISrNj32CrM5+2fvlNkDJOt5snhVlBJCW2MTu8GyMHdBS6scR3veq3pS/tz4Tk4pCsO2gJCxzkwL+VVcJhtlttKGVzFkqJUpGGWqIA7iVlKQE2JN+JrTaWNb/Ry0xs91lsR8c4UDLB+aJUqTI150XSWxqdi6VV1DbmxGMThcKXgSptgZbmLtp1A17wT6HrXK81dZxWJxIawqWHmmUFhPaKWjMqcqcuUExzmRyqWB1bDn4Ma2R2LSUMMk92AVEDh1vE2sNBRzDtFtAK1pbIA9pUBNhzieIueApTJJAGIxeIxBJJBQVNptAy5WgJ4nzqUbGwxbg4QKkp9rNmJAkXUZv5T5W6k3pujm27lzHbbwSXW1q2gyrs82ZKCFKuIt2eYzNbtb6YJQAZbxD5Fk5Gl8zoXctV8NshsjKjBIGuo43A1M8/cLUXwLT7YAQ0EoSZCAOEzGnj68qldmTiuE/t/IKY2k6tSey2c6SnKoKxDse0Sc0AKBVJJMGfQVU2RtjaGIUUMs4dlKe6SUqVABMDMpQBMzbLTG9iMXlg9m3KYlSxYqM5otOQW+keVVcRjm2iQMXhGkgyAp1IuJIJ73FSiTbRIqrT6sa0uF7AN5O0VYnsF40o+Lzns0IA8ilAWaq7a3aS4nKvF4t1XaIQoIUtSgotlRGVSja2gFhRRnaWCSsLO0MOpWWFKSuTJWFEAJ0QdI5WrTH7xYRAznGkZHO0zDDOKA7qkQSBeyomaMXFNDbtC3unuphits9k/lW46nO4oRCErMd0CVQI8Umr29exGGXkhCFlJSLJ5gjiSNZHHUVBsve/ZjSm0oxWKdyKWpCUsZZKx3j3kjrrzNEcVvZhHSlQw+LWYVHebTmFiZ7/AEofEyi35fzceGpQa/OgrsuBTuTs1FedYCDCQZBseZjoaa2cXlYQ2cqQECUgeyRqLmZgcUgUL/X2GCluo2apSgTmK8QrUQNEpUONY5vo4kwjZuHSRABUtSjeI/uweNc8VkltGW/oc2SDrzUGP1uJJLhIEgEeUXSlJA6VPgsSzIfUhbjwkJ9pUJgeqbq1B40vvb5bTTAQzhUA2B7Bwn/+t56Cqb2/W1AopU622QJhLIFuffJIAqkMWSD1Sbf3+gMSWrlfb/J0IYkJeztMLJWSFuBtWhN9UzoBprAr1Cnsyg3hlJbUFaBKSokHgSIMnj1rlqt6tpOAq/TXbGO4hoAE6CQ1MmDULu0MetrOcZiSCFQQ4RJTcgZCIjlFW3fQ6tJ1tzDYpYcT2YCFIWkDMkaggTBMaj0qcYZ1JSVLQlKQkZSeQFpjSa4RiG3lthZexKwoHKS86oKKdflajl/zVR3ZSVoSoIUvPmCTdUlMTqJBvpPGklGT6UDTfU7biVtNpR2mNYbCUpTHaJAJAA4qmhuJ2/s8iHNoMxKj3Fp+UrNHdJrkuA2UlbedLQIBCVQkSFEEieljw4VvsvZZOZvLlWFuiI1KVrsCCL2IqWRaPmNpj3Oi4jezZIGQ4xawIhKEOEWmPZbg+vCheO3x2agJ7FL6u+ie46AUhQJF1C8THjSq5s9SFQoKSlSU3I6qE34VbVus5okBQzJ7wFjpGgA0IPnUfET/AKQVDuXFOghKkyElDZAOoBQkgHrS677a1FQCQo2JidR40UxMhsJkpIab0sRDaaD4xn4pZmVyZJkkiURbpf1rOGps6ofLZisWz88eivwryhDbMgExPp7qyp6I9zqWJtWdV2dvc2oltOHQgKzpK1ArWSOIOQATpEWpuGPCsblJUcpfEKcGVKQ24IyJ9kfSN4ri2DW2lXeQDI0hsQogE8NNLaU6YbbAQ4p5siQl9YT2agRZQ9owF6wb6wRXQmkjz3uHMJvAB7KmWG0nKDh8OVmQSPauPA5TrUG0sWFvYf47FukPJnt0BCRCo7gCU3kQbcKD4TefFlBISJhRslJBWCAn5ZMSQT61exuJdU6ypxaFDtkQkBIUm4kqyk60FkUtgVTNd69uMKxL7SsLisSpDpCgXYbGWCQlOYhKYiZTN6DYbbXfhjZLCDKhKlGxMgmyEcLC9hYWo7vA9jg89kaQtsrVlAbSTExJJSQT40F/T9oJzDI1mTqQyz7pTerCp0SneLbK3JSy0hIOSAhRSCBIUAonNwFjl6Wqs9tDabqFnFODsbSlKEpk6p0SCIMWqdvbO1IGXIkQZlhmRAJ0ySNB6ioMVtDHrb/7haS0oXSG2034XQgEXHOpzqqHW7ugWs/kV07amIxaWcL+iN4VcsozHEFXd7qYy5ed58q5gfU0773bbUw1gkjDDEZmAontVIy5UoHySMwv7qnh4Y01dIv/AKwxKQkPO4dCyASGWgeQsVkk8fdUzTryojGrTINwhpIByt8Qm1yfdScxvjiSO5slBA4hxRg66xrxqdzfnFJT39kjLbVTkHT6N9B6VbaiVOww/sXFum+18QEk2CSocuIUOYoU5uS448hDm0MStC0ZklTqu8Z07ytY4RQob8rSrP8AqrvC8lx8xbW6Y0rd74TFGM2y2bAhMlzjy7tBc78DNOgy18GGzx3nXluWmSvhkzTYAnRR8KcGEYFBCQlFl5RpxSJOs90a8q5y38IzyiI2YxCjYlLkap+URGoF+EDlRBzfB0d47NYsCDGKULL10586byAal0GPGJwygexYkALQFZu7oYvNgVQAZGorNq7NQcM+2htsEDDoSr2r5myQsfNCjB50n4r4RMhley2OCZ7dR0FuHKqznwrIOYHZ7JCwApJfcIVBBHdyxMgXp1KKapbAqXUObv7ttDFlTrbayh8tZ0qKRZknKERcWieMnlTPtLaSWCpltLQTChGW6cyRN80+FuFc5Y+FJpKsydmYUKmZ7RWsET7OsE361u58KqVLCzs3ClQ0JWr+WlztTfk2A9WnSmPC9tgT+yAv8gXkp5rI4cxVV/bAOqkybkBKfWCOXGdeFKR+Fi0DZ2CAPj/LWf2tOcMBghGljauZQmuJtEninLljSrbiZ/aAgTlNtYMX7OU+EGJ41Lgjh3CMQ8olSZbAEd5JFwYT3gZPLXpZSZ+FpaUgfoGEPUzJ6m1e/wBsC5j9X4X3/wAtVxaoytyf3YY4qd7HQUs4Np8kAHtQgZJGQRASYiLRztPWoMMrCMqdbQRK86iSRCVFKrjgOVpOnKkf+2Jf+Qwvqf5a8/thX/kMN6q/lro12uWVoddnKwbOdpuIVnJUVWBIIJBNrgAW6V7gncIx2jbQCQQuVE2nKbyVcYGnSeFJP9sLn+Qw/qr+Ws/tjd/yTH1lfy1nJPmzDlgcZhGFp7JCcygkKUDIvl4lUQPuPWocApgIU5kS4r9IxJBAn/6lZHGOPLhSkr4YXYtg8OP4lfhWqPhefGmFZ+uv8Klkal/nczW1Dtin2lqK1JSTkbhMSQc7npFa4XaAUkAp7MJy5REcTwAgAQKS1fC/iP8AKs/XXVDH/Cs+5lT2DSYUlchS75SDHgaSn39gaWbbTXJV1Qn3oTQbGOpyrEgybR4p/rRN3FKWWl2SFhsqPAZm27TwFz1oDjXXUrKc6wCJ4gGka5O7DJJL8/YgA615UZcV88+tZSaSuv8ALOgYUti+QFeXpMpOYaiYIXB5x0qHbeNcIJQe6flD2gCIEqkSCkSeeapxst+O633ovKpE5QLRFoqPEbDfSjtFJCQkJBVFsuZJ4+EVJSne7s41GtypsnKqVZwFKNx2g+cCCE3iUzpRhxpSFMqM995spVBhQn50QddBzoXhlNgJWSZRcFKQIgKHneNeAojjVtzhcoWFdoicxsRIiOFPBW73BJmm8Gxm1Yl5xLqkLLqioStIMnmgxwOsVRY2bjAV9lin1DRGTEKVBB+aFEmNCDyottdvEtvuPMlL6CpSw3l7sSde93zedOA1qs/tVRUC4htJIOUrQTGYypKUngSJgWHnXQ+TRaqit2u120FRxTqSLQttKuE/LE+tQ/rPHrCkPqQ40B7XYtoIm4gpSIGYXFEtnuqU6EtYrEyRZtiMs3kZHM+U+UWqTbTuKCIU2otmy1uNNpWIuO83l1VYyk68KR8bM3XgBoE02b47aaw7eB7TDl4KY1DhRlADdrAgzPHlSkk8KedspQprBJWtSSWRlhpTgMJRMlPs/fekxaqelWxpOmndCqzvjhESOwxTUmSAtB5cFJBiri97MA6jKt3FIFtW0q08FEe6rI2Th1iM7Di5ItknzSuFAxbyrXF7ls5CosmwMhKVpJIGgiRejqa2aJ6t7RqztXZRNsWpP7+Hc5H6JFaJwuBUjL+sMNYpylQUkiJmM2kj7KF4rdzDkJRlU2oWki58Z1Nqqu7mAXD0DqP60jzw4l+50f8AZLqOmDaw4SgIx+EWEzbtU3vPOryNihRzILLkx+zcQZsR0nX3VzX/AKPcPsutnXWRp5V4jcjFKkpShUcQoffFbHkx3URXrXI97V3LeW62pGHMCcxlHORaTQ//AKZxI7RCsK4EKKlSlIVBKBa3CeQpTOwMe3OVDyY+YVf/ABP5isTtbaDNu2xKfFa/vqsqk7ZNTa2H7FbLyYaCwokAatQT3h9HWCaUzg0gjOwQBEko4wRqUc4qo1v1tFOmKd8whX+5Jq0n4UNoI1dQo/TaSfsipRwVe/59y+P4qUFSQ0fq7DEXYRp/hp6ffaqW0tl4YtKCWkJVKb5BYFSCdOkjUcfGhY+FrG8U4ZX/AOtQ+xyrJ+FhwjKvCYdYIgiVAH1zVzx+CkpJ6/7/AMg8eP6QErYjXZkyJDTyvZFiFd3rIGs3jQRUrm7TQXEZvjmWwACmcyQVDMZAFwevSin9pSSnKrZ2GWPGLf8ArNTsfCBgY72y0pUIMoWn+RPKu2MaadiPImqoFs7tMGCpnICt4FROYdxWXKAOROv0eM1YRuxh7TAgfNWLmI8J/Ioo1vlspQGbCPpiYAMgFRkmzupPGKnG8WxlWKn2/wCFz7s1XyZXq8iVet/yccoSb2ArW6GHUUgAk5bgFdja3QddK9c3MZypChCYk9/Swi8+PSmXDbf2a0ZRiErQQZS5nCptF1JAUIEQYjrV17e3BvCELSVAHKS6hEH94qt/Qa1ll28yXv8AyNH4eT31e6EDC7p4WUZgs5ydCoZRJiFSQvQ6Dl5+ubrYWFmF9xUQHPaGspJnhGvWnb9RNFSHk4hkuJSUpS25CEkkklME8eY4VSG47nZIbSslKV9oqF3WcscUWEnrrXK7cns/x/Xt7/Q6NhSc3Rw2fKFOXTmB7RMG3syU90zHOgOI2M1PdzzmKSCoSIP7vvtXQcZuziQcQ5JzuhSUglMJSUhPrAiR0tQTaO5jxCIeTYEXNytRm8DT83oLVtu/f87G8oJeIT2aeSGonohuheNMrnU2+yjqn22kkOsdr3Wk5gYUk9mJy2I4UPQrBrmHH2+YWhKumqTTSs6sUoKKtbgZRvxr2ibmBYm2MT5tqn/dXlERy359jqzGME8/P+lU94tujslNhgrKrd1RtxuCCK2bBkQB4gVYxRUBCj5m33CkRzsRGcQsApRhFkG3ecSke5Jq6GcUUjs8OhqDPdMz4hUBR6xNuNMLTA4QfAG1Xwx1980YujNWKOBx6mfbzMkalAK2/wCJJ7zZPgfKj7W2QtHxraHmz8tuFD0Onn6VexOBQv2hfQEWPu18DIoFi938h7RoqQu/ealJ5SpHsqjW3pWto1JhRrB4N0hTSi2sGRlMEHwP2gUr7URiW3i2suKa70LKpChEjjOvPiKmexmX9u0HU/4zHdWP3k6T4gGrjMvoUMO+H0xdtVnU8u6q5/hJ8KLdmQFIFdHTt1GHawoWVJzspgiNUhPPx4VzstkGFJKSNQQQR0IOlO2LwreIwzTQUA6hpEGArKSEmCiRMgC/Wlxuk6YZqyrj9nNPKWv9JELVdKwkgZj81QB51fxWw2MIwp5t1cJ7yUMqLWYSEkd0xN5mDSs5u/ikGA0l0ZkqJZUpNkmf2VxmPQmKJgPhJTkX2ZRHZqE35FKtAeg4VbG2rdfuTaT2JsBvgyRlU/ikXP7Ztt1PhYZyPOak3l2w3hmO2LTGJQSkd1CmVXi8yrnyFB1YJlQlTSkEpzDKogyJkQqRbwoxhXsItCUuuOFKrJQ4JTYxokEC/Gk16nvRTRStC81vps1z28PiWSREoUlYE8bqn0FH9l7w4CPiMd2M3KX2yATM+0Uga9dJqZW4WAfujKP3FyfQm3pQnaPwVpH7J4+Ch94tTJRTtIVyk1Vjfh8Q6u7S8PiBzQsSbESRNjeT+71qw4678vDKi85SDaVHncwfU+dJWwN1EYUZn8M087nMKWVEBEDglUTM6inZO0cP8ptbXVtxSR9UKA9RT6o8MTTLowBtXCoUe8zltdK0p1ABMTreRPQ0Jc2Fh1G7adYsCPlR8k8ZHpTdtDa4DJcZxDqgpKikLQ2Ry1ypVrzJpfwm0XVWW7ElJzJaQSehVlAjxp1jjy3RT/lRilHRb9AG/uthj8mLE2WeBy6EHjUCNyGVqCcy0zPzToYPEaU4pGFXEKgn6ZHUkAyOvThUeJThmVyrEJQBmEuAJF4VBVaJ8NalONp6Hv8Ancd58LXVP6Cd/Z2gxleP8SeYngT4VTd3EdSLLQbTqRb+IC/SulYBhl1IW0+2uQk2WDEaDuqMa3qRWzHRoZ8wJJm1wCANa89y+Ijyn+fQ1RfU5Fi908Q3Mp0tZQP2Ghb2ynwbtqHiD+FdX3iwjqUjuKV3VQQgnvdyCSmQBE0AXiAnNBulKFAEkEqtNjGnWrY8snG5IPhJ8MU392MSngk+E6c9KqubDxA1b94/HSnZ57sw6UkwjLpHeJzTpM6eGlSqxCgXAV/swCqbWM928dbVTxDeE+xzbEYFaBK2iBpJHGtG3svskp8JH2U+Y0B3s2l5cvtiEkwkJ+iZPhPEVQc2WyUqVEEnKEhZkcM0FJ7vvvTa/QXwmLaNqvDR97/2r/mqY7yYqR/3LpAvdRNxob0eO7jJJAWoKSmSBlWD1BCgDy4UPe3fRAPapgzByruP4UmPOssqFcGiTFuSgFUElDRMjiW0maGbMGVVkhdj3Y1mjf6vDoSgOJQsIbgKmFANp4gWPjVLEbKeYlTicqTYKBBSeMSDei3udOJLStPzFV9CVKJASmYsItbwrKhWoTWUtnRU/wBXsdZTI1V9lbYx4WJBMdLetD0uwb/ZU6sUVCIFZI883Q6VaCBVxIUImosEwpWk1fxOzyBJI8JvTxiBsrrxHKpMO4k2VM+6oCyREACtVsHUlUDWKZoVG+JwrKz7AzcFDUfj4GaAbW2GkKDhCTBspHdV5gWPlFMAUkCwJ8R+NetoWvRIA5KI+wTUHEomhUb2y6lIDiUvpFoXqOgUDmHhPlXpxDL6h2Sy06mE9m7I9mB3XAOXApj6VNTmwULuqx5pmfXj50Ox+7icvxiMyfnp9oDhINjFLbXIduhVa21iWCA5efZ7T5X7qwYV/Co0awW9TS7OAtniFd4eoFvEg0pPKdYkMvIfaPtNrE25KBkH/V4CtEYxhxPeScMZi3fbmAfYURlHgpPhRj6MzXdHRexbdEiFDmO8B9v/AMaFvbBFimISoFMREzPExqNAaWWsM8332yVJF87CiuB1RAcR9UjrRHZ+9bouoJdGmZJhXhmTefEU/iP+pC6ezJcXhHG5Bi4MEjjfQHUTHHhWre1XmkAha5BNkwoReJCtdBRjB7fw7wgnLOqVi31k24cRV0bObiQLHiDI9RI9QKMXDpsa5JU9yixvDoHmkOWHeSSk36aax61V2wcPiV5Stxo2ASRmSTMj2SD7qJYjZaSnQGDIIEe9Mj1NAHdkKzhYOWDPfBI4xdJjj1plCSd3YE4PZk7uyluNoQ262rs5NlXVJJAKTpr76G4pTqWHUZ2m3E6g2cSZmEm4ULybcRU7+ynQtCgApPczBMGyR1hVzBmOFVsdhwpZzpmY11Egag00cixu5RsjPDqXlZZOAdQlA9tomAopAVYCZUk5TbiZNqHY1TGIVlxIcUE5fYVYqIAJIETHAAgWGta4V0tLAUoqblZySYACikRwBiLxR/CJwayAppSCUhRIAPGLqBB4cqX4hxaTx7MfDhknqycCwxsXZjT+cpecSBZKiMs3EnRRI8Yo/hVYP+6xWIw55B5wR/C5mR5RQ3ePd9txWZlxBSAAAVgKvPByOM6UGxmxn20p9oa3IsfBUEWri1S/U0zrUIvhHQWBioljHpdHJ1lC/LM0UGvMTj9oAQ5h8I+PoLUgnwDiVCfOuZEOJTJSCoHgeHO3XlVjCbeeSCAtxMJNsyiI5XFOp5a5TFeOI4YbHYTELdbd2c6hbZAcLZRAJFhmQtOa17CsxWAwJzQ5iGARCi4lQTbqtBBjnNLWxd6iyghTfaJUoqkKgiYEaGdKKYbe7CHVLjXM5QR6oM+6q6/QCi11LmD3fStYcZxrLsJKQQRmAKcuqVESBHDhVXFbpPIQhKF50NFSsoupzup5jmNL8Ktq/RcTo4w70UEqPoq4qR7YqUEdit1u1uzdWiP4Qsp91bUk+qNTfqL7+AxCe3cygqVPZJyKTlBPhGk2POqG0W32kNpDeYpSpazeAoEREixA4cZ6U2f92j2cWo9HW0L96Qk0q7Y35faeLTrbay2oHMjMjNadDmjWmjGMtk/b/ROTkiligk2WkmUIgjgcifdQZO0nm+6FEp0yq7yfttRjatktmfaGnLKhHvvQJxMkG2ovTbXRdRk8afQJuOpm7AnzHurK3OJcFsyLc8pPrFeUNLG14fX3/gd0E8atMoJ4RWrGBUdSB+elbpOU5TdSbW9x86ETmYQwiDwUAePH3c6IFtOskmhbZPhW6FKJ1IHP83qiYtBLINdBXvafn82qrh2xlImTz5+deIXk0BKTqkSSOo/D79QwpG7rd7QBUJQecdeP9Ksyki1xUTq0jU/nwqbHSNV4lwD2pA+aL+kX8qiWjNdWZUaXNp58vCvBi8xISDI5j7qxTC1CTPIgD7+NCmZlDaOy0kZioA8wYI8eB86E4jAEj4xPai/s90jhJFMZwgBhS+sG/uio+yBIKrjoCT7hS6BlISW8E4k5sK4QQfZ0j7p6iKtnbgJ/7tnMr/FRKV25rTCz4KzjpRzHsJJsII0Xor8KFP4Zz5Q7ZPhcfnpS+Jp2G8Ny3JGsO26JYeQ59B0htf8A7B8WrwWEV6H38MoCVsKMQHAU5rfJX7DniCRQk7NbUqW1FKxwJg+v/NW8PtbEMAoKs6DqhQSQf4VAoV6T1o6osVxaGPDb2LR+3QDwCh3VfWECjeC3gYcghzITaHO6frJifOaSWMXhXDAzYVZ4Iug+LLpIj/8AGseFTvbHcUDlSnEAXJw85wOamF/GD+HN40yUl8ojrqP62kkTlEcxcerd/VJqB7CBQgHMORAWB6CR9Wuf4PHuIJ7F4hSdUaKB5FCtPCKN4fe1Qs82FqEyQIVA4gg0yzSXINC6FjH7tpWCUggmboOfx7tyB5ChWN2K7CSlwKKcsgSg90nxkdDFM+H22w78vKeTon/UIUPWiChmFxmHMQ4Pf30+Rp9eOXOxvOjl20UvSJbUQDeATeDqRNWkbaKJSheXT2VEHwAkfZTo9s0KPcInkm5+qqFH1qtiNioUYUltR4hXcV6qj3KpXhUt0xo5WtmhYwO2gU/HIZckmMyQknUnvohVvHlXm1F4UpjI4jNABQsKEEwTChOnXWiWP3ZQnQOM8gZIn6ObX6xoLiN3HQIQUr0i4Rx6299I8HoFZPUrObEbyw06I4JcBSY/eEg0Lf2SsGAM0z7Pe0idL8R60XcDjUZkEQIVmT9hH2iRQ1/FfGAiQINpi0pqajJMrqVbAlxiLEQeREfaKsYXGPN+w64nolRj0mKODaN0pWZm0FIVxgXIn31UW40Vd5vx7M5eV4MgxTKUns0K6oxG82LAILoV1KEyOoIGtBcfsV1YQ4O92hyg5gSScxuJmbGmJex2VEhD5T0dTr5pkCvcZs1ScPmStKuzKFHKoHRUm2uhq2NbkMj7FVvEEKiELSUpltcQruoFvmmONb/oOEekNqUy6P7tRkEjgCfxqhjEWlQsYAvGgSDbzoTiESocwRz/ABotKy0XJRVIIusqBIUlwEcAmvamCXfkPAp4SR+FZS2zp0N9F9zovbpTZJnrf3cKhxBEhfIQqTwnXy++qjJVEmEjhJv6CtirNYX8TapnHReDwGt+gqdLszYADifzrVRCf4j6AeHE+6p0Ii5Mx6DwAp00jUTh4A9+YPs8AR+I5Xq6nEgp7oA8YEDwFUVqChlMmYgcQeB5Dzqzs/ArCRmIFzIAuefQcOdMgcEDqonvETcxao2sOtVwIB4qt/Wiy8IlBlNyeJ19Tp5VCszYEk8/61gkKNnjiSozwMDTpf31qoqSIUSQIIItbS/I/m1TJJ/JsPSo38WlFtfAT+fOkMeg8oSNTAF/PWqjySqe9lI666/nzr3teUAGLVqtY4AfZ9lCr5NdcFUsc/WsS0Ji55ACrPakAcj1tVzBYttIiAk8wNfE/dSPF2KLKDndhpXdwehgjzFDcTg3Ud1s50cUqgHwnjThJUJmQeVV32cxAJ/PKaWqA3Yg4vDtKsZbVHsqEg1QUnEYeClUpEEXzJHh8pJ8KfMdsgLgGCBa+o685/ClvEbLW2fizaTCVf1p4gZsxvR2zZVjGUPJbKU5nJUpOaYyuph1HqqKtM4Rh0ZsNicn/wBvE/GI8A+gZkD99FBn8uRaFpKCpSZAGpEwZHWvBu84kBxo96J7i4ULnWLH1ql2t9xKCO0dmOsjM+0ttBt2qCHWlD99HsjqqK0weKdR3mXJTAjIZHpVXZe8+KwqrE9cvdJ8U+wvzFGG9q7PxR+NZ7B4/wB4wQysnqiezcPn5UtRfAd0Ts73uAQ82l0c4vM6A0Ywm8DC7Bam/ouDMkeunlQh/dp1X/jPNYof4bvxL49YSvygUv7SZLZyPIcwy50eQQD4LHdPlNDS1uG0dHbWY7lwdSyr7UK19agUGzYhBPL9kr+T3GkBvEutiUk+KTIJ8tPPnRRjexwDvpDieSoJF/f4injkkhXBDLicEBotTc8FpMeS0TP1aE4rd1KrlhCgPlt397ZBGnGpMHt9hXsqWyTwBlJ8RoRV4HN3k5HORbORXoLe6qLMn8yF0NcCm/sBOqHFJv8AKGce4pI99AcTgVNqPebcFwchki41BANdJdxYV3XDPCH0SfJwSoeopAxRQh5bWeFIMCbBUgEEHSYItWel/KZORr+nwb5wCACALfZNCtr+wYIsD43++mBrHZe642laTwI+zhVTG4NhXebHUoJtHKD9njQSF1Iiw7bbilNuKKDMocFwk2EEcUm1U8fsJ5lQKk50TOZBtHPmKkxGCXDy8soSrs1HkfwsPUVvgtuZEFtRKkFMFM3FrlJ8bxWkqex0Ql5av/wFuqTJsfrf0rK3LSTdLjZHAkwfMcDWULG0x6S/uPWaDCpJHAaeZ/CrQkWsOkVlZUGIbF4hJVExeZAA++rKW/nGePSvayn4AEMLAGkCiDTxFZWU6AzHjbWqmIsQIJURYA69eQrKyiKiq8hd+9lngPvOp8ooV2hmDqOGte1lLHmhpcEzDvSTwrZxRmwisrKeidkhazaa9T+FY4wYkkTxrKygY2wrykERBHIzefsq0cWCbAgjh18Z0rKylkkx4vdIxsqJAufMC9RhCXEkm0G/H861lZU0Xa2I17JaN1CUEWBHHTxjpULuw8vfZWUeOh/p4zWVlaSJ8AvGuBJyYlsK6jlztehWL2AhYzNKJBOihYdAdfUVlZSpmB2bEYc5QsjjkWQtJHODMeUGjmA+EFxA7N8ZkcUrHatn+FffT5GsrKpBuxXwEFYPAPALSHMEVaLYJW0fFpYlPlFVdr7q4plsuw3iWOLjZyKjqhZHuJrysqsUpPcSXl4FvBuIMKbJkHQzz061ul5xuMhII1vXtZU3s6GT2L7O8Lzg7NSpCrTx42nhMRIjWq7eHTN0pULG41/MfZWVlPFbCSYSwGwmH5QhbjLlynKZEAcUGU+8Uq7wYDE4cwpYUgmAoQJvHKRWVlUXAqe4ZOLlnGtfKDnaCOWdIPpApYeUSfLpWVlJJ7nViinDfuUlNA/kVlZWUwulH//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30062" name="Picture 14" descr="http://www.ozbuzteknik.com/wp-content/uploads/2013/05/sutluk-reyonlari.jpg"/>
          <p:cNvPicPr>
            <a:picLocks noChangeAspect="1" noChangeArrowheads="1"/>
          </p:cNvPicPr>
          <p:nvPr/>
        </p:nvPicPr>
        <p:blipFill>
          <a:blip r:embed="rId6" cstate="print"/>
          <a:srcRect/>
          <a:stretch>
            <a:fillRect/>
          </a:stretch>
        </p:blipFill>
        <p:spPr bwMode="auto">
          <a:xfrm>
            <a:off x="4655840" y="3429000"/>
            <a:ext cx="2952328" cy="2648470"/>
          </a:xfrm>
          <a:prstGeom prst="rect">
            <a:avLst/>
          </a:prstGeom>
          <a:noFill/>
        </p:spPr>
      </p:pic>
      <p:pic>
        <p:nvPicPr>
          <p:cNvPr id="130064" name="Picture 16" descr="http://mkd-news.com/wp-content/uploads/2015/04/kasa-kasierka-prodavnica-market.jpg"/>
          <p:cNvPicPr>
            <a:picLocks noChangeAspect="1" noChangeArrowheads="1"/>
          </p:cNvPicPr>
          <p:nvPr/>
        </p:nvPicPr>
        <p:blipFill>
          <a:blip r:embed="rId7" cstate="print"/>
          <a:srcRect/>
          <a:stretch>
            <a:fillRect/>
          </a:stretch>
        </p:blipFill>
        <p:spPr bwMode="auto">
          <a:xfrm>
            <a:off x="1703512" y="3501008"/>
            <a:ext cx="2555776" cy="2379738"/>
          </a:xfrm>
          <a:prstGeom prst="rect">
            <a:avLst/>
          </a:prstGeom>
          <a:noFill/>
        </p:spPr>
      </p:pic>
      <p:sp>
        <p:nvSpPr>
          <p:cNvPr id="12" name="11 Yukarı Bükülü Ok"/>
          <p:cNvSpPr/>
          <p:nvPr/>
        </p:nvSpPr>
        <p:spPr>
          <a:xfrm>
            <a:off x="2711624" y="2276872"/>
            <a:ext cx="2520280" cy="432048"/>
          </a:xfrm>
          <a:prstGeom prst="curved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solidFill>
                <a:schemeClr val="tx1"/>
              </a:solidFill>
            </a:endParaRPr>
          </a:p>
        </p:txBody>
      </p:sp>
      <p:sp>
        <p:nvSpPr>
          <p:cNvPr id="13" name="12 Yukarı Bükülü Ok"/>
          <p:cNvSpPr/>
          <p:nvPr/>
        </p:nvSpPr>
        <p:spPr>
          <a:xfrm>
            <a:off x="6240016" y="2276872"/>
            <a:ext cx="2520280" cy="432048"/>
          </a:xfrm>
          <a:prstGeom prst="curved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solidFill>
                <a:schemeClr val="tx1"/>
              </a:solidFill>
            </a:endParaRPr>
          </a:p>
        </p:txBody>
      </p:sp>
      <p:sp>
        <p:nvSpPr>
          <p:cNvPr id="14" name="13 Aşağı Ok"/>
          <p:cNvSpPr/>
          <p:nvPr/>
        </p:nvSpPr>
        <p:spPr>
          <a:xfrm>
            <a:off x="9552384" y="2348880"/>
            <a:ext cx="288032"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Aşağı Bükülü Ok"/>
          <p:cNvSpPr/>
          <p:nvPr/>
        </p:nvSpPr>
        <p:spPr>
          <a:xfrm rot="10626272">
            <a:off x="7252933" y="6158690"/>
            <a:ext cx="2605157" cy="633917"/>
          </a:xfrm>
          <a:prstGeom prst="curved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solidFill>
                <a:schemeClr val="tx1"/>
              </a:solidFill>
            </a:endParaRPr>
          </a:p>
        </p:txBody>
      </p:sp>
      <p:sp>
        <p:nvSpPr>
          <p:cNvPr id="17" name="16 Aşağı Bükülü Ok"/>
          <p:cNvSpPr/>
          <p:nvPr/>
        </p:nvSpPr>
        <p:spPr>
          <a:xfrm rot="11227885">
            <a:off x="3037551" y="6088605"/>
            <a:ext cx="2605157" cy="633917"/>
          </a:xfrm>
          <a:prstGeom prst="curved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a:solidFill>
                <a:schemeClr val="tx1"/>
              </a:solidFill>
            </a:endParaRPr>
          </a:p>
        </p:txBody>
      </p:sp>
      <p:sp>
        <p:nvSpPr>
          <p:cNvPr id="18" name="17 Dikdörtgen"/>
          <p:cNvSpPr/>
          <p:nvPr/>
        </p:nvSpPr>
        <p:spPr>
          <a:xfrm>
            <a:off x="1775520" y="1988840"/>
            <a:ext cx="535724" cy="923330"/>
          </a:xfrm>
          <a:prstGeom prst="rect">
            <a:avLst/>
          </a:prstGeom>
          <a:noFill/>
        </p:spPr>
        <p:txBody>
          <a:bodyPr wrap="none" lIns="91440" tIns="45720" rIns="91440" bIns="45720">
            <a:spAutoFit/>
          </a:bodyPr>
          <a:lstStyle/>
          <a:p>
            <a:pPr algn="ctr"/>
            <a:r>
              <a:rPr lang="tr-T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endParaRPr lang="tr-T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9" name="18 Dikdörtgen"/>
          <p:cNvSpPr/>
          <p:nvPr/>
        </p:nvSpPr>
        <p:spPr>
          <a:xfrm>
            <a:off x="5231904" y="2060848"/>
            <a:ext cx="535724" cy="923330"/>
          </a:xfrm>
          <a:prstGeom prst="rect">
            <a:avLst/>
          </a:prstGeom>
          <a:noFill/>
        </p:spPr>
        <p:txBody>
          <a:bodyPr wrap="none" lIns="91440" tIns="45720" rIns="91440" bIns="45720">
            <a:spAutoFit/>
          </a:bodyPr>
          <a:lstStyle/>
          <a:p>
            <a:pPr algn="ctr"/>
            <a:r>
              <a:rPr lang="tr-T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endParaRPr lang="tr-T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0" name="19 Dikdörtgen"/>
          <p:cNvSpPr/>
          <p:nvPr/>
        </p:nvSpPr>
        <p:spPr>
          <a:xfrm>
            <a:off x="8976320" y="2060848"/>
            <a:ext cx="535724" cy="923330"/>
          </a:xfrm>
          <a:prstGeom prst="rect">
            <a:avLst/>
          </a:prstGeom>
          <a:noFill/>
        </p:spPr>
        <p:txBody>
          <a:bodyPr wrap="none" lIns="91440" tIns="45720" rIns="91440" bIns="45720">
            <a:spAutoFit/>
          </a:bodyPr>
          <a:lstStyle/>
          <a:p>
            <a:pPr algn="ctr"/>
            <a:r>
              <a:rPr lang="tr-T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endParaRPr lang="tr-T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1" name="20 Dikdörtgen"/>
          <p:cNvSpPr/>
          <p:nvPr/>
        </p:nvSpPr>
        <p:spPr>
          <a:xfrm>
            <a:off x="9984432" y="5934670"/>
            <a:ext cx="535724" cy="923330"/>
          </a:xfrm>
          <a:prstGeom prst="rect">
            <a:avLst/>
          </a:prstGeom>
          <a:noFill/>
        </p:spPr>
        <p:txBody>
          <a:bodyPr wrap="none" lIns="91440" tIns="45720" rIns="91440" bIns="45720">
            <a:spAutoFit/>
          </a:bodyPr>
          <a:lstStyle/>
          <a:p>
            <a:pPr algn="ctr"/>
            <a:r>
              <a:rPr lang="tr-T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a:t>
            </a:r>
            <a:endParaRPr lang="tr-T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2" name="21 Dikdörtgen"/>
          <p:cNvSpPr/>
          <p:nvPr/>
        </p:nvSpPr>
        <p:spPr>
          <a:xfrm>
            <a:off x="6240016" y="5934670"/>
            <a:ext cx="535724" cy="923330"/>
          </a:xfrm>
          <a:prstGeom prst="rect">
            <a:avLst/>
          </a:prstGeom>
          <a:noFill/>
        </p:spPr>
        <p:txBody>
          <a:bodyPr wrap="none" lIns="91440" tIns="45720" rIns="91440" bIns="45720">
            <a:spAutoFit/>
          </a:bodyPr>
          <a:lstStyle/>
          <a:p>
            <a:pPr algn="ctr"/>
            <a:r>
              <a:rPr lang="tr-T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a:t>
            </a:r>
            <a:endParaRPr lang="tr-T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3" name="22 Dikdörtgen"/>
          <p:cNvSpPr/>
          <p:nvPr/>
        </p:nvSpPr>
        <p:spPr>
          <a:xfrm>
            <a:off x="2063552" y="5934670"/>
            <a:ext cx="535724" cy="923330"/>
          </a:xfrm>
          <a:prstGeom prst="rect">
            <a:avLst/>
          </a:prstGeom>
          <a:noFill/>
        </p:spPr>
        <p:txBody>
          <a:bodyPr wrap="none" lIns="91440" tIns="45720" rIns="91440" bIns="45720">
            <a:spAutoFit/>
          </a:bodyPr>
          <a:lstStyle/>
          <a:p>
            <a:pPr algn="ctr"/>
            <a:r>
              <a:rPr lang="tr-T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a:t>
            </a:r>
            <a:endParaRPr lang="tr-T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4276385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991544" y="620688"/>
            <a:ext cx="8136904" cy="5184800"/>
          </a:xfrm>
        </p:spPr>
        <p:txBody>
          <a:bodyPr>
            <a:normAutofit fontScale="85000" lnSpcReduction="10000"/>
          </a:bodyPr>
          <a:lstStyle/>
          <a:p>
            <a:pPr marL="0" indent="0" algn="just">
              <a:lnSpc>
                <a:spcPct val="120000"/>
              </a:lnSpc>
              <a:buNone/>
              <a:defRPr/>
            </a:pPr>
            <a:r>
              <a:rPr lang="tr-TR" b="1" u="sng" dirty="0">
                <a:solidFill>
                  <a:srgbClr val="FF0000"/>
                </a:solidFill>
              </a:rPr>
              <a:t>1. Şekil değişikliği yoluyla: </a:t>
            </a:r>
            <a:r>
              <a:rPr lang="tr-TR" dirty="0"/>
              <a:t>Girdilerin veya malların ekonomik, fiziksel, kimyasal veya bunların karışımı olan değişimlere uğratılmasıyla fayda yaratılır. Bu anlamda üretim, şekil faydası yaratan bir faaliyettir.</a:t>
            </a:r>
          </a:p>
          <a:p>
            <a:pPr marL="0" indent="0" algn="just">
              <a:lnSpc>
                <a:spcPct val="120000"/>
              </a:lnSpc>
              <a:buNone/>
              <a:defRPr/>
            </a:pPr>
            <a:r>
              <a:rPr lang="tr-TR" b="1" u="sng" dirty="0">
                <a:solidFill>
                  <a:srgbClr val="FF0000"/>
                </a:solidFill>
              </a:rPr>
              <a:t>2. Zaman değişikliği yoluyla</a:t>
            </a:r>
            <a:r>
              <a:rPr lang="tr-TR" b="1" dirty="0">
                <a:solidFill>
                  <a:srgbClr val="FF0000"/>
                </a:solidFill>
              </a:rPr>
              <a:t>:</a:t>
            </a:r>
            <a:r>
              <a:rPr lang="tr-TR" dirty="0"/>
              <a:t>Malları, kıt olduğu  zamanlarda pazara sunulmak üzere muhafaza etme, depolama ile ilgili faaliyetler zaman faydası yaratır.</a:t>
            </a:r>
          </a:p>
          <a:p>
            <a:pPr marL="0" indent="0" algn="just">
              <a:buNone/>
              <a:defRPr/>
            </a:pPr>
            <a:r>
              <a:rPr lang="tr-TR" b="1" u="sng" dirty="0">
                <a:solidFill>
                  <a:srgbClr val="FF0000"/>
                </a:solidFill>
              </a:rPr>
              <a:t>3.Yer (mekan) değişikliği yoluyla: </a:t>
            </a:r>
            <a:r>
              <a:rPr lang="tr-TR" dirty="0"/>
              <a:t>Malların kıt olduğu bölgelere ve yerlere ulaştırılması, taşınması, yer faydası yaratır.</a:t>
            </a:r>
          </a:p>
          <a:p>
            <a:pPr marL="0" indent="0" algn="just">
              <a:buNone/>
              <a:defRPr/>
            </a:pPr>
            <a:endParaRPr lang="tr-TR" dirty="0"/>
          </a:p>
          <a:p>
            <a:pPr marL="0" indent="0" algn="just">
              <a:buNone/>
              <a:defRPr/>
            </a:pPr>
            <a:r>
              <a:rPr lang="tr-TR" b="1" u="sng" dirty="0">
                <a:solidFill>
                  <a:srgbClr val="FF0000"/>
                </a:solidFill>
              </a:rPr>
              <a:t>4.Mülkiyet değişikliği yoluyla: </a:t>
            </a:r>
            <a:r>
              <a:rPr lang="tr-TR" dirty="0"/>
              <a:t>Malların mülkiyetinin (sahipliğinin) değiştirilmesiyle ilgili olan mübadele (değişim) faaliyeti de mülkiyet faydası yaratır.</a:t>
            </a:r>
          </a:p>
          <a:p>
            <a:pPr marL="0" indent="0" algn="just">
              <a:lnSpc>
                <a:spcPct val="120000"/>
              </a:lnSpc>
              <a:buNone/>
              <a:defRPr/>
            </a:pPr>
            <a:endParaRPr lang="tr-TR" dirty="0"/>
          </a:p>
        </p:txBody>
      </p:sp>
    </p:spTree>
    <p:extLst>
      <p:ext uri="{BB962C8B-B14F-4D97-AF65-F5344CB8AC3E}">
        <p14:creationId xmlns:p14="http://schemas.microsoft.com/office/powerpoint/2010/main" val="2843673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GB" dirty="0" smtClean="0">
              <a:latin typeface="+mn-lt"/>
            </a:endParaRPr>
          </a:p>
        </p:txBody>
      </p:sp>
      <p:sp>
        <p:nvSpPr>
          <p:cNvPr id="404483" name="Rectangle 3"/>
          <p:cNvSpPr>
            <a:spLocks noGrp="1" noChangeArrowheads="1"/>
          </p:cNvSpPr>
          <p:nvPr>
            <p:ph type="body" idx="1"/>
          </p:nvPr>
        </p:nvSpPr>
        <p:spPr/>
        <p:txBody>
          <a:bodyPr/>
          <a:lstStyle/>
          <a:p>
            <a:pPr marL="0" indent="0" algn="just">
              <a:lnSpc>
                <a:spcPct val="170000"/>
              </a:lnSpc>
              <a:defRPr/>
            </a:pPr>
            <a:r>
              <a:rPr lang="tr-TR" dirty="0"/>
              <a:t>  Daha sonra da görüleceği üzere ilk fayda yaratma şekli daha dar ve teknik anlamda üretim faaliyeti; diğerleri (zaman, yer ve mübadele faydaları) ise; pazarlamayla ilgili olup, sadece fiziksel malların değil, ticari ve diğer hizmetlerin üretimini ifade eder.</a:t>
            </a:r>
          </a:p>
          <a:p>
            <a:pPr marL="0" indent="0">
              <a:lnSpc>
                <a:spcPct val="170000"/>
              </a:lnSpc>
              <a:defRPr/>
            </a:pPr>
            <a:endParaRPr lang="tr-TR" dirty="0"/>
          </a:p>
        </p:txBody>
      </p:sp>
    </p:spTree>
    <p:extLst>
      <p:ext uri="{BB962C8B-B14F-4D97-AF65-F5344CB8AC3E}">
        <p14:creationId xmlns:p14="http://schemas.microsoft.com/office/powerpoint/2010/main" val="2329076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2207568" y="548680"/>
            <a:ext cx="7848872" cy="5688632"/>
          </a:xfrm>
        </p:spPr>
        <p:txBody>
          <a:bodyPr>
            <a:normAutofit lnSpcReduction="10000"/>
          </a:bodyPr>
          <a:lstStyle/>
          <a:p>
            <a:pPr marL="0" indent="0">
              <a:buFont typeface="Wingdings" pitchFamily="2" charset="2"/>
              <a:buChar char="Ø"/>
              <a:defRPr/>
            </a:pPr>
            <a:r>
              <a:rPr lang="tr-TR" b="1" dirty="0">
                <a:solidFill>
                  <a:srgbClr val="FF0000"/>
                </a:solidFill>
              </a:rPr>
              <a:t>  Üretim Faktörleri</a:t>
            </a:r>
          </a:p>
          <a:p>
            <a:pPr marL="0" indent="0" algn="just">
              <a:buNone/>
              <a:defRPr/>
            </a:pPr>
            <a:r>
              <a:rPr lang="tr-TR" dirty="0"/>
              <a:t>Üretim faaliyetinin gerçekleştirilmesi için bir araya getirilmesi gereken bazı temel nitelikli unsurlar vardır ki, bunlara üretim faktörleri denilir. Klasik iktisatçılardan beri, geleneksel bir biçimde, üretim faktörleri dört grupta toplanmaktadır.</a:t>
            </a:r>
          </a:p>
          <a:p>
            <a:pPr marL="0" indent="0" algn="just">
              <a:buNone/>
              <a:defRPr/>
            </a:pPr>
            <a:endParaRPr lang="tr-TR" dirty="0"/>
          </a:p>
          <a:p>
            <a:pPr marL="0" indent="0">
              <a:buFont typeface="Wingdings" pitchFamily="2" charset="2"/>
              <a:buChar char="Ø"/>
              <a:defRPr/>
            </a:pPr>
            <a:r>
              <a:rPr lang="tr-TR" b="1" dirty="0">
                <a:solidFill>
                  <a:srgbClr val="FF0000"/>
                </a:solidFill>
              </a:rPr>
              <a:t>  Emek,…………………Sermaye; …………....  </a:t>
            </a:r>
          </a:p>
          <a:p>
            <a:pPr marL="0" indent="0">
              <a:buFont typeface="Wingdings" pitchFamily="2" charset="2"/>
              <a:buChar char="Ø"/>
              <a:defRPr/>
            </a:pPr>
            <a:r>
              <a:rPr lang="tr-TR" b="1" dirty="0">
                <a:solidFill>
                  <a:srgbClr val="FF0000"/>
                </a:solidFill>
              </a:rPr>
              <a:t> Doğal kaynaklar……….Müteşebbis(girişimci)</a:t>
            </a:r>
          </a:p>
          <a:p>
            <a:pPr marL="0" indent="0">
              <a:buFont typeface="Wingdings" pitchFamily="2" charset="2"/>
              <a:buChar char="Ø"/>
              <a:defRPr/>
            </a:pPr>
            <a:endParaRPr lang="tr-TR" b="1" dirty="0">
              <a:solidFill>
                <a:srgbClr val="FF0000"/>
              </a:solidFill>
            </a:endParaRPr>
          </a:p>
          <a:p>
            <a:pPr marL="0" indent="0" algn="just">
              <a:buNone/>
              <a:defRPr/>
            </a:pPr>
            <a:r>
              <a:rPr lang="tr-TR" dirty="0"/>
              <a:t>Bunlar, işletmelerin değişik karma veya kombinasyonlarla bir araya getirerek kullandıkları başlıca kaynaklardır. </a:t>
            </a:r>
          </a:p>
        </p:txBody>
      </p:sp>
    </p:spTree>
    <p:extLst>
      <p:ext uri="{BB962C8B-B14F-4D97-AF65-F5344CB8AC3E}">
        <p14:creationId xmlns:p14="http://schemas.microsoft.com/office/powerpoint/2010/main" val="169757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17" dur="500"/>
                                        <p:tgtEl>
                                          <p:spTgt spid="153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22" dur="500"/>
                                        <p:tgtEl>
                                          <p:spTgt spid="1536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animEffect transition="in" filter="blinds(horizontal)">
                                      <p:cBhvr>
                                        <p:cTn id="27"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847528" y="188640"/>
            <a:ext cx="8229600" cy="1296144"/>
          </a:xfrm>
          <a:prstGeom prst="rect">
            <a:avLst/>
          </a:prstGeom>
        </p:spPr>
        <p:txBody>
          <a:bodyPr vert="horz" lIns="91440" tIns="45720" rIns="91440" bIns="45720" rtlCol="0" anchor="ctr">
            <a:noAutofit/>
          </a:bodyPr>
          <a:lstStyle/>
          <a:p>
            <a:pPr lvl="0" algn="ctr">
              <a:spcBef>
                <a:spcPct val="0"/>
              </a:spcBef>
            </a:pPr>
            <a:r>
              <a:rPr lang="tr-TR" sz="3200" b="1" dirty="0">
                <a:solidFill>
                  <a:srgbClr val="000000"/>
                </a:solidFill>
                <a:latin typeface="+mj-lt"/>
                <a:ea typeface="+mj-ea"/>
                <a:cs typeface="Times New Roman" pitchFamily="18" charset="0"/>
              </a:rPr>
              <a:t>BİRİNCİ BÖLÜM</a:t>
            </a:r>
          </a:p>
          <a:p>
            <a:pPr lvl="0" algn="ctr">
              <a:spcBef>
                <a:spcPct val="0"/>
              </a:spcBef>
            </a:pPr>
            <a:r>
              <a:rPr lang="tr-TR" sz="3200" b="1" dirty="0">
                <a:solidFill>
                  <a:srgbClr val="FF0000"/>
                </a:solidFill>
                <a:latin typeface="+mj-lt"/>
              </a:rPr>
              <a:t>İŞLETME EKONOMİSİNDE EKONOMİK KAVRAM VE İLKELER</a:t>
            </a:r>
            <a:endParaRPr lang="tr-TR" sz="3200" dirty="0">
              <a:latin typeface="+mj-lt"/>
              <a:ea typeface="+mj-ea"/>
              <a:cs typeface="+mj-cs"/>
            </a:endParaRPr>
          </a:p>
        </p:txBody>
      </p:sp>
      <p:sp>
        <p:nvSpPr>
          <p:cNvPr id="5" name="2 İçerik Yer Tutucusu"/>
          <p:cNvSpPr>
            <a:spLocks noGrp="1"/>
          </p:cNvSpPr>
          <p:nvPr>
            <p:ph idx="1"/>
          </p:nvPr>
        </p:nvSpPr>
        <p:spPr>
          <a:xfrm>
            <a:off x="1981200" y="1600201"/>
            <a:ext cx="5338936" cy="3917032"/>
          </a:xfrm>
        </p:spPr>
        <p:txBody>
          <a:bodyPr>
            <a:normAutofit/>
          </a:bodyPr>
          <a:lstStyle/>
          <a:p>
            <a:pPr>
              <a:buFont typeface="Wingdings" pitchFamily="2" charset="2"/>
              <a:buChar char="Ø"/>
            </a:pPr>
            <a:r>
              <a:rPr lang="tr-TR" b="1" dirty="0" smtClean="0">
                <a:latin typeface="+mn-lt"/>
              </a:rPr>
              <a:t>İşletme</a:t>
            </a:r>
          </a:p>
          <a:p>
            <a:pPr>
              <a:buFont typeface="Wingdings" pitchFamily="2" charset="2"/>
              <a:buChar char="Ø"/>
            </a:pPr>
            <a:r>
              <a:rPr lang="tr-TR" b="1" dirty="0" smtClean="0">
                <a:latin typeface="+mn-lt"/>
              </a:rPr>
              <a:t>Üretim</a:t>
            </a:r>
          </a:p>
          <a:p>
            <a:pPr>
              <a:buFont typeface="Wingdings" pitchFamily="2" charset="2"/>
              <a:buChar char="Ø"/>
            </a:pPr>
            <a:r>
              <a:rPr lang="tr-TR" b="1" dirty="0" smtClean="0">
                <a:latin typeface="+mn-lt"/>
              </a:rPr>
              <a:t>Üretim Faktörleri(Girdi)</a:t>
            </a:r>
          </a:p>
          <a:p>
            <a:pPr>
              <a:buFont typeface="Wingdings" pitchFamily="2" charset="2"/>
              <a:buChar char="Ø"/>
            </a:pPr>
            <a:endParaRPr lang="tr-TR" b="1" dirty="0" smtClean="0">
              <a:latin typeface="+mn-lt"/>
            </a:endParaRPr>
          </a:p>
        </p:txBody>
      </p:sp>
      <p:sp>
        <p:nvSpPr>
          <p:cNvPr id="6" name="5 Dikdörtgen"/>
          <p:cNvSpPr/>
          <p:nvPr/>
        </p:nvSpPr>
        <p:spPr>
          <a:xfrm>
            <a:off x="6096000" y="3717033"/>
            <a:ext cx="4283968" cy="2554545"/>
          </a:xfrm>
          <a:prstGeom prst="rect">
            <a:avLst/>
          </a:prstGeom>
        </p:spPr>
        <p:txBody>
          <a:bodyPr wrap="square">
            <a:spAutoFit/>
          </a:bodyPr>
          <a:lstStyle/>
          <a:p>
            <a:endParaRPr lang="tr-TR" sz="3200" b="1" dirty="0"/>
          </a:p>
          <a:p>
            <a:pPr>
              <a:buFont typeface="Wingdings" pitchFamily="2" charset="2"/>
              <a:buChar char="Ø"/>
            </a:pPr>
            <a:r>
              <a:rPr lang="tr-TR" sz="3200" b="1" dirty="0"/>
              <a:t>İktisadi Mal ve Hizmet</a:t>
            </a:r>
          </a:p>
          <a:p>
            <a:pPr>
              <a:buFont typeface="Wingdings" pitchFamily="2" charset="2"/>
              <a:buChar char="Ø"/>
            </a:pPr>
            <a:r>
              <a:rPr lang="tr-TR" sz="3200" b="1" dirty="0"/>
              <a:t>Fayda</a:t>
            </a:r>
          </a:p>
          <a:p>
            <a:pPr>
              <a:buFont typeface="Wingdings" pitchFamily="2" charset="2"/>
              <a:buChar char="Ø"/>
            </a:pPr>
            <a:r>
              <a:rPr lang="tr-TR" sz="3200" b="1" dirty="0"/>
              <a:t>Üç Temel Ekonomik Sorun</a:t>
            </a:r>
          </a:p>
        </p:txBody>
      </p:sp>
      <p:pic>
        <p:nvPicPr>
          <p:cNvPr id="37890" name="Picture 2" descr="https://pixabay.com/static/uploads/photo/2013/07/12/14/09/industry-147863_640.png"/>
          <p:cNvPicPr>
            <a:picLocks noChangeAspect="1" noChangeArrowheads="1"/>
          </p:cNvPicPr>
          <p:nvPr/>
        </p:nvPicPr>
        <p:blipFill>
          <a:blip r:embed="rId2" cstate="print"/>
          <a:srcRect/>
          <a:stretch>
            <a:fillRect/>
          </a:stretch>
        </p:blipFill>
        <p:spPr bwMode="auto">
          <a:xfrm>
            <a:off x="4727849" y="1556793"/>
            <a:ext cx="1003261" cy="1154833"/>
          </a:xfrm>
          <a:prstGeom prst="rect">
            <a:avLst/>
          </a:prstGeom>
          <a:noFill/>
        </p:spPr>
      </p:pic>
      <p:pic>
        <p:nvPicPr>
          <p:cNvPr id="37892" name="Picture 4" descr="http://haber.expoturk365.com/wp-content/uploads/2013/11/2013-3-%C3%87eyrek-Tar%C4%B1m-Sekt%C3%B6r%C3%BC-%C3%9Cretim-Raporlar%C4%B1.png"/>
          <p:cNvPicPr>
            <a:picLocks noChangeAspect="1" noChangeArrowheads="1"/>
          </p:cNvPicPr>
          <p:nvPr/>
        </p:nvPicPr>
        <p:blipFill>
          <a:blip r:embed="rId3" cstate="print"/>
          <a:srcRect/>
          <a:stretch>
            <a:fillRect/>
          </a:stretch>
        </p:blipFill>
        <p:spPr bwMode="auto">
          <a:xfrm>
            <a:off x="7176120" y="2060848"/>
            <a:ext cx="2262957" cy="1251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894" name="Picture 6" descr="http://marka-mar.com/webkontrol/uploads/images/et%20ve%20et%20%C3%BCr%C3%BCnleri.jpg"/>
          <p:cNvPicPr>
            <a:picLocks noChangeAspect="1" noChangeArrowheads="1"/>
          </p:cNvPicPr>
          <p:nvPr/>
        </p:nvPicPr>
        <p:blipFill>
          <a:blip r:embed="rId4" cstate="print"/>
          <a:srcRect/>
          <a:stretch>
            <a:fillRect/>
          </a:stretch>
        </p:blipFill>
        <p:spPr bwMode="auto">
          <a:xfrm rot="20945223">
            <a:off x="3589222" y="3626231"/>
            <a:ext cx="2189864" cy="11125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7896" name="Picture 8" descr="http://www.marasgundem.com/d/news/459776.jpg"/>
          <p:cNvPicPr>
            <a:picLocks noChangeAspect="1" noChangeArrowheads="1"/>
          </p:cNvPicPr>
          <p:nvPr/>
        </p:nvPicPr>
        <p:blipFill>
          <a:blip r:embed="rId5" cstate="print"/>
          <a:srcRect t="13440" b="12641"/>
          <a:stretch>
            <a:fillRect/>
          </a:stretch>
        </p:blipFill>
        <p:spPr bwMode="auto">
          <a:xfrm rot="21378774">
            <a:off x="1557851" y="4716803"/>
            <a:ext cx="2016056" cy="1117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898" name="Picture 10" descr="http://blogimg.radikal.com.tr/Blogs/2015/03/22/dnmek-C3F6-101E-ACB2.jpg"/>
          <p:cNvPicPr>
            <a:picLocks noChangeAspect="1" noChangeArrowheads="1"/>
          </p:cNvPicPr>
          <p:nvPr/>
        </p:nvPicPr>
        <p:blipFill>
          <a:blip r:embed="rId6" cstate="print"/>
          <a:srcRect/>
          <a:stretch>
            <a:fillRect/>
          </a:stretch>
        </p:blipFill>
        <p:spPr bwMode="auto">
          <a:xfrm>
            <a:off x="4223792" y="5085185"/>
            <a:ext cx="1728192" cy="1590955"/>
          </a:xfrm>
          <a:prstGeom prst="ellipse">
            <a:avLst/>
          </a:prstGeom>
          <a:ln>
            <a:noFill/>
          </a:ln>
          <a:effectLst>
            <a:softEdge rad="112500"/>
          </a:effectLst>
        </p:spPr>
      </p:pic>
    </p:spTree>
    <p:extLst>
      <p:ext uri="{BB962C8B-B14F-4D97-AF65-F5344CB8AC3E}">
        <p14:creationId xmlns:p14="http://schemas.microsoft.com/office/powerpoint/2010/main" val="2536967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43472" y="260648"/>
            <a:ext cx="8229600" cy="1143000"/>
          </a:xfrm>
        </p:spPr>
        <p:txBody>
          <a:bodyPr>
            <a:normAutofit/>
          </a:bodyPr>
          <a:lstStyle/>
          <a:p>
            <a:r>
              <a:rPr lang="tr-TR" sz="3600" b="1" dirty="0">
                <a:solidFill>
                  <a:srgbClr val="FF0000"/>
                </a:solidFill>
                <a:latin typeface="+mn-lt"/>
              </a:rPr>
              <a:t>Üç Temel Ekonomik </a:t>
            </a:r>
            <a:endParaRPr lang="tr-TR" sz="3600" b="1" dirty="0">
              <a:solidFill>
                <a:srgbClr val="FF0000"/>
              </a:solidFill>
              <a:latin typeface="+mn-lt"/>
            </a:endParaRPr>
          </a:p>
        </p:txBody>
      </p:sp>
      <p:sp>
        <p:nvSpPr>
          <p:cNvPr id="3" name="2 İçerik Yer Tutucusu"/>
          <p:cNvSpPr>
            <a:spLocks noGrp="1"/>
          </p:cNvSpPr>
          <p:nvPr>
            <p:ph idx="1"/>
          </p:nvPr>
        </p:nvSpPr>
        <p:spPr/>
        <p:txBody>
          <a:bodyPr/>
          <a:lstStyle/>
          <a:p>
            <a:pPr>
              <a:buNone/>
            </a:pPr>
            <a:r>
              <a:rPr lang="tr-TR" dirty="0" smtClean="0">
                <a:latin typeface="+mn-lt"/>
              </a:rPr>
              <a:t>Tüm işletme yöneticileri işletmelerini yönetirken üç temel soruya yanıt bulmak zorundadır.</a:t>
            </a:r>
          </a:p>
          <a:p>
            <a:pPr>
              <a:buNone/>
            </a:pPr>
            <a:endParaRPr lang="tr-TR" dirty="0" smtClean="0">
              <a:latin typeface="+mn-lt"/>
            </a:endParaRPr>
          </a:p>
          <a:p>
            <a:pPr marL="514350" indent="-514350">
              <a:buFont typeface="+mj-lt"/>
              <a:buAutoNum type="arabicPeriod"/>
            </a:pPr>
            <a:r>
              <a:rPr lang="tr-TR" sz="4000" b="1" dirty="0">
                <a:solidFill>
                  <a:srgbClr val="FF0000"/>
                </a:solidFill>
              </a:rPr>
              <a:t>Hangi mallar üretilecek?</a:t>
            </a:r>
          </a:p>
          <a:p>
            <a:pPr marL="514350" indent="-514350">
              <a:buFont typeface="+mj-lt"/>
              <a:buAutoNum type="arabicPeriod"/>
            </a:pPr>
            <a:r>
              <a:rPr lang="tr-TR" sz="4000" b="1" dirty="0">
                <a:solidFill>
                  <a:srgbClr val="FF0000"/>
                </a:solidFill>
              </a:rPr>
              <a:t>Hangi miktarda üretilecek?</a:t>
            </a:r>
          </a:p>
          <a:p>
            <a:pPr marL="514350" indent="-514350">
              <a:buFont typeface="+mj-lt"/>
              <a:buAutoNum type="arabicPeriod"/>
            </a:pPr>
            <a:r>
              <a:rPr lang="tr-TR" sz="4000" b="1" dirty="0">
                <a:solidFill>
                  <a:srgbClr val="FF0000"/>
                </a:solidFill>
              </a:rPr>
              <a:t>Hangi yöntem ile üretilecek?</a:t>
            </a:r>
            <a:endParaRPr lang="tr-TR" sz="4000" b="1" dirty="0">
              <a:solidFill>
                <a:srgbClr val="FF0000"/>
              </a:solidFill>
            </a:endParaRPr>
          </a:p>
        </p:txBody>
      </p:sp>
      <p:pic>
        <p:nvPicPr>
          <p:cNvPr id="19458" name="Picture 2" descr="https://em.wattpad.com/c772d05b584d26e92103f256de8641e6dd7355d6/687474703a2f2f7468756d62732e647265616d7374696d652e636f6d2f7a2f70726f626c656d2d32313137373130322e6a7067"/>
          <p:cNvPicPr>
            <a:picLocks noChangeAspect="1" noChangeArrowheads="1"/>
          </p:cNvPicPr>
          <p:nvPr/>
        </p:nvPicPr>
        <p:blipFill>
          <a:blip r:embed="rId2" cstate="print"/>
          <a:srcRect l="9526" t="13446" r="4741" b="12601"/>
          <a:stretch>
            <a:fillRect/>
          </a:stretch>
        </p:blipFill>
        <p:spPr bwMode="auto">
          <a:xfrm>
            <a:off x="2279577" y="404664"/>
            <a:ext cx="1148855"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0" name="Picture 4" descr="http://thumbs.dreamstime.com/z/solving-problem-3d-concept-21099942.jpg"/>
          <p:cNvPicPr>
            <a:picLocks noChangeAspect="1" noChangeArrowheads="1"/>
          </p:cNvPicPr>
          <p:nvPr/>
        </p:nvPicPr>
        <p:blipFill>
          <a:blip r:embed="rId3" cstate="print"/>
          <a:srcRect b="17391"/>
          <a:stretch>
            <a:fillRect/>
          </a:stretch>
        </p:blipFill>
        <p:spPr bwMode="auto">
          <a:xfrm>
            <a:off x="7320136" y="1"/>
            <a:ext cx="3347864" cy="13681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2969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91544" y="260648"/>
            <a:ext cx="8229600" cy="1143000"/>
          </a:xfrm>
        </p:spPr>
        <p:txBody>
          <a:bodyPr>
            <a:normAutofit/>
          </a:bodyPr>
          <a:lstStyle/>
          <a:p>
            <a:r>
              <a:rPr lang="tr-TR" sz="3600" b="1" dirty="0">
                <a:solidFill>
                  <a:srgbClr val="FF0000"/>
                </a:solidFill>
                <a:latin typeface="+mn-lt"/>
              </a:rPr>
              <a:t>Hangi Mallar Üretilecek?</a:t>
            </a:r>
            <a:endParaRPr lang="tr-TR" sz="3600" b="1" dirty="0">
              <a:solidFill>
                <a:srgbClr val="FF0000"/>
              </a:solidFill>
              <a:latin typeface="+mn-lt"/>
            </a:endParaRPr>
          </a:p>
        </p:txBody>
      </p:sp>
      <p:sp>
        <p:nvSpPr>
          <p:cNvPr id="3" name="2 İçerik Yer Tutucusu"/>
          <p:cNvSpPr>
            <a:spLocks noGrp="1"/>
          </p:cNvSpPr>
          <p:nvPr>
            <p:ph idx="1"/>
          </p:nvPr>
        </p:nvSpPr>
        <p:spPr>
          <a:xfrm>
            <a:off x="1919536" y="1556793"/>
            <a:ext cx="8229600" cy="4929411"/>
          </a:xfrm>
        </p:spPr>
        <p:txBody>
          <a:bodyPr>
            <a:normAutofit fontScale="70000" lnSpcReduction="20000"/>
          </a:bodyPr>
          <a:lstStyle/>
          <a:p>
            <a:r>
              <a:rPr lang="tr-TR" dirty="0" smtClean="0">
                <a:latin typeface="+mn-lt"/>
              </a:rPr>
              <a:t>Bu soru yöneticinin hangi tür işletme veya işletme grubunda(üretim alt sektörleri) çalışmak istediği ile ilgilidir. Yöneticinin var olan kaynaklarla üretilmesi olası bir çok ürünü belirlemesi gerekmektedir. Böylece işletme seçimi yanıt aranacak ilk soru olarak karşısına çıkacaktır.</a:t>
            </a:r>
          </a:p>
          <a:p>
            <a:pPr>
              <a:buFont typeface="Wingdings" pitchFamily="2" charset="2"/>
              <a:buChar char="v"/>
            </a:pPr>
            <a:r>
              <a:rPr lang="tr-TR" dirty="0" smtClean="0">
                <a:latin typeface="+mn-lt"/>
              </a:rPr>
              <a:t>Besi İşletmesi, Süt Sığırı İşletmesi vb.</a:t>
            </a:r>
          </a:p>
          <a:p>
            <a:r>
              <a:rPr lang="tr-TR" dirty="0" smtClean="0">
                <a:latin typeface="+mn-lt"/>
              </a:rPr>
              <a:t>Örneğin: Bir süt sığırcılık işletmesi tercihinde bulunalım.</a:t>
            </a:r>
          </a:p>
          <a:p>
            <a:pPr>
              <a:buFont typeface="Wingdings" pitchFamily="2" charset="2"/>
              <a:buChar char="ü"/>
            </a:pPr>
            <a:r>
              <a:rPr lang="tr-TR" dirty="0" smtClean="0">
                <a:latin typeface="+mn-lt"/>
              </a:rPr>
              <a:t>Bu seçim yerinde bir karar mıdır?</a:t>
            </a:r>
          </a:p>
          <a:p>
            <a:pPr>
              <a:buFont typeface="Wingdings" pitchFamily="2" charset="2"/>
              <a:buChar char="ü"/>
            </a:pPr>
            <a:r>
              <a:rPr lang="tr-TR" dirty="0" smtClean="0">
                <a:latin typeface="+mn-lt"/>
              </a:rPr>
              <a:t>Eldeki kaynaklarla uyumlu başka işletme modeli seçilebilir mi?</a:t>
            </a:r>
          </a:p>
          <a:p>
            <a:pPr>
              <a:buFont typeface="Wingdings" pitchFamily="2" charset="2"/>
              <a:buChar char="ü"/>
            </a:pPr>
            <a:r>
              <a:rPr lang="tr-TR" dirty="0" smtClean="0">
                <a:latin typeface="+mn-lt"/>
              </a:rPr>
              <a:t>Süt Sığırcılık işletmesi yöneticisi yem tedarikinde yemi kendi işletmesinden mi yoksa piyasadan mı temin etmeli?</a:t>
            </a:r>
          </a:p>
          <a:p>
            <a:pPr>
              <a:buFont typeface="Wingdings" pitchFamily="2" charset="2"/>
              <a:buChar char="ü"/>
            </a:pPr>
            <a:r>
              <a:rPr lang="tr-TR" dirty="0" smtClean="0">
                <a:latin typeface="+mn-lt"/>
              </a:rPr>
              <a:t>Yem tedarikinde stok politikası ne olmalı? (Tek parti halinde mi, yoksa partiler halinde mi tedarik etmeli?)</a:t>
            </a:r>
          </a:p>
          <a:p>
            <a:pPr>
              <a:buFont typeface="Wingdings" pitchFamily="2" charset="2"/>
              <a:buChar char="ü"/>
            </a:pPr>
            <a:r>
              <a:rPr lang="tr-TR" dirty="0" smtClean="0">
                <a:latin typeface="+mn-lt"/>
              </a:rPr>
              <a:t>Söz konusu işletmenin yönetim ve organizasyonunda Damızlık-Süt İnekçiliği ayrı ayrı mı planlanmalı?</a:t>
            </a:r>
            <a:endParaRPr lang="tr-TR" dirty="0" smtClean="0"/>
          </a:p>
          <a:p>
            <a:pPr>
              <a:buFont typeface="Wingdings" pitchFamily="2" charset="2"/>
              <a:buChar char="ü"/>
            </a:pPr>
            <a:endParaRPr lang="tr-TR" dirty="0" smtClean="0">
              <a:latin typeface="+mn-lt"/>
            </a:endParaRPr>
          </a:p>
          <a:p>
            <a:pPr marL="514350" indent="-514350">
              <a:buNone/>
            </a:pPr>
            <a:r>
              <a:rPr lang="tr-TR" dirty="0" smtClean="0">
                <a:latin typeface="+mn-lt"/>
              </a:rPr>
              <a:t>Görüleceği üzere işletme tipi ve modeli seçimi oldukça önemli bir konudur.</a:t>
            </a:r>
          </a:p>
        </p:txBody>
      </p:sp>
      <p:pic>
        <p:nvPicPr>
          <p:cNvPr id="37890" name="Picture 2" descr="http://www.karacabeyblog.com/wp-content/uploads/2010/09/matli-karacabey-3-500x331.jpg"/>
          <p:cNvPicPr>
            <a:picLocks noChangeAspect="1" noChangeArrowheads="1"/>
          </p:cNvPicPr>
          <p:nvPr/>
        </p:nvPicPr>
        <p:blipFill>
          <a:blip r:embed="rId2" cstate="print"/>
          <a:srcRect/>
          <a:stretch>
            <a:fillRect/>
          </a:stretch>
        </p:blipFill>
        <p:spPr bwMode="auto">
          <a:xfrm>
            <a:off x="1703512" y="188640"/>
            <a:ext cx="1740374"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892" name="Picture 4" descr="http://www.adanavho.org.tr/wp-content/uploads/tavuk3.jpg"/>
          <p:cNvPicPr>
            <a:picLocks noChangeAspect="1" noChangeArrowheads="1"/>
          </p:cNvPicPr>
          <p:nvPr/>
        </p:nvPicPr>
        <p:blipFill>
          <a:blip r:embed="rId3" cstate="print"/>
          <a:srcRect/>
          <a:stretch>
            <a:fillRect/>
          </a:stretch>
        </p:blipFill>
        <p:spPr bwMode="auto">
          <a:xfrm>
            <a:off x="8688289" y="188640"/>
            <a:ext cx="1773575" cy="1181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4472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03712" y="260648"/>
            <a:ext cx="7380312" cy="1143000"/>
          </a:xfrm>
        </p:spPr>
        <p:txBody>
          <a:bodyPr/>
          <a:lstStyle/>
          <a:p>
            <a:r>
              <a:rPr lang="tr-TR" b="1" dirty="0" smtClean="0">
                <a:solidFill>
                  <a:srgbClr val="FF0000"/>
                </a:solidFill>
                <a:latin typeface="+mn-lt"/>
              </a:rPr>
              <a:t>Hangi Miktarda Üretilecek?</a:t>
            </a:r>
            <a:endParaRPr lang="tr-TR" dirty="0">
              <a:latin typeface="+mn-lt"/>
            </a:endParaRPr>
          </a:p>
        </p:txBody>
      </p:sp>
      <p:sp>
        <p:nvSpPr>
          <p:cNvPr id="3" name="2 İçerik Yer Tutucusu"/>
          <p:cNvSpPr>
            <a:spLocks noGrp="1"/>
          </p:cNvSpPr>
          <p:nvPr>
            <p:ph idx="1"/>
          </p:nvPr>
        </p:nvSpPr>
        <p:spPr>
          <a:xfrm>
            <a:off x="1524000" y="1484785"/>
            <a:ext cx="6804248" cy="4713387"/>
          </a:xfrm>
        </p:spPr>
        <p:txBody>
          <a:bodyPr>
            <a:normAutofit/>
          </a:bodyPr>
          <a:lstStyle/>
          <a:p>
            <a:pPr algn="just"/>
            <a:r>
              <a:rPr lang="tr-TR" dirty="0" smtClean="0">
                <a:latin typeface="+mn-lt"/>
              </a:rPr>
              <a:t>Bu her bir işletmenin kendisini ilgilendiren bir sorundur. Yöneticilerin asıl karar vermeleri gereken konu, </a:t>
            </a:r>
            <a:r>
              <a:rPr lang="tr-TR" b="1" u="sng" dirty="0" smtClean="0">
                <a:solidFill>
                  <a:srgbClr val="FF0000"/>
                </a:solidFill>
                <a:latin typeface="+mn-lt"/>
              </a:rPr>
              <a:t>en kârlı üretim düzeyi</a:t>
            </a:r>
            <a:r>
              <a:rPr lang="tr-TR" dirty="0" smtClean="0">
                <a:latin typeface="+mn-lt"/>
              </a:rPr>
              <a:t>nin belirlenebilmesi olmalıdır. Çok fazla üretmek, her zaman daha fazla kazanmak anlamına gelmez. Diğer bir ifade ile yüksek bir verimlilik ile çalışıyor olsanız bile karlı bir iş yapıyor olmayabilirsiniz. </a:t>
            </a:r>
          </a:p>
          <a:p>
            <a:pPr algn="just"/>
            <a:r>
              <a:rPr lang="tr-TR" dirty="0" smtClean="0">
                <a:latin typeface="+mn-lt"/>
              </a:rPr>
              <a:t>İşletmenin karlılığı için verimlilik gerekli koşuldur, ancak tek başına yeterli değildir.</a:t>
            </a:r>
            <a:endParaRPr lang="tr-TR" dirty="0">
              <a:latin typeface="+mn-lt"/>
            </a:endParaRPr>
          </a:p>
        </p:txBody>
      </p:sp>
      <p:pic>
        <p:nvPicPr>
          <p:cNvPr id="20482" name="Picture 2" descr="http://www.haberexen.com/d/other/fiyati-dusen-sutu-alkislarla-sokaga-doktuler-IHA-20130124AW000436-5-t.jpg"/>
          <p:cNvPicPr>
            <a:picLocks noChangeAspect="1" noChangeArrowheads="1"/>
          </p:cNvPicPr>
          <p:nvPr/>
        </p:nvPicPr>
        <p:blipFill>
          <a:blip r:embed="rId2" cstate="print"/>
          <a:srcRect/>
          <a:stretch>
            <a:fillRect/>
          </a:stretch>
        </p:blipFill>
        <p:spPr bwMode="auto">
          <a:xfrm>
            <a:off x="8400256" y="1844824"/>
            <a:ext cx="2063776"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84" name="Picture 4" descr="http://www.haberinadresi.com/images/album/54ba543fae78491c3c4f72e7.jpg"/>
          <p:cNvPicPr>
            <a:picLocks noChangeAspect="1" noChangeArrowheads="1"/>
          </p:cNvPicPr>
          <p:nvPr/>
        </p:nvPicPr>
        <p:blipFill>
          <a:blip r:embed="rId3" cstate="print"/>
          <a:srcRect b="10891"/>
          <a:stretch>
            <a:fillRect/>
          </a:stretch>
        </p:blipFill>
        <p:spPr bwMode="auto">
          <a:xfrm>
            <a:off x="1703512" y="260648"/>
            <a:ext cx="2160240" cy="1012534"/>
          </a:xfrm>
          <a:prstGeom prst="rect">
            <a:avLst/>
          </a:prstGeom>
          <a:noFill/>
        </p:spPr>
      </p:pic>
    </p:spTree>
    <p:extLst>
      <p:ext uri="{BB962C8B-B14F-4D97-AF65-F5344CB8AC3E}">
        <p14:creationId xmlns:p14="http://schemas.microsoft.com/office/powerpoint/2010/main" val="2596271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http://notoku.com/wp-content/uploads/3167_04_sek_4_1.gif"/>
          <p:cNvPicPr>
            <a:picLocks noChangeAspect="1" noChangeArrowheads="1"/>
          </p:cNvPicPr>
          <p:nvPr/>
        </p:nvPicPr>
        <p:blipFill>
          <a:blip r:embed="rId2" cstate="print"/>
          <a:srcRect t="8591"/>
          <a:stretch>
            <a:fillRect/>
          </a:stretch>
        </p:blipFill>
        <p:spPr bwMode="auto">
          <a:xfrm>
            <a:off x="1775520" y="332656"/>
            <a:ext cx="8280920" cy="2808312"/>
          </a:xfrm>
          <a:prstGeom prst="rect">
            <a:avLst/>
          </a:prstGeom>
          <a:noFill/>
        </p:spPr>
      </p:pic>
      <p:pic>
        <p:nvPicPr>
          <p:cNvPr id="206852" name="Picture 4" descr="http://2.bp.blogspot.com/-117UgNYc94U/UHRurMaBalI/AAAAAAAAAl0/DuHab14FsGo/s1600/ortalama+sabit-degisken+maliyet.jpg"/>
          <p:cNvPicPr>
            <a:picLocks noChangeAspect="1" noChangeArrowheads="1"/>
          </p:cNvPicPr>
          <p:nvPr/>
        </p:nvPicPr>
        <p:blipFill>
          <a:blip r:embed="rId3" cstate="print"/>
          <a:srcRect l="10639" t="4256" r="11170" b="2128"/>
          <a:stretch>
            <a:fillRect/>
          </a:stretch>
        </p:blipFill>
        <p:spPr bwMode="auto">
          <a:xfrm>
            <a:off x="3071664" y="3140968"/>
            <a:ext cx="5688632" cy="3312368"/>
          </a:xfrm>
          <a:prstGeom prst="rect">
            <a:avLst/>
          </a:prstGeom>
          <a:noFill/>
        </p:spPr>
      </p:pic>
    </p:spTree>
    <p:extLst>
      <p:ext uri="{BB962C8B-B14F-4D97-AF65-F5344CB8AC3E}">
        <p14:creationId xmlns:p14="http://schemas.microsoft.com/office/powerpoint/2010/main" val="718090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51584" y="332656"/>
            <a:ext cx="7787208" cy="1143000"/>
          </a:xfrm>
        </p:spPr>
        <p:txBody>
          <a:bodyPr>
            <a:normAutofit fontScale="90000"/>
          </a:bodyPr>
          <a:lstStyle/>
          <a:p>
            <a:r>
              <a:rPr lang="tr-TR" b="1" dirty="0" smtClean="0">
                <a:solidFill>
                  <a:srgbClr val="FF0000"/>
                </a:solidFill>
                <a:latin typeface="+mn-lt"/>
              </a:rPr>
              <a:t>Nasıl(hangi yöntem ile)Üretilecek?</a:t>
            </a:r>
            <a:endParaRPr lang="tr-TR" dirty="0">
              <a:latin typeface="+mn-lt"/>
            </a:endParaRPr>
          </a:p>
        </p:txBody>
      </p:sp>
      <p:sp>
        <p:nvSpPr>
          <p:cNvPr id="3" name="2 İçerik Yer Tutucusu"/>
          <p:cNvSpPr>
            <a:spLocks noGrp="1"/>
          </p:cNvSpPr>
          <p:nvPr>
            <p:ph idx="1"/>
          </p:nvPr>
        </p:nvSpPr>
        <p:spPr/>
        <p:txBody>
          <a:bodyPr>
            <a:normAutofit fontScale="77500" lnSpcReduction="20000"/>
          </a:bodyPr>
          <a:lstStyle/>
          <a:p>
            <a:r>
              <a:rPr lang="tr-TR" dirty="0" smtClean="0">
                <a:latin typeface="+mn-lt"/>
              </a:rPr>
              <a:t>Bu soru üretimde hangi kaynaklar hangi miktarlarda kullanılacak sorusu ile ilgilidir.</a:t>
            </a:r>
          </a:p>
          <a:p>
            <a:r>
              <a:rPr lang="tr-TR" dirty="0" smtClean="0">
                <a:latin typeface="+mn-lt"/>
              </a:rPr>
              <a:t>Yöneticiler daha önceden tanımadıkları üretim sürecinde hangi girdilerin ne kadar kullanılacağına karar vermek zorundadır.</a:t>
            </a:r>
          </a:p>
          <a:p>
            <a:r>
              <a:rPr lang="tr-TR" dirty="0" smtClean="0">
                <a:latin typeface="+mn-lt"/>
              </a:rPr>
              <a:t>Süt sığırcılığı işletme yöneticisinin cevap bulması gereken bazı sorular şunlardır.</a:t>
            </a:r>
          </a:p>
          <a:p>
            <a:pPr>
              <a:buFont typeface="Wingdings" pitchFamily="2" charset="2"/>
              <a:buChar char="ü"/>
            </a:pPr>
            <a:r>
              <a:rPr lang="tr-TR" dirty="0" smtClean="0">
                <a:latin typeface="+mn-lt"/>
              </a:rPr>
              <a:t>Nasıl bir barınak tipi kullanılacak?</a:t>
            </a:r>
          </a:p>
          <a:p>
            <a:pPr>
              <a:buFont typeface="Wingdings" pitchFamily="2" charset="2"/>
              <a:buChar char="ü"/>
            </a:pPr>
            <a:r>
              <a:rPr lang="tr-TR" dirty="0" smtClean="0">
                <a:latin typeface="+mn-lt"/>
              </a:rPr>
              <a:t>Nasıl bir yemleme düzeni benimsenecek?</a:t>
            </a:r>
          </a:p>
          <a:p>
            <a:pPr>
              <a:buFont typeface="Wingdings" pitchFamily="2" charset="2"/>
              <a:buChar char="ü"/>
            </a:pPr>
            <a:r>
              <a:rPr lang="tr-TR" dirty="0" smtClean="0">
                <a:latin typeface="+mn-lt"/>
              </a:rPr>
              <a:t>Nasıl bir yetiştirme şekli izlenecek?</a:t>
            </a:r>
          </a:p>
          <a:p>
            <a:pPr>
              <a:buFont typeface="Wingdings" pitchFamily="2" charset="2"/>
              <a:buChar char="ü"/>
            </a:pPr>
            <a:r>
              <a:rPr lang="tr-TR" dirty="0" smtClean="0">
                <a:latin typeface="+mn-lt"/>
              </a:rPr>
              <a:t>Nasıl bir hayvan sağlık koruma planı izlenecek?</a:t>
            </a:r>
          </a:p>
          <a:p>
            <a:pPr>
              <a:buFont typeface="Wingdings" pitchFamily="2" charset="2"/>
              <a:buChar char="ü"/>
            </a:pPr>
            <a:r>
              <a:rPr lang="tr-TR" dirty="0" smtClean="0"/>
              <a:t>İşletmede teknolojik yapı ve otomasyon düzeyi ne olacak?</a:t>
            </a:r>
            <a:endParaRPr lang="tr-TR" dirty="0" smtClean="0">
              <a:latin typeface="+mn-lt"/>
            </a:endParaRPr>
          </a:p>
          <a:p>
            <a:pPr>
              <a:buNone/>
            </a:pPr>
            <a:r>
              <a:rPr lang="tr-TR" dirty="0" smtClean="0">
                <a:latin typeface="+mn-lt"/>
              </a:rPr>
              <a:t>	</a:t>
            </a:r>
          </a:p>
          <a:p>
            <a:pPr algn="just">
              <a:buNone/>
            </a:pPr>
            <a:r>
              <a:rPr lang="tr-TR" dirty="0" smtClean="0">
                <a:latin typeface="+mn-lt"/>
              </a:rPr>
              <a:t>	Üretim yöntemleri ile ilgili olarak sorulacak bir çok soru bulunmaktadır. Bu yöntemlerin teknolojik olarak uygunluğu da gözden geçirilmeli ve içlerinden en kârlı olanı seçilmelidir. </a:t>
            </a:r>
          </a:p>
        </p:txBody>
      </p:sp>
      <p:pic>
        <p:nvPicPr>
          <p:cNvPr id="19458" name="Picture 2" descr="http://polisolmakistiyorum.com/wp-content/uploads/2012-PMYO-Ba%C5%9Fvuru-Nas%C4%B1l-Yap%C4%B1l%C4%B1r.jpg"/>
          <p:cNvPicPr>
            <a:picLocks noChangeAspect="1" noChangeArrowheads="1"/>
          </p:cNvPicPr>
          <p:nvPr/>
        </p:nvPicPr>
        <p:blipFill>
          <a:blip r:embed="rId2" cstate="print"/>
          <a:srcRect b="7391"/>
          <a:stretch>
            <a:fillRect/>
          </a:stretch>
        </p:blipFill>
        <p:spPr bwMode="auto">
          <a:xfrm rot="19991084">
            <a:off x="1668736" y="424648"/>
            <a:ext cx="933061" cy="864096"/>
          </a:xfrm>
          <a:prstGeom prst="ellipse">
            <a:avLst/>
          </a:prstGeom>
          <a:ln>
            <a:noFill/>
          </a:ln>
          <a:effectLst>
            <a:softEdge rad="112500"/>
          </a:effectLst>
        </p:spPr>
      </p:pic>
      <p:pic>
        <p:nvPicPr>
          <p:cNvPr id="19460" name="Picture 4" descr="http://www.ziraatfakultesi.net/wp-content/uploads/2013/01/buzagi-kulubesi.jpg"/>
          <p:cNvPicPr>
            <a:picLocks noChangeAspect="1" noChangeArrowheads="1"/>
          </p:cNvPicPr>
          <p:nvPr/>
        </p:nvPicPr>
        <p:blipFill>
          <a:blip r:embed="rId3" cstate="print"/>
          <a:srcRect/>
          <a:stretch>
            <a:fillRect/>
          </a:stretch>
        </p:blipFill>
        <p:spPr bwMode="auto">
          <a:xfrm>
            <a:off x="8112224" y="3068960"/>
            <a:ext cx="1924596" cy="1442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3097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2063552" y="1412776"/>
            <a:ext cx="7812088" cy="4752528"/>
          </a:xfrm>
        </p:spPr>
        <p:txBody>
          <a:bodyPr>
            <a:normAutofit/>
          </a:bodyPr>
          <a:lstStyle/>
          <a:p>
            <a:pPr marL="0" indent="0" algn="just">
              <a:lnSpc>
                <a:spcPct val="130000"/>
              </a:lnSpc>
              <a:defRPr/>
            </a:pPr>
            <a:r>
              <a:rPr lang="tr-TR" dirty="0"/>
              <a:t>  İşletmeyi tanımlamak için öncelikle birkaç temel kavramı açıklamak gerekecektir ki, bunlar, </a:t>
            </a:r>
            <a:r>
              <a:rPr lang="tr-TR" b="1" dirty="0"/>
              <a:t>"fayda", "iktisadi mal ve hizmet", "üretim" ve "üretim </a:t>
            </a:r>
            <a:r>
              <a:rPr lang="tr-TR" b="1" dirty="0" err="1"/>
              <a:t>faktörleri"</a:t>
            </a:r>
            <a:r>
              <a:rPr lang="tr-TR" dirty="0" err="1"/>
              <a:t>dir</a:t>
            </a:r>
            <a:r>
              <a:rPr lang="tr-TR" dirty="0"/>
              <a:t>. </a:t>
            </a:r>
          </a:p>
          <a:p>
            <a:pPr marL="0" indent="0" algn="just">
              <a:lnSpc>
                <a:spcPct val="130000"/>
              </a:lnSpc>
              <a:buFont typeface="Wingdings" pitchFamily="2" charset="2"/>
              <a:buChar char="Ø"/>
              <a:defRPr/>
            </a:pPr>
            <a:r>
              <a:rPr lang="tr-TR" dirty="0">
                <a:effectLst>
                  <a:outerShdw blurRad="38100" dist="38100" dir="2700000" algn="tl">
                    <a:srgbClr val="000000"/>
                  </a:outerShdw>
                </a:effectLst>
              </a:rPr>
              <a:t>  </a:t>
            </a:r>
            <a:r>
              <a:rPr lang="tr-TR" b="1" dirty="0">
                <a:solidFill>
                  <a:srgbClr val="FF0000"/>
                </a:solidFill>
              </a:rPr>
              <a:t>Fayda</a:t>
            </a:r>
          </a:p>
          <a:p>
            <a:pPr marL="0" indent="0">
              <a:lnSpc>
                <a:spcPct val="130000"/>
              </a:lnSpc>
              <a:defRPr/>
            </a:pPr>
            <a:r>
              <a:rPr lang="tr-TR" dirty="0"/>
              <a:t>Mal ve hizmetlerin insanların ihtiyaçlarını giderme niteliğine </a:t>
            </a:r>
            <a:r>
              <a:rPr lang="tr-TR" b="1" i="1" dirty="0">
                <a:effectLst>
                  <a:outerShdw blurRad="38100" dist="38100" dir="2700000" algn="tl">
                    <a:srgbClr val="000000"/>
                  </a:outerShdw>
                </a:effectLst>
              </a:rPr>
              <a:t>"fayda"</a:t>
            </a:r>
            <a:r>
              <a:rPr lang="tr-TR" dirty="0"/>
              <a:t> denilmektedir.</a:t>
            </a:r>
            <a:endParaRPr lang="tr-TR" b="1" dirty="0"/>
          </a:p>
        </p:txBody>
      </p:sp>
      <p:sp>
        <p:nvSpPr>
          <p:cNvPr id="3" name="1 Başlık"/>
          <p:cNvSpPr>
            <a:spLocks noGrp="1"/>
          </p:cNvSpPr>
          <p:nvPr>
            <p:ph type="title"/>
          </p:nvPr>
        </p:nvSpPr>
        <p:spPr>
          <a:xfrm>
            <a:off x="1981200" y="274638"/>
            <a:ext cx="8229600" cy="1143000"/>
          </a:xfrm>
        </p:spPr>
        <p:txBody>
          <a:bodyPr>
            <a:normAutofit/>
          </a:bodyPr>
          <a:lstStyle/>
          <a:p>
            <a:r>
              <a:rPr lang="tr-TR" sz="3600" b="1" dirty="0">
                <a:solidFill>
                  <a:srgbClr val="FF0000"/>
                </a:solidFill>
                <a:latin typeface="+mn-lt"/>
              </a:rPr>
              <a:t>Temel Ekonomik Kavramlara Giriş</a:t>
            </a:r>
            <a:endParaRPr lang="tr-TR" sz="3600" b="1" dirty="0">
              <a:solidFill>
                <a:srgbClr val="FF0000"/>
              </a:solidFill>
              <a:latin typeface="+mn-lt"/>
            </a:endParaRPr>
          </a:p>
        </p:txBody>
      </p:sp>
    </p:spTree>
    <p:extLst>
      <p:ext uri="{BB962C8B-B14F-4D97-AF65-F5344CB8AC3E}">
        <p14:creationId xmlns:p14="http://schemas.microsoft.com/office/powerpoint/2010/main" val="197319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tr-TR" sz="4000" b="1" dirty="0">
                <a:solidFill>
                  <a:srgbClr val="FF0000"/>
                </a:solidFill>
                <a:latin typeface="+mn-lt"/>
              </a:rPr>
              <a:t>İktisadi Mal ve Hizmetler</a:t>
            </a:r>
            <a:endParaRPr lang="en-GB" sz="4000" dirty="0">
              <a:latin typeface="+mn-lt"/>
            </a:endParaRPr>
          </a:p>
        </p:txBody>
      </p:sp>
      <p:sp>
        <p:nvSpPr>
          <p:cNvPr id="402435" name="Rectangle 3"/>
          <p:cNvSpPr>
            <a:spLocks noGrp="1" noChangeArrowheads="1"/>
          </p:cNvSpPr>
          <p:nvPr>
            <p:ph type="body" idx="1"/>
          </p:nvPr>
        </p:nvSpPr>
        <p:spPr>
          <a:xfrm>
            <a:off x="2063552" y="1988841"/>
            <a:ext cx="7772400" cy="3895725"/>
          </a:xfrm>
        </p:spPr>
        <p:txBody>
          <a:bodyPr/>
          <a:lstStyle/>
          <a:p>
            <a:pPr marL="0" indent="0">
              <a:lnSpc>
                <a:spcPct val="170000"/>
              </a:lnSpc>
              <a:buFont typeface="Wingdings" pitchFamily="2" charset="2"/>
              <a:buChar char="Ø"/>
              <a:defRPr/>
            </a:pPr>
            <a:r>
              <a:rPr lang="tr-TR" dirty="0" smtClean="0">
                <a:latin typeface="+mn-lt"/>
              </a:rPr>
              <a:t> </a:t>
            </a:r>
            <a:r>
              <a:rPr lang="tr-TR" b="1" dirty="0" smtClean="0">
                <a:solidFill>
                  <a:srgbClr val="FF0000"/>
                </a:solidFill>
                <a:latin typeface="+mn-lt"/>
              </a:rPr>
              <a:t>İktisadi Mal ve Hizmetler</a:t>
            </a:r>
          </a:p>
          <a:p>
            <a:pPr marL="0" indent="0" algn="just">
              <a:lnSpc>
                <a:spcPct val="170000"/>
              </a:lnSpc>
              <a:buNone/>
              <a:defRPr/>
            </a:pPr>
            <a:r>
              <a:rPr lang="tr-TR" dirty="0"/>
              <a:t>İnsanların ihtiyaçlarını giderme niteliği, veya "faydası" olan madde ve hizmetlere "iktisadi mal ve hizmetler" denilmektedir.</a:t>
            </a:r>
          </a:p>
        </p:txBody>
      </p:sp>
    </p:spTree>
    <p:extLst>
      <p:ext uri="{BB962C8B-B14F-4D97-AF65-F5344CB8AC3E}">
        <p14:creationId xmlns:p14="http://schemas.microsoft.com/office/powerpoint/2010/main" val="2726081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738</Words>
  <Application>Microsoft Office PowerPoint</Application>
  <PresentationFormat>Geniş ekran</PresentationFormat>
  <Paragraphs>79</Paragraphs>
  <Slides>15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15</vt:i4>
      </vt:variant>
    </vt:vector>
  </HeadingPairs>
  <TitlesOfParts>
    <vt:vector size="21" baseType="lpstr">
      <vt:lpstr>Arial</vt:lpstr>
      <vt:lpstr>Calibri</vt:lpstr>
      <vt:lpstr>Calibri Light</vt:lpstr>
      <vt:lpstr>Times New Roman</vt:lpstr>
      <vt:lpstr>Wingdings</vt:lpstr>
      <vt:lpstr>Office Teması</vt:lpstr>
      <vt:lpstr>Hayvancılık İşletmelerinde İşletme Yönetimi </vt:lpstr>
      <vt:lpstr>PowerPoint Sunusu</vt:lpstr>
      <vt:lpstr>Üç Temel Ekonomik </vt:lpstr>
      <vt:lpstr>Hangi Mallar Üretilecek?</vt:lpstr>
      <vt:lpstr>Hangi Miktarda Üretilecek?</vt:lpstr>
      <vt:lpstr>PowerPoint Sunusu</vt:lpstr>
      <vt:lpstr>Nasıl(hangi yöntem ile)Üretilecek?</vt:lpstr>
      <vt:lpstr>Temel Ekonomik Kavramlara Giriş</vt:lpstr>
      <vt:lpstr>İktisadi Mal ve Hizmetler</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Hayvancılık İşletmelerinde İşletme Yönetimi </dc:title>
  <dc:creator>Arzu Gökdai</dc:creator>
  <cp:lastModifiedBy>Arzu Gökdai</cp:lastModifiedBy>
  <cp:revision>1</cp:revision>
  <dcterms:created xsi:type="dcterms:W3CDTF">2017-11-03T10:58:53Z</dcterms:created>
  <dcterms:modified xsi:type="dcterms:W3CDTF">2017-11-03T10:59:08Z</dcterms:modified>
</cp:coreProperties>
</file>