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303" r:id="rId2"/>
    <p:sldId id="304" r:id="rId3"/>
    <p:sldId id="302" r:id="rId4"/>
    <p:sldId id="307" r:id="rId5"/>
    <p:sldId id="308" r:id="rId6"/>
    <p:sldId id="309" r:id="rId7"/>
    <p:sldId id="305" r:id="rId8"/>
    <p:sldId id="310" r:id="rId9"/>
    <p:sldId id="311" r:id="rId10"/>
    <p:sldId id="306" r:id="rId11"/>
    <p:sldId id="312" r:id="rId12"/>
    <p:sldId id="272" r:id="rId13"/>
    <p:sldId id="315" r:id="rId14"/>
    <p:sldId id="314" r:id="rId15"/>
    <p:sldId id="326" r:id="rId16"/>
    <p:sldId id="316" r:id="rId17"/>
    <p:sldId id="317" r:id="rId18"/>
    <p:sldId id="273" r:id="rId19"/>
    <p:sldId id="274" r:id="rId20"/>
    <p:sldId id="275" r:id="rId21"/>
    <p:sldId id="276" r:id="rId22"/>
    <p:sldId id="277" r:id="rId23"/>
    <p:sldId id="278" r:id="rId24"/>
    <p:sldId id="279" r:id="rId25"/>
    <p:sldId id="280" r:id="rId26"/>
    <p:sldId id="281" r:id="rId27"/>
    <p:sldId id="282" r:id="rId28"/>
    <p:sldId id="283" r:id="rId29"/>
    <p:sldId id="318" r:id="rId30"/>
    <p:sldId id="319" r:id="rId31"/>
    <p:sldId id="320" r:id="rId32"/>
    <p:sldId id="284" r:id="rId33"/>
    <p:sldId id="285" r:id="rId34"/>
    <p:sldId id="286" r:id="rId35"/>
    <p:sldId id="287" r:id="rId36"/>
    <p:sldId id="289" r:id="rId37"/>
    <p:sldId id="290" r:id="rId38"/>
    <p:sldId id="291" r:id="rId39"/>
    <p:sldId id="292" r:id="rId40"/>
    <p:sldId id="293" r:id="rId41"/>
    <p:sldId id="294" r:id="rId42"/>
    <p:sldId id="295" r:id="rId43"/>
    <p:sldId id="296" r:id="rId44"/>
    <p:sldId id="298" r:id="rId45"/>
    <p:sldId id="299" r:id="rId46"/>
    <p:sldId id="300" r:id="rId47"/>
    <p:sldId id="301" r:id="rId48"/>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98" autoAdjust="0"/>
    <p:restoredTop sz="94645" autoAdjust="0"/>
  </p:normalViewPr>
  <p:slideViewPr>
    <p:cSldViewPr>
      <p:cViewPr varScale="1">
        <p:scale>
          <a:sx n="87" d="100"/>
          <a:sy n="87" d="100"/>
        </p:scale>
        <p:origin x="184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0A26E14-021F-4E05-A50D-3BFD6DF2A92D}" type="datetimeFigureOut">
              <a:rPr lang="tr-TR"/>
              <a:pPr>
                <a:defRPr/>
              </a:pPr>
              <a:t>28.12.2017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D5BE70B1-2AE3-441E-8E6E-B84C790F2753}" type="slidenum">
              <a:rPr lang="tr-TR"/>
              <a:pPr>
                <a:defRPr/>
              </a:pPr>
              <a:t>‹#›</a:t>
            </a:fld>
            <a:endParaRPr lang="tr-TR"/>
          </a:p>
        </p:txBody>
      </p:sp>
    </p:spTree>
    <p:extLst>
      <p:ext uri="{BB962C8B-B14F-4D97-AF65-F5344CB8AC3E}">
        <p14:creationId xmlns:p14="http://schemas.microsoft.com/office/powerpoint/2010/main" val="463066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B4C535F-240F-4E64-975A-07A74F27D943}" type="slidenum">
              <a:rPr lang="tr-TR" smtClean="0"/>
              <a:pPr/>
              <a:t>45</a:t>
            </a:fld>
            <a:endParaRPr lang="tr-TR"/>
          </a:p>
        </p:txBody>
      </p:sp>
    </p:spTree>
    <p:extLst>
      <p:ext uri="{BB962C8B-B14F-4D97-AF65-F5344CB8AC3E}">
        <p14:creationId xmlns:p14="http://schemas.microsoft.com/office/powerpoint/2010/main" val="365867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CB0F70A8-9219-4697-A4DA-F37B38AEAA5B}" type="datetimeFigureOut">
              <a:rPr lang="tr-TR"/>
              <a:pPr>
                <a:defRPr/>
              </a:pPr>
              <a:t>28.12.2017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96003ECF-3DD2-47A1-99F6-48246BEA3182}"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9CD57496-6D80-4BAB-B2E3-B72778B39EAB}" type="datetimeFigureOut">
              <a:rPr lang="tr-TR"/>
              <a:pPr>
                <a:defRPr/>
              </a:pPr>
              <a:t>28.12.2017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C643AAF5-2311-4A60-91F9-9069E96467ED}"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2B977F23-C31C-4273-AACD-CD6477A0DAA4}" type="datetimeFigureOut">
              <a:rPr lang="tr-TR"/>
              <a:pPr>
                <a:defRPr/>
              </a:pPr>
              <a:t>28.12.2017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B9BFBBD2-FEEC-420D-863B-E26E2C9EE794}"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3E90A0AF-AC28-4BBD-B2A3-0A66BE353A53}" type="datetimeFigureOut">
              <a:rPr lang="tr-TR"/>
              <a:pPr>
                <a:defRPr/>
              </a:pPr>
              <a:t>28.12.2017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0EF232F8-AD5C-4CCE-B64A-8B89976A58B4}"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8EC17DDF-1E6E-4266-A132-6D99946460EE}" type="datetimeFigureOut">
              <a:rPr lang="tr-TR"/>
              <a:pPr>
                <a:defRPr/>
              </a:pPr>
              <a:t>28.12.2017</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pPr>
              <a:defRPr/>
            </a:pPr>
            <a:fld id="{5F3CED50-5C04-4928-BCE8-59E0697687C2}"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280A3A98-58AD-4278-8B96-3C15F713849E}" type="datetimeFigureOut">
              <a:rPr lang="tr-TR"/>
              <a:pPr>
                <a:defRPr/>
              </a:pPr>
              <a:t>28.12.2017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94B8AC07-F4D1-481E-A90D-316D12064A85}"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21A3F8C4-0BB2-45AB-9C84-7667160B6538}" type="datetimeFigureOut">
              <a:rPr lang="tr-TR"/>
              <a:pPr>
                <a:defRPr/>
              </a:pPr>
              <a:t>28.12.2017</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pPr>
              <a:defRPr/>
            </a:pPr>
            <a:fld id="{0ABF90C2-5E3B-4057-83BB-B611993C4092}"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A07F4EA8-52A4-455A-93B4-A624D37DFA0E}" type="datetimeFigureOut">
              <a:rPr lang="tr-TR"/>
              <a:pPr>
                <a:defRPr/>
              </a:pPr>
              <a:t>28.12.2017</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pPr>
              <a:defRPr/>
            </a:pPr>
            <a:fld id="{CE745923-57CA-4C46-82DB-7270329671E5}"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E701A188-5B57-49AE-9EFF-EA0545E53ABC}" type="datetimeFigureOut">
              <a:rPr lang="tr-TR"/>
              <a:pPr>
                <a:defRPr/>
              </a:pPr>
              <a:t>28.12.2017</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pPr>
              <a:defRPr/>
            </a:pPr>
            <a:fld id="{66B9C285-D510-43B4-8863-457CF199E1E1}"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5CEE3BC-16CC-42C7-A550-F9BE3ED33807}" type="datetimeFigureOut">
              <a:rPr lang="tr-TR"/>
              <a:pPr>
                <a:defRPr/>
              </a:pPr>
              <a:t>28.12.2017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453DEC1E-FD1F-4673-B033-3C67AE6AEE95}"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C8D3DDAE-CC12-4AD3-B3E7-94FCF3DE184B}" type="datetimeFigureOut">
              <a:rPr lang="tr-TR"/>
              <a:pPr>
                <a:defRPr/>
              </a:pPr>
              <a:t>28.12.2017</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pPr>
              <a:defRPr/>
            </a:pPr>
            <a:fld id="{F176C311-8074-4722-9B26-2E8F7C65B900}"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21AB1627-3AC9-4324-AB9C-C997E8E2350C}" type="datetimeFigureOut">
              <a:rPr lang="tr-TR"/>
              <a:pPr>
                <a:defRPr/>
              </a:pPr>
              <a:t>28.12.2017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980C5DA-BA7D-4CB1-A6B6-CB91EF83255B}"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611560" y="4581128"/>
            <a:ext cx="7772400" cy="1470025"/>
          </a:xfrm>
        </p:spPr>
        <p:txBody>
          <a:bodyPr/>
          <a:lstStyle/>
          <a:p>
            <a:pPr algn="l"/>
            <a:r>
              <a:rPr lang="tr-TR" sz="4000" b="1" dirty="0">
                <a:solidFill>
                  <a:srgbClr val="FF0000"/>
                </a:solidFill>
              </a:rPr>
              <a:t>PSEUDOMONAS INFECTIONS</a:t>
            </a:r>
          </a:p>
        </p:txBody>
      </p:sp>
    </p:spTree>
    <p:extLst>
      <p:ext uri="{BB962C8B-B14F-4D97-AF65-F5344CB8AC3E}">
        <p14:creationId xmlns:p14="http://schemas.microsoft.com/office/powerpoint/2010/main" val="272961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548680"/>
            <a:ext cx="8712968" cy="6048672"/>
          </a:xfrm>
        </p:spPr>
        <p:txBody>
          <a:bodyPr>
            <a:normAutofit fontScale="62500" lnSpcReduction="20000"/>
          </a:bodyPr>
          <a:lstStyle/>
          <a:p>
            <a:pPr>
              <a:lnSpc>
                <a:spcPct val="170000"/>
              </a:lnSpc>
            </a:pPr>
            <a:r>
              <a:rPr lang="en-US" b="1" dirty="0"/>
              <a:t>Cow;</a:t>
            </a:r>
            <a:r>
              <a:rPr lang="en-US" dirty="0"/>
              <a:t> mastitis, metritis, pneumonia, dermatitis, arthritis, abscess, sporadic </a:t>
            </a:r>
            <a:r>
              <a:rPr lang="en-US" dirty="0" err="1"/>
              <a:t>abortus</a:t>
            </a:r>
            <a:r>
              <a:rPr lang="en-US" dirty="0"/>
              <a:t>, </a:t>
            </a:r>
            <a:r>
              <a:rPr lang="en-US" dirty="0" smtClean="0"/>
              <a:t>enteritis</a:t>
            </a:r>
            <a:endParaRPr lang="tr-TR" dirty="0" smtClean="0"/>
          </a:p>
          <a:p>
            <a:pPr>
              <a:lnSpc>
                <a:spcPct val="170000"/>
              </a:lnSpc>
            </a:pPr>
            <a:r>
              <a:rPr lang="en-US" b="1" dirty="0"/>
              <a:t>Sheep and goats; </a:t>
            </a:r>
            <a:r>
              <a:rPr lang="en-US" dirty="0"/>
              <a:t>mastitis, </a:t>
            </a:r>
            <a:r>
              <a:rPr lang="en-US" dirty="0">
                <a:solidFill>
                  <a:srgbClr val="FF0000"/>
                </a:solidFill>
              </a:rPr>
              <a:t>fecal rot</a:t>
            </a:r>
            <a:r>
              <a:rPr lang="en-US" dirty="0"/>
              <a:t>, pneumonia, lung abscess, otitis </a:t>
            </a:r>
            <a:r>
              <a:rPr lang="en-US" dirty="0" smtClean="0"/>
              <a:t>media</a:t>
            </a:r>
            <a:endParaRPr lang="tr-TR" dirty="0" smtClean="0"/>
          </a:p>
          <a:p>
            <a:pPr>
              <a:lnSpc>
                <a:spcPct val="170000"/>
              </a:lnSpc>
            </a:pPr>
            <a:r>
              <a:rPr lang="tr-TR" b="1" dirty="0"/>
              <a:t>Horses; </a:t>
            </a:r>
            <a:r>
              <a:rPr lang="tr-TR" dirty="0"/>
              <a:t>genital system infections, pneumonia, ulcerative keratitis, abortus, </a:t>
            </a:r>
            <a:r>
              <a:rPr lang="tr-TR" dirty="0" smtClean="0"/>
              <a:t>infertility</a:t>
            </a:r>
          </a:p>
          <a:p>
            <a:pPr>
              <a:lnSpc>
                <a:spcPct val="170000"/>
              </a:lnSpc>
            </a:pPr>
            <a:r>
              <a:rPr lang="tr-TR" b="1" dirty="0"/>
              <a:t>Dog and </a:t>
            </a:r>
            <a:r>
              <a:rPr lang="tr-TR" b="1" dirty="0" smtClean="0"/>
              <a:t>cats; </a:t>
            </a:r>
            <a:r>
              <a:rPr lang="tr-TR" dirty="0">
                <a:solidFill>
                  <a:srgbClr val="FF0000"/>
                </a:solidFill>
              </a:rPr>
              <a:t>otitis externa, cystitis</a:t>
            </a:r>
            <a:r>
              <a:rPr lang="tr-TR" dirty="0"/>
              <a:t>, pneumonia, wound infection, endocarditis, dermatitis, </a:t>
            </a:r>
            <a:r>
              <a:rPr lang="tr-TR" dirty="0" smtClean="0"/>
              <a:t>conjunctivitis</a:t>
            </a:r>
          </a:p>
          <a:p>
            <a:pPr>
              <a:lnSpc>
                <a:spcPct val="170000"/>
              </a:lnSpc>
            </a:pPr>
            <a:r>
              <a:rPr lang="en-US" b="1" dirty="0"/>
              <a:t>In reptiles and serpents; </a:t>
            </a:r>
            <a:r>
              <a:rPr lang="en-US" dirty="0"/>
              <a:t>necrotic </a:t>
            </a:r>
            <a:r>
              <a:rPr lang="en-US" dirty="0" smtClean="0"/>
              <a:t>stomatitis</a:t>
            </a:r>
            <a:endParaRPr lang="tr-TR" dirty="0" smtClean="0"/>
          </a:p>
          <a:p>
            <a:pPr>
              <a:lnSpc>
                <a:spcPct val="170000"/>
              </a:lnSpc>
            </a:pPr>
            <a:r>
              <a:rPr lang="en-US" b="1" dirty="0"/>
              <a:t>Human; </a:t>
            </a:r>
            <a:r>
              <a:rPr lang="en-US" dirty="0">
                <a:solidFill>
                  <a:srgbClr val="FF0000"/>
                </a:solidFill>
              </a:rPr>
              <a:t>hospital infections</a:t>
            </a:r>
            <a:r>
              <a:rPr lang="en-US" dirty="0"/>
              <a:t>, septicemia, endocarditis, respiratory system infections, ear infections, meningitis, severe infections in cases of </a:t>
            </a:r>
            <a:r>
              <a:rPr lang="en-US" dirty="0">
                <a:solidFill>
                  <a:srgbClr val="FF0000"/>
                </a:solidFill>
              </a:rPr>
              <a:t>burns</a:t>
            </a:r>
            <a:r>
              <a:rPr lang="en-US" dirty="0"/>
              <a:t>, fatal infections in people with </a:t>
            </a:r>
            <a:r>
              <a:rPr lang="en-US" dirty="0">
                <a:solidFill>
                  <a:srgbClr val="FF0000"/>
                </a:solidFill>
              </a:rPr>
              <a:t>cystic fibrosis</a:t>
            </a:r>
            <a:endParaRPr lang="tr-TR" dirty="0">
              <a:solidFill>
                <a:srgbClr val="FF0000"/>
              </a:solidFill>
            </a:endParaRPr>
          </a:p>
        </p:txBody>
      </p:sp>
    </p:spTree>
    <p:extLst>
      <p:ext uri="{BB962C8B-B14F-4D97-AF65-F5344CB8AC3E}">
        <p14:creationId xmlns:p14="http://schemas.microsoft.com/office/powerpoint/2010/main" val="1357810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922114"/>
          </a:xfrm>
        </p:spPr>
        <p:txBody>
          <a:bodyPr/>
          <a:lstStyle/>
          <a:p>
            <a:r>
              <a:rPr lang="tr-TR" dirty="0" smtClean="0"/>
              <a:t>Pathogenesis</a:t>
            </a:r>
            <a:endParaRPr lang="tr-TR" dirty="0"/>
          </a:p>
        </p:txBody>
      </p:sp>
      <p:sp>
        <p:nvSpPr>
          <p:cNvPr id="3" name="İçerik Yer Tutucusu 2"/>
          <p:cNvSpPr>
            <a:spLocks noGrp="1"/>
          </p:cNvSpPr>
          <p:nvPr>
            <p:ph idx="1"/>
          </p:nvPr>
        </p:nvSpPr>
        <p:spPr>
          <a:xfrm>
            <a:off x="457200" y="1124744"/>
            <a:ext cx="8435280" cy="5328592"/>
          </a:xfrm>
        </p:spPr>
        <p:txBody>
          <a:bodyPr>
            <a:normAutofit fontScale="55000" lnSpcReduction="20000"/>
          </a:bodyPr>
          <a:lstStyle/>
          <a:p>
            <a:pPr>
              <a:lnSpc>
                <a:spcPct val="150000"/>
              </a:lnSpc>
            </a:pPr>
            <a:r>
              <a:rPr lang="en-US" dirty="0"/>
              <a:t>Has a large number of </a:t>
            </a:r>
            <a:r>
              <a:rPr lang="en-US" dirty="0" err="1"/>
              <a:t>exotoxic</a:t>
            </a:r>
            <a:r>
              <a:rPr lang="en-US" dirty="0"/>
              <a:t> substances that cause active tissue invasion and damage</a:t>
            </a:r>
            <a:endParaRPr lang="tr-TR" dirty="0" smtClean="0"/>
          </a:p>
          <a:p>
            <a:pPr lvl="1">
              <a:lnSpc>
                <a:spcPct val="150000"/>
              </a:lnSpc>
            </a:pPr>
            <a:r>
              <a:rPr lang="en-US" dirty="0">
                <a:solidFill>
                  <a:srgbClr val="FF0000"/>
                </a:solidFill>
              </a:rPr>
              <a:t>Exotoxin-A</a:t>
            </a:r>
            <a:r>
              <a:rPr lang="en-US" dirty="0"/>
              <a:t>, cellular damage, highly toxic</a:t>
            </a:r>
            <a:endParaRPr lang="tr-TR" dirty="0" smtClean="0"/>
          </a:p>
          <a:p>
            <a:pPr lvl="1">
              <a:lnSpc>
                <a:spcPct val="150000"/>
              </a:lnSpc>
            </a:pPr>
            <a:r>
              <a:rPr lang="tr-TR" dirty="0">
                <a:solidFill>
                  <a:srgbClr val="FF0000"/>
                </a:solidFill>
              </a:rPr>
              <a:t>E</a:t>
            </a:r>
            <a:r>
              <a:rPr lang="en-US" dirty="0" err="1" smtClean="0">
                <a:solidFill>
                  <a:srgbClr val="FF0000"/>
                </a:solidFill>
              </a:rPr>
              <a:t>xoenzyme</a:t>
            </a:r>
            <a:r>
              <a:rPr lang="en-US" dirty="0" smtClean="0">
                <a:solidFill>
                  <a:srgbClr val="FF0000"/>
                </a:solidFill>
              </a:rPr>
              <a:t>-S</a:t>
            </a:r>
            <a:r>
              <a:rPr lang="en-US" dirty="0"/>
              <a:t>, tissue damage in lung, wound and burns</a:t>
            </a:r>
            <a:endParaRPr lang="tr-TR" dirty="0" smtClean="0"/>
          </a:p>
          <a:p>
            <a:pPr>
              <a:lnSpc>
                <a:spcPct val="150000"/>
              </a:lnSpc>
            </a:pPr>
            <a:r>
              <a:rPr lang="en-US" dirty="0">
                <a:solidFill>
                  <a:srgbClr val="FF0000"/>
                </a:solidFill>
              </a:rPr>
              <a:t>Proteases</a:t>
            </a:r>
            <a:r>
              <a:rPr lang="en-US" dirty="0"/>
              <a:t> from proteolytic enzymes are responsible for hemorrhagic lesions in the skin and internal organs</a:t>
            </a:r>
          </a:p>
          <a:p>
            <a:pPr>
              <a:lnSpc>
                <a:spcPct val="150000"/>
              </a:lnSpc>
            </a:pPr>
            <a:r>
              <a:rPr lang="en-US" dirty="0">
                <a:solidFill>
                  <a:srgbClr val="FF0000"/>
                </a:solidFill>
              </a:rPr>
              <a:t>The slime factor </a:t>
            </a:r>
            <a:r>
              <a:rPr lang="en-US" dirty="0"/>
              <a:t>they produce is </a:t>
            </a:r>
            <a:r>
              <a:rPr lang="en-US" dirty="0" err="1"/>
              <a:t>antifagocytically</a:t>
            </a:r>
            <a:r>
              <a:rPr lang="en-US" dirty="0"/>
              <a:t> effective, important in </a:t>
            </a:r>
            <a:r>
              <a:rPr lang="en-US" dirty="0" smtClean="0"/>
              <a:t>penetration</a:t>
            </a:r>
            <a:endParaRPr lang="tr-TR" dirty="0" smtClean="0"/>
          </a:p>
          <a:p>
            <a:pPr>
              <a:lnSpc>
                <a:spcPct val="150000"/>
              </a:lnSpc>
            </a:pPr>
            <a:r>
              <a:rPr lang="tr-TR" dirty="0">
                <a:solidFill>
                  <a:srgbClr val="FF0000"/>
                </a:solidFill>
              </a:rPr>
              <a:t>Pili </a:t>
            </a:r>
            <a:r>
              <a:rPr lang="tr-TR" dirty="0"/>
              <a:t>in charge of adhesives</a:t>
            </a:r>
            <a:endParaRPr lang="tr-TR" dirty="0" smtClean="0"/>
          </a:p>
          <a:p>
            <a:pPr>
              <a:lnSpc>
                <a:spcPct val="150000"/>
              </a:lnSpc>
            </a:pPr>
            <a:r>
              <a:rPr lang="tr-TR" dirty="0"/>
              <a:t>Leucocyte infects </a:t>
            </a:r>
            <a:r>
              <a:rPr lang="tr-TR" dirty="0" smtClean="0"/>
              <a:t>neutrophils</a:t>
            </a:r>
          </a:p>
          <a:p>
            <a:pPr>
              <a:lnSpc>
                <a:spcPct val="150000"/>
              </a:lnSpc>
            </a:pPr>
            <a:r>
              <a:rPr lang="en-US" dirty="0"/>
              <a:t>Preserve some </a:t>
            </a:r>
            <a:r>
              <a:rPr lang="tr-TR" dirty="0" smtClean="0"/>
              <a:t>strains </a:t>
            </a:r>
            <a:r>
              <a:rPr lang="en-US" dirty="0" smtClean="0"/>
              <a:t>capsules </a:t>
            </a:r>
            <a:r>
              <a:rPr lang="en-US" dirty="0"/>
              <a:t>from </a:t>
            </a:r>
            <a:r>
              <a:rPr lang="en-US" dirty="0" err="1" smtClean="0"/>
              <a:t>phagosidosis</a:t>
            </a:r>
            <a:endParaRPr lang="tr-TR" dirty="0" smtClean="0"/>
          </a:p>
          <a:p>
            <a:pPr>
              <a:lnSpc>
                <a:spcPct val="150000"/>
              </a:lnSpc>
            </a:pPr>
            <a:r>
              <a:rPr lang="tr-TR" dirty="0" smtClean="0"/>
              <a:t>Except from </a:t>
            </a:r>
            <a:r>
              <a:rPr lang="tr-TR" dirty="0"/>
              <a:t>these, Type 3 secretion system, B-lactamases, efflux pumps</a:t>
            </a:r>
          </a:p>
          <a:p>
            <a:pPr>
              <a:lnSpc>
                <a:spcPct val="150000"/>
              </a:lnSpc>
            </a:pPr>
            <a:r>
              <a:rPr lang="tr-TR" dirty="0"/>
              <a:t>Biofilm formation is important (nasocomial, catheter applications)</a:t>
            </a:r>
            <a:r>
              <a:rPr lang="tr-TR" i="1" dirty="0" smtClean="0"/>
              <a:t>P. </a:t>
            </a:r>
            <a:r>
              <a:rPr lang="tr-TR" i="1" dirty="0" err="1"/>
              <a:t>m</a:t>
            </a:r>
            <a:r>
              <a:rPr lang="tr-TR" i="1" dirty="0" err="1" smtClean="0"/>
              <a:t>altophila</a:t>
            </a:r>
            <a:r>
              <a:rPr lang="tr-TR" i="1" dirty="0" smtClean="0"/>
              <a:t> </a:t>
            </a:r>
            <a:r>
              <a:rPr lang="tr-TR" dirty="0" smtClean="0"/>
              <a:t>(</a:t>
            </a:r>
            <a:r>
              <a:rPr lang="tr-TR" i="1" dirty="0" err="1" smtClean="0"/>
              <a:t>Stenotrophomonas</a:t>
            </a:r>
            <a:r>
              <a:rPr lang="tr-TR" i="1" dirty="0" smtClean="0"/>
              <a:t> </a:t>
            </a:r>
            <a:r>
              <a:rPr lang="tr-TR" i="1" dirty="0" err="1" smtClean="0"/>
              <a:t>maltophila</a:t>
            </a:r>
            <a:r>
              <a:rPr lang="tr-TR" dirty="0"/>
              <a:t>)</a:t>
            </a:r>
            <a:endParaRPr lang="tr-TR" dirty="0" smtClean="0"/>
          </a:p>
        </p:txBody>
      </p:sp>
    </p:spTree>
    <p:extLst>
      <p:ext uri="{BB962C8B-B14F-4D97-AF65-F5344CB8AC3E}">
        <p14:creationId xmlns:p14="http://schemas.microsoft.com/office/powerpoint/2010/main" val="964103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29064" y="4357694"/>
            <a:ext cx="7455304" cy="1281106"/>
          </a:xfrm>
        </p:spPr>
        <p:txBody>
          <a:bodyPr>
            <a:normAutofit/>
          </a:bodyPr>
          <a:lstStyle/>
          <a:p>
            <a:pPr algn="l" eaLnBrk="1" hangingPunct="1">
              <a:defRPr/>
            </a:pPr>
            <a:r>
              <a:rPr lang="tr-TR" sz="5400" b="1" dirty="0">
                <a:solidFill>
                  <a:srgbClr val="FF0000"/>
                </a:solidFill>
              </a:rPr>
              <a:t>Burkholderia </a:t>
            </a:r>
            <a:r>
              <a:rPr lang="tr-TR" sz="5400" b="1" dirty="0" smtClean="0">
                <a:solidFill>
                  <a:srgbClr val="FF0000"/>
                </a:solidFill>
              </a:rPr>
              <a:t>Infections</a:t>
            </a:r>
            <a:endParaRPr lang="tr-TR" sz="5400" b="1" cap="none" dirty="0" smtClean="0">
              <a:solidFill>
                <a:srgbClr val="FF0000"/>
              </a:solidFill>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2 İçerik Yer Tutucusu"/>
          <p:cNvSpPr>
            <a:spLocks noGrp="1"/>
          </p:cNvSpPr>
          <p:nvPr>
            <p:ph idx="1"/>
          </p:nvPr>
        </p:nvSpPr>
        <p:spPr>
          <a:xfrm>
            <a:off x="457200" y="765175"/>
            <a:ext cx="8229600" cy="5360988"/>
          </a:xfrm>
        </p:spPr>
        <p:txBody>
          <a:bodyPr/>
          <a:lstStyle/>
          <a:p>
            <a:pPr eaLnBrk="1" hangingPunct="1">
              <a:buFont typeface="Arial" panose="020B0604020202020204" pitchFamily="34" charset="0"/>
              <a:buChar char="•"/>
              <a:defRPr/>
            </a:pPr>
            <a:r>
              <a:rPr lang="tr-TR" altLang="tr-TR" dirty="0" smtClean="0"/>
              <a:t>DOMAİN:	</a:t>
            </a:r>
            <a:r>
              <a:rPr lang="tr-TR" altLang="tr-TR" dirty="0" err="1" smtClean="0"/>
              <a:t>Bacteria</a:t>
            </a:r>
            <a:endParaRPr lang="tr-TR" altLang="tr-TR" dirty="0" smtClean="0"/>
          </a:p>
          <a:p>
            <a:pPr eaLnBrk="1" hangingPunct="1">
              <a:buFont typeface="Arial" panose="020B0604020202020204" pitchFamily="34" charset="0"/>
              <a:buChar char="•"/>
              <a:defRPr/>
            </a:pPr>
            <a:r>
              <a:rPr lang="tr-TR" altLang="tr-TR" dirty="0" smtClean="0"/>
              <a:t>PHYLUM:	</a:t>
            </a:r>
            <a:r>
              <a:rPr lang="tr-TR" altLang="tr-TR" dirty="0" err="1" smtClean="0"/>
              <a:t>Proteobacteria</a:t>
            </a:r>
            <a:endParaRPr lang="tr-TR" altLang="tr-TR" dirty="0" smtClean="0"/>
          </a:p>
          <a:p>
            <a:pPr eaLnBrk="1" hangingPunct="1">
              <a:buFont typeface="Arial" panose="020B0604020202020204" pitchFamily="34" charset="0"/>
              <a:buChar char="•"/>
              <a:defRPr/>
            </a:pPr>
            <a:r>
              <a:rPr lang="tr-TR" altLang="tr-TR" dirty="0" smtClean="0"/>
              <a:t>CLASS:		</a:t>
            </a:r>
            <a:r>
              <a:rPr lang="tr-TR" altLang="tr-TR" dirty="0" err="1" smtClean="0"/>
              <a:t>Betaproteobacteria</a:t>
            </a:r>
            <a:endParaRPr lang="tr-TR" altLang="tr-TR" dirty="0" smtClean="0"/>
          </a:p>
          <a:p>
            <a:pPr eaLnBrk="1" hangingPunct="1">
              <a:buFont typeface="Arial" panose="020B0604020202020204" pitchFamily="34" charset="0"/>
              <a:buChar char="•"/>
              <a:defRPr/>
            </a:pPr>
            <a:r>
              <a:rPr lang="tr-TR" altLang="tr-TR" dirty="0" smtClean="0"/>
              <a:t>ORDER:		</a:t>
            </a:r>
            <a:r>
              <a:rPr lang="tr-TR" altLang="tr-TR" dirty="0" err="1" smtClean="0"/>
              <a:t>Burkholderiales</a:t>
            </a:r>
            <a:endParaRPr lang="tr-TR" altLang="tr-TR" dirty="0" smtClean="0"/>
          </a:p>
          <a:p>
            <a:pPr eaLnBrk="1" hangingPunct="1">
              <a:buFont typeface="Arial" panose="020B0604020202020204" pitchFamily="34" charset="0"/>
              <a:buChar char="•"/>
              <a:defRPr/>
            </a:pPr>
            <a:r>
              <a:rPr lang="tr-TR" altLang="tr-TR" dirty="0" smtClean="0"/>
              <a:t>FAMİLYA: 	</a:t>
            </a:r>
            <a:r>
              <a:rPr lang="tr-TR" altLang="tr-TR" dirty="0" smtClean="0">
                <a:solidFill>
                  <a:srgbClr val="FF0000"/>
                </a:solidFill>
              </a:rPr>
              <a:t>BURKHOLDERIACEAE</a:t>
            </a:r>
          </a:p>
          <a:p>
            <a:pPr eaLnBrk="1" hangingPunct="1">
              <a:buFont typeface="Arial" panose="020B0604020202020204" pitchFamily="34" charset="0"/>
              <a:buChar char="•"/>
              <a:defRPr/>
            </a:pPr>
            <a:r>
              <a:rPr lang="tr-TR" altLang="tr-TR" dirty="0" smtClean="0"/>
              <a:t>GENUS: 		</a:t>
            </a:r>
            <a:r>
              <a:rPr lang="tr-TR" altLang="tr-TR" dirty="0" err="1" smtClean="0"/>
              <a:t>Burkholderia</a:t>
            </a:r>
            <a:endParaRPr lang="tr-TR" altLang="tr-TR" dirty="0" smtClean="0"/>
          </a:p>
          <a:p>
            <a:pPr marL="0" indent="0" eaLnBrk="1" hangingPunct="1">
              <a:buFont typeface="Arial" panose="020B0604020202020204" pitchFamily="34" charset="0"/>
              <a:buNone/>
              <a:defRPr/>
            </a:pPr>
            <a:r>
              <a:rPr lang="tr-TR" altLang="tr-TR" sz="2400" dirty="0" smtClean="0"/>
              <a:t>			</a:t>
            </a:r>
            <a:r>
              <a:rPr lang="tr-TR" altLang="tr-TR" sz="2400" i="1" dirty="0" smtClean="0"/>
              <a:t>B. </a:t>
            </a:r>
            <a:r>
              <a:rPr lang="tr-TR" altLang="tr-TR" sz="2400" i="1" dirty="0" err="1"/>
              <a:t>m</a:t>
            </a:r>
            <a:r>
              <a:rPr lang="tr-TR" altLang="tr-TR" sz="2400" i="1" dirty="0" err="1" smtClean="0"/>
              <a:t>allei</a:t>
            </a:r>
            <a:endParaRPr lang="tr-TR" altLang="tr-TR" sz="2400" i="1" dirty="0" smtClean="0"/>
          </a:p>
          <a:p>
            <a:pPr marL="0" indent="0" eaLnBrk="1" hangingPunct="1">
              <a:buFont typeface="Arial" panose="020B0604020202020204" pitchFamily="34" charset="0"/>
              <a:buNone/>
              <a:defRPr/>
            </a:pPr>
            <a:r>
              <a:rPr lang="tr-TR" altLang="tr-TR" sz="2400" i="1" dirty="0"/>
              <a:t>	</a:t>
            </a:r>
            <a:r>
              <a:rPr lang="tr-TR" altLang="tr-TR" sz="2400" i="1" dirty="0" smtClean="0"/>
              <a:t>		B. </a:t>
            </a:r>
            <a:r>
              <a:rPr lang="tr-TR" altLang="tr-TR" sz="2400" i="1" dirty="0" err="1" smtClean="0"/>
              <a:t>pseudomallei</a:t>
            </a:r>
            <a:endParaRPr lang="tr-TR" altLang="tr-TR" sz="2400" i="1" dirty="0" smtClean="0"/>
          </a:p>
        </p:txBody>
      </p:sp>
    </p:spTree>
    <p:extLst>
      <p:ext uri="{BB962C8B-B14F-4D97-AF65-F5344CB8AC3E}">
        <p14:creationId xmlns:p14="http://schemas.microsoft.com/office/powerpoint/2010/main" val="1284912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General </a:t>
            </a:r>
            <a:r>
              <a:rPr lang="tr-TR" dirty="0" smtClean="0"/>
              <a:t>Features</a:t>
            </a:r>
            <a:endParaRPr lang="tr-TR" dirty="0"/>
          </a:p>
        </p:txBody>
      </p:sp>
      <p:sp>
        <p:nvSpPr>
          <p:cNvPr id="3" name="İçerik Yer Tutucusu 2"/>
          <p:cNvSpPr>
            <a:spLocks noGrp="1"/>
          </p:cNvSpPr>
          <p:nvPr>
            <p:ph idx="1"/>
          </p:nvPr>
        </p:nvSpPr>
        <p:spPr/>
        <p:txBody>
          <a:bodyPr/>
          <a:lstStyle/>
          <a:p>
            <a:r>
              <a:rPr lang="tr-TR" dirty="0">
                <a:solidFill>
                  <a:srgbClr val="FF0000"/>
                </a:solidFill>
              </a:rPr>
              <a:t>Gram negative </a:t>
            </a:r>
            <a:r>
              <a:rPr lang="tr-TR" dirty="0" smtClean="0"/>
              <a:t>rod</a:t>
            </a:r>
          </a:p>
          <a:p>
            <a:r>
              <a:rPr lang="en-US" dirty="0">
                <a:solidFill>
                  <a:srgbClr val="FF0000"/>
                </a:solidFill>
              </a:rPr>
              <a:t>Active</a:t>
            </a:r>
          </a:p>
          <a:p>
            <a:r>
              <a:rPr lang="en-US" dirty="0"/>
              <a:t>Compulsory</a:t>
            </a:r>
            <a:r>
              <a:rPr lang="en-US" dirty="0">
                <a:solidFill>
                  <a:srgbClr val="FF0000"/>
                </a:solidFill>
              </a:rPr>
              <a:t> aerobics</a:t>
            </a:r>
          </a:p>
          <a:p>
            <a:r>
              <a:rPr lang="en-US" dirty="0"/>
              <a:t>They are found in soil and surface waters at every temperature (including 7 degrees Antarctica)</a:t>
            </a:r>
            <a:endParaRPr lang="tr-TR" dirty="0"/>
          </a:p>
        </p:txBody>
      </p:sp>
    </p:spTree>
    <p:extLst>
      <p:ext uri="{BB962C8B-B14F-4D97-AF65-F5344CB8AC3E}">
        <p14:creationId xmlns:p14="http://schemas.microsoft.com/office/powerpoint/2010/main" val="1222226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fontScale="55000" lnSpcReduction="20000"/>
          </a:bodyPr>
          <a:lstStyle/>
          <a:p>
            <a:pPr>
              <a:lnSpc>
                <a:spcPct val="170000"/>
              </a:lnSpc>
            </a:pPr>
            <a:r>
              <a:rPr lang="en-US" i="1" dirty="0"/>
              <a:t>B. mallei and B. </a:t>
            </a:r>
            <a:r>
              <a:rPr lang="en-US" i="1" dirty="0" err="1"/>
              <a:t>pseudomallei</a:t>
            </a:r>
            <a:r>
              <a:rPr lang="en-US" i="1" dirty="0"/>
              <a:t> closely related (MLST, 99% genomic similarity</a:t>
            </a:r>
            <a:r>
              <a:rPr lang="en-US" i="1" dirty="0" smtClean="0"/>
              <a:t>)</a:t>
            </a:r>
            <a:endParaRPr lang="tr-TR" i="1" dirty="0" smtClean="0"/>
          </a:p>
          <a:p>
            <a:pPr>
              <a:lnSpc>
                <a:spcPct val="170000"/>
              </a:lnSpc>
            </a:pPr>
            <a:r>
              <a:rPr lang="en-US" i="1" dirty="0"/>
              <a:t>B. mallei </a:t>
            </a:r>
            <a:r>
              <a:rPr lang="en-US" dirty="0"/>
              <a:t>evolved from </a:t>
            </a:r>
            <a:r>
              <a:rPr lang="en-US" i="1" dirty="0"/>
              <a:t>B. </a:t>
            </a:r>
            <a:r>
              <a:rPr lang="en-US" i="1" dirty="0" err="1"/>
              <a:t>pseudomallei</a:t>
            </a:r>
            <a:endParaRPr lang="en-US" i="1" dirty="0"/>
          </a:p>
          <a:p>
            <a:pPr>
              <a:lnSpc>
                <a:spcPct val="170000"/>
              </a:lnSpc>
            </a:pPr>
            <a:r>
              <a:rPr lang="en-US" dirty="0"/>
              <a:t>These deficient genes of </a:t>
            </a:r>
            <a:r>
              <a:rPr lang="en-US" i="1" dirty="0"/>
              <a:t>B. mallei</a:t>
            </a:r>
            <a:r>
              <a:rPr lang="en-US" dirty="0"/>
              <a:t>, which has a genome lacking 1.4 Mb from </a:t>
            </a:r>
            <a:r>
              <a:rPr lang="en-US" i="1" dirty="0"/>
              <a:t>B. </a:t>
            </a:r>
            <a:r>
              <a:rPr lang="en-US" i="1" dirty="0" err="1"/>
              <a:t>pseudomallei</a:t>
            </a:r>
            <a:r>
              <a:rPr lang="en-US" dirty="0"/>
              <a:t>, are the genes necessary to live in nature</a:t>
            </a:r>
          </a:p>
          <a:p>
            <a:pPr>
              <a:lnSpc>
                <a:spcPct val="170000"/>
              </a:lnSpc>
            </a:pPr>
            <a:r>
              <a:rPr lang="en-US" dirty="0"/>
              <a:t>Because of these missing genes, B. mallei can not live on the ground outside the </a:t>
            </a:r>
            <a:r>
              <a:rPr lang="en-US" dirty="0" smtClean="0"/>
              <a:t>host</a:t>
            </a:r>
            <a:endParaRPr lang="tr-TR" dirty="0" smtClean="0"/>
          </a:p>
          <a:p>
            <a:pPr>
              <a:lnSpc>
                <a:spcPct val="170000"/>
              </a:lnSpc>
            </a:pPr>
            <a:r>
              <a:rPr lang="en-US" i="1" dirty="0">
                <a:solidFill>
                  <a:srgbClr val="FF0000"/>
                </a:solidFill>
              </a:rPr>
              <a:t>B. mallei </a:t>
            </a:r>
            <a:r>
              <a:rPr lang="en-US" dirty="0"/>
              <a:t>has a chromosome of 3.5 Mb and a </a:t>
            </a:r>
            <a:r>
              <a:rPr lang="en-US" dirty="0" err="1"/>
              <a:t>megaplasmy</a:t>
            </a:r>
            <a:r>
              <a:rPr lang="en-US" dirty="0"/>
              <a:t> of 2.3 Mb. So it is considered</a:t>
            </a:r>
            <a:r>
              <a:rPr lang="en-US" i="1" dirty="0">
                <a:solidFill>
                  <a:srgbClr val="FF0000"/>
                </a:solidFill>
              </a:rPr>
              <a:t> </a:t>
            </a:r>
            <a:r>
              <a:rPr lang="en-US" dirty="0">
                <a:solidFill>
                  <a:srgbClr val="FF0000"/>
                </a:solidFill>
              </a:rPr>
              <a:t>to be 2 </a:t>
            </a:r>
            <a:r>
              <a:rPr lang="en-US" dirty="0" smtClean="0">
                <a:solidFill>
                  <a:srgbClr val="FF0000"/>
                </a:solidFill>
              </a:rPr>
              <a:t>chromosomes</a:t>
            </a:r>
            <a:endParaRPr lang="tr-TR" dirty="0" smtClean="0">
              <a:solidFill>
                <a:srgbClr val="FF0000"/>
              </a:solidFill>
            </a:endParaRPr>
          </a:p>
          <a:p>
            <a:pPr>
              <a:lnSpc>
                <a:spcPct val="170000"/>
              </a:lnSpc>
            </a:pPr>
            <a:r>
              <a:rPr lang="en-US" dirty="0"/>
              <a:t>Chromosome 1; metabolism, capsule and LPS; 2. chromosomal secretion system and virulence related genes</a:t>
            </a:r>
          </a:p>
          <a:p>
            <a:pPr>
              <a:lnSpc>
                <a:spcPct val="170000"/>
              </a:lnSpc>
            </a:pPr>
            <a:r>
              <a:rPr lang="en-US" i="1" dirty="0"/>
              <a:t>B. mallei </a:t>
            </a:r>
            <a:r>
              <a:rPr lang="en-US" dirty="0"/>
              <a:t>is the first identified bacterium of the Type IV secretion system</a:t>
            </a:r>
            <a:endParaRPr lang="tr-TR" dirty="0"/>
          </a:p>
        </p:txBody>
      </p:sp>
    </p:spTree>
    <p:extLst>
      <p:ext uri="{BB962C8B-B14F-4D97-AF65-F5344CB8AC3E}">
        <p14:creationId xmlns:p14="http://schemas.microsoft.com/office/powerpoint/2010/main" val="2552124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435280" cy="5832648"/>
          </a:xfrm>
        </p:spPr>
        <p:txBody>
          <a:bodyPr>
            <a:normAutofit fontScale="85000" lnSpcReduction="20000"/>
          </a:bodyPr>
          <a:lstStyle/>
          <a:p>
            <a:pPr>
              <a:lnSpc>
                <a:spcPct val="150000"/>
              </a:lnSpc>
            </a:pPr>
            <a:r>
              <a:rPr lang="tr-TR" i="1" dirty="0">
                <a:solidFill>
                  <a:srgbClr val="FF0000"/>
                </a:solidFill>
              </a:rPr>
              <a:t>B. pseudomallei, </a:t>
            </a:r>
            <a:r>
              <a:rPr lang="tr-TR" dirty="0"/>
              <a:t>saprophytic, causes "</a:t>
            </a:r>
            <a:r>
              <a:rPr lang="tr-TR" dirty="0">
                <a:solidFill>
                  <a:srgbClr val="FF0000"/>
                </a:solidFill>
              </a:rPr>
              <a:t>Melioidiosis</a:t>
            </a:r>
            <a:r>
              <a:rPr lang="tr-TR" dirty="0"/>
              <a:t>" infection in tropical regions</a:t>
            </a:r>
          </a:p>
          <a:p>
            <a:pPr>
              <a:lnSpc>
                <a:spcPct val="150000"/>
              </a:lnSpc>
            </a:pPr>
            <a:r>
              <a:rPr lang="tr-TR" dirty="0"/>
              <a:t>It causes septicemia and pneumonia. Melioidiozis causes </a:t>
            </a:r>
            <a:r>
              <a:rPr lang="tr-TR" dirty="0" smtClean="0"/>
              <a:t>abscesses </a:t>
            </a:r>
            <a:r>
              <a:rPr lang="tr-TR" dirty="0"/>
              <a:t>to enter from the wound on the </a:t>
            </a:r>
            <a:r>
              <a:rPr lang="tr-TR" dirty="0" smtClean="0"/>
              <a:t>deck</a:t>
            </a:r>
          </a:p>
          <a:p>
            <a:pPr>
              <a:lnSpc>
                <a:spcPct val="150000"/>
              </a:lnSpc>
            </a:pPr>
            <a:r>
              <a:rPr lang="en-US" i="1" dirty="0">
                <a:solidFill>
                  <a:srgbClr val="FF0000"/>
                </a:solidFill>
              </a:rPr>
              <a:t>B. mallei </a:t>
            </a:r>
            <a:r>
              <a:rPr lang="en-US" dirty="0"/>
              <a:t>is a </a:t>
            </a:r>
            <a:r>
              <a:rPr lang="en-US" dirty="0" smtClean="0"/>
              <a:t>"</a:t>
            </a:r>
            <a:r>
              <a:rPr lang="en-US" dirty="0" err="1">
                <a:solidFill>
                  <a:srgbClr val="FF0000"/>
                </a:solidFill>
              </a:rPr>
              <a:t>glanders</a:t>
            </a:r>
            <a:r>
              <a:rPr lang="en-US" dirty="0" smtClean="0"/>
              <a:t>" </a:t>
            </a:r>
            <a:r>
              <a:rPr lang="en-US" dirty="0"/>
              <a:t>agent in horses and other oddballs, in humans and other animals</a:t>
            </a:r>
          </a:p>
          <a:p>
            <a:pPr>
              <a:lnSpc>
                <a:spcPct val="150000"/>
              </a:lnSpc>
            </a:pPr>
            <a:r>
              <a:rPr lang="en-US" dirty="0" err="1"/>
              <a:t>Ruam</a:t>
            </a:r>
            <a:r>
              <a:rPr lang="en-US" dirty="0"/>
              <a:t>, acute form; the formation of rapidly spreading ulcers in the skin and nasal mucosa and the death of the result 1-2 days after septicemia</a:t>
            </a:r>
          </a:p>
          <a:p>
            <a:pPr>
              <a:lnSpc>
                <a:spcPct val="150000"/>
              </a:lnSpc>
            </a:pPr>
            <a:r>
              <a:rPr lang="tr-TR" dirty="0" smtClean="0"/>
              <a:t>G</a:t>
            </a:r>
            <a:r>
              <a:rPr lang="en-US" dirty="0" smtClean="0"/>
              <a:t>landers</a:t>
            </a:r>
            <a:r>
              <a:rPr lang="en-US" dirty="0"/>
              <a:t>, chronic form is affected by lungs</a:t>
            </a:r>
            <a:endParaRPr lang="tr-TR" dirty="0"/>
          </a:p>
        </p:txBody>
      </p:sp>
    </p:spTree>
    <p:extLst>
      <p:ext uri="{BB962C8B-B14F-4D97-AF65-F5344CB8AC3E}">
        <p14:creationId xmlns:p14="http://schemas.microsoft.com/office/powerpoint/2010/main" val="13981761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xfrm>
            <a:off x="722312" y="4406900"/>
            <a:ext cx="8026151" cy="1362075"/>
          </a:xfrm>
        </p:spPr>
        <p:txBody>
          <a:bodyPr>
            <a:normAutofit/>
          </a:bodyPr>
          <a:lstStyle/>
          <a:p>
            <a:r>
              <a:rPr lang="tr-TR" sz="4800" dirty="0" smtClean="0">
                <a:solidFill>
                  <a:srgbClr val="FF0000"/>
                </a:solidFill>
              </a:rPr>
              <a:t>RUAM</a:t>
            </a:r>
            <a:r>
              <a:rPr lang="tr-TR" dirty="0" smtClean="0"/>
              <a:t/>
            </a:r>
            <a:br>
              <a:rPr lang="tr-TR" dirty="0" smtClean="0"/>
            </a:br>
            <a:r>
              <a:rPr lang="tr-TR" sz="3100" dirty="0" smtClean="0"/>
              <a:t>(</a:t>
            </a:r>
            <a:r>
              <a:rPr lang="tr-TR" sz="3100" dirty="0" err="1" smtClean="0"/>
              <a:t>Malleus</a:t>
            </a:r>
            <a:r>
              <a:rPr lang="tr-TR" sz="3100" dirty="0" smtClean="0"/>
              <a:t>, </a:t>
            </a:r>
            <a:r>
              <a:rPr lang="tr-TR" sz="3100" dirty="0" err="1" smtClean="0"/>
              <a:t>Glanders</a:t>
            </a:r>
            <a:r>
              <a:rPr lang="tr-TR" sz="3100" dirty="0" smtClean="0"/>
              <a:t>, mankafa, </a:t>
            </a:r>
            <a:r>
              <a:rPr lang="tr-TR" sz="3100" dirty="0" err="1" smtClean="0"/>
              <a:t>farcin</a:t>
            </a:r>
            <a:r>
              <a:rPr lang="tr-TR" sz="3100" dirty="0" smtClean="0"/>
              <a:t>)</a:t>
            </a:r>
            <a:endParaRPr lang="tr-TR" sz="3100" dirty="0"/>
          </a:p>
        </p:txBody>
      </p:sp>
    </p:spTree>
    <p:extLst>
      <p:ext uri="{BB962C8B-B14F-4D97-AF65-F5344CB8AC3E}">
        <p14:creationId xmlns:p14="http://schemas.microsoft.com/office/powerpoint/2010/main" val="1077382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457200" y="642918"/>
            <a:ext cx="8401080" cy="5572164"/>
          </a:xfrm>
        </p:spPr>
        <p:txBody>
          <a:bodyPr>
            <a:normAutofit fontScale="77500" lnSpcReduction="20000"/>
          </a:bodyPr>
          <a:lstStyle/>
          <a:p>
            <a:pPr eaLnBrk="1" hangingPunct="1">
              <a:lnSpc>
                <a:spcPct val="170000"/>
              </a:lnSpc>
              <a:defRPr/>
            </a:pPr>
            <a:r>
              <a:rPr lang="tr-TR" dirty="0" smtClean="0">
                <a:latin typeface="+mj-lt"/>
              </a:rPr>
              <a:t>Agent </a:t>
            </a:r>
            <a:r>
              <a:rPr lang="tr-TR" dirty="0">
                <a:latin typeface="+mj-lt"/>
              </a:rPr>
              <a:t>of the </a:t>
            </a:r>
            <a:r>
              <a:rPr lang="tr-TR" dirty="0" smtClean="0">
                <a:latin typeface="+mj-lt"/>
              </a:rPr>
              <a:t>disease </a:t>
            </a:r>
            <a:r>
              <a:rPr lang="en-US" i="1" dirty="0" err="1" smtClean="0">
                <a:solidFill>
                  <a:srgbClr val="FF0000"/>
                </a:solidFill>
                <a:latin typeface="+mj-lt"/>
              </a:rPr>
              <a:t>Burkholderia</a:t>
            </a:r>
            <a:r>
              <a:rPr lang="en-US" i="1" dirty="0" smtClean="0">
                <a:solidFill>
                  <a:srgbClr val="FF0000"/>
                </a:solidFill>
                <a:latin typeface="+mj-lt"/>
              </a:rPr>
              <a:t> mallei</a:t>
            </a:r>
            <a:endParaRPr lang="tr-TR" i="1" dirty="0" smtClean="0">
              <a:solidFill>
                <a:srgbClr val="FF0000"/>
              </a:solidFill>
              <a:latin typeface="+mj-lt"/>
            </a:endParaRPr>
          </a:p>
          <a:p>
            <a:pPr eaLnBrk="1" hangingPunct="1">
              <a:lnSpc>
                <a:spcPct val="170000"/>
              </a:lnSpc>
              <a:defRPr/>
            </a:pPr>
            <a:r>
              <a:rPr lang="en-US" dirty="0" err="1">
                <a:latin typeface="+mj-lt"/>
              </a:rPr>
              <a:t>Ruam</a:t>
            </a:r>
            <a:r>
              <a:rPr lang="en-US" dirty="0">
                <a:latin typeface="+mj-lt"/>
              </a:rPr>
              <a:t> is an acute and chronic infectious disease, especially of single-tits</a:t>
            </a:r>
          </a:p>
          <a:p>
            <a:pPr eaLnBrk="1" hangingPunct="1">
              <a:lnSpc>
                <a:spcPct val="170000"/>
              </a:lnSpc>
              <a:defRPr/>
            </a:pPr>
            <a:r>
              <a:rPr lang="en-US" dirty="0">
                <a:latin typeface="+mj-lt"/>
              </a:rPr>
              <a:t>Infection is characterized by the formation of nodules and ulcers in the deep, respiratory system and internal organs</a:t>
            </a:r>
          </a:p>
          <a:p>
            <a:pPr eaLnBrk="1" hangingPunct="1">
              <a:lnSpc>
                <a:spcPct val="170000"/>
              </a:lnSpc>
              <a:defRPr/>
            </a:pPr>
            <a:r>
              <a:rPr lang="en-US" dirty="0">
                <a:latin typeface="+mj-lt"/>
              </a:rPr>
              <a:t>The disease is chronic in the horse, acute in the </a:t>
            </a:r>
            <a:r>
              <a:rPr lang="en-US" dirty="0" err="1">
                <a:latin typeface="+mj-lt"/>
              </a:rPr>
              <a:t>merke</a:t>
            </a:r>
            <a:r>
              <a:rPr lang="en-US" dirty="0">
                <a:latin typeface="+mj-lt"/>
              </a:rPr>
              <a:t> and mules</a:t>
            </a:r>
          </a:p>
          <a:p>
            <a:pPr eaLnBrk="1" hangingPunct="1">
              <a:lnSpc>
                <a:spcPct val="170000"/>
              </a:lnSpc>
              <a:defRPr/>
            </a:pPr>
            <a:r>
              <a:rPr lang="en-US" dirty="0">
                <a:latin typeface="+mj-lt"/>
              </a:rPr>
              <a:t>It is </a:t>
            </a:r>
            <a:r>
              <a:rPr lang="en-US" dirty="0">
                <a:solidFill>
                  <a:srgbClr val="FF0000"/>
                </a:solidFill>
                <a:latin typeface="+mj-lt"/>
              </a:rPr>
              <a:t>zoonotic</a:t>
            </a:r>
            <a:endParaRPr lang="tr-TR" dirty="0" smtClean="0">
              <a:solidFill>
                <a:srgbClr val="FF0000"/>
              </a:solidFill>
              <a:latin typeface="+mj-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857224" y="357166"/>
            <a:ext cx="7067576" cy="1060472"/>
          </a:xfrm>
        </p:spPr>
        <p:txBody>
          <a:bodyPr>
            <a:normAutofit/>
          </a:bodyPr>
          <a:lstStyle/>
          <a:p>
            <a:pPr eaLnBrk="1" hangingPunct="1">
              <a:defRPr/>
            </a:pPr>
            <a:r>
              <a:rPr lang="tr-TR" sz="4000" b="1" dirty="0" smtClean="0">
                <a:solidFill>
                  <a:srgbClr val="FF0000"/>
                </a:solidFill>
              </a:rPr>
              <a:t>History</a:t>
            </a:r>
            <a:endParaRPr lang="tr-TR" sz="4000" b="1" dirty="0">
              <a:solidFill>
                <a:srgbClr val="FF0000"/>
              </a:solidFill>
            </a:endParaRPr>
          </a:p>
        </p:txBody>
      </p:sp>
      <p:sp>
        <p:nvSpPr>
          <p:cNvPr id="46083" name="Rectangle 3"/>
          <p:cNvSpPr>
            <a:spLocks noGrp="1" noChangeArrowheads="1"/>
          </p:cNvSpPr>
          <p:nvPr>
            <p:ph idx="1"/>
          </p:nvPr>
        </p:nvSpPr>
        <p:spPr>
          <a:xfrm>
            <a:off x="457200" y="1268760"/>
            <a:ext cx="8115328" cy="4857403"/>
          </a:xfrm>
        </p:spPr>
        <p:txBody>
          <a:bodyPr>
            <a:normAutofit fontScale="85000" lnSpcReduction="10000"/>
          </a:bodyPr>
          <a:lstStyle/>
          <a:p>
            <a:pPr eaLnBrk="1" hangingPunct="1">
              <a:lnSpc>
                <a:spcPct val="150000"/>
              </a:lnSpc>
              <a:defRPr/>
            </a:pPr>
            <a:r>
              <a:rPr lang="en-US" dirty="0"/>
              <a:t>The disease was first </a:t>
            </a:r>
            <a:r>
              <a:rPr lang="en-US" dirty="0" smtClean="0"/>
              <a:t>reported</a:t>
            </a:r>
            <a:r>
              <a:rPr lang="tr-TR" dirty="0" smtClean="0"/>
              <a:t> </a:t>
            </a:r>
            <a:r>
              <a:rPr lang="en-US" dirty="0" smtClean="0"/>
              <a:t>by </a:t>
            </a:r>
            <a:r>
              <a:rPr lang="en-US" dirty="0" err="1"/>
              <a:t>Vegetus</a:t>
            </a:r>
            <a:r>
              <a:rPr lang="en-US" dirty="0"/>
              <a:t> in 400 BC</a:t>
            </a:r>
          </a:p>
          <a:p>
            <a:pPr eaLnBrk="1" hangingPunct="1">
              <a:lnSpc>
                <a:spcPct val="150000"/>
              </a:lnSpc>
              <a:defRPr/>
            </a:pPr>
            <a:r>
              <a:rPr lang="en-US" dirty="0"/>
              <a:t>In a study conducted by </a:t>
            </a:r>
            <a:r>
              <a:rPr lang="en-US" dirty="0" err="1"/>
              <a:t>Zaxes</a:t>
            </a:r>
            <a:r>
              <a:rPr lang="en-US" dirty="0"/>
              <a:t> in 1881, it was determined that there were rod-shaped microorganisms in the pus that flowed from the ulcers in the horses with skin rumen</a:t>
            </a:r>
          </a:p>
          <a:p>
            <a:pPr eaLnBrk="1" hangingPunct="1">
              <a:lnSpc>
                <a:spcPct val="150000"/>
              </a:lnSpc>
              <a:defRPr/>
            </a:pPr>
            <a:r>
              <a:rPr lang="en-US" dirty="0"/>
              <a:t>Strauss examined the </a:t>
            </a:r>
            <a:r>
              <a:rPr lang="en-US" dirty="0" err="1"/>
              <a:t>orchitis</a:t>
            </a:r>
            <a:r>
              <a:rPr lang="en-US" dirty="0"/>
              <a:t> of male guinea pigs in 1889</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2 İçerik Yer Tutucusu"/>
          <p:cNvSpPr>
            <a:spLocks noGrp="1"/>
          </p:cNvSpPr>
          <p:nvPr>
            <p:ph idx="1"/>
          </p:nvPr>
        </p:nvSpPr>
        <p:spPr>
          <a:xfrm>
            <a:off x="457200" y="765175"/>
            <a:ext cx="8229600" cy="5360988"/>
          </a:xfrm>
        </p:spPr>
        <p:txBody>
          <a:bodyPr/>
          <a:lstStyle/>
          <a:p>
            <a:pPr eaLnBrk="1" hangingPunct="1">
              <a:buFont typeface="Arial" panose="020B0604020202020204" pitchFamily="34" charset="0"/>
              <a:buChar char="•"/>
              <a:defRPr/>
            </a:pPr>
            <a:r>
              <a:rPr lang="tr-TR" altLang="tr-TR" dirty="0" smtClean="0"/>
              <a:t>DOMAİN:	</a:t>
            </a:r>
            <a:r>
              <a:rPr lang="tr-TR" altLang="tr-TR" dirty="0" err="1" smtClean="0"/>
              <a:t>Bacteria</a:t>
            </a:r>
            <a:endParaRPr lang="tr-TR" altLang="tr-TR" dirty="0" smtClean="0"/>
          </a:p>
          <a:p>
            <a:pPr eaLnBrk="1" hangingPunct="1">
              <a:buFont typeface="Arial" panose="020B0604020202020204" pitchFamily="34" charset="0"/>
              <a:buChar char="•"/>
              <a:defRPr/>
            </a:pPr>
            <a:r>
              <a:rPr lang="tr-TR" altLang="tr-TR" dirty="0" smtClean="0"/>
              <a:t>PHYLUM:	</a:t>
            </a:r>
            <a:r>
              <a:rPr lang="tr-TR" altLang="tr-TR" dirty="0" err="1" smtClean="0"/>
              <a:t>Proteobacteria</a:t>
            </a:r>
            <a:endParaRPr lang="tr-TR" altLang="tr-TR" dirty="0" smtClean="0"/>
          </a:p>
          <a:p>
            <a:pPr eaLnBrk="1" hangingPunct="1">
              <a:buFont typeface="Arial" panose="020B0604020202020204" pitchFamily="34" charset="0"/>
              <a:buChar char="•"/>
              <a:defRPr/>
            </a:pPr>
            <a:r>
              <a:rPr lang="tr-TR" altLang="tr-TR" dirty="0" smtClean="0"/>
              <a:t>CLASS:		</a:t>
            </a:r>
            <a:r>
              <a:rPr lang="tr-TR" altLang="tr-TR" dirty="0" err="1" smtClean="0"/>
              <a:t>Gammaproteobacteria</a:t>
            </a:r>
            <a:endParaRPr lang="tr-TR" altLang="tr-TR" dirty="0" smtClean="0"/>
          </a:p>
          <a:p>
            <a:pPr eaLnBrk="1" hangingPunct="1">
              <a:buFont typeface="Arial" panose="020B0604020202020204" pitchFamily="34" charset="0"/>
              <a:buChar char="•"/>
              <a:defRPr/>
            </a:pPr>
            <a:r>
              <a:rPr lang="tr-TR" altLang="tr-TR" dirty="0" smtClean="0"/>
              <a:t>ORDER:		</a:t>
            </a:r>
            <a:r>
              <a:rPr lang="tr-TR" altLang="tr-TR" dirty="0" err="1" smtClean="0"/>
              <a:t>Pseudomonadales</a:t>
            </a:r>
            <a:endParaRPr lang="tr-TR" altLang="tr-TR" dirty="0" smtClean="0"/>
          </a:p>
          <a:p>
            <a:pPr eaLnBrk="1" hangingPunct="1">
              <a:buFont typeface="Arial" panose="020B0604020202020204" pitchFamily="34" charset="0"/>
              <a:buChar char="•"/>
              <a:defRPr/>
            </a:pPr>
            <a:r>
              <a:rPr lang="tr-TR" altLang="tr-TR" dirty="0" smtClean="0"/>
              <a:t>FAMİLYA: 	</a:t>
            </a:r>
            <a:r>
              <a:rPr lang="tr-TR" altLang="tr-TR" dirty="0" smtClean="0">
                <a:solidFill>
                  <a:srgbClr val="FF0000"/>
                </a:solidFill>
              </a:rPr>
              <a:t>PSEUDOMONADACEAE</a:t>
            </a:r>
          </a:p>
          <a:p>
            <a:pPr eaLnBrk="1" hangingPunct="1">
              <a:buFont typeface="Arial" panose="020B0604020202020204" pitchFamily="34" charset="0"/>
              <a:buChar char="•"/>
              <a:defRPr/>
            </a:pPr>
            <a:r>
              <a:rPr lang="tr-TR" altLang="tr-TR" dirty="0" smtClean="0"/>
              <a:t>GENUS: 		</a:t>
            </a:r>
            <a:r>
              <a:rPr lang="tr-TR" altLang="tr-TR" dirty="0" err="1" smtClean="0"/>
              <a:t>Pseudomonas</a:t>
            </a:r>
            <a:endParaRPr lang="tr-TR" altLang="tr-TR" dirty="0" smtClean="0"/>
          </a:p>
          <a:p>
            <a:pPr marL="0" indent="0" eaLnBrk="1" hangingPunct="1">
              <a:buFont typeface="Arial" panose="020B0604020202020204" pitchFamily="34" charset="0"/>
              <a:buNone/>
              <a:defRPr/>
            </a:pPr>
            <a:r>
              <a:rPr lang="tr-TR" altLang="tr-TR" sz="2400" dirty="0" smtClean="0"/>
              <a:t>191 genus	</a:t>
            </a:r>
            <a:r>
              <a:rPr lang="tr-TR" altLang="tr-TR" sz="2400" dirty="0"/>
              <a:t>	</a:t>
            </a:r>
            <a:r>
              <a:rPr lang="tr-TR" altLang="tr-TR" sz="2400" dirty="0" smtClean="0"/>
              <a:t>P. </a:t>
            </a:r>
            <a:r>
              <a:rPr lang="tr-TR" altLang="tr-TR" sz="2400" dirty="0"/>
              <a:t>a</a:t>
            </a:r>
            <a:r>
              <a:rPr lang="tr-TR" altLang="tr-TR" sz="2400" dirty="0" smtClean="0"/>
              <a:t>eruginosa </a:t>
            </a:r>
            <a:r>
              <a:rPr lang="tr-TR" altLang="tr-TR" sz="2400" dirty="0"/>
              <a:t>group </a:t>
            </a:r>
            <a:endParaRPr lang="tr-TR" altLang="tr-TR" sz="2400" dirty="0" smtClean="0"/>
          </a:p>
          <a:p>
            <a:pPr marL="0" indent="0" eaLnBrk="1" hangingPunct="1">
              <a:buFont typeface="Arial" panose="020B0604020202020204" pitchFamily="34" charset="0"/>
              <a:buNone/>
              <a:defRPr/>
            </a:pPr>
            <a:r>
              <a:rPr lang="tr-TR" altLang="tr-TR" sz="2400" dirty="0"/>
              <a:t>	</a:t>
            </a:r>
            <a:r>
              <a:rPr lang="tr-TR" altLang="tr-TR" sz="2400" dirty="0" smtClean="0"/>
              <a:t>		P. cholororaphis </a:t>
            </a:r>
            <a:r>
              <a:rPr lang="tr-TR" altLang="tr-TR" sz="2400" dirty="0"/>
              <a:t>group </a:t>
            </a:r>
            <a:endParaRPr lang="tr-TR" altLang="tr-TR" sz="2400" dirty="0" smtClean="0"/>
          </a:p>
          <a:p>
            <a:pPr marL="0" indent="0" eaLnBrk="1" hangingPunct="1">
              <a:buFont typeface="Arial" panose="020B0604020202020204" pitchFamily="34" charset="0"/>
              <a:buNone/>
              <a:defRPr/>
            </a:pPr>
            <a:r>
              <a:rPr lang="tr-TR" altLang="tr-TR" sz="2400" dirty="0"/>
              <a:t>	</a:t>
            </a:r>
            <a:r>
              <a:rPr lang="tr-TR" altLang="tr-TR" sz="2400" dirty="0" smtClean="0"/>
              <a:t>		P. </a:t>
            </a:r>
            <a:r>
              <a:rPr lang="tr-TR" altLang="tr-TR" sz="2400" dirty="0"/>
              <a:t>f</a:t>
            </a:r>
            <a:r>
              <a:rPr lang="tr-TR" altLang="tr-TR" sz="2400" dirty="0" smtClean="0"/>
              <a:t>luorescens group</a:t>
            </a:r>
          </a:p>
          <a:p>
            <a:pPr marL="0" indent="0" eaLnBrk="1" hangingPunct="1">
              <a:buFont typeface="Arial" panose="020B0604020202020204" pitchFamily="34" charset="0"/>
              <a:buNone/>
              <a:defRPr/>
            </a:pPr>
            <a:r>
              <a:rPr lang="tr-TR" altLang="tr-TR" sz="2400" dirty="0"/>
              <a:t>	</a:t>
            </a:r>
            <a:r>
              <a:rPr lang="tr-TR" altLang="tr-TR" sz="2400" dirty="0" smtClean="0"/>
              <a:t>		P. </a:t>
            </a:r>
            <a:r>
              <a:rPr lang="tr-TR" altLang="tr-TR" sz="2400" dirty="0"/>
              <a:t>p</a:t>
            </a:r>
            <a:r>
              <a:rPr lang="tr-TR" altLang="tr-TR" sz="2400" dirty="0" smtClean="0"/>
              <a:t>utida group</a:t>
            </a:r>
          </a:p>
        </p:txBody>
      </p:sp>
    </p:spTree>
    <p:extLst>
      <p:ext uri="{BB962C8B-B14F-4D97-AF65-F5344CB8AC3E}">
        <p14:creationId xmlns:p14="http://schemas.microsoft.com/office/powerpoint/2010/main" val="1074600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357158" y="428604"/>
            <a:ext cx="8401080" cy="4214842"/>
          </a:xfrm>
        </p:spPr>
        <p:txBody>
          <a:bodyPr>
            <a:normAutofit/>
          </a:bodyPr>
          <a:lstStyle/>
          <a:p>
            <a:pPr eaLnBrk="1" hangingPunct="1">
              <a:defRPr/>
            </a:pPr>
            <a:r>
              <a:rPr lang="en-US" dirty="0">
                <a:latin typeface="+mj-lt"/>
              </a:rPr>
              <a:t>The first observation that rumen was infected with animals was in 1912 called </a:t>
            </a:r>
            <a:r>
              <a:rPr lang="en-US" dirty="0" err="1" smtClean="0">
                <a:latin typeface="+mj-lt"/>
              </a:rPr>
              <a:t>Lorin</a:t>
            </a:r>
            <a:r>
              <a:rPr lang="tr-TR" dirty="0" smtClean="0">
                <a:latin typeface="+mj-lt"/>
              </a:rPr>
              <a:t> </a:t>
            </a:r>
            <a:r>
              <a:rPr lang="en-US" dirty="0" smtClean="0">
                <a:latin typeface="+mj-lt"/>
              </a:rPr>
              <a:t>by </a:t>
            </a:r>
            <a:r>
              <a:rPr lang="en-US" dirty="0">
                <a:latin typeface="+mj-lt"/>
              </a:rPr>
              <a:t>a French military </a:t>
            </a:r>
            <a:r>
              <a:rPr lang="en-US" dirty="0" err="1" smtClean="0">
                <a:latin typeface="+mj-lt"/>
              </a:rPr>
              <a:t>docto</a:t>
            </a:r>
            <a:r>
              <a:rPr lang="tr-TR" dirty="0" smtClean="0">
                <a:latin typeface="+mj-lt"/>
              </a:rPr>
              <a:t>r</a:t>
            </a:r>
            <a:r>
              <a:rPr lang="en-US" dirty="0" smtClean="0">
                <a:latin typeface="+mj-lt"/>
              </a:rPr>
              <a:t> </a:t>
            </a:r>
            <a:r>
              <a:rPr lang="en-US" dirty="0">
                <a:latin typeface="+mj-lt"/>
              </a:rPr>
              <a:t>it is made</a:t>
            </a:r>
          </a:p>
          <a:p>
            <a:pPr eaLnBrk="1" hangingPunct="1">
              <a:defRPr/>
            </a:pPr>
            <a:endParaRPr lang="en-US" dirty="0">
              <a:latin typeface="+mj-lt"/>
            </a:endParaRPr>
          </a:p>
          <a:p>
            <a:pPr eaLnBrk="1" hangingPunct="1">
              <a:defRPr/>
            </a:pPr>
            <a:r>
              <a:rPr lang="en-US" dirty="0">
                <a:latin typeface="+mj-lt"/>
              </a:rPr>
              <a:t>Turkey is the first time in 1912, </a:t>
            </a:r>
            <a:r>
              <a:rPr lang="en-US" dirty="0" err="1">
                <a:latin typeface="+mj-lt"/>
              </a:rPr>
              <a:t>Capt</a:t>
            </a:r>
            <a:r>
              <a:rPr lang="en-US" dirty="0">
                <a:latin typeface="+mj-lt"/>
              </a:rPr>
              <a:t> </a:t>
            </a:r>
            <a:r>
              <a:rPr lang="en-US" dirty="0" err="1">
                <a:latin typeface="+mj-lt"/>
              </a:rPr>
              <a:t>Noyan</a:t>
            </a:r>
            <a:r>
              <a:rPr lang="en-US" dirty="0">
                <a:latin typeface="+mj-lt"/>
              </a:rPr>
              <a:t>, a farrier and veterinarian </a:t>
            </a:r>
            <a:r>
              <a:rPr lang="en-US" dirty="0" err="1">
                <a:latin typeface="+mj-lt"/>
              </a:rPr>
              <a:t>Kolaylı</a:t>
            </a:r>
            <a:r>
              <a:rPr lang="en-US" dirty="0">
                <a:latin typeface="+mj-lt"/>
              </a:rPr>
              <a:t> the melt has detected cases of </a:t>
            </a:r>
            <a:r>
              <a:rPr lang="en-US" dirty="0" err="1">
                <a:latin typeface="+mj-lt"/>
              </a:rPr>
              <a:t>glanders</a:t>
            </a:r>
            <a:endParaRPr lang="tr-TR" dirty="0" smtClean="0">
              <a:latin typeface="+mj-l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857224" y="274638"/>
            <a:ext cx="7067576" cy="868346"/>
          </a:xfrm>
        </p:spPr>
        <p:txBody>
          <a:bodyPr/>
          <a:lstStyle/>
          <a:p>
            <a:pPr eaLnBrk="1" hangingPunct="1">
              <a:defRPr/>
            </a:pPr>
            <a:r>
              <a:rPr lang="tr-TR" b="1" dirty="0" smtClean="0">
                <a:solidFill>
                  <a:srgbClr val="FF0000"/>
                </a:solidFill>
              </a:rPr>
              <a:t>Etiology</a:t>
            </a:r>
          </a:p>
        </p:txBody>
      </p:sp>
      <p:sp>
        <p:nvSpPr>
          <p:cNvPr id="49155" name="Rectangle 3"/>
          <p:cNvSpPr>
            <a:spLocks noGrp="1" noChangeArrowheads="1"/>
          </p:cNvSpPr>
          <p:nvPr>
            <p:ph idx="1"/>
          </p:nvPr>
        </p:nvSpPr>
        <p:spPr>
          <a:xfrm>
            <a:off x="428596" y="1285860"/>
            <a:ext cx="8319868" cy="4714908"/>
          </a:xfrm>
        </p:spPr>
        <p:txBody>
          <a:bodyPr>
            <a:normAutofit fontScale="85000" lnSpcReduction="20000"/>
          </a:bodyPr>
          <a:lstStyle/>
          <a:p>
            <a:pPr eaLnBrk="1" hangingPunct="1">
              <a:lnSpc>
                <a:spcPct val="150000"/>
              </a:lnSpc>
              <a:defRPr/>
            </a:pPr>
            <a:r>
              <a:rPr lang="tr-TR" i="1" dirty="0">
                <a:latin typeface="+mj-lt"/>
              </a:rPr>
              <a:t>Burkholderia mallei </a:t>
            </a:r>
            <a:r>
              <a:rPr lang="tr-TR" dirty="0">
                <a:latin typeface="+mj-lt"/>
              </a:rPr>
              <a:t>is a medium-sized, </a:t>
            </a:r>
            <a:r>
              <a:rPr lang="tr-TR" dirty="0">
                <a:solidFill>
                  <a:srgbClr val="FF0000"/>
                </a:solidFill>
                <a:latin typeface="+mj-lt"/>
              </a:rPr>
              <a:t>Gram-negative</a:t>
            </a:r>
            <a:r>
              <a:rPr lang="tr-TR" dirty="0">
                <a:latin typeface="+mj-lt"/>
              </a:rPr>
              <a:t>, rod-shaped, spore-free, encapsulated and immobilized bacterium</a:t>
            </a:r>
          </a:p>
          <a:p>
            <a:pPr eaLnBrk="1" hangingPunct="1">
              <a:lnSpc>
                <a:spcPct val="150000"/>
              </a:lnSpc>
              <a:defRPr/>
            </a:pPr>
            <a:endParaRPr lang="tr-TR" dirty="0">
              <a:latin typeface="+mj-lt"/>
            </a:endParaRPr>
          </a:p>
          <a:p>
            <a:pPr eaLnBrk="1" hangingPunct="1">
              <a:lnSpc>
                <a:spcPct val="150000"/>
              </a:lnSpc>
              <a:defRPr/>
            </a:pPr>
            <a:r>
              <a:rPr lang="tr-TR" dirty="0">
                <a:latin typeface="+mj-lt"/>
              </a:rPr>
              <a:t>It is </a:t>
            </a:r>
            <a:r>
              <a:rPr lang="tr-TR" dirty="0">
                <a:solidFill>
                  <a:srgbClr val="FF0000"/>
                </a:solidFill>
                <a:latin typeface="+mj-lt"/>
              </a:rPr>
              <a:t>essential aerobic </a:t>
            </a:r>
            <a:r>
              <a:rPr lang="tr-TR" dirty="0">
                <a:latin typeface="+mj-lt"/>
              </a:rPr>
              <a:t>and o</a:t>
            </a:r>
            <a:r>
              <a:rPr lang="tr-TR" dirty="0">
                <a:solidFill>
                  <a:srgbClr val="FF0000"/>
                </a:solidFill>
                <a:latin typeface="+mj-lt"/>
              </a:rPr>
              <a:t>xidative</a:t>
            </a:r>
            <a:r>
              <a:rPr lang="tr-TR" dirty="0">
                <a:latin typeface="+mj-lt"/>
              </a:rPr>
              <a:t> and can metabolize carbohydrates</a:t>
            </a:r>
          </a:p>
          <a:p>
            <a:pPr eaLnBrk="1" hangingPunct="1">
              <a:lnSpc>
                <a:spcPct val="150000"/>
              </a:lnSpc>
              <a:defRPr/>
            </a:pPr>
            <a:endParaRPr lang="tr-TR" dirty="0">
              <a:latin typeface="+mj-lt"/>
            </a:endParaRPr>
          </a:p>
          <a:p>
            <a:pPr eaLnBrk="1" hangingPunct="1">
              <a:lnSpc>
                <a:spcPct val="150000"/>
              </a:lnSpc>
              <a:defRPr/>
            </a:pPr>
            <a:r>
              <a:rPr lang="tr-TR" dirty="0">
                <a:latin typeface="+mj-lt"/>
              </a:rPr>
              <a:t>Many of the isolates are </a:t>
            </a:r>
            <a:r>
              <a:rPr lang="tr-TR" dirty="0">
                <a:solidFill>
                  <a:srgbClr val="FF0000"/>
                </a:solidFill>
                <a:latin typeface="+mj-lt"/>
              </a:rPr>
              <a:t>catalase and oxidase positive</a:t>
            </a:r>
            <a:endParaRPr lang="tr-TR" dirty="0" smtClean="0">
              <a:solidFill>
                <a:srgbClr val="FF0000"/>
              </a:solidFill>
              <a:latin typeface="+mj-l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395288" y="620713"/>
            <a:ext cx="8462992" cy="5543550"/>
          </a:xfrm>
        </p:spPr>
        <p:txBody>
          <a:bodyPr>
            <a:normAutofit fontScale="92500" lnSpcReduction="20000"/>
          </a:bodyPr>
          <a:lstStyle/>
          <a:p>
            <a:pPr eaLnBrk="1" hangingPunct="1">
              <a:lnSpc>
                <a:spcPct val="160000"/>
              </a:lnSpc>
              <a:defRPr/>
            </a:pPr>
            <a:r>
              <a:rPr lang="en-US" i="1" dirty="0">
                <a:latin typeface="+mj-lt"/>
              </a:rPr>
              <a:t>B. mallei </a:t>
            </a:r>
            <a:r>
              <a:rPr lang="en-US" dirty="0">
                <a:latin typeface="+mj-lt"/>
              </a:rPr>
              <a:t>requires </a:t>
            </a:r>
            <a:r>
              <a:rPr lang="en-US" dirty="0">
                <a:solidFill>
                  <a:srgbClr val="FF0000"/>
                </a:solidFill>
                <a:latin typeface="+mj-lt"/>
              </a:rPr>
              <a:t>1% glycerol </a:t>
            </a:r>
            <a:r>
              <a:rPr lang="en-US" dirty="0">
                <a:latin typeface="+mj-lt"/>
              </a:rPr>
              <a:t>in their medium for optimal reproduction</a:t>
            </a:r>
          </a:p>
          <a:p>
            <a:pPr eaLnBrk="1" hangingPunct="1">
              <a:lnSpc>
                <a:spcPct val="160000"/>
              </a:lnSpc>
              <a:defRPr/>
            </a:pPr>
            <a:r>
              <a:rPr lang="en-US" dirty="0">
                <a:latin typeface="+mj-lt"/>
              </a:rPr>
              <a:t>More than 75% of B. mallei isolates may reproduce well on </a:t>
            </a:r>
            <a:r>
              <a:rPr lang="en-US" dirty="0" err="1">
                <a:solidFill>
                  <a:srgbClr val="FF0000"/>
                </a:solidFill>
                <a:latin typeface="+mj-lt"/>
              </a:rPr>
              <a:t>MacConkey</a:t>
            </a:r>
            <a:r>
              <a:rPr lang="en-US" dirty="0">
                <a:latin typeface="+mj-lt"/>
              </a:rPr>
              <a:t> agar</a:t>
            </a:r>
          </a:p>
          <a:p>
            <a:pPr eaLnBrk="1" hangingPunct="1">
              <a:lnSpc>
                <a:spcPct val="160000"/>
              </a:lnSpc>
              <a:defRPr/>
            </a:pPr>
            <a:r>
              <a:rPr lang="en-US" dirty="0">
                <a:latin typeface="+mj-lt"/>
              </a:rPr>
              <a:t>Optimal reproductive temperature is </a:t>
            </a:r>
            <a:r>
              <a:rPr lang="en-US" dirty="0">
                <a:solidFill>
                  <a:srgbClr val="FF0000"/>
                </a:solidFill>
                <a:latin typeface="+mj-lt"/>
              </a:rPr>
              <a:t>37 ° C</a:t>
            </a:r>
          </a:p>
          <a:p>
            <a:pPr eaLnBrk="1" hangingPunct="1">
              <a:lnSpc>
                <a:spcPct val="160000"/>
              </a:lnSpc>
              <a:defRPr/>
            </a:pPr>
            <a:r>
              <a:rPr lang="en-US" dirty="0">
                <a:latin typeface="+mj-lt"/>
              </a:rPr>
              <a:t>Small, S-typed, odorless and white </a:t>
            </a:r>
            <a:r>
              <a:rPr lang="en-US" dirty="0">
                <a:solidFill>
                  <a:srgbClr val="FF0000"/>
                </a:solidFill>
                <a:latin typeface="+mj-lt"/>
              </a:rPr>
              <a:t>non-hemolytic</a:t>
            </a:r>
            <a:r>
              <a:rPr lang="en-US" dirty="0">
                <a:latin typeface="+mj-lt"/>
              </a:rPr>
              <a:t> colonies are introduced in 24-48 hours at 37 ° C in solid medium</a:t>
            </a:r>
            <a:endParaRPr lang="tr-TR" dirty="0" smtClean="0">
              <a:latin typeface="+mj-l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357158" y="714356"/>
            <a:ext cx="8429684" cy="5715040"/>
          </a:xfrm>
        </p:spPr>
        <p:txBody>
          <a:bodyPr>
            <a:normAutofit fontScale="77500" lnSpcReduction="20000"/>
          </a:bodyPr>
          <a:lstStyle/>
          <a:p>
            <a:pPr eaLnBrk="1" hangingPunct="1">
              <a:lnSpc>
                <a:spcPct val="160000"/>
              </a:lnSpc>
              <a:defRPr/>
            </a:pPr>
            <a:r>
              <a:rPr lang="en-US" dirty="0">
                <a:latin typeface="+mj-lt"/>
              </a:rPr>
              <a:t>In fresh cultures, the agent appears as long and thin rods, and with the aging of the cultures, the bacteria will have a pleomorphic appearance ranging from </a:t>
            </a:r>
            <a:r>
              <a:rPr lang="en-US" dirty="0" err="1">
                <a:latin typeface="+mj-lt"/>
              </a:rPr>
              <a:t>cocodile</a:t>
            </a:r>
            <a:r>
              <a:rPr lang="en-US" dirty="0">
                <a:latin typeface="+mj-lt"/>
              </a:rPr>
              <a:t> to </a:t>
            </a:r>
            <a:r>
              <a:rPr lang="en-US" dirty="0">
                <a:solidFill>
                  <a:srgbClr val="FF0000"/>
                </a:solidFill>
                <a:latin typeface="+mj-lt"/>
              </a:rPr>
              <a:t>long filaments</a:t>
            </a:r>
          </a:p>
          <a:p>
            <a:pPr eaLnBrk="1" hangingPunct="1">
              <a:lnSpc>
                <a:spcPct val="160000"/>
              </a:lnSpc>
              <a:defRPr/>
            </a:pPr>
            <a:r>
              <a:rPr lang="en-US" dirty="0">
                <a:latin typeface="+mj-lt"/>
              </a:rPr>
              <a:t>It is granular due to the "</a:t>
            </a:r>
            <a:r>
              <a:rPr lang="en-US" dirty="0">
                <a:solidFill>
                  <a:srgbClr val="FF0000"/>
                </a:solidFill>
                <a:latin typeface="+mj-lt"/>
              </a:rPr>
              <a:t>poly-beta-</a:t>
            </a:r>
            <a:r>
              <a:rPr lang="en-US" dirty="0" err="1">
                <a:solidFill>
                  <a:srgbClr val="FF0000"/>
                </a:solidFill>
                <a:latin typeface="+mj-lt"/>
              </a:rPr>
              <a:t>hydroxybutyrate</a:t>
            </a:r>
            <a:r>
              <a:rPr lang="en-US" dirty="0">
                <a:latin typeface="+mj-lt"/>
              </a:rPr>
              <a:t>" granules in comb shape. The granules are collected at the tips in short sleeves to make the "bipolar" appear</a:t>
            </a:r>
          </a:p>
          <a:p>
            <a:pPr eaLnBrk="1" hangingPunct="1">
              <a:lnSpc>
                <a:spcPct val="160000"/>
              </a:lnSpc>
              <a:defRPr/>
            </a:pPr>
            <a:r>
              <a:rPr lang="en-US" dirty="0">
                <a:latin typeface="+mj-lt"/>
              </a:rPr>
              <a:t>B. mallei does not have a specific exotoxin</a:t>
            </a:r>
          </a:p>
          <a:p>
            <a:pPr eaLnBrk="1" hangingPunct="1">
              <a:lnSpc>
                <a:spcPct val="160000"/>
              </a:lnSpc>
              <a:defRPr/>
            </a:pPr>
            <a:r>
              <a:rPr lang="en-US" dirty="0">
                <a:solidFill>
                  <a:srgbClr val="FF0000"/>
                </a:solidFill>
                <a:latin typeface="+mj-lt"/>
              </a:rPr>
              <a:t>The endotoxin of the agent is heat resistant</a:t>
            </a:r>
            <a:r>
              <a:rPr lang="en-US" dirty="0">
                <a:latin typeface="+mj-lt"/>
              </a:rPr>
              <a:t> and forms the basis of the </a:t>
            </a:r>
            <a:r>
              <a:rPr lang="en-US" dirty="0" err="1">
                <a:latin typeface="+mj-lt"/>
              </a:rPr>
              <a:t>mallein</a:t>
            </a:r>
            <a:r>
              <a:rPr lang="en-US" dirty="0">
                <a:latin typeface="+mj-lt"/>
              </a:rPr>
              <a:t> and is similar in activity to tuberculin</a:t>
            </a:r>
            <a:endParaRPr lang="tr-TR" dirty="0" smtClean="0">
              <a:latin typeface="+mj-l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idx="1"/>
          </p:nvPr>
        </p:nvSpPr>
        <p:spPr>
          <a:xfrm>
            <a:off x="457200" y="620688"/>
            <a:ext cx="8115328" cy="5505475"/>
          </a:xfrm>
        </p:spPr>
        <p:txBody>
          <a:bodyPr/>
          <a:lstStyle/>
          <a:p>
            <a:pPr eaLnBrk="1" hangingPunct="1">
              <a:lnSpc>
                <a:spcPct val="150000"/>
              </a:lnSpc>
              <a:defRPr/>
            </a:pPr>
            <a:r>
              <a:rPr lang="en-US" dirty="0">
                <a:latin typeface="+mj-lt"/>
              </a:rPr>
              <a:t>In liquid and solid cultures, the agent is inactivated within 30 minutes at 60 ° C, although it can protect its activity for 2-3 </a:t>
            </a:r>
            <a:r>
              <a:rPr lang="en-US" dirty="0" smtClean="0">
                <a:latin typeface="+mj-lt"/>
              </a:rPr>
              <a:t>months</a:t>
            </a:r>
          </a:p>
          <a:p>
            <a:pPr eaLnBrk="1" hangingPunct="1">
              <a:lnSpc>
                <a:spcPct val="150000"/>
              </a:lnSpc>
              <a:defRPr/>
            </a:pPr>
            <a:r>
              <a:rPr lang="en-US" dirty="0">
                <a:latin typeface="+mj-lt"/>
              </a:rPr>
              <a:t>The agent is inhibited by sulfonamides, aminoglycosides, chloramphenicol, </a:t>
            </a:r>
            <a:r>
              <a:rPr lang="en-US" dirty="0" err="1">
                <a:latin typeface="+mj-lt"/>
              </a:rPr>
              <a:t>tetracyclines</a:t>
            </a:r>
            <a:r>
              <a:rPr lang="en-US" dirty="0">
                <a:latin typeface="+mj-lt"/>
              </a:rPr>
              <a:t> and erythromycin</a:t>
            </a:r>
          </a:p>
          <a:p>
            <a:pPr eaLnBrk="1" hangingPunct="1">
              <a:lnSpc>
                <a:spcPct val="150000"/>
              </a:lnSpc>
              <a:buFont typeface="Wingdings" pitchFamily="2" charset="2"/>
              <a:buNone/>
              <a:defRPr/>
            </a:pPr>
            <a:endParaRPr lang="tr-TR" dirty="0" smtClean="0">
              <a:latin typeface="Comic Sans MS" pitchFamily="66"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857224" y="274638"/>
            <a:ext cx="7067576" cy="1143000"/>
          </a:xfrm>
        </p:spPr>
        <p:txBody>
          <a:bodyPr>
            <a:normAutofit/>
          </a:bodyPr>
          <a:lstStyle/>
          <a:p>
            <a:pPr eaLnBrk="1" hangingPunct="1">
              <a:defRPr/>
            </a:pPr>
            <a:r>
              <a:rPr lang="tr-TR" sz="4000" b="1" dirty="0">
                <a:solidFill>
                  <a:srgbClr val="FF0000"/>
                </a:solidFill>
              </a:rPr>
              <a:t>Epidemiology</a:t>
            </a:r>
            <a:endParaRPr lang="tr-TR" sz="4000" b="1" dirty="0" smtClean="0">
              <a:solidFill>
                <a:srgbClr val="FF0000"/>
              </a:solidFill>
            </a:endParaRPr>
          </a:p>
        </p:txBody>
      </p:sp>
      <p:sp>
        <p:nvSpPr>
          <p:cNvPr id="58371" name="Rectangle 3"/>
          <p:cNvSpPr>
            <a:spLocks noGrp="1" noChangeArrowheads="1"/>
          </p:cNvSpPr>
          <p:nvPr>
            <p:ph idx="1"/>
          </p:nvPr>
        </p:nvSpPr>
        <p:spPr>
          <a:xfrm>
            <a:off x="457200" y="1417638"/>
            <a:ext cx="8329642" cy="4708525"/>
          </a:xfrm>
        </p:spPr>
        <p:txBody>
          <a:bodyPr>
            <a:normAutofit/>
          </a:bodyPr>
          <a:lstStyle/>
          <a:p>
            <a:pPr eaLnBrk="1" hangingPunct="1">
              <a:lnSpc>
                <a:spcPct val="150000"/>
              </a:lnSpc>
              <a:defRPr/>
            </a:pPr>
            <a:r>
              <a:rPr lang="en-US" dirty="0" err="1">
                <a:latin typeface="+mj-lt"/>
              </a:rPr>
              <a:t>Ruam</a:t>
            </a:r>
            <a:r>
              <a:rPr lang="en-US" dirty="0">
                <a:latin typeface="+mj-lt"/>
              </a:rPr>
              <a:t> is a disease primarily seen in </a:t>
            </a:r>
            <a:r>
              <a:rPr lang="en-US" dirty="0" err="1">
                <a:latin typeface="+mj-lt"/>
              </a:rPr>
              <a:t>monozygous</a:t>
            </a:r>
            <a:r>
              <a:rPr lang="en-US" dirty="0">
                <a:latin typeface="+mj-lt"/>
              </a:rPr>
              <a:t> animals such as horses, donkeys and mules</a:t>
            </a:r>
          </a:p>
          <a:p>
            <a:pPr eaLnBrk="1" hangingPunct="1">
              <a:lnSpc>
                <a:spcPct val="150000"/>
              </a:lnSpc>
              <a:defRPr/>
            </a:pPr>
            <a:r>
              <a:rPr lang="en-US" dirty="0">
                <a:latin typeface="+mj-lt"/>
              </a:rPr>
              <a:t>Rarely, apart from single-clawed animals, it can also be seen in dogs, cats, goats and camels,</a:t>
            </a:r>
          </a:p>
          <a:p>
            <a:pPr eaLnBrk="1" hangingPunct="1">
              <a:lnSpc>
                <a:spcPct val="150000"/>
              </a:lnSpc>
              <a:defRPr/>
            </a:pPr>
            <a:r>
              <a:rPr lang="en-US" dirty="0">
                <a:latin typeface="+mj-lt"/>
              </a:rPr>
              <a:t>Cattle and pigs are resistant to disease</a:t>
            </a:r>
            <a:endParaRPr lang="tr-TR" dirty="0" smtClean="0">
              <a:latin typeface="Comic Sans MS" pitchFamily="66"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457200" y="928670"/>
            <a:ext cx="8229600" cy="5202255"/>
          </a:xfrm>
        </p:spPr>
        <p:txBody>
          <a:bodyPr>
            <a:normAutofit fontScale="77500" lnSpcReduction="20000"/>
          </a:bodyPr>
          <a:lstStyle/>
          <a:p>
            <a:pPr eaLnBrk="1" hangingPunct="1">
              <a:lnSpc>
                <a:spcPct val="150000"/>
              </a:lnSpc>
              <a:buClr>
                <a:schemeClr val="tx1"/>
              </a:buClr>
              <a:defRPr/>
            </a:pPr>
            <a:r>
              <a:rPr lang="en-US" dirty="0">
                <a:latin typeface="+mj-lt"/>
              </a:rPr>
              <a:t>The disease is a direct and indirect way between animals</a:t>
            </a:r>
          </a:p>
          <a:p>
            <a:pPr eaLnBrk="1" hangingPunct="1">
              <a:lnSpc>
                <a:spcPct val="150000"/>
              </a:lnSpc>
              <a:buClr>
                <a:schemeClr val="tx1"/>
              </a:buClr>
              <a:defRPr/>
            </a:pPr>
            <a:endParaRPr lang="en-US" dirty="0">
              <a:latin typeface="+mj-lt"/>
            </a:endParaRPr>
          </a:p>
          <a:p>
            <a:pPr eaLnBrk="1" hangingPunct="1">
              <a:lnSpc>
                <a:spcPct val="150000"/>
              </a:lnSpc>
              <a:buClr>
                <a:schemeClr val="tx1"/>
              </a:buClr>
              <a:defRPr/>
            </a:pPr>
            <a:r>
              <a:rPr lang="en-US" dirty="0">
                <a:latin typeface="+mj-lt"/>
              </a:rPr>
              <a:t>Direct contamination is caused by </a:t>
            </a:r>
            <a:r>
              <a:rPr lang="en-US" dirty="0">
                <a:solidFill>
                  <a:srgbClr val="FF0000"/>
                </a:solidFill>
                <a:latin typeface="+mj-lt"/>
              </a:rPr>
              <a:t>breathing air </a:t>
            </a:r>
            <a:r>
              <a:rPr lang="en-US" dirty="0">
                <a:latin typeface="+mj-lt"/>
              </a:rPr>
              <a:t>of sick animals, drinking of dishwashing water, </a:t>
            </a:r>
            <a:r>
              <a:rPr lang="en-US" dirty="0">
                <a:solidFill>
                  <a:srgbClr val="FF0000"/>
                </a:solidFill>
                <a:latin typeface="+mj-lt"/>
              </a:rPr>
              <a:t>indirect contamination</a:t>
            </a:r>
            <a:r>
              <a:rPr lang="en-US" dirty="0">
                <a:latin typeface="+mj-lt"/>
              </a:rPr>
              <a:t> by using dirty bedding, grooming and harness.</a:t>
            </a:r>
          </a:p>
          <a:p>
            <a:pPr eaLnBrk="1" hangingPunct="1">
              <a:lnSpc>
                <a:spcPct val="150000"/>
              </a:lnSpc>
              <a:buClr>
                <a:schemeClr val="tx1"/>
              </a:buClr>
              <a:defRPr/>
            </a:pPr>
            <a:endParaRPr lang="en-US" dirty="0">
              <a:latin typeface="+mj-lt"/>
            </a:endParaRPr>
          </a:p>
          <a:p>
            <a:pPr eaLnBrk="1" hangingPunct="1">
              <a:lnSpc>
                <a:spcPct val="150000"/>
              </a:lnSpc>
              <a:buClr>
                <a:schemeClr val="tx1"/>
              </a:buClr>
              <a:defRPr/>
            </a:pPr>
            <a:r>
              <a:rPr lang="en-US" dirty="0">
                <a:latin typeface="+mj-lt"/>
              </a:rPr>
              <a:t>Humans take the disease as a result of </a:t>
            </a:r>
            <a:r>
              <a:rPr lang="en-US" dirty="0">
                <a:solidFill>
                  <a:srgbClr val="FF0000"/>
                </a:solidFill>
                <a:latin typeface="+mj-lt"/>
              </a:rPr>
              <a:t>contact with infected animals</a:t>
            </a:r>
            <a:endParaRPr lang="tr-TR" dirty="0" smtClean="0">
              <a:solidFill>
                <a:srgbClr val="FF0000"/>
              </a:solidFill>
              <a:latin typeface="+mj-l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a:xfrm>
            <a:off x="457200" y="692696"/>
            <a:ext cx="8258204" cy="5433467"/>
          </a:xfrm>
        </p:spPr>
        <p:txBody>
          <a:bodyPr>
            <a:normAutofit/>
          </a:bodyPr>
          <a:lstStyle/>
          <a:p>
            <a:pPr eaLnBrk="1" hangingPunct="1">
              <a:lnSpc>
                <a:spcPct val="150000"/>
              </a:lnSpc>
              <a:buClr>
                <a:schemeClr val="tx1"/>
              </a:buClr>
              <a:defRPr/>
            </a:pPr>
            <a:r>
              <a:rPr lang="en-US" dirty="0">
                <a:latin typeface="+mj-lt"/>
              </a:rPr>
              <a:t>In laboratory studies, aerosol-mediated and careless infections were seen</a:t>
            </a:r>
          </a:p>
          <a:p>
            <a:pPr eaLnBrk="1" hangingPunct="1">
              <a:lnSpc>
                <a:spcPct val="150000"/>
              </a:lnSpc>
              <a:buClr>
                <a:schemeClr val="tx1"/>
              </a:buClr>
              <a:defRPr/>
            </a:pPr>
            <a:r>
              <a:rPr lang="en-US" dirty="0">
                <a:latin typeface="+mj-lt"/>
              </a:rPr>
              <a:t>Occupational disease, infectious wounds and abrasions in humans; </a:t>
            </a:r>
            <a:r>
              <a:rPr lang="en-US" dirty="0" err="1">
                <a:latin typeface="+mj-lt"/>
              </a:rPr>
              <a:t>alimenter</a:t>
            </a:r>
            <a:r>
              <a:rPr lang="en-US" dirty="0">
                <a:latin typeface="+mj-lt"/>
              </a:rPr>
              <a:t> and pale air</a:t>
            </a:r>
          </a:p>
          <a:p>
            <a:pPr eaLnBrk="1" hangingPunct="1">
              <a:lnSpc>
                <a:spcPct val="150000"/>
              </a:lnSpc>
              <a:buClr>
                <a:schemeClr val="tx1"/>
              </a:buClr>
              <a:defRPr/>
            </a:pPr>
            <a:r>
              <a:rPr lang="en-US" dirty="0">
                <a:latin typeface="+mj-lt"/>
              </a:rPr>
              <a:t>Dogs and other </a:t>
            </a:r>
            <a:r>
              <a:rPr lang="en-US" dirty="0" err="1">
                <a:latin typeface="+mj-lt"/>
              </a:rPr>
              <a:t>carnivors</a:t>
            </a:r>
            <a:r>
              <a:rPr lang="en-US" dirty="0">
                <a:latin typeface="+mj-lt"/>
              </a:rPr>
              <a:t> are caught in direct contact with sick animals, or after a final infection with </a:t>
            </a:r>
            <a:r>
              <a:rPr lang="en-US" dirty="0">
                <a:solidFill>
                  <a:srgbClr val="FF0000"/>
                </a:solidFill>
                <a:latin typeface="+mj-lt"/>
              </a:rPr>
              <a:t>infected animal meals</a:t>
            </a:r>
            <a:endParaRPr lang="tr-TR" dirty="0" smtClean="0">
              <a:solidFill>
                <a:srgbClr val="FF0000"/>
              </a:solidFill>
              <a:latin typeface="+mj-lt"/>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457200" y="980728"/>
            <a:ext cx="7901014" cy="5145435"/>
          </a:xfrm>
        </p:spPr>
        <p:txBody>
          <a:bodyPr/>
          <a:lstStyle/>
          <a:p>
            <a:pPr eaLnBrk="1" hangingPunct="1">
              <a:lnSpc>
                <a:spcPct val="150000"/>
              </a:lnSpc>
              <a:buClr>
                <a:schemeClr val="tx1"/>
              </a:buClr>
              <a:defRPr/>
            </a:pPr>
            <a:r>
              <a:rPr lang="en-US" dirty="0">
                <a:latin typeface="+mj-lt"/>
              </a:rPr>
              <a:t>In Istanbul in 1984 it was determined that the four lions in GHB were </a:t>
            </a:r>
            <a:r>
              <a:rPr lang="en-US" dirty="0" err="1">
                <a:latin typeface="+mj-lt"/>
              </a:rPr>
              <a:t>Ruam</a:t>
            </a:r>
            <a:r>
              <a:rPr lang="en-US" dirty="0">
                <a:latin typeface="+mj-lt"/>
              </a:rPr>
              <a:t> due to death and it was understood that these animals were fed illegal horses and donkey meat</a:t>
            </a:r>
            <a:endParaRPr lang="tr-TR"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922114"/>
          </a:xfrm>
        </p:spPr>
        <p:txBody>
          <a:bodyPr/>
          <a:lstStyle/>
          <a:p>
            <a:r>
              <a:rPr lang="tr-TR" dirty="0" smtClean="0"/>
              <a:t>Pathogenesis</a:t>
            </a:r>
            <a:endParaRPr lang="tr-TR" dirty="0"/>
          </a:p>
        </p:txBody>
      </p:sp>
      <p:sp>
        <p:nvSpPr>
          <p:cNvPr id="3" name="İçerik Yer Tutucusu 2"/>
          <p:cNvSpPr>
            <a:spLocks noGrp="1"/>
          </p:cNvSpPr>
          <p:nvPr>
            <p:ph idx="1"/>
          </p:nvPr>
        </p:nvSpPr>
        <p:spPr>
          <a:xfrm>
            <a:off x="457200" y="1196752"/>
            <a:ext cx="8229600" cy="5256584"/>
          </a:xfrm>
        </p:spPr>
        <p:txBody>
          <a:bodyPr>
            <a:normAutofit fontScale="55000" lnSpcReduction="20000"/>
          </a:bodyPr>
          <a:lstStyle/>
          <a:p>
            <a:pPr>
              <a:lnSpc>
                <a:spcPct val="160000"/>
              </a:lnSpc>
            </a:pPr>
            <a:r>
              <a:rPr lang="en-US" dirty="0"/>
              <a:t>It is not clear</a:t>
            </a:r>
          </a:p>
          <a:p>
            <a:pPr>
              <a:lnSpc>
                <a:spcPct val="160000"/>
              </a:lnSpc>
            </a:pPr>
            <a:r>
              <a:rPr lang="en-US" dirty="0"/>
              <a:t>Facultative </a:t>
            </a:r>
            <a:r>
              <a:rPr lang="en-US" dirty="0">
                <a:solidFill>
                  <a:srgbClr val="FF0000"/>
                </a:solidFill>
              </a:rPr>
              <a:t>intracellular</a:t>
            </a:r>
          </a:p>
          <a:p>
            <a:pPr>
              <a:lnSpc>
                <a:spcPct val="160000"/>
              </a:lnSpc>
            </a:pPr>
            <a:r>
              <a:rPr lang="en-US" dirty="0"/>
              <a:t>When the agent enters the body (</a:t>
            </a:r>
            <a:r>
              <a:rPr lang="en-US" dirty="0">
                <a:solidFill>
                  <a:srgbClr val="FF0000"/>
                </a:solidFill>
              </a:rPr>
              <a:t>the alimentary tract</a:t>
            </a:r>
            <a:r>
              <a:rPr lang="en-US" dirty="0"/>
              <a:t>), the nasopharyngeal and intestinal mucosa penetrate into the regional lymph fluid as a penis</a:t>
            </a:r>
          </a:p>
          <a:p>
            <a:pPr>
              <a:lnSpc>
                <a:spcPct val="160000"/>
              </a:lnSpc>
            </a:pPr>
            <a:r>
              <a:rPr lang="en-US" dirty="0"/>
              <a:t>It spreads through the lymph</a:t>
            </a:r>
          </a:p>
          <a:p>
            <a:pPr>
              <a:lnSpc>
                <a:spcPct val="160000"/>
              </a:lnSpc>
            </a:pPr>
            <a:r>
              <a:rPr lang="en-US" dirty="0">
                <a:solidFill>
                  <a:srgbClr val="FF0000"/>
                </a:solidFill>
              </a:rPr>
              <a:t>Nodules</a:t>
            </a:r>
            <a:r>
              <a:rPr lang="en-US" dirty="0"/>
              <a:t> form under the skin and skin in the lymphatic channels</a:t>
            </a:r>
          </a:p>
          <a:p>
            <a:pPr>
              <a:lnSpc>
                <a:spcPct val="160000"/>
              </a:lnSpc>
            </a:pPr>
            <a:r>
              <a:rPr lang="en-US" dirty="0"/>
              <a:t>The nodules become ulcerated over time and a sticky honey-like discharge occurs</a:t>
            </a:r>
          </a:p>
          <a:p>
            <a:pPr>
              <a:lnSpc>
                <a:spcPct val="160000"/>
              </a:lnSpc>
            </a:pPr>
            <a:r>
              <a:rPr lang="en-US" dirty="0"/>
              <a:t>This form is called "</a:t>
            </a:r>
            <a:r>
              <a:rPr lang="en-US" dirty="0">
                <a:solidFill>
                  <a:srgbClr val="FF0000"/>
                </a:solidFill>
              </a:rPr>
              <a:t>farcy</a:t>
            </a:r>
            <a:r>
              <a:rPr lang="en-US" dirty="0"/>
              <a:t>"</a:t>
            </a:r>
          </a:p>
          <a:p>
            <a:pPr>
              <a:lnSpc>
                <a:spcPct val="160000"/>
              </a:lnSpc>
            </a:pPr>
            <a:r>
              <a:rPr lang="en-US" dirty="0"/>
              <a:t>Nodules </a:t>
            </a:r>
            <a:r>
              <a:rPr lang="en-US" dirty="0" smtClean="0"/>
              <a:t>in</a:t>
            </a:r>
            <a:r>
              <a:rPr lang="tr-TR" dirty="0"/>
              <a:t> </a:t>
            </a:r>
            <a:r>
              <a:rPr lang="tr-TR" dirty="0" smtClean="0"/>
              <a:t>liver </a:t>
            </a:r>
            <a:r>
              <a:rPr lang="en-US" dirty="0" smtClean="0"/>
              <a:t>and </a:t>
            </a:r>
            <a:r>
              <a:rPr lang="en-US" dirty="0"/>
              <a:t>spleen occur in the active lungs that pass the bloodstream of the lymph nodes</a:t>
            </a:r>
            <a:endParaRPr lang="tr-TR" dirty="0"/>
          </a:p>
        </p:txBody>
      </p:sp>
    </p:spTree>
    <p:extLst>
      <p:ext uri="{BB962C8B-B14F-4D97-AF65-F5344CB8AC3E}">
        <p14:creationId xmlns:p14="http://schemas.microsoft.com/office/powerpoint/2010/main" val="459303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solidFill>
                  <a:srgbClr val="FF0000"/>
                </a:solidFill>
              </a:rPr>
              <a:t>General features</a:t>
            </a:r>
          </a:p>
        </p:txBody>
      </p:sp>
      <p:sp>
        <p:nvSpPr>
          <p:cNvPr id="3" name="İçerik Yer Tutucusu 2"/>
          <p:cNvSpPr>
            <a:spLocks noGrp="1"/>
          </p:cNvSpPr>
          <p:nvPr>
            <p:ph idx="1"/>
          </p:nvPr>
        </p:nvSpPr>
        <p:spPr/>
        <p:txBody>
          <a:bodyPr/>
          <a:lstStyle/>
          <a:p>
            <a:r>
              <a:rPr lang="tr-TR" dirty="0">
                <a:solidFill>
                  <a:srgbClr val="FF0000"/>
                </a:solidFill>
              </a:rPr>
              <a:t>Gram negative </a:t>
            </a:r>
            <a:r>
              <a:rPr lang="tr-TR" dirty="0" smtClean="0"/>
              <a:t>rod</a:t>
            </a:r>
          </a:p>
          <a:p>
            <a:r>
              <a:rPr lang="tr-TR" dirty="0"/>
              <a:t>Compulsory </a:t>
            </a:r>
            <a:r>
              <a:rPr lang="tr-TR" dirty="0" smtClean="0"/>
              <a:t>aerobics</a:t>
            </a:r>
          </a:p>
          <a:p>
            <a:r>
              <a:rPr lang="en-US" dirty="0"/>
              <a:t>Most catalase and oxidase </a:t>
            </a:r>
            <a:r>
              <a:rPr lang="en-US" dirty="0" smtClean="0"/>
              <a:t>positive</a:t>
            </a:r>
            <a:endParaRPr lang="tr-TR" dirty="0" smtClean="0"/>
          </a:p>
          <a:p>
            <a:r>
              <a:rPr lang="tr-TR" dirty="0"/>
              <a:t>Polar flagella, </a:t>
            </a:r>
            <a:r>
              <a:rPr lang="tr-TR" dirty="0" smtClean="0"/>
              <a:t>active</a:t>
            </a:r>
            <a:endParaRPr lang="tr-TR" dirty="0">
              <a:solidFill>
                <a:srgbClr val="FF0000"/>
              </a:solidFill>
            </a:endParaRPr>
          </a:p>
        </p:txBody>
      </p:sp>
    </p:spTree>
    <p:extLst>
      <p:ext uri="{BB962C8B-B14F-4D97-AF65-F5344CB8AC3E}">
        <p14:creationId xmlns:p14="http://schemas.microsoft.com/office/powerpoint/2010/main" val="413490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836712"/>
            <a:ext cx="8229600" cy="5577483"/>
          </a:xfrm>
        </p:spPr>
        <p:txBody>
          <a:bodyPr>
            <a:normAutofit fontScale="85000" lnSpcReduction="10000"/>
          </a:bodyPr>
          <a:lstStyle/>
          <a:p>
            <a:pPr>
              <a:lnSpc>
                <a:spcPct val="150000"/>
              </a:lnSpc>
            </a:pPr>
            <a:r>
              <a:rPr lang="en-US" dirty="0"/>
              <a:t>When the agent is taken by </a:t>
            </a:r>
            <a:r>
              <a:rPr lang="en-US" dirty="0">
                <a:solidFill>
                  <a:srgbClr val="FF0000"/>
                </a:solidFill>
              </a:rPr>
              <a:t>respiration</a:t>
            </a:r>
            <a:r>
              <a:rPr lang="en-US" dirty="0"/>
              <a:t>, bronchopneumonia occurs in the nasal mucosa, septum Nazi and </a:t>
            </a:r>
            <a:r>
              <a:rPr lang="en-US" dirty="0" err="1"/>
              <a:t>turbinatal</a:t>
            </a:r>
            <a:r>
              <a:rPr lang="en-US" dirty="0"/>
              <a:t> lesions</a:t>
            </a:r>
          </a:p>
          <a:p>
            <a:pPr>
              <a:lnSpc>
                <a:spcPct val="150000"/>
              </a:lnSpc>
            </a:pPr>
            <a:r>
              <a:rPr lang="en-US" dirty="0"/>
              <a:t>These lesions begin as submucosal lesions, come into the buccal and nasal cavity with sticky, pus discharge</a:t>
            </a:r>
          </a:p>
          <a:p>
            <a:pPr>
              <a:lnSpc>
                <a:spcPct val="150000"/>
              </a:lnSpc>
            </a:pPr>
            <a:r>
              <a:rPr lang="en-US" dirty="0">
                <a:solidFill>
                  <a:srgbClr val="FF0000"/>
                </a:solidFill>
              </a:rPr>
              <a:t>Crater-like</a:t>
            </a:r>
            <a:r>
              <a:rPr lang="en-US" dirty="0"/>
              <a:t> ulcers are formed at the site of the nodules</a:t>
            </a:r>
          </a:p>
          <a:p>
            <a:pPr>
              <a:lnSpc>
                <a:spcPct val="150000"/>
              </a:lnSpc>
            </a:pPr>
            <a:r>
              <a:rPr lang="en-US" dirty="0" err="1"/>
              <a:t>Subcancerous</a:t>
            </a:r>
            <a:r>
              <a:rPr lang="en-US" dirty="0"/>
              <a:t> lymph nodes are swollen</a:t>
            </a:r>
            <a:endParaRPr lang="tr-TR" dirty="0"/>
          </a:p>
        </p:txBody>
      </p:sp>
    </p:spTree>
    <p:extLst>
      <p:ext uri="{BB962C8B-B14F-4D97-AF65-F5344CB8AC3E}">
        <p14:creationId xmlns:p14="http://schemas.microsoft.com/office/powerpoint/2010/main" val="10493034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6120680"/>
          </a:xfrm>
        </p:spPr>
        <p:txBody>
          <a:bodyPr>
            <a:normAutofit fontScale="77500" lnSpcReduction="20000"/>
          </a:bodyPr>
          <a:lstStyle/>
          <a:p>
            <a:pPr>
              <a:lnSpc>
                <a:spcPct val="160000"/>
              </a:lnSpc>
            </a:pPr>
            <a:r>
              <a:rPr lang="en-US" dirty="0"/>
              <a:t>Chronic in horses, acute in donkeys and mules</a:t>
            </a:r>
          </a:p>
          <a:p>
            <a:pPr>
              <a:lnSpc>
                <a:spcPct val="160000"/>
              </a:lnSpc>
            </a:pPr>
            <a:r>
              <a:rPr lang="en-US" dirty="0"/>
              <a:t>Symptoms occur after weeks or months. This type of </a:t>
            </a:r>
            <a:r>
              <a:rPr lang="en-US" dirty="0">
                <a:solidFill>
                  <a:srgbClr val="FF0000"/>
                </a:solidFill>
              </a:rPr>
              <a:t>latent form</a:t>
            </a:r>
            <a:r>
              <a:rPr lang="en-US" dirty="0"/>
              <a:t> is typical for </a:t>
            </a:r>
            <a:r>
              <a:rPr lang="en-US" dirty="0" err="1"/>
              <a:t>Ruam</a:t>
            </a:r>
            <a:endParaRPr lang="en-US" dirty="0"/>
          </a:p>
          <a:p>
            <a:pPr>
              <a:lnSpc>
                <a:spcPct val="160000"/>
              </a:lnSpc>
            </a:pPr>
            <a:r>
              <a:rPr lang="en-US" dirty="0">
                <a:solidFill>
                  <a:srgbClr val="FF0000"/>
                </a:solidFill>
              </a:rPr>
              <a:t>Acute-onset</a:t>
            </a:r>
            <a:r>
              <a:rPr lang="en-US" dirty="0"/>
              <a:t> septicemia is characterized by fever, mucopurulent nasal discharge, and respiratory system disturbances. Usually death within 1-2 weeks</a:t>
            </a:r>
          </a:p>
          <a:p>
            <a:pPr>
              <a:lnSpc>
                <a:spcPct val="160000"/>
              </a:lnSpc>
            </a:pPr>
            <a:r>
              <a:rPr lang="en-US" dirty="0">
                <a:solidFill>
                  <a:srgbClr val="FF0000"/>
                </a:solidFill>
              </a:rPr>
              <a:t>Chronic form </a:t>
            </a:r>
            <a:r>
              <a:rPr lang="en-US" dirty="0"/>
              <a:t>is nasal, skin and lung Rum, and the animal will die or heal and will be affected by respiration and skin</a:t>
            </a:r>
          </a:p>
          <a:p>
            <a:pPr>
              <a:lnSpc>
                <a:spcPct val="160000"/>
              </a:lnSpc>
            </a:pPr>
            <a:r>
              <a:rPr lang="en-US" dirty="0"/>
              <a:t>Multiple forms can be seen in the same animal</a:t>
            </a:r>
            <a:endParaRPr lang="tr-TR" dirty="0"/>
          </a:p>
        </p:txBody>
      </p:sp>
    </p:spTree>
    <p:extLst>
      <p:ext uri="{BB962C8B-B14F-4D97-AF65-F5344CB8AC3E}">
        <p14:creationId xmlns:p14="http://schemas.microsoft.com/office/powerpoint/2010/main" val="2736800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idx="1"/>
          </p:nvPr>
        </p:nvSpPr>
        <p:spPr>
          <a:xfrm>
            <a:off x="457200" y="476672"/>
            <a:ext cx="8329642" cy="6120978"/>
          </a:xfrm>
        </p:spPr>
        <p:txBody>
          <a:bodyPr>
            <a:normAutofit fontScale="92500" lnSpcReduction="10000"/>
          </a:bodyPr>
          <a:lstStyle/>
          <a:p>
            <a:pPr marL="0" indent="0" eaLnBrk="1" hangingPunct="1">
              <a:lnSpc>
                <a:spcPct val="150000"/>
              </a:lnSpc>
              <a:buClr>
                <a:schemeClr val="tx1"/>
              </a:buClr>
              <a:buNone/>
              <a:defRPr/>
            </a:pPr>
            <a:r>
              <a:rPr lang="en-US" sz="2800" dirty="0">
                <a:latin typeface="+mj-lt"/>
              </a:rPr>
              <a:t>After entry into the active body, the nose, lung or skin </a:t>
            </a:r>
            <a:r>
              <a:rPr lang="tr-TR" sz="2800" dirty="0" smtClean="0">
                <a:latin typeface="+mj-lt"/>
              </a:rPr>
              <a:t>glanders</a:t>
            </a:r>
            <a:r>
              <a:rPr lang="en-US" sz="2800" dirty="0" smtClean="0">
                <a:latin typeface="+mj-lt"/>
              </a:rPr>
              <a:t> </a:t>
            </a:r>
            <a:r>
              <a:rPr lang="en-US" sz="2800" dirty="0">
                <a:latin typeface="+mj-lt"/>
              </a:rPr>
              <a:t>appears at the site of localization</a:t>
            </a:r>
          </a:p>
          <a:p>
            <a:pPr marL="0" indent="0" eaLnBrk="1" hangingPunct="1">
              <a:lnSpc>
                <a:spcPct val="150000"/>
              </a:lnSpc>
              <a:buClr>
                <a:schemeClr val="tx1"/>
              </a:buClr>
              <a:buNone/>
              <a:defRPr/>
            </a:pPr>
            <a:endParaRPr lang="en-US" sz="2800" dirty="0">
              <a:latin typeface="+mj-lt"/>
            </a:endParaRPr>
          </a:p>
          <a:p>
            <a:pPr marL="0" indent="0" eaLnBrk="1" hangingPunct="1">
              <a:lnSpc>
                <a:spcPct val="150000"/>
              </a:lnSpc>
              <a:buClr>
                <a:schemeClr val="tx1"/>
              </a:buClr>
              <a:buNone/>
              <a:defRPr/>
            </a:pPr>
            <a:r>
              <a:rPr lang="en-US" sz="2800" dirty="0">
                <a:latin typeface="+mj-lt"/>
              </a:rPr>
              <a:t>Disease Displays </a:t>
            </a:r>
            <a:r>
              <a:rPr lang="en-US" sz="2800" dirty="0">
                <a:solidFill>
                  <a:srgbClr val="FF0000"/>
                </a:solidFill>
                <a:latin typeface="+mj-lt"/>
              </a:rPr>
              <a:t>Three Major Clinical Forms </a:t>
            </a:r>
            <a:r>
              <a:rPr lang="en-US" sz="2800" dirty="0">
                <a:latin typeface="+mj-lt"/>
              </a:rPr>
              <a:t>in </a:t>
            </a:r>
            <a:r>
              <a:rPr lang="tr-TR" sz="2800" dirty="0" smtClean="0">
                <a:latin typeface="+mj-lt"/>
              </a:rPr>
              <a:t>Horses</a:t>
            </a:r>
            <a:r>
              <a:rPr lang="en-US" sz="2800" dirty="0" smtClean="0">
                <a:latin typeface="+mj-lt"/>
              </a:rPr>
              <a:t>:</a:t>
            </a:r>
            <a:endParaRPr lang="en-US" sz="2800" dirty="0">
              <a:latin typeface="+mj-lt"/>
            </a:endParaRPr>
          </a:p>
          <a:p>
            <a:pPr marL="0" indent="0" eaLnBrk="1" hangingPunct="1">
              <a:lnSpc>
                <a:spcPct val="150000"/>
              </a:lnSpc>
              <a:buClr>
                <a:schemeClr val="tx1"/>
              </a:buClr>
              <a:buNone/>
              <a:defRPr/>
            </a:pPr>
            <a:endParaRPr lang="en-US" sz="2800" dirty="0">
              <a:latin typeface="+mj-lt"/>
            </a:endParaRPr>
          </a:p>
          <a:p>
            <a:pPr marL="0" indent="0" eaLnBrk="1" hangingPunct="1">
              <a:lnSpc>
                <a:spcPct val="150000"/>
              </a:lnSpc>
              <a:buClr>
                <a:schemeClr val="tx1"/>
              </a:buClr>
              <a:buNone/>
              <a:defRPr/>
            </a:pPr>
            <a:r>
              <a:rPr lang="en-US" sz="2800" dirty="0">
                <a:solidFill>
                  <a:srgbClr val="FF0000"/>
                </a:solidFill>
                <a:latin typeface="+mj-lt"/>
              </a:rPr>
              <a:t>1. </a:t>
            </a:r>
            <a:r>
              <a:rPr lang="tr-TR" sz="2800" dirty="0" smtClean="0">
                <a:solidFill>
                  <a:srgbClr val="FF0000"/>
                </a:solidFill>
                <a:latin typeface="+mj-lt"/>
              </a:rPr>
              <a:t>Glanders the Lungs</a:t>
            </a:r>
            <a:r>
              <a:rPr lang="en-US" sz="2800" dirty="0" smtClean="0">
                <a:solidFill>
                  <a:srgbClr val="FF0000"/>
                </a:solidFill>
                <a:latin typeface="+mj-lt"/>
              </a:rPr>
              <a:t>: </a:t>
            </a:r>
            <a:r>
              <a:rPr lang="en-US" sz="2800" dirty="0">
                <a:latin typeface="+mj-lt"/>
              </a:rPr>
              <a:t>Characterized by slow developing chronic lung disorders. There is respiratory distress, patients get tired quickly, bloody nasal discharge and weakness. Tuberculosis-like nodules form in lungs. The inside of the nodules is cheesy</a:t>
            </a:r>
            <a:endParaRPr lang="tr-TR" sz="2800" dirty="0" smtClean="0">
              <a:latin typeface="+mj-l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457200" y="548680"/>
            <a:ext cx="8258204" cy="5577483"/>
          </a:xfrm>
        </p:spPr>
        <p:txBody>
          <a:bodyPr>
            <a:normAutofit/>
          </a:bodyPr>
          <a:lstStyle/>
          <a:p>
            <a:pPr eaLnBrk="1" hangingPunct="1">
              <a:lnSpc>
                <a:spcPct val="150000"/>
              </a:lnSpc>
              <a:buFont typeface="Wingdings" pitchFamily="2" charset="2"/>
              <a:buNone/>
              <a:defRPr/>
            </a:pPr>
            <a:r>
              <a:rPr lang="en-US" sz="2800" dirty="0">
                <a:solidFill>
                  <a:srgbClr val="FF0000"/>
                </a:solidFill>
                <a:latin typeface="+mj-lt"/>
              </a:rPr>
              <a:t>2</a:t>
            </a:r>
            <a:r>
              <a:rPr lang="en-US" sz="2800" dirty="0" smtClean="0">
                <a:solidFill>
                  <a:srgbClr val="FF0000"/>
                </a:solidFill>
                <a:latin typeface="+mj-lt"/>
              </a:rPr>
              <a:t>. </a:t>
            </a:r>
            <a:r>
              <a:rPr lang="tr-TR" sz="2800" dirty="0" smtClean="0">
                <a:solidFill>
                  <a:srgbClr val="FF0000"/>
                </a:solidFill>
                <a:latin typeface="+mj-lt"/>
              </a:rPr>
              <a:t>Glanders the Nose </a:t>
            </a:r>
            <a:r>
              <a:rPr lang="en-US" sz="2800" dirty="0" smtClean="0">
                <a:solidFill>
                  <a:srgbClr val="FF0000"/>
                </a:solidFill>
                <a:latin typeface="+mj-lt"/>
              </a:rPr>
              <a:t>: </a:t>
            </a:r>
            <a:r>
              <a:rPr lang="en-US" sz="2800" dirty="0">
                <a:latin typeface="+mj-lt"/>
              </a:rPr>
              <a:t>Mostly they start with a one-sided </a:t>
            </a:r>
            <a:r>
              <a:rPr lang="en-US" sz="2800" dirty="0" err="1">
                <a:latin typeface="+mj-lt"/>
              </a:rPr>
              <a:t>serovic</a:t>
            </a:r>
            <a:r>
              <a:rPr lang="en-US" sz="2800" dirty="0">
                <a:latin typeface="+mj-lt"/>
              </a:rPr>
              <a:t> flow, which gradually gets a pungent appearance, sometimes with blood clots</a:t>
            </a:r>
          </a:p>
          <a:p>
            <a:pPr eaLnBrk="1" hangingPunct="1">
              <a:lnSpc>
                <a:spcPct val="150000"/>
              </a:lnSpc>
              <a:buFont typeface="Wingdings" pitchFamily="2" charset="2"/>
              <a:buNone/>
              <a:defRPr/>
            </a:pPr>
            <a:endParaRPr lang="en-US" sz="2800" dirty="0">
              <a:latin typeface="+mj-lt"/>
            </a:endParaRPr>
          </a:p>
          <a:p>
            <a:pPr eaLnBrk="1" hangingPunct="1">
              <a:lnSpc>
                <a:spcPct val="150000"/>
              </a:lnSpc>
              <a:buFont typeface="Wingdings" pitchFamily="2" charset="2"/>
              <a:buNone/>
              <a:defRPr/>
            </a:pPr>
            <a:r>
              <a:rPr lang="en-US" sz="2800" dirty="0">
                <a:latin typeface="+mj-lt"/>
              </a:rPr>
              <a:t>Mucosa is preceded by </a:t>
            </a:r>
            <a:r>
              <a:rPr lang="en-US" sz="2800" dirty="0">
                <a:solidFill>
                  <a:srgbClr val="FF0000"/>
                </a:solidFill>
                <a:latin typeface="+mj-lt"/>
              </a:rPr>
              <a:t>red lesions in corn grain size</a:t>
            </a:r>
          </a:p>
          <a:p>
            <a:pPr eaLnBrk="1" hangingPunct="1">
              <a:lnSpc>
                <a:spcPct val="150000"/>
              </a:lnSpc>
              <a:buFont typeface="Wingdings" pitchFamily="2" charset="2"/>
              <a:buNone/>
              <a:defRPr/>
            </a:pPr>
            <a:endParaRPr lang="en-US" sz="2800" dirty="0">
              <a:latin typeface="+mj-lt"/>
            </a:endParaRPr>
          </a:p>
          <a:p>
            <a:pPr eaLnBrk="1" hangingPunct="1">
              <a:lnSpc>
                <a:spcPct val="150000"/>
              </a:lnSpc>
              <a:buFont typeface="Wingdings" pitchFamily="2" charset="2"/>
              <a:buNone/>
              <a:defRPr/>
            </a:pPr>
            <a:r>
              <a:rPr lang="en-US" sz="2800" dirty="0">
                <a:latin typeface="+mj-lt"/>
              </a:rPr>
              <a:t>In a short time, they turn yellow, they get </a:t>
            </a:r>
            <a:r>
              <a:rPr lang="en-US" sz="2800" dirty="0">
                <a:solidFill>
                  <a:srgbClr val="FF0000"/>
                </a:solidFill>
                <a:latin typeface="+mj-lt"/>
              </a:rPr>
              <a:t>papule shape</a:t>
            </a:r>
            <a:r>
              <a:rPr lang="en-US" sz="2800" dirty="0">
                <a:latin typeface="+mj-lt"/>
              </a:rPr>
              <a:t>, then </a:t>
            </a:r>
            <a:r>
              <a:rPr lang="en-US" sz="2800" dirty="0">
                <a:solidFill>
                  <a:srgbClr val="FF0000"/>
                </a:solidFill>
                <a:latin typeface="+mj-lt"/>
              </a:rPr>
              <a:t>ulcers</a:t>
            </a:r>
            <a:r>
              <a:rPr lang="en-US" sz="2800" dirty="0">
                <a:latin typeface="+mj-lt"/>
              </a:rPr>
              <a:t> come out</a:t>
            </a:r>
            <a:endParaRPr lang="tr-TR" sz="2800" dirty="0" smtClean="0">
              <a:latin typeface="+mj-l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457200" y="692696"/>
            <a:ext cx="8291264" cy="5544616"/>
          </a:xfrm>
        </p:spPr>
        <p:txBody>
          <a:bodyPr>
            <a:normAutofit fontScale="77500" lnSpcReduction="20000"/>
          </a:bodyPr>
          <a:lstStyle/>
          <a:p>
            <a:pPr eaLnBrk="1" hangingPunct="1">
              <a:lnSpc>
                <a:spcPct val="170000"/>
              </a:lnSpc>
              <a:defRPr/>
            </a:pPr>
            <a:r>
              <a:rPr lang="en-US" sz="3400" dirty="0">
                <a:latin typeface="+mj-lt"/>
              </a:rPr>
              <a:t>They spread quickly and deepen by forming </a:t>
            </a:r>
            <a:r>
              <a:rPr lang="en-US" sz="3400" dirty="0">
                <a:solidFill>
                  <a:srgbClr val="FF0000"/>
                </a:solidFill>
                <a:latin typeface="+mj-lt"/>
              </a:rPr>
              <a:t>big ulcers </a:t>
            </a:r>
            <a:r>
              <a:rPr lang="en-US" sz="3400" dirty="0">
                <a:latin typeface="+mj-lt"/>
              </a:rPr>
              <a:t>that combine with each other to give a </a:t>
            </a:r>
            <a:r>
              <a:rPr lang="en-US" sz="3400" dirty="0" err="1">
                <a:latin typeface="+mj-lt"/>
              </a:rPr>
              <a:t>vignetted</a:t>
            </a:r>
            <a:r>
              <a:rPr lang="en-US" sz="3400" dirty="0">
                <a:latin typeface="+mj-lt"/>
              </a:rPr>
              <a:t> </a:t>
            </a:r>
            <a:r>
              <a:rPr lang="en-US" sz="3400" dirty="0" smtClean="0">
                <a:latin typeface="+mj-lt"/>
              </a:rPr>
              <a:t>image</a:t>
            </a:r>
            <a:endParaRPr lang="tr-TR" sz="3400" dirty="0" smtClean="0">
              <a:latin typeface="+mj-lt"/>
            </a:endParaRPr>
          </a:p>
          <a:p>
            <a:pPr eaLnBrk="1" hangingPunct="1">
              <a:lnSpc>
                <a:spcPct val="170000"/>
              </a:lnSpc>
              <a:defRPr/>
            </a:pPr>
            <a:r>
              <a:rPr lang="en-US" sz="3400" dirty="0" smtClean="0">
                <a:latin typeface="+mj-lt"/>
              </a:rPr>
              <a:t>Cartilage </a:t>
            </a:r>
            <a:r>
              <a:rPr lang="en-US" sz="3400" dirty="0">
                <a:latin typeface="+mj-lt"/>
              </a:rPr>
              <a:t>tissue can be necrosis and </a:t>
            </a:r>
            <a:r>
              <a:rPr lang="en-US" sz="3400" dirty="0" smtClean="0">
                <a:latin typeface="+mj-lt"/>
              </a:rPr>
              <a:t>perforation</a:t>
            </a:r>
            <a:endParaRPr lang="tr-TR" sz="3400" dirty="0" smtClean="0">
              <a:latin typeface="+mj-lt"/>
            </a:endParaRPr>
          </a:p>
          <a:p>
            <a:pPr eaLnBrk="1" hangingPunct="1">
              <a:lnSpc>
                <a:spcPct val="170000"/>
              </a:lnSpc>
              <a:defRPr/>
            </a:pPr>
            <a:r>
              <a:rPr lang="en-US" sz="3400" dirty="0" smtClean="0">
                <a:latin typeface="+mj-lt"/>
              </a:rPr>
              <a:t>Then </a:t>
            </a:r>
            <a:r>
              <a:rPr lang="en-US" sz="3400" dirty="0">
                <a:latin typeface="+mj-lt"/>
              </a:rPr>
              <a:t>the healing of the ulcers remains as a </a:t>
            </a:r>
            <a:r>
              <a:rPr lang="en-US" sz="3400" dirty="0">
                <a:solidFill>
                  <a:srgbClr val="FF0000"/>
                </a:solidFill>
                <a:latin typeface="+mj-lt"/>
              </a:rPr>
              <a:t>trailing </a:t>
            </a:r>
            <a:r>
              <a:rPr lang="en-US" sz="3400" dirty="0" smtClean="0">
                <a:solidFill>
                  <a:srgbClr val="FF0000"/>
                </a:solidFill>
                <a:latin typeface="+mj-lt"/>
              </a:rPr>
              <a:t>star</a:t>
            </a:r>
            <a:endParaRPr lang="tr-TR" sz="3400" dirty="0" smtClean="0">
              <a:solidFill>
                <a:srgbClr val="FF0000"/>
              </a:solidFill>
              <a:latin typeface="+mj-lt"/>
            </a:endParaRPr>
          </a:p>
          <a:p>
            <a:pPr eaLnBrk="1" hangingPunct="1">
              <a:lnSpc>
                <a:spcPct val="170000"/>
              </a:lnSpc>
              <a:defRPr/>
            </a:pPr>
            <a:r>
              <a:rPr lang="en-US" sz="3400" dirty="0" smtClean="0">
                <a:latin typeface="+mj-lt"/>
              </a:rPr>
              <a:t>Local </a:t>
            </a:r>
            <a:r>
              <a:rPr lang="en-US" sz="3400" dirty="0">
                <a:latin typeface="+mj-lt"/>
              </a:rPr>
              <a:t>lymphadenopathy in the head and neck; beneath the jaw, the lymph is bulging, hot and painful, hardens over time and loses </a:t>
            </a:r>
            <a:r>
              <a:rPr lang="en-US" sz="3400" dirty="0" smtClean="0">
                <a:latin typeface="+mj-lt"/>
              </a:rPr>
              <a:t>sensitivity.</a:t>
            </a:r>
            <a:r>
              <a:rPr lang="tr-TR" sz="3400" dirty="0" smtClean="0">
                <a:latin typeface="+mj-lt"/>
              </a:rPr>
              <a:t> It </a:t>
            </a:r>
            <a:r>
              <a:rPr lang="en-US" sz="3400" dirty="0" smtClean="0">
                <a:latin typeface="+mj-lt"/>
              </a:rPr>
              <a:t>can </a:t>
            </a:r>
            <a:r>
              <a:rPr lang="en-US" sz="3400" dirty="0">
                <a:latin typeface="+mj-lt"/>
              </a:rPr>
              <a:t>fistulation</a:t>
            </a:r>
            <a:endParaRPr lang="tr-TR" sz="3400" dirty="0" smtClean="0">
              <a:latin typeface="+mj-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457200" y="476672"/>
            <a:ext cx="8258204" cy="5649491"/>
          </a:xfrm>
        </p:spPr>
        <p:txBody>
          <a:bodyPr>
            <a:normAutofit fontScale="77500" lnSpcReduction="20000"/>
          </a:bodyPr>
          <a:lstStyle/>
          <a:p>
            <a:pPr eaLnBrk="1" hangingPunct="1">
              <a:lnSpc>
                <a:spcPct val="150000"/>
              </a:lnSpc>
              <a:buFont typeface="Wingdings" pitchFamily="2" charset="2"/>
              <a:buNone/>
              <a:defRPr/>
            </a:pPr>
            <a:r>
              <a:rPr lang="en-US" dirty="0">
                <a:solidFill>
                  <a:srgbClr val="FF0000"/>
                </a:solidFill>
                <a:latin typeface="+mj-lt"/>
              </a:rPr>
              <a:t>3. </a:t>
            </a:r>
            <a:r>
              <a:rPr lang="tr-TR" dirty="0" smtClean="0">
                <a:solidFill>
                  <a:srgbClr val="FF0000"/>
                </a:solidFill>
                <a:latin typeface="+mj-lt"/>
              </a:rPr>
              <a:t>Glanders of the Skin </a:t>
            </a:r>
            <a:r>
              <a:rPr lang="en-US" dirty="0" smtClean="0">
                <a:solidFill>
                  <a:srgbClr val="FF0000"/>
                </a:solidFill>
                <a:latin typeface="+mj-lt"/>
              </a:rPr>
              <a:t>(Farcy</a:t>
            </a:r>
            <a:r>
              <a:rPr lang="en-US" dirty="0">
                <a:solidFill>
                  <a:srgbClr val="FF0000"/>
                </a:solidFill>
                <a:latin typeface="+mj-lt"/>
              </a:rPr>
              <a:t>):</a:t>
            </a:r>
          </a:p>
          <a:p>
            <a:pPr eaLnBrk="1" hangingPunct="1">
              <a:lnSpc>
                <a:spcPct val="150000"/>
              </a:lnSpc>
              <a:buFont typeface="Wingdings" pitchFamily="2" charset="2"/>
              <a:buNone/>
              <a:defRPr/>
            </a:pPr>
            <a:r>
              <a:rPr lang="en-US" dirty="0">
                <a:latin typeface="+mj-lt"/>
              </a:rPr>
              <a:t>The subcutaneous lymph nodes swell and nodules 1-2 cm in diameter are visible throughout the leg lymphatic channels</a:t>
            </a:r>
          </a:p>
          <a:p>
            <a:pPr eaLnBrk="1" hangingPunct="1">
              <a:lnSpc>
                <a:spcPct val="150000"/>
              </a:lnSpc>
              <a:buFont typeface="Wingdings" pitchFamily="2" charset="2"/>
              <a:buNone/>
              <a:defRPr/>
            </a:pPr>
            <a:r>
              <a:rPr lang="en-US" dirty="0">
                <a:latin typeface="+mj-lt"/>
              </a:rPr>
              <a:t>Over time, the necrosis of the skin over these nodules and the appearance of ulcers of the face, yellowish pus leak</a:t>
            </a:r>
          </a:p>
          <a:p>
            <a:pPr eaLnBrk="1" hangingPunct="1">
              <a:lnSpc>
                <a:spcPct val="150000"/>
              </a:lnSpc>
              <a:buFont typeface="Wingdings" pitchFamily="2" charset="2"/>
              <a:buNone/>
              <a:defRPr/>
            </a:pPr>
            <a:r>
              <a:rPr lang="en-US" dirty="0">
                <a:latin typeface="+mj-lt"/>
              </a:rPr>
              <a:t>Progressive events result in wide, painless edema in the leg, under the throat, and under the abdomen</a:t>
            </a:r>
          </a:p>
          <a:p>
            <a:pPr eaLnBrk="1" hangingPunct="1">
              <a:lnSpc>
                <a:spcPct val="150000"/>
              </a:lnSpc>
              <a:buFont typeface="Wingdings" pitchFamily="2" charset="2"/>
              <a:buNone/>
              <a:defRPr/>
            </a:pPr>
            <a:r>
              <a:rPr lang="en-US" dirty="0">
                <a:latin typeface="+mj-lt"/>
              </a:rPr>
              <a:t>Excessive swelling of the legs can not walk the animal (</a:t>
            </a:r>
            <a:r>
              <a:rPr lang="en-US" dirty="0" err="1">
                <a:latin typeface="+mj-lt"/>
              </a:rPr>
              <a:t>Ruam</a:t>
            </a:r>
            <a:r>
              <a:rPr lang="en-US" dirty="0">
                <a:latin typeface="+mj-lt"/>
              </a:rPr>
              <a:t> </a:t>
            </a:r>
            <a:r>
              <a:rPr lang="tr-TR" dirty="0" smtClean="0">
                <a:latin typeface="+mj-lt"/>
              </a:rPr>
              <a:t>elephantiosis</a:t>
            </a:r>
            <a:r>
              <a:rPr lang="en-US" dirty="0" smtClean="0">
                <a:latin typeface="+mj-lt"/>
              </a:rPr>
              <a:t>)</a:t>
            </a:r>
            <a:endParaRPr lang="tr-TR" dirty="0" smtClean="0">
              <a:latin typeface="+mj-l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defRPr/>
            </a:pPr>
            <a:r>
              <a:rPr lang="tr-TR" dirty="0">
                <a:solidFill>
                  <a:srgbClr val="FF0000"/>
                </a:solidFill>
                <a:latin typeface="+mn-lt"/>
              </a:rPr>
              <a:t>Diagnosis</a:t>
            </a:r>
            <a:endParaRPr lang="tr-TR" dirty="0" smtClean="0">
              <a:solidFill>
                <a:srgbClr val="FF0000"/>
              </a:solidFill>
              <a:latin typeface="+mn-lt"/>
            </a:endParaRPr>
          </a:p>
        </p:txBody>
      </p:sp>
      <p:sp>
        <p:nvSpPr>
          <p:cNvPr id="68611" name="Rectangle 3"/>
          <p:cNvSpPr>
            <a:spLocks noGrp="1" noChangeArrowheads="1"/>
          </p:cNvSpPr>
          <p:nvPr>
            <p:ph idx="1"/>
          </p:nvPr>
        </p:nvSpPr>
        <p:spPr>
          <a:xfrm>
            <a:off x="457200" y="1357298"/>
            <a:ext cx="8258204" cy="4768865"/>
          </a:xfrm>
        </p:spPr>
        <p:txBody>
          <a:bodyPr>
            <a:normAutofit lnSpcReduction="10000"/>
          </a:bodyPr>
          <a:lstStyle/>
          <a:p>
            <a:pPr eaLnBrk="1" hangingPunct="1">
              <a:lnSpc>
                <a:spcPct val="160000"/>
              </a:lnSpc>
              <a:buFont typeface="Wingdings" pitchFamily="2" charset="2"/>
              <a:buNone/>
              <a:defRPr/>
            </a:pPr>
            <a:r>
              <a:rPr lang="en-US" sz="2800" dirty="0">
                <a:solidFill>
                  <a:srgbClr val="FF0000"/>
                </a:solidFill>
                <a:latin typeface="+mj-lt"/>
              </a:rPr>
              <a:t>A. Clinical Diagnosis</a:t>
            </a:r>
          </a:p>
          <a:p>
            <a:pPr eaLnBrk="1" hangingPunct="1">
              <a:lnSpc>
                <a:spcPct val="160000"/>
              </a:lnSpc>
              <a:buFont typeface="Wingdings" pitchFamily="2" charset="2"/>
              <a:buNone/>
              <a:defRPr/>
            </a:pPr>
            <a:r>
              <a:rPr lang="en-US" sz="2800" dirty="0">
                <a:latin typeface="+mj-lt"/>
              </a:rPr>
              <a:t>In areas where the disease is endemic, clinical signs such as nodules, ulcers, sores, and fatigue that are formed in animals may be descriptive of the disease</a:t>
            </a:r>
          </a:p>
          <a:p>
            <a:pPr eaLnBrk="1" hangingPunct="1">
              <a:lnSpc>
                <a:spcPct val="160000"/>
              </a:lnSpc>
              <a:buFont typeface="Wingdings" pitchFamily="2" charset="2"/>
              <a:buNone/>
              <a:defRPr/>
            </a:pPr>
            <a:r>
              <a:rPr lang="en-US" sz="2800" dirty="0">
                <a:latin typeface="+mj-lt"/>
              </a:rPr>
              <a:t>It is impossible to identify the symptoms of a disease in which the </a:t>
            </a:r>
            <a:r>
              <a:rPr lang="en-US" sz="2800" dirty="0" err="1">
                <a:latin typeface="+mj-lt"/>
              </a:rPr>
              <a:t>Ruam</a:t>
            </a:r>
            <a:r>
              <a:rPr lang="en-US" sz="2800" dirty="0">
                <a:latin typeface="+mj-lt"/>
              </a:rPr>
              <a:t> is a sporadic in areas where the disease is latent or subclinical. Because;</a:t>
            </a:r>
            <a:endParaRPr lang="tr-TR" sz="2800" dirty="0" smtClean="0">
              <a:latin typeface="+mj-lt"/>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457200" y="1000108"/>
            <a:ext cx="8258204" cy="5126055"/>
          </a:xfrm>
        </p:spPr>
        <p:txBody>
          <a:bodyPr>
            <a:normAutofit/>
          </a:bodyPr>
          <a:lstStyle/>
          <a:p>
            <a:pPr eaLnBrk="1" hangingPunct="1">
              <a:defRPr/>
            </a:pPr>
            <a:r>
              <a:rPr lang="tr-TR" dirty="0">
                <a:solidFill>
                  <a:srgbClr val="FF0000"/>
                </a:solidFill>
              </a:rPr>
              <a:t>Glanders the nose</a:t>
            </a:r>
            <a:r>
              <a:rPr lang="tr-TR" dirty="0"/>
              <a:t>; with rhinitis, sinusitis and gurm</a:t>
            </a:r>
          </a:p>
          <a:p>
            <a:pPr eaLnBrk="1" hangingPunct="1">
              <a:defRPr/>
            </a:pPr>
            <a:endParaRPr lang="tr-TR" dirty="0"/>
          </a:p>
          <a:p>
            <a:pPr eaLnBrk="1" hangingPunct="1">
              <a:defRPr/>
            </a:pPr>
            <a:r>
              <a:rPr lang="tr-TR" dirty="0">
                <a:solidFill>
                  <a:srgbClr val="FF0000"/>
                </a:solidFill>
              </a:rPr>
              <a:t>Glanders of the skin</a:t>
            </a:r>
            <a:r>
              <a:rPr lang="tr-TR" dirty="0"/>
              <a:t>; dermatomycosis, sporotricosis, lymphangitis</a:t>
            </a:r>
          </a:p>
          <a:p>
            <a:pPr eaLnBrk="1" hangingPunct="1">
              <a:defRPr/>
            </a:pPr>
            <a:endParaRPr lang="tr-TR" dirty="0"/>
          </a:p>
          <a:p>
            <a:pPr eaLnBrk="1" hangingPunct="1">
              <a:defRPr/>
            </a:pPr>
            <a:r>
              <a:rPr lang="tr-TR" dirty="0">
                <a:solidFill>
                  <a:srgbClr val="FF0000"/>
                </a:solidFill>
              </a:rPr>
              <a:t>Glanders the lung</a:t>
            </a:r>
            <a:r>
              <a:rPr lang="tr-TR" dirty="0"/>
              <a:t>; can also be confused with tuberculosis, pulmonary parasites and other pulmonary infections</a:t>
            </a:r>
            <a:endParaRPr lang="tr-TR" dirty="0" smtClean="0">
              <a:latin typeface="Comic Sans MS" pitchFamily="66"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344488"/>
            <a:ext cx="8229600" cy="1139825"/>
          </a:xfrm>
        </p:spPr>
        <p:txBody>
          <a:bodyPr>
            <a:normAutofit fontScale="90000"/>
          </a:bodyPr>
          <a:lstStyle/>
          <a:p>
            <a:pPr eaLnBrk="1" hangingPunct="1">
              <a:defRPr/>
            </a:pPr>
            <a:r>
              <a:rPr lang="tr-TR" sz="4800" b="1" smtClean="0"/>
              <a:t/>
            </a:r>
            <a:br>
              <a:rPr lang="tr-TR" sz="4800" b="1" smtClean="0"/>
            </a:br>
            <a:endParaRPr lang="tr-TR" sz="4800" b="1" smtClean="0"/>
          </a:p>
        </p:txBody>
      </p:sp>
      <p:sp>
        <p:nvSpPr>
          <p:cNvPr id="70659" name="Rectangle 3"/>
          <p:cNvSpPr>
            <a:spLocks noGrp="1" noChangeArrowheads="1"/>
          </p:cNvSpPr>
          <p:nvPr>
            <p:ph idx="1"/>
          </p:nvPr>
        </p:nvSpPr>
        <p:spPr>
          <a:xfrm>
            <a:off x="357158" y="500042"/>
            <a:ext cx="8429684" cy="5630883"/>
          </a:xfrm>
        </p:spPr>
        <p:txBody>
          <a:bodyPr>
            <a:normAutofit fontScale="55000" lnSpcReduction="20000"/>
          </a:bodyPr>
          <a:lstStyle/>
          <a:p>
            <a:pPr eaLnBrk="1" hangingPunct="1">
              <a:lnSpc>
                <a:spcPct val="170000"/>
              </a:lnSpc>
              <a:buFont typeface="Wingdings" pitchFamily="2" charset="2"/>
              <a:buNone/>
              <a:defRPr/>
            </a:pPr>
            <a:r>
              <a:rPr lang="en-US" sz="3800" dirty="0">
                <a:solidFill>
                  <a:srgbClr val="FF0000"/>
                </a:solidFill>
                <a:latin typeface="+mj-lt"/>
              </a:rPr>
              <a:t>B. Laboratory Exams</a:t>
            </a:r>
          </a:p>
          <a:p>
            <a:pPr eaLnBrk="1" hangingPunct="1">
              <a:lnSpc>
                <a:spcPct val="170000"/>
              </a:lnSpc>
              <a:buFont typeface="Wingdings" pitchFamily="2" charset="2"/>
              <a:buNone/>
              <a:defRPr/>
            </a:pPr>
            <a:r>
              <a:rPr lang="tr-TR" sz="3800" dirty="0">
                <a:latin typeface="+mj-lt"/>
              </a:rPr>
              <a:t>-</a:t>
            </a:r>
            <a:r>
              <a:rPr lang="en-US" sz="3800" dirty="0" smtClean="0">
                <a:latin typeface="+mj-lt"/>
              </a:rPr>
              <a:t>Since </a:t>
            </a:r>
            <a:r>
              <a:rPr lang="en-US" sz="3800" dirty="0">
                <a:latin typeface="+mj-lt"/>
              </a:rPr>
              <a:t>rumen is of course </a:t>
            </a:r>
            <a:r>
              <a:rPr lang="en-US" sz="3800" dirty="0">
                <a:solidFill>
                  <a:srgbClr val="FF0000"/>
                </a:solidFill>
                <a:latin typeface="+mj-lt"/>
              </a:rPr>
              <a:t>forbidden</a:t>
            </a:r>
            <a:r>
              <a:rPr lang="en-US" sz="3800" dirty="0">
                <a:latin typeface="+mj-lt"/>
              </a:rPr>
              <a:t> to necropsy on dead animals, no carcass organs or tissue specimens can be taken for laboratory examinations</a:t>
            </a:r>
          </a:p>
          <a:p>
            <a:pPr eaLnBrk="1" hangingPunct="1">
              <a:lnSpc>
                <a:spcPct val="170000"/>
              </a:lnSpc>
              <a:buFont typeface="Wingdings" pitchFamily="2" charset="2"/>
              <a:buNone/>
              <a:defRPr/>
            </a:pPr>
            <a:r>
              <a:rPr lang="tr-TR" sz="3800" dirty="0" smtClean="0">
                <a:latin typeface="+mj-lt"/>
              </a:rPr>
              <a:t>-</a:t>
            </a:r>
            <a:r>
              <a:rPr lang="en-US" sz="3800" dirty="0" smtClean="0">
                <a:latin typeface="+mj-lt"/>
              </a:rPr>
              <a:t>In </a:t>
            </a:r>
            <a:r>
              <a:rPr lang="en-US" sz="3800" dirty="0">
                <a:latin typeface="+mj-lt"/>
              </a:rPr>
              <a:t>the laboratory diagnosis of the disease, the lesions from suspected live animals for cultural examination, blood samples may be taken from the serological examinations</a:t>
            </a:r>
          </a:p>
          <a:p>
            <a:pPr eaLnBrk="1" hangingPunct="1">
              <a:lnSpc>
                <a:spcPct val="170000"/>
              </a:lnSpc>
              <a:buFont typeface="Wingdings" pitchFamily="2" charset="2"/>
              <a:buNone/>
              <a:defRPr/>
            </a:pPr>
            <a:r>
              <a:rPr lang="tr-TR" sz="3800" dirty="0" smtClean="0">
                <a:latin typeface="+mj-lt"/>
              </a:rPr>
              <a:t>-</a:t>
            </a:r>
            <a:r>
              <a:rPr lang="en-US" sz="3800" dirty="0" smtClean="0">
                <a:latin typeface="+mj-lt"/>
              </a:rPr>
              <a:t>Suspicious </a:t>
            </a:r>
            <a:r>
              <a:rPr lang="en-US" sz="3800" dirty="0">
                <a:latin typeface="+mj-lt"/>
              </a:rPr>
              <a:t>clinical specimens of rumen should be treated with extreme caution during laboratory work and sterile cabs should be used</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3" name="Rectangle 3"/>
          <p:cNvSpPr>
            <a:spLocks noGrp="1" noChangeArrowheads="1"/>
          </p:cNvSpPr>
          <p:nvPr>
            <p:ph idx="1"/>
          </p:nvPr>
        </p:nvSpPr>
        <p:spPr>
          <a:xfrm>
            <a:off x="457200" y="476672"/>
            <a:ext cx="7901014" cy="5649491"/>
          </a:xfrm>
        </p:spPr>
        <p:txBody>
          <a:bodyPr>
            <a:normAutofit/>
          </a:bodyPr>
          <a:lstStyle/>
          <a:p>
            <a:pPr eaLnBrk="1" hangingPunct="1">
              <a:lnSpc>
                <a:spcPct val="150000"/>
              </a:lnSpc>
              <a:buFont typeface="Wingdings" pitchFamily="2" charset="2"/>
              <a:buNone/>
              <a:defRPr/>
            </a:pPr>
            <a:r>
              <a:rPr lang="en-US" sz="2400" dirty="0">
                <a:solidFill>
                  <a:srgbClr val="FF0000"/>
                </a:solidFill>
                <a:latin typeface="+mj-lt"/>
              </a:rPr>
              <a:t>1. </a:t>
            </a:r>
            <a:r>
              <a:rPr lang="en-US" sz="2400" dirty="0" err="1">
                <a:solidFill>
                  <a:srgbClr val="FF0000"/>
                </a:solidFill>
                <a:latin typeface="+mj-lt"/>
              </a:rPr>
              <a:t>Bacterioscopy</a:t>
            </a:r>
            <a:endParaRPr lang="en-US" sz="2400" dirty="0">
              <a:solidFill>
                <a:srgbClr val="FF0000"/>
              </a:solidFill>
              <a:latin typeface="+mj-lt"/>
            </a:endParaRPr>
          </a:p>
          <a:p>
            <a:pPr eaLnBrk="1" hangingPunct="1">
              <a:lnSpc>
                <a:spcPct val="150000"/>
              </a:lnSpc>
              <a:buFont typeface="Wingdings" pitchFamily="2" charset="2"/>
              <a:buNone/>
              <a:defRPr/>
            </a:pPr>
            <a:r>
              <a:rPr lang="en-US" sz="2400" dirty="0">
                <a:latin typeface="+mj-lt"/>
              </a:rPr>
              <a:t>Drug preparation is prepared from clinical specimens and gram staining is done</a:t>
            </a:r>
          </a:p>
          <a:p>
            <a:pPr eaLnBrk="1" hangingPunct="1">
              <a:lnSpc>
                <a:spcPct val="150000"/>
              </a:lnSpc>
              <a:buFont typeface="Wingdings" pitchFamily="2" charset="2"/>
              <a:buNone/>
              <a:defRPr/>
            </a:pPr>
            <a:r>
              <a:rPr lang="en-US" sz="2400" dirty="0">
                <a:latin typeface="+mj-lt"/>
              </a:rPr>
              <a:t>Gram negative, flat or slightly curved rods in pairs or in groups</a:t>
            </a:r>
          </a:p>
          <a:p>
            <a:pPr eaLnBrk="1" hangingPunct="1">
              <a:lnSpc>
                <a:spcPct val="150000"/>
              </a:lnSpc>
              <a:buFont typeface="Wingdings" pitchFamily="2" charset="2"/>
              <a:buNone/>
              <a:defRPr/>
            </a:pPr>
            <a:r>
              <a:rPr lang="en-US" sz="2400" dirty="0">
                <a:solidFill>
                  <a:srgbClr val="FF0000"/>
                </a:solidFill>
                <a:latin typeface="+mj-lt"/>
              </a:rPr>
              <a:t>2. Culture</a:t>
            </a:r>
          </a:p>
          <a:p>
            <a:pPr eaLnBrk="1" hangingPunct="1">
              <a:lnSpc>
                <a:spcPct val="150000"/>
              </a:lnSpc>
              <a:buFont typeface="Wingdings" pitchFamily="2" charset="2"/>
              <a:buNone/>
              <a:defRPr/>
            </a:pPr>
            <a:r>
              <a:rPr lang="en-US" sz="2400" dirty="0">
                <a:latin typeface="+mj-lt"/>
              </a:rPr>
              <a:t>Cultures are incubated in aerobic conditions at 37 ° C for 48-72 hours with </a:t>
            </a:r>
            <a:r>
              <a:rPr lang="en-US" sz="2400" dirty="0">
                <a:solidFill>
                  <a:srgbClr val="FF0000"/>
                </a:solidFill>
                <a:latin typeface="+mj-lt"/>
              </a:rPr>
              <a:t>1% glycerin or bloody agar </a:t>
            </a:r>
            <a:r>
              <a:rPr lang="en-US" sz="2400" dirty="0">
                <a:latin typeface="+mj-lt"/>
              </a:rPr>
              <a:t>cultures from suspect material</a:t>
            </a:r>
          </a:p>
          <a:p>
            <a:pPr eaLnBrk="1" hangingPunct="1">
              <a:lnSpc>
                <a:spcPct val="150000"/>
              </a:lnSpc>
              <a:buFont typeface="Wingdings" pitchFamily="2" charset="2"/>
              <a:buNone/>
              <a:defRPr/>
            </a:pPr>
            <a:r>
              <a:rPr lang="en-US" sz="2400" dirty="0">
                <a:latin typeface="+mj-lt"/>
              </a:rPr>
              <a:t>B. mallei strains can also grow on </a:t>
            </a:r>
            <a:r>
              <a:rPr lang="en-US" sz="2400" dirty="0" err="1">
                <a:latin typeface="+mj-lt"/>
              </a:rPr>
              <a:t>MacConkey</a:t>
            </a:r>
            <a:r>
              <a:rPr lang="en-US" sz="2400" dirty="0">
                <a:latin typeface="+mj-lt"/>
              </a:rPr>
              <a:t> agar</a:t>
            </a:r>
            <a:endParaRPr lang="tr-TR" sz="2400" dirty="0" smtClean="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i="1" dirty="0" smtClean="0">
                <a:solidFill>
                  <a:srgbClr val="FF0000"/>
                </a:solidFill>
              </a:rPr>
              <a:t>P. </a:t>
            </a:r>
            <a:r>
              <a:rPr lang="tr-TR" i="1" dirty="0" err="1">
                <a:solidFill>
                  <a:srgbClr val="FF0000"/>
                </a:solidFill>
              </a:rPr>
              <a:t>a</a:t>
            </a:r>
            <a:r>
              <a:rPr lang="tr-TR" i="1" dirty="0" err="1" smtClean="0">
                <a:solidFill>
                  <a:srgbClr val="FF0000"/>
                </a:solidFill>
              </a:rPr>
              <a:t>eruginosa</a:t>
            </a:r>
            <a:r>
              <a:rPr lang="tr-TR" i="1" dirty="0" smtClean="0">
                <a:solidFill>
                  <a:srgbClr val="FF0000"/>
                </a:solidFill>
              </a:rPr>
              <a:t> </a:t>
            </a:r>
            <a:endParaRPr lang="tr-TR" i="1" dirty="0">
              <a:solidFill>
                <a:srgbClr val="FF0000"/>
              </a:solidFill>
            </a:endParaRPr>
          </a:p>
        </p:txBody>
      </p:sp>
      <p:sp>
        <p:nvSpPr>
          <p:cNvPr id="3" name="İçerik Yer Tutucusu 2"/>
          <p:cNvSpPr>
            <a:spLocks noGrp="1"/>
          </p:cNvSpPr>
          <p:nvPr>
            <p:ph idx="1"/>
          </p:nvPr>
        </p:nvSpPr>
        <p:spPr/>
        <p:txBody>
          <a:bodyPr>
            <a:normAutofit fontScale="85000" lnSpcReduction="10000"/>
          </a:bodyPr>
          <a:lstStyle/>
          <a:p>
            <a:pPr>
              <a:lnSpc>
                <a:spcPct val="150000"/>
              </a:lnSpc>
            </a:pPr>
            <a:r>
              <a:rPr lang="en-US" dirty="0"/>
              <a:t>Gram negative, without capsule, without spore, aerobic, </a:t>
            </a:r>
            <a:r>
              <a:rPr lang="en-US" dirty="0" smtClean="0"/>
              <a:t>rod</a:t>
            </a:r>
            <a:endParaRPr lang="tr-TR" dirty="0" smtClean="0"/>
          </a:p>
          <a:p>
            <a:pPr>
              <a:lnSpc>
                <a:spcPct val="150000"/>
              </a:lnSpc>
            </a:pPr>
            <a:r>
              <a:rPr lang="en-US" dirty="0" err="1"/>
              <a:t>Pyosin</a:t>
            </a:r>
            <a:r>
              <a:rPr lang="en-US" dirty="0"/>
              <a:t> is found in </a:t>
            </a:r>
            <a:r>
              <a:rPr lang="en-US" dirty="0" err="1" smtClean="0"/>
              <a:t>bacteriocins</a:t>
            </a:r>
            <a:endParaRPr lang="tr-TR" dirty="0" smtClean="0"/>
          </a:p>
          <a:p>
            <a:pPr>
              <a:lnSpc>
                <a:spcPct val="150000"/>
              </a:lnSpc>
            </a:pPr>
            <a:r>
              <a:rPr lang="en-US" dirty="0"/>
              <a:t>Hemolytic, large, smooth, gray-blue (</a:t>
            </a:r>
            <a:r>
              <a:rPr lang="en-US" dirty="0" err="1">
                <a:solidFill>
                  <a:srgbClr val="FF0000"/>
                </a:solidFill>
              </a:rPr>
              <a:t>pyocyanin</a:t>
            </a:r>
            <a:r>
              <a:rPr lang="en-US" dirty="0"/>
              <a:t>) colony in 5-7% sheep blood agar at </a:t>
            </a:r>
            <a:r>
              <a:rPr lang="en-US" dirty="0" smtClean="0"/>
              <a:t>37ºC</a:t>
            </a:r>
            <a:endParaRPr lang="tr-TR" dirty="0" smtClean="0"/>
          </a:p>
          <a:p>
            <a:pPr>
              <a:lnSpc>
                <a:spcPct val="150000"/>
              </a:lnSpc>
            </a:pPr>
            <a:r>
              <a:rPr lang="en-US" dirty="0"/>
              <a:t>Typical </a:t>
            </a:r>
            <a:r>
              <a:rPr lang="en-US" dirty="0">
                <a:solidFill>
                  <a:srgbClr val="FF0000"/>
                </a:solidFill>
              </a:rPr>
              <a:t>grape-like fruity odor </a:t>
            </a:r>
            <a:r>
              <a:rPr lang="en-US" dirty="0"/>
              <a:t>in the field due to </a:t>
            </a:r>
            <a:r>
              <a:rPr lang="en-US" dirty="0" err="1"/>
              <a:t>aminoacetophenone</a:t>
            </a:r>
            <a:endParaRPr lang="tr-TR" dirty="0">
              <a:solidFill>
                <a:srgbClr val="FF0000"/>
              </a:solidFill>
            </a:endParaRPr>
          </a:p>
        </p:txBody>
      </p:sp>
    </p:spTree>
    <p:extLst>
      <p:ext uri="{BB962C8B-B14F-4D97-AF65-F5344CB8AC3E}">
        <p14:creationId xmlns:p14="http://schemas.microsoft.com/office/powerpoint/2010/main" val="17092132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3"/>
          <p:cNvSpPr>
            <a:spLocks noGrp="1" noChangeArrowheads="1"/>
          </p:cNvSpPr>
          <p:nvPr>
            <p:ph idx="1"/>
          </p:nvPr>
        </p:nvSpPr>
        <p:spPr>
          <a:xfrm>
            <a:off x="457200" y="571480"/>
            <a:ext cx="8115328" cy="5809848"/>
          </a:xfrm>
        </p:spPr>
        <p:txBody>
          <a:bodyPr>
            <a:normAutofit fontScale="92500" lnSpcReduction="20000"/>
          </a:bodyPr>
          <a:lstStyle/>
          <a:p>
            <a:pPr eaLnBrk="1" hangingPunct="1">
              <a:lnSpc>
                <a:spcPct val="160000"/>
              </a:lnSpc>
              <a:defRPr/>
            </a:pPr>
            <a:r>
              <a:rPr lang="en-US" sz="2400" dirty="0">
                <a:latin typeface="+mj-lt"/>
              </a:rPr>
              <a:t>At the end of the incubation period, the morphology of the colonies formed at the solid medium is examined</a:t>
            </a:r>
          </a:p>
          <a:p>
            <a:pPr eaLnBrk="1" hangingPunct="1">
              <a:lnSpc>
                <a:spcPct val="160000"/>
              </a:lnSpc>
              <a:defRPr/>
            </a:pPr>
            <a:r>
              <a:rPr lang="en-US" sz="2400" dirty="0">
                <a:latin typeface="+mj-lt"/>
              </a:rPr>
              <a:t>B. mallei brings white, odorless and S-typed columns to the field</a:t>
            </a:r>
          </a:p>
          <a:p>
            <a:pPr marL="0" indent="0" eaLnBrk="1" hangingPunct="1">
              <a:lnSpc>
                <a:spcPct val="160000"/>
              </a:lnSpc>
              <a:buNone/>
              <a:defRPr/>
            </a:pPr>
            <a:r>
              <a:rPr lang="en-US" sz="2400" dirty="0">
                <a:solidFill>
                  <a:srgbClr val="FF0000"/>
                </a:solidFill>
                <a:latin typeface="+mj-lt"/>
              </a:rPr>
              <a:t>3. Animal experiment</a:t>
            </a:r>
          </a:p>
          <a:p>
            <a:pPr eaLnBrk="1" hangingPunct="1">
              <a:lnSpc>
                <a:spcPct val="160000"/>
              </a:lnSpc>
              <a:defRPr/>
            </a:pPr>
            <a:r>
              <a:rPr lang="en-US" sz="2400" dirty="0">
                <a:latin typeface="+mj-lt"/>
              </a:rPr>
              <a:t>The most sensitive test animal to B. mallei is the cobra. Cultured suspensions are removed by IP and </a:t>
            </a:r>
            <a:r>
              <a:rPr lang="en-US" sz="2400" dirty="0" err="1">
                <a:latin typeface="+mj-lt"/>
              </a:rPr>
              <a:t>orchitis</a:t>
            </a:r>
            <a:r>
              <a:rPr lang="en-US" sz="2400" dirty="0">
                <a:latin typeface="+mj-lt"/>
              </a:rPr>
              <a:t> develops within 2 weeks (Strauss reactions)</a:t>
            </a:r>
          </a:p>
          <a:p>
            <a:pPr marL="0" indent="0" eaLnBrk="1" hangingPunct="1">
              <a:lnSpc>
                <a:spcPct val="160000"/>
              </a:lnSpc>
              <a:buNone/>
              <a:defRPr/>
            </a:pPr>
            <a:r>
              <a:rPr lang="en-US" sz="2400" dirty="0">
                <a:solidFill>
                  <a:srgbClr val="FF0000"/>
                </a:solidFill>
                <a:latin typeface="+mj-lt"/>
              </a:rPr>
              <a:t>4. Serological tests</a:t>
            </a:r>
          </a:p>
          <a:p>
            <a:pPr eaLnBrk="1" hangingPunct="1">
              <a:lnSpc>
                <a:spcPct val="160000"/>
              </a:lnSpc>
              <a:defRPr/>
            </a:pPr>
            <a:r>
              <a:rPr lang="en-US" sz="2400" dirty="0">
                <a:latin typeface="+mj-lt"/>
              </a:rPr>
              <a:t>Various serological methods such as </a:t>
            </a:r>
            <a:r>
              <a:rPr lang="en-US" sz="2400" dirty="0">
                <a:solidFill>
                  <a:srgbClr val="FF0000"/>
                </a:solidFill>
                <a:latin typeface="+mj-lt"/>
              </a:rPr>
              <a:t>Complement Fixation (OIE)</a:t>
            </a:r>
            <a:r>
              <a:rPr lang="en-US" sz="2400" dirty="0">
                <a:latin typeface="+mj-lt"/>
              </a:rPr>
              <a:t>, agglutination test, indirect </a:t>
            </a:r>
            <a:r>
              <a:rPr lang="en-US" sz="2400" dirty="0" err="1">
                <a:latin typeface="+mj-lt"/>
              </a:rPr>
              <a:t>hemoglutination</a:t>
            </a:r>
            <a:r>
              <a:rPr lang="en-US" sz="2400" dirty="0">
                <a:latin typeface="+mj-lt"/>
              </a:rPr>
              <a:t> test, ELISA technique can be used for the serological diagnosis of </a:t>
            </a:r>
            <a:r>
              <a:rPr lang="tr-TR" sz="2400" dirty="0" smtClean="0">
                <a:latin typeface="+mj-lt"/>
              </a:rPr>
              <a:t>glanders</a:t>
            </a:r>
            <a:endParaRPr lang="tr-TR" sz="2800" dirty="0" smtClean="0">
              <a:latin typeface="Comic Sans MS" pitchFamily="66" charset="0"/>
            </a:endParaRPr>
          </a:p>
          <a:p>
            <a:pPr eaLnBrk="1" hangingPunct="1">
              <a:lnSpc>
                <a:spcPct val="160000"/>
              </a:lnSpc>
              <a:buFont typeface="Wingdings" pitchFamily="2" charset="2"/>
              <a:buNone/>
              <a:defRPr/>
            </a:pPr>
            <a:endParaRPr lang="tr-TR" sz="2800" dirty="0" smtClean="0">
              <a:latin typeface="Comic Sans MS" pitchFamily="66"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Grp="1" noChangeArrowheads="1"/>
          </p:cNvSpPr>
          <p:nvPr>
            <p:ph idx="1"/>
          </p:nvPr>
        </p:nvSpPr>
        <p:spPr>
          <a:xfrm>
            <a:off x="500034" y="610621"/>
            <a:ext cx="8115328" cy="5554683"/>
          </a:xfrm>
        </p:spPr>
        <p:txBody>
          <a:bodyPr>
            <a:normAutofit fontScale="70000" lnSpcReduction="20000"/>
          </a:bodyPr>
          <a:lstStyle/>
          <a:p>
            <a:pPr eaLnBrk="1" hangingPunct="1">
              <a:lnSpc>
                <a:spcPct val="150000"/>
              </a:lnSpc>
              <a:buFont typeface="Wingdings" pitchFamily="2" charset="2"/>
              <a:buNone/>
              <a:defRPr/>
            </a:pPr>
            <a:r>
              <a:rPr lang="en-US" dirty="0">
                <a:solidFill>
                  <a:srgbClr val="FF0000"/>
                </a:solidFill>
                <a:latin typeface="+mj-lt"/>
              </a:rPr>
              <a:t>5. Allergic tests</a:t>
            </a:r>
          </a:p>
          <a:p>
            <a:pPr eaLnBrk="1" hangingPunct="1">
              <a:lnSpc>
                <a:spcPct val="150000"/>
              </a:lnSpc>
              <a:buFont typeface="Wingdings" pitchFamily="2" charset="2"/>
              <a:buNone/>
              <a:defRPr/>
            </a:pPr>
            <a:r>
              <a:rPr lang="en-US" dirty="0" err="1">
                <a:latin typeface="+mj-lt"/>
              </a:rPr>
              <a:t>Mallein</a:t>
            </a:r>
            <a:r>
              <a:rPr lang="en-US" dirty="0">
                <a:latin typeface="+mj-lt"/>
              </a:rPr>
              <a:t> test is applied for the allergic diagnosis of the root</a:t>
            </a:r>
          </a:p>
          <a:p>
            <a:pPr eaLnBrk="1" hangingPunct="1">
              <a:lnSpc>
                <a:spcPct val="150000"/>
              </a:lnSpc>
              <a:buFont typeface="Wingdings" pitchFamily="2" charset="2"/>
              <a:buNone/>
              <a:defRPr/>
            </a:pPr>
            <a:endParaRPr lang="en-US" dirty="0">
              <a:latin typeface="+mj-lt"/>
            </a:endParaRPr>
          </a:p>
          <a:p>
            <a:pPr eaLnBrk="1" hangingPunct="1">
              <a:lnSpc>
                <a:spcPct val="150000"/>
              </a:lnSpc>
              <a:buFont typeface="Wingdings" pitchFamily="2" charset="2"/>
              <a:buNone/>
              <a:defRPr/>
            </a:pPr>
            <a:r>
              <a:rPr lang="en-US" dirty="0" err="1">
                <a:latin typeface="+mj-lt"/>
              </a:rPr>
              <a:t>Mallein</a:t>
            </a:r>
            <a:r>
              <a:rPr lang="en-US" dirty="0">
                <a:latin typeface="+mj-lt"/>
              </a:rPr>
              <a:t>, which is a glycoprotein extract containing bacterial endotoxins, obtained by the precipitation of bacterium with or without alcohol after the production of B. mallei in 1% glycerin liquid medium, can be administered </a:t>
            </a:r>
            <a:r>
              <a:rPr lang="en-US" dirty="0" err="1">
                <a:latin typeface="+mj-lt"/>
              </a:rPr>
              <a:t>intradermally</a:t>
            </a:r>
            <a:r>
              <a:rPr lang="en-US" dirty="0">
                <a:latin typeface="+mj-lt"/>
              </a:rPr>
              <a:t>, subcutaneously, </a:t>
            </a:r>
            <a:r>
              <a:rPr lang="en-US" dirty="0" err="1">
                <a:latin typeface="+mj-lt"/>
              </a:rPr>
              <a:t>intrapalpebrally</a:t>
            </a:r>
            <a:r>
              <a:rPr lang="en-US" dirty="0">
                <a:latin typeface="+mj-lt"/>
              </a:rPr>
              <a:t> or </a:t>
            </a:r>
            <a:r>
              <a:rPr lang="en-US" dirty="0" err="1">
                <a:latin typeface="+mj-lt"/>
              </a:rPr>
              <a:t>ophthalmically</a:t>
            </a:r>
            <a:endParaRPr lang="en-US" dirty="0">
              <a:latin typeface="+mj-lt"/>
            </a:endParaRPr>
          </a:p>
          <a:p>
            <a:pPr eaLnBrk="1" hangingPunct="1">
              <a:lnSpc>
                <a:spcPct val="150000"/>
              </a:lnSpc>
              <a:buFont typeface="Wingdings" pitchFamily="2" charset="2"/>
              <a:buNone/>
              <a:defRPr/>
            </a:pPr>
            <a:endParaRPr lang="en-US" dirty="0">
              <a:latin typeface="+mj-lt"/>
            </a:endParaRPr>
          </a:p>
          <a:p>
            <a:pPr eaLnBrk="1" hangingPunct="1">
              <a:lnSpc>
                <a:spcPct val="150000"/>
              </a:lnSpc>
              <a:buFont typeface="Wingdings" pitchFamily="2" charset="2"/>
              <a:buNone/>
              <a:defRPr/>
            </a:pPr>
            <a:r>
              <a:rPr lang="en-US" dirty="0">
                <a:latin typeface="+mj-lt"/>
              </a:rPr>
              <a:t>The method used today for our country is </a:t>
            </a:r>
            <a:r>
              <a:rPr lang="en-US" dirty="0">
                <a:solidFill>
                  <a:srgbClr val="FF0000"/>
                </a:solidFill>
                <a:latin typeface="+mj-lt"/>
              </a:rPr>
              <a:t>intradermal </a:t>
            </a:r>
            <a:r>
              <a:rPr lang="en-US" dirty="0">
                <a:latin typeface="+mj-lt"/>
              </a:rPr>
              <a:t>application</a:t>
            </a:r>
            <a:endParaRPr lang="tr-TR" sz="2400" dirty="0" smtClean="0">
              <a:latin typeface="+mj-lt"/>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normAutofit/>
          </a:bodyPr>
          <a:lstStyle/>
          <a:p>
            <a:pPr eaLnBrk="1" hangingPunct="1">
              <a:defRPr/>
            </a:pPr>
            <a:r>
              <a:rPr lang="tr-TR" sz="3600" dirty="0">
                <a:solidFill>
                  <a:srgbClr val="FF0000"/>
                </a:solidFill>
              </a:rPr>
              <a:t>Intradermal Application</a:t>
            </a:r>
            <a:endParaRPr lang="tr-TR" sz="3600" dirty="0" smtClean="0">
              <a:solidFill>
                <a:srgbClr val="FF0000"/>
              </a:solidFill>
            </a:endParaRPr>
          </a:p>
        </p:txBody>
      </p:sp>
      <p:sp>
        <p:nvSpPr>
          <p:cNvPr id="74755" name="Rectangle 3"/>
          <p:cNvSpPr>
            <a:spLocks noGrp="1" noChangeArrowheads="1"/>
          </p:cNvSpPr>
          <p:nvPr>
            <p:ph idx="1"/>
          </p:nvPr>
        </p:nvSpPr>
        <p:spPr>
          <a:xfrm>
            <a:off x="357158" y="1357298"/>
            <a:ext cx="8535322" cy="5240054"/>
          </a:xfrm>
        </p:spPr>
        <p:txBody>
          <a:bodyPr>
            <a:normAutofit fontScale="70000" lnSpcReduction="20000"/>
          </a:bodyPr>
          <a:lstStyle/>
          <a:p>
            <a:pPr eaLnBrk="1" hangingPunct="1">
              <a:lnSpc>
                <a:spcPct val="170000"/>
              </a:lnSpc>
              <a:defRPr/>
            </a:pPr>
            <a:r>
              <a:rPr lang="en-US" sz="2400" dirty="0">
                <a:latin typeface="+mj-lt"/>
              </a:rPr>
              <a:t>The neck of the animal to be tested is shaved and skin thickness is measured</a:t>
            </a:r>
          </a:p>
          <a:p>
            <a:pPr eaLnBrk="1" hangingPunct="1">
              <a:lnSpc>
                <a:spcPct val="170000"/>
              </a:lnSpc>
              <a:defRPr/>
            </a:pPr>
            <a:r>
              <a:rPr lang="en-US" sz="2400" dirty="0">
                <a:latin typeface="+mj-lt"/>
              </a:rPr>
              <a:t>After the area is disinfected with alcohol, 0.2 ml of </a:t>
            </a:r>
            <a:r>
              <a:rPr lang="en-US" sz="2400" dirty="0" err="1">
                <a:latin typeface="+mj-lt"/>
              </a:rPr>
              <a:t>mallein</a:t>
            </a:r>
            <a:r>
              <a:rPr lang="en-US" sz="2400" dirty="0">
                <a:latin typeface="+mj-lt"/>
              </a:rPr>
              <a:t> is injected </a:t>
            </a:r>
            <a:r>
              <a:rPr lang="en-US" sz="2400" dirty="0" err="1">
                <a:latin typeface="+mj-lt"/>
              </a:rPr>
              <a:t>intradermally</a:t>
            </a:r>
            <a:endParaRPr lang="en-US" sz="2400" dirty="0">
              <a:latin typeface="+mj-lt"/>
            </a:endParaRPr>
          </a:p>
          <a:p>
            <a:pPr eaLnBrk="1" hangingPunct="1">
              <a:lnSpc>
                <a:spcPct val="170000"/>
              </a:lnSpc>
              <a:defRPr/>
            </a:pPr>
            <a:r>
              <a:rPr lang="en-US" sz="2400" dirty="0">
                <a:latin typeface="+mj-lt"/>
              </a:rPr>
              <a:t>After 72 hours from the intestine, the result is evaluated according to the thickening and reaction formed at the bottom</a:t>
            </a:r>
          </a:p>
          <a:p>
            <a:pPr eaLnBrk="1" hangingPunct="1">
              <a:lnSpc>
                <a:spcPct val="170000"/>
              </a:lnSpc>
              <a:defRPr/>
            </a:pPr>
            <a:r>
              <a:rPr lang="en-US" sz="2400" dirty="0">
                <a:latin typeface="+mj-lt"/>
              </a:rPr>
              <a:t>Surrounding thickness according to previous measurement</a:t>
            </a:r>
          </a:p>
          <a:p>
            <a:pPr marL="0" indent="0" eaLnBrk="1" hangingPunct="1">
              <a:lnSpc>
                <a:spcPct val="170000"/>
              </a:lnSpc>
              <a:buNone/>
              <a:defRPr/>
            </a:pPr>
            <a:r>
              <a:rPr lang="tr-TR" sz="2400" dirty="0">
                <a:latin typeface="+mj-lt"/>
              </a:rPr>
              <a:t>	</a:t>
            </a:r>
            <a:r>
              <a:rPr lang="en-US" sz="2400" dirty="0" smtClean="0">
                <a:latin typeface="+mj-lt"/>
              </a:rPr>
              <a:t>Negative </a:t>
            </a:r>
            <a:r>
              <a:rPr lang="en-US" sz="2400" dirty="0">
                <a:latin typeface="+mj-lt"/>
              </a:rPr>
              <a:t>if 0-3 mm</a:t>
            </a:r>
          </a:p>
          <a:p>
            <a:pPr marL="0" indent="0" eaLnBrk="1" hangingPunct="1">
              <a:lnSpc>
                <a:spcPct val="170000"/>
              </a:lnSpc>
              <a:buNone/>
              <a:defRPr/>
            </a:pPr>
            <a:r>
              <a:rPr lang="tr-TR" sz="2400" dirty="0" smtClean="0">
                <a:latin typeface="+mj-lt"/>
              </a:rPr>
              <a:t>	</a:t>
            </a:r>
            <a:r>
              <a:rPr lang="en-US" sz="2400" dirty="0" smtClean="0">
                <a:latin typeface="+mj-lt"/>
              </a:rPr>
              <a:t>Suspicious </a:t>
            </a:r>
            <a:r>
              <a:rPr lang="en-US" sz="2400" dirty="0">
                <a:latin typeface="+mj-lt"/>
              </a:rPr>
              <a:t>if 3-5 mm</a:t>
            </a:r>
          </a:p>
          <a:p>
            <a:pPr marL="0" indent="0" eaLnBrk="1" hangingPunct="1">
              <a:lnSpc>
                <a:spcPct val="170000"/>
              </a:lnSpc>
              <a:buNone/>
              <a:defRPr/>
            </a:pPr>
            <a:r>
              <a:rPr lang="tr-TR" sz="2400" dirty="0" smtClean="0">
                <a:latin typeface="+mj-lt"/>
              </a:rPr>
              <a:t>	</a:t>
            </a:r>
            <a:r>
              <a:rPr lang="en-US" sz="2400" dirty="0" smtClean="0">
                <a:latin typeface="+mj-lt"/>
              </a:rPr>
              <a:t>5 </a:t>
            </a:r>
            <a:r>
              <a:rPr lang="en-US" sz="2400" dirty="0">
                <a:latin typeface="+mj-lt"/>
              </a:rPr>
              <a:t>mm denier is considered positive.</a:t>
            </a:r>
          </a:p>
          <a:p>
            <a:pPr eaLnBrk="1" hangingPunct="1">
              <a:lnSpc>
                <a:spcPct val="170000"/>
              </a:lnSpc>
              <a:defRPr/>
            </a:pPr>
            <a:r>
              <a:rPr lang="en-US" sz="2400" dirty="0">
                <a:latin typeface="+mj-lt"/>
              </a:rPr>
              <a:t>In positive cases, edema, temperature and sensitivity increase are observed in </a:t>
            </a:r>
            <a:r>
              <a:rPr lang="en-US" sz="2400" dirty="0" err="1">
                <a:latin typeface="+mj-lt"/>
              </a:rPr>
              <a:t>mallein</a:t>
            </a:r>
            <a:r>
              <a:rPr lang="en-US" sz="2400" dirty="0">
                <a:latin typeface="+mj-lt"/>
              </a:rPr>
              <a:t> applied skin area</a:t>
            </a:r>
            <a:endParaRPr lang="tr-TR" sz="2400" dirty="0" smtClean="0">
              <a:latin typeface="+mj-lt"/>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7972452" cy="5572164"/>
          </a:xfrm>
        </p:spPr>
        <p:txBody>
          <a:bodyPr>
            <a:normAutofit lnSpcReduction="10000"/>
          </a:bodyPr>
          <a:lstStyle/>
          <a:p>
            <a:r>
              <a:rPr lang="en-US" dirty="0"/>
              <a:t>If there are animals that are negative in the first test, they will be tested again after 20 days</a:t>
            </a:r>
          </a:p>
          <a:p>
            <a:endParaRPr lang="en-US" dirty="0"/>
          </a:p>
          <a:p>
            <a:r>
              <a:rPr lang="en-US" dirty="0"/>
              <a:t>Negatives are released in this application. Those who are positive will be killed. Suspects are re-tested after 20 days</a:t>
            </a:r>
          </a:p>
          <a:p>
            <a:endParaRPr lang="en-US" dirty="0"/>
          </a:p>
          <a:p>
            <a:r>
              <a:rPr lang="en-US" dirty="0"/>
              <a:t>In this third test, those who are positive and suspicious are culled and those who are negative are released</a:t>
            </a:r>
            <a:endParaRPr lang="tr-TR"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329642" cy="5929354"/>
          </a:xfrm>
        </p:spPr>
        <p:txBody>
          <a:bodyPr>
            <a:normAutofit fontScale="77500" lnSpcReduction="20000"/>
          </a:bodyPr>
          <a:lstStyle/>
          <a:p>
            <a:pPr marL="0" indent="0">
              <a:lnSpc>
                <a:spcPct val="120000"/>
              </a:lnSpc>
              <a:buNone/>
            </a:pPr>
            <a:r>
              <a:rPr lang="en-US" dirty="0">
                <a:latin typeface="+mj-lt"/>
              </a:rPr>
              <a:t>In </a:t>
            </a:r>
            <a:r>
              <a:rPr lang="en-US" dirty="0" err="1">
                <a:latin typeface="+mj-lt"/>
              </a:rPr>
              <a:t>Ruam</a:t>
            </a:r>
            <a:r>
              <a:rPr lang="en-US" dirty="0">
                <a:latin typeface="+mj-lt"/>
              </a:rPr>
              <a:t> disease; </a:t>
            </a:r>
            <a:r>
              <a:rPr lang="en-US" dirty="0" err="1">
                <a:latin typeface="+mj-lt"/>
              </a:rPr>
              <a:t>mallein</a:t>
            </a:r>
            <a:r>
              <a:rPr lang="en-US" dirty="0">
                <a:latin typeface="+mj-lt"/>
              </a:rPr>
              <a:t> is applied in single-toed animals found in operation</a:t>
            </a:r>
          </a:p>
          <a:p>
            <a:pPr marL="0" indent="0">
              <a:lnSpc>
                <a:spcPct val="120000"/>
              </a:lnSpc>
              <a:buNone/>
            </a:pPr>
            <a:endParaRPr lang="en-US" dirty="0">
              <a:latin typeface="+mj-lt"/>
            </a:endParaRPr>
          </a:p>
          <a:p>
            <a:pPr marL="0" indent="0">
              <a:lnSpc>
                <a:spcPct val="120000"/>
              </a:lnSpc>
              <a:buNone/>
            </a:pPr>
            <a:r>
              <a:rPr lang="en-US" dirty="0">
                <a:latin typeface="+mj-lt"/>
              </a:rPr>
              <a:t>It is obligatory for the Ministry of Food, Agriculture and Livestock to be informed in the framework of the Regulation on Prevention and Control Against the Rum disease, published in the Official Gazette dated 22/12/2011 and numbered 28150</a:t>
            </a:r>
          </a:p>
          <a:p>
            <a:pPr marL="0" indent="0">
              <a:lnSpc>
                <a:spcPct val="120000"/>
              </a:lnSpc>
              <a:buNone/>
            </a:pPr>
            <a:endParaRPr lang="en-US" dirty="0">
              <a:latin typeface="+mj-lt"/>
            </a:endParaRPr>
          </a:p>
          <a:p>
            <a:pPr marL="0" indent="0">
              <a:lnSpc>
                <a:spcPct val="120000"/>
              </a:lnSpc>
              <a:buNone/>
            </a:pPr>
            <a:r>
              <a:rPr lang="en-US" dirty="0">
                <a:latin typeface="+mj-lt"/>
              </a:rPr>
              <a:t>Following the approval of the Ministry, positive animals are slaughtered in favor of </a:t>
            </a:r>
            <a:r>
              <a:rPr lang="en-US" dirty="0" err="1">
                <a:latin typeface="+mj-lt"/>
              </a:rPr>
              <a:t>Ruam</a:t>
            </a:r>
            <a:r>
              <a:rPr lang="en-US" dirty="0">
                <a:latin typeface="+mj-lt"/>
              </a:rPr>
              <a:t> according to the Animal Disease Compensation Regulation published in </a:t>
            </a:r>
            <a:r>
              <a:rPr lang="tr-TR" sz="3100" dirty="0" smtClean="0">
                <a:latin typeface="+mj-lt"/>
              </a:rPr>
              <a:t>O</a:t>
            </a:r>
            <a:r>
              <a:rPr lang="en-US" dirty="0" err="1" smtClean="0">
                <a:latin typeface="+mj-lt"/>
              </a:rPr>
              <a:t>fficial</a:t>
            </a:r>
            <a:r>
              <a:rPr lang="en-US" dirty="0" smtClean="0">
                <a:latin typeface="+mj-lt"/>
              </a:rPr>
              <a:t> </a:t>
            </a:r>
            <a:r>
              <a:rPr lang="tr-TR" dirty="0" smtClean="0">
                <a:latin typeface="+mj-lt"/>
              </a:rPr>
              <a:t>N</a:t>
            </a:r>
            <a:r>
              <a:rPr lang="en-US" dirty="0" err="1" smtClean="0">
                <a:latin typeface="+mj-lt"/>
              </a:rPr>
              <a:t>ewspaper</a:t>
            </a:r>
            <a:endParaRPr lang="en-US" dirty="0">
              <a:latin typeface="+mj-lt"/>
            </a:endParaRPr>
          </a:p>
          <a:p>
            <a:pPr marL="0" indent="0">
              <a:lnSpc>
                <a:spcPct val="120000"/>
              </a:lnSpc>
              <a:buNone/>
            </a:pPr>
            <a:r>
              <a:rPr lang="en-US" dirty="0" smtClean="0">
                <a:latin typeface="+mj-lt"/>
              </a:rPr>
              <a:t> </a:t>
            </a:r>
            <a:r>
              <a:rPr lang="en-US" dirty="0">
                <a:latin typeface="+mj-lt"/>
              </a:rPr>
              <a:t>dated 14/01/2014 and numbered 28173</a:t>
            </a:r>
            <a:endParaRPr lang="tr-TR" dirty="0" smtClean="0">
              <a:solidFill>
                <a:srgbClr val="FF0000"/>
              </a:solidFill>
              <a:latin typeface="+mj-lt"/>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3"/>
          <p:cNvSpPr>
            <a:spLocks noGrp="1" noChangeArrowheads="1"/>
          </p:cNvSpPr>
          <p:nvPr>
            <p:ph idx="1"/>
          </p:nvPr>
        </p:nvSpPr>
        <p:spPr>
          <a:xfrm>
            <a:off x="457200" y="785794"/>
            <a:ext cx="8115328" cy="5340369"/>
          </a:xfrm>
        </p:spPr>
        <p:txBody>
          <a:bodyPr>
            <a:normAutofit/>
          </a:bodyPr>
          <a:lstStyle/>
          <a:p>
            <a:pPr eaLnBrk="1" hangingPunct="1">
              <a:defRPr/>
            </a:pPr>
            <a:r>
              <a:rPr lang="en-US" dirty="0" err="1">
                <a:solidFill>
                  <a:srgbClr val="FF0000"/>
                </a:solidFill>
                <a:latin typeface="+mj-lt"/>
              </a:rPr>
              <a:t>Ruam</a:t>
            </a:r>
            <a:r>
              <a:rPr lang="en-US" dirty="0">
                <a:solidFill>
                  <a:srgbClr val="FF0000"/>
                </a:solidFill>
                <a:latin typeface="+mj-lt"/>
              </a:rPr>
              <a:t> is a compensatory disease</a:t>
            </a:r>
          </a:p>
          <a:p>
            <a:pPr eaLnBrk="1" hangingPunct="1">
              <a:defRPr/>
            </a:pPr>
            <a:endParaRPr lang="en-US" dirty="0">
              <a:solidFill>
                <a:srgbClr val="FF0000"/>
              </a:solidFill>
              <a:latin typeface="+mj-lt"/>
            </a:endParaRPr>
          </a:p>
          <a:p>
            <a:pPr eaLnBrk="1" hangingPunct="1">
              <a:defRPr/>
            </a:pPr>
            <a:r>
              <a:rPr lang="en-US" dirty="0">
                <a:solidFill>
                  <a:srgbClr val="FF0000"/>
                </a:solidFill>
                <a:latin typeface="+mj-lt"/>
              </a:rPr>
              <a:t>Four quarters of the valuables </a:t>
            </a:r>
            <a:r>
              <a:rPr lang="en-US" dirty="0">
                <a:latin typeface="+mj-lt"/>
              </a:rPr>
              <a:t>of equine animals identified as </a:t>
            </a:r>
            <a:r>
              <a:rPr lang="en-US" dirty="0" err="1">
                <a:latin typeface="+mj-lt"/>
              </a:rPr>
              <a:t>mallein</a:t>
            </a:r>
            <a:r>
              <a:rPr lang="en-US" dirty="0">
                <a:latin typeface="+mj-lt"/>
              </a:rPr>
              <a:t> testing or bacteriological and serological examination have been found to be </a:t>
            </a:r>
            <a:r>
              <a:rPr lang="en-US" dirty="0" smtClean="0">
                <a:latin typeface="+mj-lt"/>
              </a:rPr>
              <a:t>infectious</a:t>
            </a:r>
            <a:endParaRPr lang="tr-TR"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928662" y="274638"/>
            <a:ext cx="6996138" cy="1143000"/>
          </a:xfrm>
        </p:spPr>
        <p:txBody>
          <a:bodyPr/>
          <a:lstStyle/>
          <a:p>
            <a:pPr eaLnBrk="1" hangingPunct="1">
              <a:defRPr/>
            </a:pPr>
            <a:r>
              <a:rPr lang="tr-TR" dirty="0" smtClean="0">
                <a:solidFill>
                  <a:srgbClr val="FF0000"/>
                </a:solidFill>
              </a:rPr>
              <a:t>Treatment</a:t>
            </a:r>
          </a:p>
        </p:txBody>
      </p:sp>
      <p:sp>
        <p:nvSpPr>
          <p:cNvPr id="75779" name="Rectangle 3"/>
          <p:cNvSpPr>
            <a:spLocks noGrp="1" noChangeArrowheads="1"/>
          </p:cNvSpPr>
          <p:nvPr>
            <p:ph idx="1"/>
          </p:nvPr>
        </p:nvSpPr>
        <p:spPr>
          <a:xfrm>
            <a:off x="357158" y="1428736"/>
            <a:ext cx="8501122" cy="4697427"/>
          </a:xfrm>
        </p:spPr>
        <p:txBody>
          <a:bodyPr>
            <a:normAutofit/>
          </a:bodyPr>
          <a:lstStyle/>
          <a:p>
            <a:pPr eaLnBrk="1" hangingPunct="1">
              <a:defRPr/>
            </a:pPr>
            <a:r>
              <a:rPr lang="en-US" sz="2400" dirty="0">
                <a:latin typeface="+mj-lt"/>
              </a:rPr>
              <a:t>Although </a:t>
            </a:r>
            <a:r>
              <a:rPr lang="en-US" sz="2400" i="1" dirty="0">
                <a:latin typeface="+mj-lt"/>
              </a:rPr>
              <a:t>B. mallei </a:t>
            </a:r>
            <a:r>
              <a:rPr lang="en-US" sz="2400" dirty="0">
                <a:latin typeface="+mj-lt"/>
              </a:rPr>
              <a:t>is susceptible to many antibiotics, </a:t>
            </a:r>
            <a:r>
              <a:rPr lang="en-US" sz="2400" dirty="0">
                <a:solidFill>
                  <a:srgbClr val="FF0000"/>
                </a:solidFill>
                <a:latin typeface="+mj-lt"/>
              </a:rPr>
              <a:t>no treatment </a:t>
            </a:r>
            <a:r>
              <a:rPr lang="en-US" sz="2400" dirty="0">
                <a:latin typeface="+mj-lt"/>
              </a:rPr>
              <a:t>is given to animals that are diagnosed with gum disease, because of the risk of infecting other single-nosed animals and humans!</a:t>
            </a:r>
          </a:p>
          <a:p>
            <a:pPr eaLnBrk="1" hangingPunct="1">
              <a:defRPr/>
            </a:pPr>
            <a:endParaRPr lang="en-US" sz="2400" dirty="0">
              <a:latin typeface="+mj-lt"/>
            </a:endParaRPr>
          </a:p>
          <a:p>
            <a:pPr eaLnBrk="1" hangingPunct="1">
              <a:defRPr/>
            </a:pPr>
            <a:r>
              <a:rPr lang="en-US" sz="2400" dirty="0">
                <a:latin typeface="+mj-lt"/>
              </a:rPr>
              <a:t>Thanks to this application, </a:t>
            </a:r>
            <a:r>
              <a:rPr lang="en-US" sz="2400" dirty="0" err="1">
                <a:latin typeface="+mj-lt"/>
              </a:rPr>
              <a:t>ruam</a:t>
            </a:r>
            <a:r>
              <a:rPr lang="en-US" sz="2400" dirty="0">
                <a:latin typeface="+mj-lt"/>
              </a:rPr>
              <a:t> is now eradicated in many parts of the world</a:t>
            </a:r>
          </a:p>
          <a:p>
            <a:pPr eaLnBrk="1" hangingPunct="1">
              <a:defRPr/>
            </a:pPr>
            <a:endParaRPr lang="en-US" sz="2400" dirty="0">
              <a:latin typeface="+mj-lt"/>
            </a:endParaRPr>
          </a:p>
          <a:p>
            <a:pPr eaLnBrk="1" hangingPunct="1">
              <a:defRPr/>
            </a:pPr>
            <a:r>
              <a:rPr lang="en-US" sz="2400" dirty="0">
                <a:solidFill>
                  <a:srgbClr val="FF0000"/>
                </a:solidFill>
                <a:latin typeface="+mj-lt"/>
              </a:rPr>
              <a:t>Sulfonamides</a:t>
            </a:r>
            <a:r>
              <a:rPr lang="en-US" sz="2400" dirty="0">
                <a:latin typeface="+mj-lt"/>
              </a:rPr>
              <a:t> are successfully used in the treatment of human infections</a:t>
            </a:r>
            <a:endParaRPr lang="tr-TR" sz="2800" dirty="0" smtClean="0">
              <a:latin typeface="Comic Sans MS" pitchFamily="66"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857224" y="274638"/>
            <a:ext cx="7067576" cy="1143000"/>
          </a:xfrm>
        </p:spPr>
        <p:txBody>
          <a:bodyPr/>
          <a:lstStyle/>
          <a:p>
            <a:pPr eaLnBrk="1" hangingPunct="1">
              <a:defRPr/>
            </a:pPr>
            <a:r>
              <a:rPr lang="tr-TR" dirty="0">
                <a:solidFill>
                  <a:srgbClr val="FF0000"/>
                </a:solidFill>
              </a:rPr>
              <a:t>Protection</a:t>
            </a:r>
            <a:endParaRPr lang="tr-TR" dirty="0" smtClean="0">
              <a:solidFill>
                <a:srgbClr val="FF0000"/>
              </a:solidFill>
            </a:endParaRPr>
          </a:p>
        </p:txBody>
      </p:sp>
      <p:sp>
        <p:nvSpPr>
          <p:cNvPr id="76803" name="Rectangle 3"/>
          <p:cNvSpPr>
            <a:spLocks noGrp="1" noChangeArrowheads="1"/>
          </p:cNvSpPr>
          <p:nvPr>
            <p:ph idx="1"/>
          </p:nvPr>
        </p:nvSpPr>
        <p:spPr>
          <a:xfrm>
            <a:off x="457200" y="1428736"/>
            <a:ext cx="8115328" cy="4697427"/>
          </a:xfrm>
        </p:spPr>
        <p:txBody>
          <a:bodyPr>
            <a:normAutofit fontScale="85000" lnSpcReduction="20000"/>
          </a:bodyPr>
          <a:lstStyle/>
          <a:p>
            <a:pPr eaLnBrk="1" hangingPunct="1">
              <a:lnSpc>
                <a:spcPct val="160000"/>
              </a:lnSpc>
              <a:buClr>
                <a:schemeClr val="tx1"/>
              </a:buClr>
              <a:defRPr/>
            </a:pPr>
            <a:r>
              <a:rPr lang="en-US" sz="2800" dirty="0">
                <a:latin typeface="+mj-lt"/>
              </a:rPr>
              <a:t>In the spread of the disease, the importance of portraits, untrained animals, infected animals, animal transport, exhibitions, fairs and animal trade</a:t>
            </a:r>
          </a:p>
          <a:p>
            <a:pPr eaLnBrk="1" hangingPunct="1">
              <a:lnSpc>
                <a:spcPct val="160000"/>
              </a:lnSpc>
              <a:buClr>
                <a:schemeClr val="tx1"/>
              </a:buClr>
              <a:defRPr/>
            </a:pPr>
            <a:endParaRPr lang="en-US" sz="2800" dirty="0">
              <a:latin typeface="+mj-lt"/>
            </a:endParaRPr>
          </a:p>
          <a:p>
            <a:pPr eaLnBrk="1" hangingPunct="1">
              <a:lnSpc>
                <a:spcPct val="160000"/>
              </a:lnSpc>
              <a:buClr>
                <a:schemeClr val="tx1"/>
              </a:buClr>
              <a:defRPr/>
            </a:pPr>
            <a:r>
              <a:rPr lang="en-US" sz="2800" dirty="0">
                <a:latin typeface="+mj-lt"/>
              </a:rPr>
              <a:t>An animal without pest control should not be poked</a:t>
            </a:r>
          </a:p>
          <a:p>
            <a:pPr eaLnBrk="1" hangingPunct="1">
              <a:lnSpc>
                <a:spcPct val="160000"/>
              </a:lnSpc>
              <a:buClr>
                <a:schemeClr val="tx1"/>
              </a:buClr>
              <a:defRPr/>
            </a:pPr>
            <a:endParaRPr lang="en-US" sz="2800" dirty="0">
              <a:latin typeface="+mj-lt"/>
            </a:endParaRPr>
          </a:p>
          <a:p>
            <a:pPr eaLnBrk="1" hangingPunct="1">
              <a:lnSpc>
                <a:spcPct val="160000"/>
              </a:lnSpc>
              <a:buClr>
                <a:schemeClr val="tx1"/>
              </a:buClr>
              <a:defRPr/>
            </a:pPr>
            <a:r>
              <a:rPr lang="en-US" sz="2800" dirty="0">
                <a:latin typeface="+mj-lt"/>
              </a:rPr>
              <a:t>Animals should be subjected to allergic and serological tests at certain intervals to remove infections or </a:t>
            </a:r>
            <a:r>
              <a:rPr lang="en-US" sz="2800" dirty="0" err="1">
                <a:latin typeface="+mj-lt"/>
              </a:rPr>
              <a:t>portos</a:t>
            </a:r>
            <a:endParaRPr lang="tr-TR" sz="2800" dirty="0" smtClean="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229600" cy="5649491"/>
          </a:xfrm>
        </p:spPr>
        <p:txBody>
          <a:bodyPr>
            <a:normAutofit fontScale="92500" lnSpcReduction="10000"/>
          </a:bodyPr>
          <a:lstStyle/>
          <a:p>
            <a:pPr>
              <a:lnSpc>
                <a:spcPct val="150000"/>
              </a:lnSpc>
            </a:pPr>
            <a:r>
              <a:rPr lang="en-US" dirty="0"/>
              <a:t>The strains isolated from clinical specimens were </a:t>
            </a:r>
            <a:r>
              <a:rPr lang="en-US" dirty="0">
                <a:solidFill>
                  <a:srgbClr val="FF0000"/>
                </a:solidFill>
              </a:rPr>
              <a:t>S-typed</a:t>
            </a:r>
            <a:r>
              <a:rPr lang="en-US" dirty="0"/>
              <a:t>, large humid, diffuse </a:t>
            </a:r>
            <a:r>
              <a:rPr lang="en-US" dirty="0" smtClean="0"/>
              <a:t>colonies</a:t>
            </a:r>
            <a:endParaRPr lang="tr-TR" dirty="0" smtClean="0"/>
          </a:p>
          <a:p>
            <a:pPr>
              <a:lnSpc>
                <a:spcPct val="150000"/>
              </a:lnSpc>
            </a:pPr>
            <a:r>
              <a:rPr lang="en-US" dirty="0"/>
              <a:t>Strains isolated from environmental sources are </a:t>
            </a:r>
            <a:r>
              <a:rPr lang="en-US" dirty="0">
                <a:solidFill>
                  <a:srgbClr val="FF0000"/>
                </a:solidFill>
              </a:rPr>
              <a:t>R-typed</a:t>
            </a:r>
            <a:r>
              <a:rPr lang="en-US" dirty="0"/>
              <a:t>, small, dry </a:t>
            </a:r>
            <a:r>
              <a:rPr lang="en-US" dirty="0" smtClean="0"/>
              <a:t>columns</a:t>
            </a:r>
            <a:endParaRPr lang="tr-TR" dirty="0" smtClean="0"/>
          </a:p>
          <a:p>
            <a:pPr>
              <a:lnSpc>
                <a:spcPct val="150000"/>
              </a:lnSpc>
            </a:pPr>
            <a:r>
              <a:rPr lang="en-US" dirty="0"/>
              <a:t>Respiratory and urinary tract isolates are biochemically atypical and form </a:t>
            </a:r>
            <a:r>
              <a:rPr lang="en-US" dirty="0">
                <a:solidFill>
                  <a:srgbClr val="FF0000"/>
                </a:solidFill>
              </a:rPr>
              <a:t>M-type</a:t>
            </a:r>
            <a:r>
              <a:rPr lang="en-US" dirty="0"/>
              <a:t> </a:t>
            </a:r>
            <a:r>
              <a:rPr lang="en-US" dirty="0" smtClean="0"/>
              <a:t>colonies</a:t>
            </a:r>
            <a:endParaRPr lang="tr-TR" dirty="0" smtClean="0"/>
          </a:p>
          <a:p>
            <a:pPr>
              <a:lnSpc>
                <a:spcPct val="150000"/>
              </a:lnSpc>
            </a:pPr>
            <a:r>
              <a:rPr lang="en-US" dirty="0"/>
              <a:t>Greenish-blue (lactose-negative) columns in </a:t>
            </a:r>
            <a:r>
              <a:rPr lang="en-US" dirty="0" err="1"/>
              <a:t>MacConkey</a:t>
            </a:r>
            <a:endParaRPr lang="tr-TR" dirty="0"/>
          </a:p>
        </p:txBody>
      </p:sp>
    </p:spTree>
    <p:extLst>
      <p:ext uri="{BB962C8B-B14F-4D97-AF65-F5344CB8AC3E}">
        <p14:creationId xmlns:p14="http://schemas.microsoft.com/office/powerpoint/2010/main" val="1538311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8229600" cy="5577483"/>
          </a:xfrm>
        </p:spPr>
        <p:txBody>
          <a:bodyPr>
            <a:normAutofit lnSpcReduction="10000"/>
          </a:bodyPr>
          <a:lstStyle/>
          <a:p>
            <a:pPr>
              <a:lnSpc>
                <a:spcPct val="150000"/>
              </a:lnSpc>
            </a:pPr>
            <a:r>
              <a:rPr lang="tr-TR" dirty="0" smtClean="0"/>
              <a:t>Pyocyanin	</a:t>
            </a:r>
            <a:r>
              <a:rPr lang="tr-TR" dirty="0" smtClean="0">
                <a:solidFill>
                  <a:srgbClr val="0070C0"/>
                </a:solidFill>
              </a:rPr>
              <a:t>blue</a:t>
            </a:r>
          </a:p>
          <a:p>
            <a:pPr>
              <a:lnSpc>
                <a:spcPct val="150000"/>
              </a:lnSpc>
            </a:pPr>
            <a:r>
              <a:rPr lang="tr-TR" dirty="0" smtClean="0"/>
              <a:t>Pyoverdin	</a:t>
            </a:r>
            <a:r>
              <a:rPr lang="tr-TR" dirty="0" smtClean="0">
                <a:solidFill>
                  <a:srgbClr val="FFFF00"/>
                </a:solidFill>
              </a:rPr>
              <a:t>yellow</a:t>
            </a:r>
          </a:p>
          <a:p>
            <a:pPr>
              <a:lnSpc>
                <a:spcPct val="150000"/>
              </a:lnSpc>
            </a:pPr>
            <a:r>
              <a:rPr lang="tr-TR" dirty="0" smtClean="0"/>
              <a:t>Pyorubin</a:t>
            </a:r>
            <a:r>
              <a:rPr lang="tr-TR" dirty="0"/>
              <a:t>	</a:t>
            </a:r>
            <a:r>
              <a:rPr lang="tr-TR" dirty="0" smtClean="0"/>
              <a:t>	</a:t>
            </a:r>
            <a:r>
              <a:rPr lang="tr-TR" dirty="0" smtClean="0">
                <a:solidFill>
                  <a:srgbClr val="FF0000"/>
                </a:solidFill>
              </a:rPr>
              <a:t>red</a:t>
            </a:r>
          </a:p>
          <a:p>
            <a:pPr>
              <a:lnSpc>
                <a:spcPct val="150000"/>
              </a:lnSpc>
            </a:pPr>
            <a:r>
              <a:rPr lang="tr-TR" dirty="0" smtClean="0"/>
              <a:t>Pyomelanin	</a:t>
            </a:r>
            <a:r>
              <a:rPr lang="tr-TR" dirty="0">
                <a:solidFill>
                  <a:schemeClr val="accent2">
                    <a:lumMod val="50000"/>
                  </a:schemeClr>
                </a:solidFill>
              </a:rPr>
              <a:t>dark brown</a:t>
            </a:r>
          </a:p>
          <a:p>
            <a:pPr>
              <a:lnSpc>
                <a:spcPct val="150000"/>
              </a:lnSpc>
            </a:pPr>
            <a:endParaRPr lang="tr-TR" dirty="0"/>
          </a:p>
          <a:p>
            <a:pPr>
              <a:lnSpc>
                <a:spcPct val="150000"/>
              </a:lnSpc>
            </a:pPr>
            <a:r>
              <a:rPr lang="tr-TR" dirty="0"/>
              <a:t>Pyorodine (fluorescein) fluoresces under UV</a:t>
            </a:r>
          </a:p>
          <a:p>
            <a:pPr>
              <a:lnSpc>
                <a:spcPct val="150000"/>
              </a:lnSpc>
            </a:pPr>
            <a:r>
              <a:rPr lang="tr-TR" dirty="0"/>
              <a:t>Pigments soluble in water</a:t>
            </a:r>
          </a:p>
        </p:txBody>
      </p:sp>
    </p:spTree>
    <p:extLst>
      <p:ext uri="{BB962C8B-B14F-4D97-AF65-F5344CB8AC3E}">
        <p14:creationId xmlns:p14="http://schemas.microsoft.com/office/powerpoint/2010/main" val="1875250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850106"/>
          </a:xfrm>
        </p:spPr>
        <p:txBody>
          <a:bodyPr/>
          <a:lstStyle/>
          <a:p>
            <a:r>
              <a:rPr lang="tr-TR" dirty="0" err="1" smtClean="0"/>
              <a:t>Epidemiology</a:t>
            </a:r>
            <a:endParaRPr lang="tr-TR" dirty="0"/>
          </a:p>
        </p:txBody>
      </p:sp>
      <p:sp>
        <p:nvSpPr>
          <p:cNvPr id="3" name="İçerik Yer Tutucusu 2"/>
          <p:cNvSpPr>
            <a:spLocks noGrp="1"/>
          </p:cNvSpPr>
          <p:nvPr>
            <p:ph idx="1"/>
          </p:nvPr>
        </p:nvSpPr>
        <p:spPr>
          <a:xfrm>
            <a:off x="457200" y="1124744"/>
            <a:ext cx="8363272" cy="5472608"/>
          </a:xfrm>
        </p:spPr>
        <p:txBody>
          <a:bodyPr>
            <a:normAutofit fontScale="92500"/>
          </a:bodyPr>
          <a:lstStyle/>
          <a:p>
            <a:pPr>
              <a:lnSpc>
                <a:spcPct val="170000"/>
              </a:lnSpc>
            </a:pPr>
            <a:r>
              <a:rPr lang="en-US" i="1" dirty="0"/>
              <a:t>P. aeruginosa </a:t>
            </a:r>
            <a:r>
              <a:rPr lang="en-US" dirty="0"/>
              <a:t>infects people and animals </a:t>
            </a:r>
            <a:r>
              <a:rPr lang="en-US" dirty="0" err="1" smtClean="0">
                <a:solidFill>
                  <a:srgbClr val="FF0000"/>
                </a:solidFill>
              </a:rPr>
              <a:t>pu</a:t>
            </a:r>
            <a:r>
              <a:rPr lang="tr-TR" dirty="0" smtClean="0">
                <a:solidFill>
                  <a:srgbClr val="FF0000"/>
                </a:solidFill>
              </a:rPr>
              <a:t>rulen</a:t>
            </a:r>
            <a:r>
              <a:rPr lang="en-US" dirty="0" smtClean="0">
                <a:solidFill>
                  <a:srgbClr val="FF0000"/>
                </a:solidFill>
              </a:rPr>
              <a:t>t</a:t>
            </a:r>
            <a:r>
              <a:rPr lang="en-US" dirty="0"/>
              <a:t>, sometimes acute and systemic </a:t>
            </a:r>
            <a:r>
              <a:rPr lang="en-US" dirty="0">
                <a:solidFill>
                  <a:srgbClr val="FF0000"/>
                </a:solidFill>
              </a:rPr>
              <a:t>opportunist</a:t>
            </a:r>
          </a:p>
          <a:p>
            <a:pPr>
              <a:lnSpc>
                <a:spcPct val="170000"/>
              </a:lnSpc>
            </a:pPr>
            <a:r>
              <a:rPr lang="en-US" dirty="0" err="1"/>
              <a:t>Saprofit</a:t>
            </a:r>
            <a:r>
              <a:rPr lang="en-US" dirty="0"/>
              <a:t> with environmental origin that can be found in water, soil and plants all over the world</a:t>
            </a:r>
          </a:p>
          <a:p>
            <a:pPr>
              <a:lnSpc>
                <a:spcPct val="170000"/>
              </a:lnSpc>
            </a:pPr>
            <a:r>
              <a:rPr lang="en-US" dirty="0"/>
              <a:t>Can be found in skin, mucous membranes and feces of healthy animals</a:t>
            </a:r>
            <a:endParaRPr lang="tr-TR" dirty="0" smtClean="0"/>
          </a:p>
        </p:txBody>
      </p:sp>
    </p:spTree>
    <p:extLst>
      <p:ext uri="{BB962C8B-B14F-4D97-AF65-F5344CB8AC3E}">
        <p14:creationId xmlns:p14="http://schemas.microsoft.com/office/powerpoint/2010/main" val="1343456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p:spPr>
        <p:txBody>
          <a:bodyPr/>
          <a:lstStyle/>
          <a:p>
            <a:pPr>
              <a:lnSpc>
                <a:spcPct val="150000"/>
              </a:lnSpc>
            </a:pPr>
            <a:r>
              <a:rPr lang="tr-TR" dirty="0" smtClean="0">
                <a:solidFill>
                  <a:srgbClr val="FF0000"/>
                </a:solidFill>
              </a:rPr>
              <a:t>I</a:t>
            </a:r>
            <a:r>
              <a:rPr lang="en-US" dirty="0" smtClean="0">
                <a:solidFill>
                  <a:srgbClr val="FF0000"/>
                </a:solidFill>
              </a:rPr>
              <a:t>f </a:t>
            </a:r>
            <a:r>
              <a:rPr lang="en-US" dirty="0">
                <a:solidFill>
                  <a:srgbClr val="FF0000"/>
                </a:solidFill>
              </a:rPr>
              <a:t>the agent is an </a:t>
            </a:r>
            <a:r>
              <a:rPr lang="en-US" dirty="0" smtClean="0">
                <a:solidFill>
                  <a:srgbClr val="FF0000"/>
                </a:solidFill>
              </a:rPr>
              <a:t>opportunist</a:t>
            </a:r>
            <a:r>
              <a:rPr lang="en-US" dirty="0" smtClean="0"/>
              <a:t>; </a:t>
            </a:r>
            <a:r>
              <a:rPr lang="en-US" dirty="0"/>
              <a:t>overexposure of herb in sheep, immunosuppression, burns, wounds, parasitic and </a:t>
            </a:r>
            <a:r>
              <a:rPr lang="en-US" dirty="0" err="1"/>
              <a:t>mycotic</a:t>
            </a:r>
            <a:r>
              <a:rPr lang="en-US" dirty="0"/>
              <a:t> infections</a:t>
            </a:r>
          </a:p>
          <a:p>
            <a:pPr>
              <a:lnSpc>
                <a:spcPct val="150000"/>
              </a:lnSpc>
            </a:pPr>
            <a:r>
              <a:rPr lang="en-US" dirty="0"/>
              <a:t>Breast milking practices can be transmitted by means of semen</a:t>
            </a:r>
          </a:p>
          <a:p>
            <a:pPr>
              <a:lnSpc>
                <a:spcPct val="150000"/>
              </a:lnSpc>
            </a:pPr>
            <a:r>
              <a:rPr lang="en-US" dirty="0"/>
              <a:t>Areas with excessive rainfall (UK)</a:t>
            </a:r>
            <a:endParaRPr lang="tr-TR" dirty="0"/>
          </a:p>
        </p:txBody>
      </p:sp>
    </p:spTree>
    <p:extLst>
      <p:ext uri="{BB962C8B-B14F-4D97-AF65-F5344CB8AC3E}">
        <p14:creationId xmlns:p14="http://schemas.microsoft.com/office/powerpoint/2010/main" val="1495200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620688"/>
            <a:ext cx="8229600" cy="5505475"/>
          </a:xfrm>
        </p:spPr>
        <p:txBody>
          <a:bodyPr/>
          <a:lstStyle/>
          <a:p>
            <a:pPr>
              <a:lnSpc>
                <a:spcPct val="150000"/>
              </a:lnSpc>
            </a:pPr>
            <a:r>
              <a:rPr lang="en-US" dirty="0"/>
              <a:t>Adhesion of wetted paper to the surface</a:t>
            </a:r>
          </a:p>
          <a:p>
            <a:pPr>
              <a:lnSpc>
                <a:spcPct val="150000"/>
              </a:lnSpc>
            </a:pPr>
            <a:r>
              <a:rPr lang="en-US" dirty="0"/>
              <a:t>The cause of the cause here is </a:t>
            </a:r>
            <a:r>
              <a:rPr lang="en-US" dirty="0" err="1"/>
              <a:t>suppurative</a:t>
            </a:r>
            <a:r>
              <a:rPr lang="en-US" dirty="0"/>
              <a:t> dermatitis</a:t>
            </a:r>
          </a:p>
          <a:p>
            <a:pPr>
              <a:lnSpc>
                <a:spcPct val="150000"/>
              </a:lnSpc>
            </a:pPr>
            <a:r>
              <a:rPr lang="en-US" dirty="0"/>
              <a:t>Causes </a:t>
            </a:r>
            <a:r>
              <a:rPr lang="en-US" dirty="0">
                <a:solidFill>
                  <a:srgbClr val="FF0000"/>
                </a:solidFill>
              </a:rPr>
              <a:t>blue-green dyeing </a:t>
            </a:r>
            <a:r>
              <a:rPr lang="en-US" dirty="0"/>
              <a:t>of </a:t>
            </a:r>
            <a:r>
              <a:rPr lang="en-US" dirty="0" err="1"/>
              <a:t>pyocyanin</a:t>
            </a:r>
            <a:endParaRPr lang="tr-TR" dirty="0"/>
          </a:p>
        </p:txBody>
      </p:sp>
    </p:spTree>
    <p:extLst>
      <p:ext uri="{BB962C8B-B14F-4D97-AF65-F5344CB8AC3E}">
        <p14:creationId xmlns:p14="http://schemas.microsoft.com/office/powerpoint/2010/main" val="166177769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527</TotalTime>
  <Words>2491</Words>
  <Application>Microsoft Office PowerPoint</Application>
  <PresentationFormat>Ekran Gösterisi (4:3)</PresentationFormat>
  <Paragraphs>232</Paragraphs>
  <Slides>47</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47</vt:i4>
      </vt:variant>
    </vt:vector>
  </HeadingPairs>
  <TitlesOfParts>
    <vt:vector size="52" baseType="lpstr">
      <vt:lpstr>Arial</vt:lpstr>
      <vt:lpstr>Calibri</vt:lpstr>
      <vt:lpstr>Comic Sans MS</vt:lpstr>
      <vt:lpstr>Wingdings</vt:lpstr>
      <vt:lpstr>Ofis Teması</vt:lpstr>
      <vt:lpstr>PSEUDOMONAS INFECTIONS</vt:lpstr>
      <vt:lpstr>PowerPoint Sunusu</vt:lpstr>
      <vt:lpstr>General features</vt:lpstr>
      <vt:lpstr>P. aeruginosa </vt:lpstr>
      <vt:lpstr>PowerPoint Sunusu</vt:lpstr>
      <vt:lpstr>PowerPoint Sunusu</vt:lpstr>
      <vt:lpstr>Epidemiology</vt:lpstr>
      <vt:lpstr>PowerPoint Sunusu</vt:lpstr>
      <vt:lpstr>PowerPoint Sunusu</vt:lpstr>
      <vt:lpstr>PowerPoint Sunusu</vt:lpstr>
      <vt:lpstr>Pathogenesis</vt:lpstr>
      <vt:lpstr>Burkholderia Infections</vt:lpstr>
      <vt:lpstr>PowerPoint Sunusu</vt:lpstr>
      <vt:lpstr>General Features</vt:lpstr>
      <vt:lpstr>PowerPoint Sunusu</vt:lpstr>
      <vt:lpstr>PowerPoint Sunusu</vt:lpstr>
      <vt:lpstr>RUAM (Malleus, Glanders, mankafa, farcin)</vt:lpstr>
      <vt:lpstr>PowerPoint Sunusu</vt:lpstr>
      <vt:lpstr>History</vt:lpstr>
      <vt:lpstr>PowerPoint Sunusu</vt:lpstr>
      <vt:lpstr>Etiology</vt:lpstr>
      <vt:lpstr>PowerPoint Sunusu</vt:lpstr>
      <vt:lpstr>PowerPoint Sunusu</vt:lpstr>
      <vt:lpstr>PowerPoint Sunusu</vt:lpstr>
      <vt:lpstr>Epidemiology</vt:lpstr>
      <vt:lpstr>PowerPoint Sunusu</vt:lpstr>
      <vt:lpstr>PowerPoint Sunusu</vt:lpstr>
      <vt:lpstr>PowerPoint Sunusu</vt:lpstr>
      <vt:lpstr>Pathogenesis</vt:lpstr>
      <vt:lpstr>PowerPoint Sunusu</vt:lpstr>
      <vt:lpstr>PowerPoint Sunusu</vt:lpstr>
      <vt:lpstr>PowerPoint Sunusu</vt:lpstr>
      <vt:lpstr>PowerPoint Sunusu</vt:lpstr>
      <vt:lpstr>PowerPoint Sunusu</vt:lpstr>
      <vt:lpstr>PowerPoint Sunusu</vt:lpstr>
      <vt:lpstr>Diagnosis</vt:lpstr>
      <vt:lpstr>PowerPoint Sunusu</vt:lpstr>
      <vt:lpstr> </vt:lpstr>
      <vt:lpstr>PowerPoint Sunusu</vt:lpstr>
      <vt:lpstr>PowerPoint Sunusu</vt:lpstr>
      <vt:lpstr>PowerPoint Sunusu</vt:lpstr>
      <vt:lpstr>Intradermal Application</vt:lpstr>
      <vt:lpstr>PowerPoint Sunusu</vt:lpstr>
      <vt:lpstr>PowerPoint Sunusu</vt:lpstr>
      <vt:lpstr>PowerPoint Sunusu</vt:lpstr>
      <vt:lpstr>Treatment</vt:lpstr>
      <vt:lpstr>Protection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PSEUDOMONAS İNFEKSİYONLARI</dc:title>
  <dc:creator>ORKUN BABACAN</dc:creator>
  <cp:lastModifiedBy>Inci Basak Kaya</cp:lastModifiedBy>
  <cp:revision>53</cp:revision>
  <dcterms:created xsi:type="dcterms:W3CDTF">2010-11-21T18:00:36Z</dcterms:created>
  <dcterms:modified xsi:type="dcterms:W3CDTF">2017-12-28T08:41:25Z</dcterms:modified>
</cp:coreProperties>
</file>