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59" r:id="rId12"/>
    <p:sldId id="260" r:id="rId13"/>
    <p:sldId id="261" r:id="rId14"/>
    <p:sldId id="262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20.12.2017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KRONIK  OBSTRÜKTİF PULMONER HASTALIK- PERİODONTAL HASTALIK İLİŞKİSİ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Kronik </a:t>
            </a:r>
            <a:r>
              <a:rPr lang="tr-TR" sz="2800" dirty="0" err="1" smtClean="0"/>
              <a:t>obstruktif</a:t>
            </a:r>
            <a:r>
              <a:rPr lang="tr-TR" sz="2800" dirty="0" smtClean="0"/>
              <a:t> </a:t>
            </a:r>
            <a:r>
              <a:rPr lang="tr-TR" sz="2800" dirty="0" err="1" smtClean="0"/>
              <a:t>pulmoner</a:t>
            </a:r>
            <a:r>
              <a:rPr lang="tr-TR" sz="2800" dirty="0" smtClean="0"/>
              <a:t> hastalık,kronik bronşit ve </a:t>
            </a:r>
            <a:r>
              <a:rPr lang="tr-TR" sz="2800" dirty="0" err="1" smtClean="0"/>
              <a:t>anfizem</a:t>
            </a:r>
            <a:r>
              <a:rPr lang="tr-TR" sz="2800" dirty="0" smtClean="0"/>
              <a:t> nedeniyle hava akımının engellenmesidir.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Bronşiyal</a:t>
            </a:r>
            <a:r>
              <a:rPr lang="tr-TR" sz="2800" dirty="0" smtClean="0"/>
              <a:t> </a:t>
            </a:r>
            <a:r>
              <a:rPr lang="tr-TR" sz="2800" dirty="0" err="1" smtClean="0"/>
              <a:t>mukoz</a:t>
            </a:r>
            <a:r>
              <a:rPr lang="tr-TR" sz="2800" dirty="0" smtClean="0"/>
              <a:t> bezler büyür ve </a:t>
            </a:r>
            <a:r>
              <a:rPr lang="tr-TR" sz="2800" dirty="0" err="1" smtClean="0"/>
              <a:t>inflamatuar</a:t>
            </a:r>
            <a:r>
              <a:rPr lang="tr-TR" sz="2800" dirty="0" smtClean="0"/>
              <a:t> hücreler akciğer dokusunda </a:t>
            </a:r>
            <a:r>
              <a:rPr lang="tr-TR" sz="2800" dirty="0" err="1" smtClean="0"/>
              <a:t>akümüle</a:t>
            </a:r>
            <a:r>
              <a:rPr lang="tr-TR" sz="2800" dirty="0" smtClean="0"/>
              <a:t> olurlar.</a:t>
            </a:r>
          </a:p>
          <a:p>
            <a:endParaRPr lang="tr-TR" sz="2000" dirty="0" smtClean="0"/>
          </a:p>
          <a:p>
            <a:r>
              <a:rPr lang="tr-TR" sz="3600" dirty="0" smtClean="0"/>
              <a:t>Sigara birincil faktördür</a:t>
            </a:r>
          </a:p>
          <a:p>
            <a:endParaRPr lang="tr-TR" sz="3200" dirty="0" smtClean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Rutin olarak bulunmayan bu mikroorganizmalar uzun hastane sürecinde </a:t>
            </a:r>
            <a:r>
              <a:rPr lang="tr-TR" dirty="0" err="1" smtClean="0"/>
              <a:t>plakda</a:t>
            </a:r>
            <a:r>
              <a:rPr lang="tr-TR" dirty="0" smtClean="0"/>
              <a:t> </a:t>
            </a:r>
            <a:r>
              <a:rPr lang="tr-TR" dirty="0" err="1" smtClean="0"/>
              <a:t>kolonize</a:t>
            </a:r>
            <a:r>
              <a:rPr lang="tr-TR" dirty="0" smtClean="0"/>
              <a:t> olabilirler</a:t>
            </a:r>
          </a:p>
          <a:p>
            <a:endParaRPr lang="tr-TR" dirty="0" smtClean="0"/>
          </a:p>
          <a:p>
            <a:r>
              <a:rPr lang="tr-TR" dirty="0" err="1" smtClean="0"/>
              <a:t>Subgingival</a:t>
            </a:r>
            <a:r>
              <a:rPr lang="tr-TR" dirty="0" smtClean="0"/>
              <a:t> plak da PRP kaynağı olabilir.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PERİODONTAL HASTALIK VE İNME (STROKE)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3600" dirty="0" smtClean="0"/>
              <a:t>     </a:t>
            </a:r>
            <a:r>
              <a:rPr lang="tr-TR" sz="3600" dirty="0" err="1" smtClean="0"/>
              <a:t>İskemik</a:t>
            </a:r>
            <a:r>
              <a:rPr lang="tr-TR" sz="3600" dirty="0" smtClean="0"/>
              <a:t> </a:t>
            </a:r>
            <a:r>
              <a:rPr lang="tr-TR" sz="3600" dirty="0" err="1" smtClean="0"/>
              <a:t>serebral</a:t>
            </a:r>
            <a:r>
              <a:rPr lang="tr-TR" sz="3600" dirty="0" smtClean="0"/>
              <a:t> </a:t>
            </a:r>
            <a:r>
              <a:rPr lang="tr-TR" sz="3600" dirty="0" err="1" smtClean="0"/>
              <a:t>infarktüs</a:t>
            </a:r>
            <a:r>
              <a:rPr lang="tr-TR" sz="3600" dirty="0" smtClean="0"/>
              <a:t> (</a:t>
            </a:r>
            <a:r>
              <a:rPr lang="tr-TR" sz="3600" dirty="0" err="1" smtClean="0"/>
              <a:t>stroke</a:t>
            </a:r>
            <a:r>
              <a:rPr lang="tr-TR" sz="3600" dirty="0" smtClean="0"/>
              <a:t>) sıklıkla sistemik bakteriyel veya </a:t>
            </a:r>
            <a:r>
              <a:rPr lang="tr-TR" sz="3600" dirty="0" err="1" smtClean="0"/>
              <a:t>viral</a:t>
            </a:r>
            <a:r>
              <a:rPr lang="tr-TR" sz="3600" dirty="0" smtClean="0"/>
              <a:t> enfeksiyon nedeniyle oluşur.</a:t>
            </a:r>
          </a:p>
          <a:p>
            <a:pPr>
              <a:buNone/>
            </a:pPr>
            <a:endParaRPr lang="tr-TR" sz="3600" dirty="0" smtClean="0"/>
          </a:p>
          <a:p>
            <a:pPr>
              <a:buNone/>
            </a:pPr>
            <a:r>
              <a:rPr lang="tr-TR" sz="3600" dirty="0" smtClean="0"/>
              <a:t>     Yapılan </a:t>
            </a:r>
            <a:r>
              <a:rPr lang="tr-TR" sz="3600" dirty="0" err="1" smtClean="0"/>
              <a:t>bır</a:t>
            </a:r>
            <a:r>
              <a:rPr lang="tr-TR" sz="3600" dirty="0" smtClean="0"/>
              <a:t> çalışmada inme vakalarında,  inme olmadan  </a:t>
            </a:r>
            <a:r>
              <a:rPr lang="tr-TR" sz="3600" dirty="0" err="1" smtClean="0"/>
              <a:t>bır</a:t>
            </a:r>
            <a:r>
              <a:rPr lang="tr-TR" sz="3600" dirty="0" smtClean="0"/>
              <a:t> hafta önce sistemik enfeksiyon gelişmiş olma </a:t>
            </a:r>
            <a:r>
              <a:rPr lang="tr-TR" sz="3600" dirty="0" err="1" smtClean="0"/>
              <a:t>insidansı</a:t>
            </a:r>
            <a:r>
              <a:rPr lang="tr-TR" sz="3600" dirty="0" smtClean="0"/>
              <a:t> inme geçirmeyen vakalara göre beş kat fazla bulunmuştur</a:t>
            </a:r>
          </a:p>
          <a:p>
            <a:pPr>
              <a:buNone/>
            </a:pPr>
            <a:endParaRPr lang="tr-TR" sz="3600" dirty="0" smtClean="0"/>
          </a:p>
          <a:p>
            <a:pPr>
              <a:buNone/>
            </a:pPr>
            <a:r>
              <a:rPr lang="tr-TR" sz="3600" dirty="0" smtClean="0"/>
              <a:t>     Enfeksiyon nedenli inme geçiren hastalarda  gelişen </a:t>
            </a:r>
            <a:r>
              <a:rPr lang="tr-TR" sz="3600" dirty="0" err="1" smtClean="0"/>
              <a:t>iskemik</a:t>
            </a:r>
            <a:r>
              <a:rPr lang="tr-TR" sz="3600" dirty="0" smtClean="0"/>
              <a:t> lezyon ve nörolojik bozukluklar ,diğerlerine göre daha şiddetli bulunmuştur.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2400" dirty="0" smtClean="0"/>
              <a:t> </a:t>
            </a:r>
            <a:endParaRPr lang="tr-T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smtClean="0"/>
              <a:t>İnme </a:t>
            </a:r>
            <a:r>
              <a:rPr lang="tr-TR" sz="2800" dirty="0" err="1" smtClean="0"/>
              <a:t>hemarojik</a:t>
            </a:r>
            <a:r>
              <a:rPr lang="tr-TR" sz="2800" dirty="0" smtClean="0"/>
              <a:t> </a:t>
            </a:r>
            <a:r>
              <a:rPr lang="tr-TR" sz="2800" dirty="0" err="1" smtClean="0"/>
              <a:t>veye</a:t>
            </a:r>
            <a:r>
              <a:rPr lang="tr-TR" sz="2800" dirty="0" smtClean="0"/>
              <a:t> </a:t>
            </a:r>
            <a:r>
              <a:rPr lang="tr-TR" sz="2800" dirty="0" err="1" smtClean="0"/>
              <a:t>non</a:t>
            </a:r>
            <a:r>
              <a:rPr lang="tr-TR" sz="2800" dirty="0" smtClean="0"/>
              <a:t> </a:t>
            </a:r>
            <a:r>
              <a:rPr lang="tr-TR" sz="2800" dirty="0" err="1" smtClean="0"/>
              <a:t>hemarojik</a:t>
            </a:r>
            <a:r>
              <a:rPr lang="tr-TR" sz="2800" dirty="0" smtClean="0"/>
              <a:t> olabilir.</a:t>
            </a:r>
          </a:p>
          <a:p>
            <a:r>
              <a:rPr lang="tr-TR" sz="2800" dirty="0" err="1" smtClean="0"/>
              <a:t>Periodontal</a:t>
            </a:r>
            <a:r>
              <a:rPr lang="tr-TR" sz="2800" dirty="0" smtClean="0"/>
              <a:t> hastalık daha çok </a:t>
            </a:r>
            <a:r>
              <a:rPr lang="tr-TR" sz="2800" dirty="0" err="1" smtClean="0"/>
              <a:t>nonhemarojik</a:t>
            </a:r>
            <a:r>
              <a:rPr lang="tr-TR" sz="2800" dirty="0" smtClean="0"/>
              <a:t>  inme nedenlerinden </a:t>
            </a:r>
            <a:r>
              <a:rPr lang="tr-TR" sz="2800" dirty="0" err="1" smtClean="0"/>
              <a:t>olabılir</a:t>
            </a:r>
            <a:endParaRPr lang="tr-TR" sz="2800" dirty="0" smtClean="0"/>
          </a:p>
          <a:p>
            <a:r>
              <a:rPr lang="en-US" sz="2800" dirty="0" smtClean="0"/>
              <a:t> </a:t>
            </a:r>
            <a:r>
              <a:rPr lang="tr-TR" sz="2800" dirty="0" smtClean="0"/>
              <a:t>P</a:t>
            </a:r>
            <a:r>
              <a:rPr lang="en-US" sz="2800" dirty="0" err="1" smtClean="0"/>
              <a:t>eriodontal</a:t>
            </a:r>
            <a:r>
              <a:rPr lang="en-US" sz="2800" dirty="0" smtClean="0"/>
              <a:t> </a:t>
            </a:r>
            <a:r>
              <a:rPr lang="tr-TR" sz="2800" dirty="0" smtClean="0"/>
              <a:t>e</a:t>
            </a:r>
            <a:r>
              <a:rPr lang="en-US" sz="2800" dirty="0" err="1" smtClean="0"/>
              <a:t>nfe</a:t>
            </a:r>
            <a:r>
              <a:rPr lang="tr-TR" sz="2800" dirty="0" err="1" smtClean="0"/>
              <a:t>ksiyon</a:t>
            </a:r>
            <a:r>
              <a:rPr lang="tr-TR" sz="2800" dirty="0" smtClean="0"/>
              <a:t> </a:t>
            </a:r>
            <a:r>
              <a:rPr lang="en-US" sz="2800" dirty="0" smtClean="0"/>
              <a:t>direct</a:t>
            </a:r>
            <a:r>
              <a:rPr lang="tr-TR" sz="2800" dirty="0" smtClean="0"/>
              <a:t> </a:t>
            </a:r>
            <a:r>
              <a:rPr lang="en-US" sz="2800" dirty="0" smtClean="0"/>
              <a:t>o</a:t>
            </a:r>
            <a:r>
              <a:rPr lang="tr-TR" sz="2800" dirty="0" err="1" smtClean="0"/>
              <a:t>larak</a:t>
            </a:r>
            <a:r>
              <a:rPr lang="en-US" sz="2800" dirty="0" smtClean="0"/>
              <a:t>   atherosclerosis </a:t>
            </a:r>
            <a:r>
              <a:rPr lang="tr-TR" sz="2800" dirty="0" smtClean="0"/>
              <a:t> </a:t>
            </a:r>
            <a:r>
              <a:rPr lang="en-US" sz="2800" dirty="0" smtClean="0"/>
              <a:t>pathogenesis</a:t>
            </a:r>
            <a:r>
              <a:rPr lang="tr-TR" sz="2800" dirty="0" err="1" smtClean="0"/>
              <a:t>i</a:t>
            </a:r>
            <a:r>
              <a:rPr lang="tr-TR" sz="2800" smtClean="0"/>
              <a:t>nde </a:t>
            </a:r>
            <a:r>
              <a:rPr lang="tr-TR" sz="2800" dirty="0" smtClean="0"/>
              <a:t>rol oynayabilir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r>
              <a:rPr lang="en-US" sz="2800" dirty="0" smtClean="0"/>
              <a:t>  </a:t>
            </a:r>
            <a:r>
              <a:rPr lang="tr-TR" sz="2800" dirty="0" smtClean="0"/>
              <a:t>Damar </a:t>
            </a:r>
            <a:r>
              <a:rPr lang="en-US" sz="2800" dirty="0" smtClean="0"/>
              <a:t> </a:t>
            </a:r>
            <a:r>
              <a:rPr lang="en-US" sz="2800" dirty="0" err="1" smtClean="0"/>
              <a:t>endo</a:t>
            </a:r>
            <a:r>
              <a:rPr lang="tr-TR" sz="2800" dirty="0" smtClean="0"/>
              <a:t>teline</a:t>
            </a:r>
            <a:r>
              <a:rPr lang="en-US" sz="2800" dirty="0" smtClean="0"/>
              <a:t> </a:t>
            </a:r>
            <a:r>
              <a:rPr lang="en-US" sz="2800" dirty="0" err="1" smtClean="0"/>
              <a:t>ba</a:t>
            </a:r>
            <a:r>
              <a:rPr lang="tr-TR" sz="2800" dirty="0" smtClean="0"/>
              <a:t>k</a:t>
            </a:r>
            <a:r>
              <a:rPr lang="en-US" sz="2800" dirty="0" err="1" smtClean="0"/>
              <a:t>teri</a:t>
            </a:r>
            <a:r>
              <a:rPr lang="en-US" sz="2800" dirty="0" smtClean="0"/>
              <a:t> </a:t>
            </a:r>
            <a:r>
              <a:rPr lang="tr-TR" sz="2800" dirty="0" smtClean="0"/>
              <a:t>istilası ile birlikte </a:t>
            </a:r>
          </a:p>
          <a:p>
            <a:r>
              <a:rPr lang="en-US" sz="2800" dirty="0" err="1" smtClean="0"/>
              <a:t>monocyte</a:t>
            </a:r>
            <a:r>
              <a:rPr lang="en-US" sz="2800" dirty="0" smtClean="0"/>
              <a:t>/macrophage</a:t>
            </a:r>
            <a:r>
              <a:rPr lang="tr-TR" sz="2800" dirty="0" smtClean="0"/>
              <a:t> kaynaklı</a:t>
            </a:r>
            <a:r>
              <a:rPr lang="en-US" sz="2800" dirty="0" smtClean="0"/>
              <a:t> </a:t>
            </a:r>
            <a:r>
              <a:rPr lang="en-US" sz="2800" dirty="0" err="1" smtClean="0"/>
              <a:t>infla</a:t>
            </a:r>
            <a:r>
              <a:rPr lang="tr-TR" sz="2800" dirty="0" err="1" smtClean="0"/>
              <a:t>matuar</a:t>
            </a:r>
            <a:r>
              <a:rPr lang="en-US" sz="2800" dirty="0" smtClean="0"/>
              <a:t> </a:t>
            </a:r>
            <a:r>
              <a:rPr lang="tr-TR" sz="2800" dirty="0" smtClean="0"/>
              <a:t>olay gerçekleşir </a:t>
            </a:r>
          </a:p>
          <a:p>
            <a:r>
              <a:rPr lang="tr-TR" sz="2800" dirty="0" smtClean="0"/>
              <a:t>bunun sonucunda</a:t>
            </a:r>
            <a:r>
              <a:rPr lang="en-US" sz="2800" dirty="0" smtClean="0"/>
              <a:t>  </a:t>
            </a:r>
            <a:r>
              <a:rPr lang="en-US" sz="2800" dirty="0" err="1" smtClean="0"/>
              <a:t>atheromatosis</a:t>
            </a:r>
            <a:r>
              <a:rPr lang="en-US" sz="2800" dirty="0" smtClean="0"/>
              <a:t> </a:t>
            </a:r>
            <a:r>
              <a:rPr lang="tr-TR" sz="2800" dirty="0" smtClean="0"/>
              <a:t>gelişir</a:t>
            </a:r>
            <a:r>
              <a:rPr lang="en-US" sz="2800" dirty="0" smtClean="0"/>
              <a:t> </a:t>
            </a:r>
            <a:r>
              <a:rPr lang="tr-TR" sz="2800" dirty="0" smtClean="0"/>
              <a:t>ve sonuç olarak damar</a:t>
            </a:r>
            <a:r>
              <a:rPr lang="en-US" sz="2800" dirty="0" smtClean="0"/>
              <a:t> lumen</a:t>
            </a:r>
            <a:r>
              <a:rPr lang="tr-TR" sz="2800" dirty="0" smtClean="0"/>
              <a:t>i daralır</a:t>
            </a:r>
            <a:r>
              <a:rPr lang="en-US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Sonuç olarak </a:t>
            </a:r>
            <a:r>
              <a:rPr lang="en-US" dirty="0" smtClean="0"/>
              <a:t>, periodontal </a:t>
            </a:r>
            <a:r>
              <a:rPr lang="tr-TR" dirty="0" err="1" smtClean="0"/>
              <a:t>e</a:t>
            </a:r>
            <a:r>
              <a:rPr lang="en-US" dirty="0" err="1" smtClean="0"/>
              <a:t>nfe</a:t>
            </a:r>
            <a:r>
              <a:rPr lang="tr-TR" dirty="0" err="1" smtClean="0"/>
              <a:t>ksiyon</a:t>
            </a:r>
            <a:r>
              <a:rPr lang="en-US" dirty="0" smtClean="0"/>
              <a:t> </a:t>
            </a:r>
            <a:r>
              <a:rPr lang="en-US" dirty="0" err="1" smtClean="0"/>
              <a:t>indire</a:t>
            </a:r>
            <a:r>
              <a:rPr lang="tr-TR" dirty="0" smtClean="0"/>
              <a:t>k</a:t>
            </a:r>
            <a:r>
              <a:rPr lang="en-US" dirty="0" smtClean="0"/>
              <a:t>t </a:t>
            </a:r>
            <a:r>
              <a:rPr lang="tr-TR" dirty="0" smtClean="0"/>
              <a:t>olarak</a:t>
            </a:r>
            <a:r>
              <a:rPr lang="en-US" dirty="0" smtClean="0"/>
              <a:t> </a:t>
            </a:r>
            <a:r>
              <a:rPr lang="tr-TR" dirty="0" smtClean="0"/>
              <a:t>artmış </a:t>
            </a:r>
            <a:r>
              <a:rPr lang="en-US" dirty="0" smtClean="0"/>
              <a:t>fibrinogen</a:t>
            </a:r>
            <a:r>
              <a:rPr lang="tr-TR" dirty="0" smtClean="0"/>
              <a:t> üretimi,</a:t>
            </a:r>
            <a:r>
              <a:rPr lang="en-US" dirty="0" smtClean="0"/>
              <a:t> </a:t>
            </a:r>
            <a:r>
              <a:rPr lang="tr-TR" dirty="0" smtClean="0"/>
              <a:t>ve</a:t>
            </a:r>
            <a:r>
              <a:rPr lang="en-US" dirty="0" smtClean="0"/>
              <a:t> CRP</a:t>
            </a:r>
            <a:r>
              <a:rPr lang="tr-TR" dirty="0" smtClean="0"/>
              <a:t> de yükselme gibi pek çok</a:t>
            </a:r>
            <a:r>
              <a:rPr lang="en-US" dirty="0" smtClean="0"/>
              <a:t> </a:t>
            </a:r>
            <a:r>
              <a:rPr lang="tr-TR" dirty="0" smtClean="0"/>
              <a:t>sistemik etkiyi uyarabilir.Bu durum ise inme riskini arttırabilir.</a:t>
            </a:r>
          </a:p>
          <a:p>
            <a:r>
              <a:rPr lang="tr-TR" dirty="0" smtClean="0"/>
              <a:t>Sonuç olarak</a:t>
            </a:r>
            <a:r>
              <a:rPr lang="en-US" dirty="0" smtClean="0"/>
              <a:t> </a:t>
            </a:r>
            <a:r>
              <a:rPr lang="tr-TR" dirty="0" err="1" smtClean="0"/>
              <a:t>periodontopatojenlerle</a:t>
            </a:r>
            <a:r>
              <a:rPr lang="tr-TR" dirty="0" smtClean="0"/>
              <a:t> </a:t>
            </a:r>
            <a:r>
              <a:rPr lang="tr-TR" dirty="0" err="1" smtClean="0"/>
              <a:t>gelışen</a:t>
            </a:r>
            <a:r>
              <a:rPr lang="tr-TR" dirty="0" smtClean="0"/>
              <a:t> </a:t>
            </a:r>
            <a:r>
              <a:rPr lang="en-US" dirty="0" err="1" smtClean="0"/>
              <a:t>ba</a:t>
            </a:r>
            <a:r>
              <a:rPr lang="tr-TR" dirty="0" smtClean="0"/>
              <a:t>k</a:t>
            </a:r>
            <a:r>
              <a:rPr lang="en-US" dirty="0" smtClean="0"/>
              <a:t>t</a:t>
            </a:r>
            <a:r>
              <a:rPr lang="tr-TR" dirty="0" smtClean="0"/>
              <a:t>e</a:t>
            </a:r>
            <a:r>
              <a:rPr lang="en-US" dirty="0" smtClean="0"/>
              <a:t>r</a:t>
            </a:r>
            <a:r>
              <a:rPr lang="tr-TR" dirty="0" err="1" smtClean="0"/>
              <a:t>iemi</a:t>
            </a:r>
            <a:r>
              <a:rPr lang="en-US" dirty="0" smtClean="0"/>
              <a:t> platelet </a:t>
            </a:r>
            <a:r>
              <a:rPr lang="en-US" dirty="0" err="1" smtClean="0"/>
              <a:t>aggrega</a:t>
            </a:r>
            <a:r>
              <a:rPr lang="tr-TR" dirty="0" err="1" smtClean="0"/>
              <a:t>syonunu</a:t>
            </a:r>
            <a:r>
              <a:rPr lang="tr-TR" dirty="0" smtClean="0"/>
              <a:t> arttırır</a:t>
            </a:r>
            <a:r>
              <a:rPr lang="en-US" dirty="0" smtClean="0"/>
              <a:t>,</a:t>
            </a:r>
            <a:r>
              <a:rPr lang="tr-TR" dirty="0" smtClean="0"/>
              <a:t>bu da </a:t>
            </a:r>
            <a:r>
              <a:rPr lang="en-US" dirty="0" smtClean="0"/>
              <a:t> </a:t>
            </a:r>
            <a:r>
              <a:rPr lang="en-US" dirty="0" err="1" smtClean="0"/>
              <a:t>trombus</a:t>
            </a:r>
            <a:r>
              <a:rPr lang="en-US" dirty="0" smtClean="0"/>
              <a:t> </a:t>
            </a:r>
            <a:r>
              <a:rPr lang="tr-TR" dirty="0" smtClean="0"/>
              <a:t>oluşumuna neden olur</a:t>
            </a:r>
            <a:r>
              <a:rPr lang="en-US" dirty="0" smtClean="0"/>
              <a:t> </a:t>
            </a:r>
            <a:r>
              <a:rPr lang="tr-TR" dirty="0" smtClean="0"/>
              <a:t>ve </a:t>
            </a:r>
            <a:r>
              <a:rPr lang="en-US" dirty="0" smtClean="0"/>
              <a:t> </a:t>
            </a:r>
            <a:r>
              <a:rPr lang="en-US" dirty="0" err="1" smtClean="0"/>
              <a:t>tromboembo</a:t>
            </a:r>
            <a:r>
              <a:rPr lang="tr-TR" dirty="0" err="1" smtClean="0"/>
              <a:t>li</a:t>
            </a:r>
            <a:r>
              <a:rPr lang="tr-TR" dirty="0" smtClean="0"/>
              <a:t> gelişerek inmeye sebep olabilir.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50 Yaşın üzerinde inme geçiren bireylerde inme geçirmeyenlere göre daha şiddetli </a:t>
            </a:r>
            <a:r>
              <a:rPr lang="tr-TR" dirty="0" err="1" smtClean="0"/>
              <a:t>periodontitis</a:t>
            </a:r>
            <a:r>
              <a:rPr lang="tr-TR" dirty="0" smtClean="0"/>
              <a:t> varlığı saptanmıştır.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Kronık</a:t>
            </a:r>
            <a:r>
              <a:rPr lang="tr-TR" sz="2400" dirty="0" smtClean="0"/>
              <a:t>  </a:t>
            </a:r>
            <a:r>
              <a:rPr lang="tr-TR" sz="2400" dirty="0" err="1" smtClean="0"/>
              <a:t>obstrüktif</a:t>
            </a:r>
            <a:r>
              <a:rPr lang="tr-TR" sz="2400" dirty="0" smtClean="0"/>
              <a:t> </a:t>
            </a:r>
            <a:r>
              <a:rPr lang="tr-TR" sz="2400" dirty="0" err="1" smtClean="0"/>
              <a:t>pulmoner</a:t>
            </a:r>
            <a:r>
              <a:rPr lang="tr-TR" sz="2400" dirty="0" smtClean="0"/>
              <a:t> hastalık (COPD) </a:t>
            </a:r>
            <a:r>
              <a:rPr lang="tr-TR" sz="2400" dirty="0" err="1" smtClean="0"/>
              <a:t>periodontal</a:t>
            </a:r>
            <a:r>
              <a:rPr lang="tr-TR" sz="2400" dirty="0" smtClean="0"/>
              <a:t> hastalıkla benzer </a:t>
            </a:r>
            <a:r>
              <a:rPr lang="tr-TR" sz="2400" dirty="0" err="1" smtClean="0"/>
              <a:t>patojenik</a:t>
            </a:r>
            <a:r>
              <a:rPr lang="tr-TR" sz="2400" dirty="0" smtClean="0"/>
              <a:t> mekanizmaya sahiptir.</a:t>
            </a:r>
          </a:p>
          <a:p>
            <a:endParaRPr lang="tr-TR" sz="2400" dirty="0" smtClean="0"/>
          </a:p>
          <a:p>
            <a:r>
              <a:rPr lang="tr-TR" sz="2400" dirty="0" err="1" smtClean="0"/>
              <a:t>Nötrofil</a:t>
            </a:r>
            <a:r>
              <a:rPr lang="tr-TR" sz="2400" dirty="0" smtClean="0"/>
              <a:t> akını nedeniyle </a:t>
            </a:r>
            <a:r>
              <a:rPr lang="tr-TR" sz="2400" dirty="0" err="1" smtClean="0"/>
              <a:t>oksidatif</a:t>
            </a:r>
            <a:r>
              <a:rPr lang="tr-TR" sz="2400" dirty="0" smtClean="0"/>
              <a:t> ve </a:t>
            </a:r>
            <a:r>
              <a:rPr lang="tr-TR" sz="2400" dirty="0" err="1" smtClean="0"/>
              <a:t>hidrolitik</a:t>
            </a:r>
            <a:r>
              <a:rPr lang="tr-TR" sz="2400" dirty="0" smtClean="0"/>
              <a:t> enzimler salınır</a:t>
            </a:r>
          </a:p>
          <a:p>
            <a:endParaRPr lang="tr-TR" sz="2400" dirty="0" smtClean="0"/>
          </a:p>
          <a:p>
            <a:r>
              <a:rPr lang="tr-TR" sz="2400" dirty="0" smtClean="0"/>
              <a:t>Bunlar doku </a:t>
            </a:r>
            <a:r>
              <a:rPr lang="tr-TR" sz="2400" dirty="0" err="1" smtClean="0"/>
              <a:t>destrüksiyonuna</a:t>
            </a:r>
            <a:r>
              <a:rPr lang="tr-TR" sz="2400" dirty="0" smtClean="0"/>
              <a:t> direkt sebep  olurlar</a:t>
            </a:r>
          </a:p>
          <a:p>
            <a:endParaRPr lang="tr-TR" sz="2400" dirty="0" smtClean="0"/>
          </a:p>
          <a:p>
            <a:r>
              <a:rPr lang="tr-TR" sz="2400" dirty="0" err="1" smtClean="0"/>
              <a:t>Monosit</a:t>
            </a:r>
            <a:r>
              <a:rPr lang="tr-TR" sz="2400" dirty="0" smtClean="0"/>
              <a:t> ve </a:t>
            </a:r>
            <a:r>
              <a:rPr lang="tr-TR" sz="2400" dirty="0" err="1" smtClean="0"/>
              <a:t>makrofaj</a:t>
            </a:r>
            <a:r>
              <a:rPr lang="tr-TR" sz="2400" dirty="0" smtClean="0"/>
              <a:t> takviyesi ileri </a:t>
            </a:r>
            <a:r>
              <a:rPr lang="tr-TR" sz="2400" dirty="0" err="1" smtClean="0"/>
              <a:t>proinflamatuar</a:t>
            </a:r>
            <a:r>
              <a:rPr lang="tr-TR" sz="2400" dirty="0" smtClean="0"/>
              <a:t> </a:t>
            </a:r>
            <a:r>
              <a:rPr lang="tr-TR" sz="2400" dirty="0" err="1" smtClean="0"/>
              <a:t>mediatör</a:t>
            </a:r>
            <a:r>
              <a:rPr lang="tr-TR" sz="2400" dirty="0" smtClean="0"/>
              <a:t> </a:t>
            </a:r>
            <a:r>
              <a:rPr lang="tr-TR" sz="2400" dirty="0" err="1" smtClean="0"/>
              <a:t>salınımına</a:t>
            </a:r>
            <a:r>
              <a:rPr lang="tr-TR" sz="2400" dirty="0" smtClean="0"/>
              <a:t> neden olur</a:t>
            </a:r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3500" dirty="0" err="1" smtClean="0"/>
              <a:t>Alveoler</a:t>
            </a:r>
            <a:r>
              <a:rPr lang="tr-TR" sz="3500" dirty="0" smtClean="0"/>
              <a:t> kemik kaybı COPD riski ile ilişkili bulunmuştur.</a:t>
            </a:r>
          </a:p>
          <a:p>
            <a:endParaRPr lang="tr-TR" sz="3500" dirty="0" smtClean="0"/>
          </a:p>
          <a:p>
            <a:r>
              <a:rPr lang="tr-TR" sz="3500" dirty="0" smtClean="0"/>
              <a:t>Zayıf oral hijyene sahip bireyler COPD için artmış riske sahiptirler </a:t>
            </a:r>
          </a:p>
          <a:p>
            <a:endParaRPr lang="tr-TR" sz="3500" dirty="0" smtClean="0"/>
          </a:p>
          <a:p>
            <a:r>
              <a:rPr lang="tr-TR" sz="3500" dirty="0" smtClean="0"/>
              <a:t> Sigara içen bireylerde </a:t>
            </a:r>
            <a:r>
              <a:rPr lang="tr-TR" sz="3500" dirty="0" err="1" smtClean="0"/>
              <a:t>şiddettli</a:t>
            </a:r>
            <a:r>
              <a:rPr lang="tr-TR" sz="3500" dirty="0" smtClean="0"/>
              <a:t> </a:t>
            </a:r>
            <a:r>
              <a:rPr lang="tr-TR" sz="3500" dirty="0" err="1" smtClean="0"/>
              <a:t>periodontitis</a:t>
            </a:r>
            <a:r>
              <a:rPr lang="tr-TR" sz="3500" dirty="0" smtClean="0"/>
              <a:t>  varlığı COPD için artmış risk oluşturur.</a:t>
            </a:r>
          </a:p>
          <a:p>
            <a:endParaRPr lang="tr-TR" sz="3500" dirty="0" smtClean="0"/>
          </a:p>
          <a:p>
            <a:r>
              <a:rPr lang="tr-TR" sz="3300" dirty="0" smtClean="0"/>
              <a:t>SİGARA MAJOR ETKİLEYİCİ FAKTÖRDÜR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 </a:t>
            </a:r>
            <a:r>
              <a:rPr lang="tr-TR" sz="3200" dirty="0" smtClean="0">
                <a:solidFill>
                  <a:srgbClr val="FF0000"/>
                </a:solidFill>
              </a:rPr>
              <a:t>AKUT SOLUNUM YOLU ENFEKSİYONLARI - PERİODONTAL HASTALIK  İLİŞKİSİ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Üst solunum yolları sıklıkla oral,nazal ve </a:t>
            </a:r>
            <a:r>
              <a:rPr lang="tr-TR" sz="2800" dirty="0" err="1" smtClean="0"/>
              <a:t>farengial</a:t>
            </a:r>
            <a:r>
              <a:rPr lang="tr-TR" sz="2800" dirty="0" smtClean="0"/>
              <a:t> bölgeden kaynaklanan mikroorganizmalarla </a:t>
            </a:r>
            <a:r>
              <a:rPr lang="tr-TR" sz="2800" dirty="0" err="1" smtClean="0"/>
              <a:t>kontamine</a:t>
            </a:r>
            <a:r>
              <a:rPr lang="tr-TR" sz="2800" dirty="0" smtClean="0"/>
              <a:t> olur.</a:t>
            </a:r>
          </a:p>
          <a:p>
            <a:r>
              <a:rPr lang="tr-TR" sz="2800" dirty="0" smtClean="0"/>
              <a:t>Alt solunum yolları ise tersine, genel olarak mikroorganizma içermez</a:t>
            </a:r>
          </a:p>
          <a:p>
            <a:r>
              <a:rPr lang="tr-TR" sz="2800" dirty="0" smtClean="0"/>
              <a:t>Bunun nedeni konak </a:t>
            </a:r>
            <a:r>
              <a:rPr lang="tr-TR" sz="2800" dirty="0" err="1" smtClean="0"/>
              <a:t>immün</a:t>
            </a:r>
            <a:r>
              <a:rPr lang="tr-TR" sz="2800" dirty="0" smtClean="0"/>
              <a:t> faktörleri vasıtası ile ve mekanik olarak öksürme refleksi sonucu temizlenmesi olarak açıklanabilir .</a:t>
            </a:r>
          </a:p>
          <a:p>
            <a:endParaRPr lang="tr-TR" sz="28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Pnömoni</a:t>
            </a:r>
            <a:r>
              <a:rPr lang="tr-TR" dirty="0" smtClean="0"/>
              <a:t> akciğerlerin bakteri,virüs,mantar veya </a:t>
            </a:r>
            <a:r>
              <a:rPr lang="tr-TR" dirty="0" err="1" smtClean="0"/>
              <a:t>mikoplazma</a:t>
            </a:r>
            <a:r>
              <a:rPr lang="tr-TR" dirty="0" smtClean="0"/>
              <a:t> ile </a:t>
            </a:r>
            <a:r>
              <a:rPr lang="tr-TR" dirty="0" err="1" smtClean="0"/>
              <a:t>enfekte</a:t>
            </a:r>
            <a:r>
              <a:rPr lang="tr-TR" dirty="0" smtClean="0"/>
              <a:t> olması sonucu oluşur.</a:t>
            </a:r>
          </a:p>
          <a:p>
            <a:r>
              <a:rPr lang="tr-TR" dirty="0" smtClean="0"/>
              <a:t>Çok çeşitli bakteri türleri </a:t>
            </a:r>
            <a:r>
              <a:rPr lang="tr-TR" dirty="0" err="1" smtClean="0"/>
              <a:t>pnömoniye</a:t>
            </a:r>
            <a:r>
              <a:rPr lang="tr-TR" dirty="0" smtClean="0"/>
              <a:t> sebep olabilir </a:t>
            </a:r>
          </a:p>
          <a:p>
            <a:r>
              <a:rPr lang="tr-TR" dirty="0" smtClean="0"/>
              <a:t>Bunlar</a:t>
            </a:r>
            <a:r>
              <a:rPr lang="tr-TR" dirty="0" smtClean="0">
                <a:solidFill>
                  <a:srgbClr val="0070C0"/>
                </a:solidFill>
              </a:rPr>
              <a:t> çevresel </a:t>
            </a:r>
            <a:r>
              <a:rPr lang="tr-TR" dirty="0" smtClean="0"/>
              <a:t>ve </a:t>
            </a:r>
            <a:r>
              <a:rPr lang="tr-TR" dirty="0" smtClean="0">
                <a:solidFill>
                  <a:srgbClr val="0070C0"/>
                </a:solidFill>
              </a:rPr>
              <a:t>hastane orijinli </a:t>
            </a:r>
            <a:r>
              <a:rPr lang="tr-TR" dirty="0" smtClean="0"/>
              <a:t>olmalarına göre çeşitlilik gösterir.</a:t>
            </a:r>
          </a:p>
          <a:p>
            <a:r>
              <a:rPr lang="tr-TR" dirty="0" smtClean="0"/>
              <a:t>Çevresel nedenlerle gelişmiş </a:t>
            </a:r>
            <a:r>
              <a:rPr lang="tr-TR" dirty="0" err="1" smtClean="0"/>
              <a:t>bakteriel</a:t>
            </a:r>
            <a:r>
              <a:rPr lang="tr-TR" dirty="0" smtClean="0"/>
              <a:t> </a:t>
            </a:r>
            <a:r>
              <a:rPr lang="tr-TR" dirty="0" err="1" smtClean="0"/>
              <a:t>pnömoni</a:t>
            </a:r>
            <a:r>
              <a:rPr lang="tr-TR" dirty="0" smtClean="0"/>
              <a:t> </a:t>
            </a:r>
            <a:r>
              <a:rPr lang="tr-TR" dirty="0" err="1" smtClean="0"/>
              <a:t>primer</a:t>
            </a:r>
            <a:r>
              <a:rPr lang="tr-TR" dirty="0" smtClean="0"/>
              <a:t> olarak </a:t>
            </a:r>
            <a:r>
              <a:rPr lang="tr-TR" dirty="0" err="1" smtClean="0"/>
              <a:t>infeksiyöz</a:t>
            </a:r>
            <a:r>
              <a:rPr lang="tr-TR" dirty="0" smtClean="0"/>
              <a:t> havanın </a:t>
            </a:r>
            <a:r>
              <a:rPr lang="tr-TR" dirty="0" err="1" smtClean="0"/>
              <a:t>inhale</a:t>
            </a:r>
            <a:r>
              <a:rPr lang="tr-TR" dirty="0" smtClean="0"/>
              <a:t> edilmesi veya </a:t>
            </a:r>
            <a:r>
              <a:rPr lang="tr-TR" dirty="0" err="1" smtClean="0"/>
              <a:t>orofarengial</a:t>
            </a:r>
            <a:r>
              <a:rPr lang="tr-TR" dirty="0" smtClean="0"/>
              <a:t> organizmaların </a:t>
            </a:r>
            <a:r>
              <a:rPr lang="tr-TR" dirty="0" err="1" smtClean="0"/>
              <a:t>aspirasyonu</a:t>
            </a:r>
            <a:r>
              <a:rPr lang="tr-TR" dirty="0" smtClean="0"/>
              <a:t> ile oluşur.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St</a:t>
            </a:r>
            <a:r>
              <a:rPr lang="tr-TR" dirty="0" smtClean="0"/>
              <a:t>.</a:t>
            </a:r>
            <a:r>
              <a:rPr lang="tr-TR" dirty="0" err="1" smtClean="0"/>
              <a:t>coccus</a:t>
            </a:r>
            <a:r>
              <a:rPr lang="tr-TR" dirty="0" smtClean="0"/>
              <a:t> </a:t>
            </a:r>
            <a:r>
              <a:rPr lang="tr-TR" dirty="0" err="1" smtClean="0"/>
              <a:t>Pneumonia</a:t>
            </a:r>
            <a:r>
              <a:rPr lang="tr-TR" dirty="0" smtClean="0"/>
              <a:t> ve </a:t>
            </a:r>
            <a:r>
              <a:rPr lang="tr-TR" dirty="0" err="1" smtClean="0"/>
              <a:t>Haemophilus</a:t>
            </a:r>
            <a:r>
              <a:rPr lang="tr-TR" dirty="0" smtClean="0"/>
              <a:t> </a:t>
            </a:r>
            <a:r>
              <a:rPr lang="tr-TR" dirty="0" err="1" smtClean="0"/>
              <a:t>influenza</a:t>
            </a:r>
            <a:r>
              <a:rPr lang="tr-TR" dirty="0" smtClean="0"/>
              <a:t> sıklıkla rastlanan bakterilerdir</a:t>
            </a:r>
          </a:p>
          <a:p>
            <a:endParaRPr lang="tr-TR" dirty="0" smtClean="0"/>
          </a:p>
          <a:p>
            <a:r>
              <a:rPr lang="tr-TR" dirty="0" smtClean="0"/>
              <a:t>Çevresel nedenlerle oluşan </a:t>
            </a:r>
            <a:r>
              <a:rPr lang="tr-TR" dirty="0" err="1" smtClean="0"/>
              <a:t>pnömonilerde</a:t>
            </a:r>
            <a:r>
              <a:rPr lang="tr-TR" dirty="0" smtClean="0"/>
              <a:t> antibiyotik tedavisi başarılıdır.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C00000"/>
                </a:solidFill>
              </a:rPr>
              <a:t>Bugün için oral hijyen veya </a:t>
            </a:r>
            <a:r>
              <a:rPr lang="tr-TR" dirty="0" err="1" smtClean="0">
                <a:solidFill>
                  <a:srgbClr val="C00000"/>
                </a:solidFill>
              </a:rPr>
              <a:t>periodontal</a:t>
            </a:r>
            <a:r>
              <a:rPr lang="tr-TR" dirty="0" smtClean="0">
                <a:solidFill>
                  <a:srgbClr val="C00000"/>
                </a:solidFill>
              </a:rPr>
              <a:t> hastalık ile çevresel nedenlerle oluşmuş akut </a:t>
            </a:r>
            <a:r>
              <a:rPr lang="tr-TR" dirty="0" err="1" smtClean="0">
                <a:solidFill>
                  <a:srgbClr val="C00000"/>
                </a:solidFill>
              </a:rPr>
              <a:t>respiratuar</a:t>
            </a:r>
            <a:r>
              <a:rPr lang="tr-TR" dirty="0" smtClean="0">
                <a:solidFill>
                  <a:srgbClr val="C00000"/>
                </a:solidFill>
              </a:rPr>
              <a:t> hastalıklar arasında bir ilişki bulunamamıştır.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Hastane kökenli </a:t>
            </a:r>
            <a:r>
              <a:rPr lang="tr-TR" dirty="0" err="1" smtClean="0">
                <a:solidFill>
                  <a:srgbClr val="0070C0"/>
                </a:solidFill>
              </a:rPr>
              <a:t>pnömoni</a:t>
            </a:r>
            <a:r>
              <a:rPr lang="tr-TR" dirty="0" smtClean="0">
                <a:solidFill>
                  <a:srgbClr val="0070C0"/>
                </a:solidFill>
              </a:rPr>
              <a:t>(hastane koşullarında edinilmiş) akciğerlerin hastane sürecinde maruz kaldığı enfeksiyondur.</a:t>
            </a:r>
          </a:p>
          <a:p>
            <a:endParaRPr lang="tr-T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dirty="0" smtClean="0"/>
              <a:t>   Bu tip </a:t>
            </a:r>
            <a:r>
              <a:rPr lang="tr-TR" dirty="0" err="1" smtClean="0"/>
              <a:t>pnömoni</a:t>
            </a:r>
            <a:r>
              <a:rPr lang="tr-TR" dirty="0" smtClean="0"/>
              <a:t> çok düşkün (</a:t>
            </a:r>
            <a:r>
              <a:rPr lang="tr-TR" dirty="0" err="1" smtClean="0"/>
              <a:t>immün</a:t>
            </a:r>
            <a:r>
              <a:rPr lang="tr-TR" dirty="0" smtClean="0"/>
              <a:t> yetmezliği olan) hastalarda ve uzun süre </a:t>
            </a:r>
            <a:r>
              <a:rPr lang="tr-TR" dirty="0" err="1" smtClean="0"/>
              <a:t>ventilatöre</a:t>
            </a:r>
            <a:r>
              <a:rPr lang="tr-TR" dirty="0" smtClean="0"/>
              <a:t> bağımlı kalan bireylerde görülür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Hastane kökenli </a:t>
            </a:r>
            <a:r>
              <a:rPr lang="tr-TR" dirty="0" err="1" smtClean="0"/>
              <a:t>pnömoni</a:t>
            </a:r>
            <a:r>
              <a:rPr lang="tr-TR" dirty="0" smtClean="0"/>
              <a:t> genellikle  </a:t>
            </a:r>
            <a:r>
              <a:rPr lang="tr-TR" dirty="0" err="1" smtClean="0"/>
              <a:t>orofarengial</a:t>
            </a:r>
            <a:r>
              <a:rPr lang="tr-TR" dirty="0" smtClean="0"/>
              <a:t> içeriklerin </a:t>
            </a:r>
            <a:r>
              <a:rPr lang="tr-TR" dirty="0" err="1" smtClean="0"/>
              <a:t>aspire</a:t>
            </a:r>
            <a:r>
              <a:rPr lang="tr-TR" dirty="0" smtClean="0"/>
              <a:t> edilmesi ile oluşur.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Pek çok hastada </a:t>
            </a:r>
            <a:r>
              <a:rPr lang="tr-TR" dirty="0" err="1" smtClean="0"/>
              <a:t>subgingival</a:t>
            </a:r>
            <a:r>
              <a:rPr lang="tr-TR" dirty="0" smtClean="0"/>
              <a:t> florada bulunan bakterilere benzer anaerobik bakteriler </a:t>
            </a:r>
            <a:r>
              <a:rPr lang="tr-TR" dirty="0" err="1" smtClean="0"/>
              <a:t>nedenlı</a:t>
            </a:r>
            <a:r>
              <a:rPr lang="tr-TR" dirty="0" smtClean="0"/>
              <a:t> enfeksiyon görülür</a:t>
            </a:r>
          </a:p>
          <a:p>
            <a:endParaRPr lang="tr-TR" dirty="0" smtClean="0"/>
          </a:p>
          <a:p>
            <a:r>
              <a:rPr lang="tr-TR" dirty="0" err="1" smtClean="0"/>
              <a:t>Hospitalizasyon</a:t>
            </a:r>
            <a:r>
              <a:rPr lang="tr-TR" dirty="0" smtClean="0"/>
              <a:t> esnasında bunların </a:t>
            </a:r>
            <a:r>
              <a:rPr lang="tr-TR" dirty="0" err="1" smtClean="0"/>
              <a:t>kolonizasyonunda</a:t>
            </a:r>
            <a:r>
              <a:rPr lang="tr-TR" dirty="0" smtClean="0"/>
              <a:t> artış gözlenir.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Solunum yolu patojenleri(</a:t>
            </a:r>
            <a:r>
              <a:rPr lang="tr-TR" dirty="0" err="1" smtClean="0"/>
              <a:t>Potencial</a:t>
            </a:r>
            <a:r>
              <a:rPr lang="tr-TR" dirty="0" smtClean="0"/>
              <a:t> </a:t>
            </a:r>
            <a:r>
              <a:rPr lang="tr-TR" dirty="0" err="1" smtClean="0"/>
              <a:t>Respiratory</a:t>
            </a:r>
            <a:r>
              <a:rPr lang="tr-TR" dirty="0" smtClean="0"/>
              <a:t> </a:t>
            </a:r>
            <a:r>
              <a:rPr lang="tr-TR" dirty="0" err="1" smtClean="0"/>
              <a:t>Pathojens</a:t>
            </a:r>
            <a:r>
              <a:rPr lang="tr-TR" dirty="0" smtClean="0"/>
              <a:t>:PRP) yoğun olarak </a:t>
            </a:r>
            <a:r>
              <a:rPr lang="tr-TR" dirty="0" err="1" smtClean="0"/>
              <a:t>gastrointestinal</a:t>
            </a:r>
            <a:r>
              <a:rPr lang="tr-TR" dirty="0" smtClean="0"/>
              <a:t> sistem kökenli olabilir ve </a:t>
            </a:r>
            <a:r>
              <a:rPr lang="tr-TR" dirty="0" err="1" smtClean="0"/>
              <a:t>orofagial</a:t>
            </a:r>
            <a:r>
              <a:rPr lang="tr-TR" dirty="0" smtClean="0"/>
              <a:t> </a:t>
            </a:r>
            <a:r>
              <a:rPr lang="tr-TR" dirty="0" err="1" smtClean="0"/>
              <a:t>reflüksü</a:t>
            </a:r>
            <a:r>
              <a:rPr lang="tr-TR" dirty="0" smtClean="0"/>
              <a:t> geçer,</a:t>
            </a:r>
            <a:r>
              <a:rPr lang="tr-TR" dirty="0" err="1" smtClean="0"/>
              <a:t>orofarenkse</a:t>
            </a:r>
            <a:r>
              <a:rPr lang="tr-TR" dirty="0" smtClean="0"/>
              <a:t> gelir,burada </a:t>
            </a:r>
            <a:r>
              <a:rPr lang="tr-TR" dirty="0" err="1" smtClean="0"/>
              <a:t>kolonize</a:t>
            </a:r>
            <a:r>
              <a:rPr lang="tr-TR" dirty="0" smtClean="0"/>
              <a:t> olur.</a:t>
            </a:r>
          </a:p>
          <a:p>
            <a:endParaRPr lang="tr-TR" dirty="0" smtClean="0"/>
          </a:p>
          <a:p>
            <a:r>
              <a:rPr lang="tr-TR" dirty="0" err="1" smtClean="0"/>
              <a:t>Aspirasyon</a:t>
            </a:r>
            <a:r>
              <a:rPr lang="tr-TR" dirty="0" smtClean="0"/>
              <a:t> </a:t>
            </a:r>
            <a:r>
              <a:rPr lang="tr-TR" dirty="0" err="1" smtClean="0"/>
              <a:t>pnömonisine</a:t>
            </a:r>
            <a:r>
              <a:rPr lang="tr-TR" dirty="0" smtClean="0"/>
              <a:t> neden olur.</a:t>
            </a:r>
          </a:p>
          <a:p>
            <a:endParaRPr lang="tr-TR" dirty="0" smtClean="0"/>
          </a:p>
          <a:p>
            <a:r>
              <a:rPr lang="tr-TR" dirty="0" smtClean="0"/>
              <a:t>Arka </a:t>
            </a:r>
            <a:r>
              <a:rPr lang="tr-TR" dirty="0" err="1" smtClean="0"/>
              <a:t>orofarenks</a:t>
            </a:r>
            <a:r>
              <a:rPr lang="tr-TR" dirty="0" smtClean="0"/>
              <a:t> PRP ile </a:t>
            </a:r>
            <a:r>
              <a:rPr lang="tr-TR" dirty="0" err="1" smtClean="0"/>
              <a:t>kolonize</a:t>
            </a:r>
            <a:r>
              <a:rPr lang="tr-TR" dirty="0" smtClean="0"/>
              <a:t> olur ne hastane kökenli </a:t>
            </a:r>
            <a:r>
              <a:rPr lang="tr-TR" dirty="0" err="1" smtClean="0"/>
              <a:t>pnömoni</a:t>
            </a:r>
            <a:r>
              <a:rPr lang="tr-TR" dirty="0" smtClean="0"/>
              <a:t> için artmış risk teşkil eder.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Dental</a:t>
            </a:r>
            <a:r>
              <a:rPr lang="tr-TR" dirty="0" smtClean="0"/>
              <a:t> plak PRP için rezervuardır.</a:t>
            </a:r>
          </a:p>
          <a:p>
            <a:r>
              <a:rPr lang="tr-TR" dirty="0" err="1" smtClean="0"/>
              <a:t>Plakdaki</a:t>
            </a:r>
            <a:r>
              <a:rPr lang="tr-TR" dirty="0" smtClean="0"/>
              <a:t> pek çok </a:t>
            </a:r>
            <a:r>
              <a:rPr lang="tr-TR" dirty="0" err="1" smtClean="0"/>
              <a:t>kolonizasyon</a:t>
            </a:r>
            <a:r>
              <a:rPr lang="tr-TR" dirty="0" smtClean="0"/>
              <a:t> potansiyel </a:t>
            </a:r>
            <a:r>
              <a:rPr lang="tr-TR" dirty="0" err="1" smtClean="0"/>
              <a:t>aspirasyon</a:t>
            </a:r>
            <a:r>
              <a:rPr lang="tr-TR" dirty="0" smtClean="0"/>
              <a:t> için  kaynak olabilir.</a:t>
            </a:r>
          </a:p>
          <a:p>
            <a:r>
              <a:rPr lang="tr-TR" dirty="0" err="1" smtClean="0"/>
              <a:t>Orofarenks</a:t>
            </a:r>
            <a:r>
              <a:rPr lang="tr-TR" dirty="0" smtClean="0"/>
              <a:t> PRP  </a:t>
            </a:r>
            <a:r>
              <a:rPr lang="tr-TR" dirty="0" err="1" smtClean="0"/>
              <a:t>kolonizasyonu</a:t>
            </a:r>
            <a:r>
              <a:rPr lang="tr-TR" dirty="0" smtClean="0"/>
              <a:t> için birincil bölgedir.</a:t>
            </a:r>
          </a:p>
          <a:p>
            <a:r>
              <a:rPr lang="tr-TR" dirty="0" smtClean="0"/>
              <a:t>PRP oral </a:t>
            </a:r>
            <a:r>
              <a:rPr lang="tr-TR" dirty="0" err="1" smtClean="0"/>
              <a:t>kaviteden</a:t>
            </a:r>
            <a:r>
              <a:rPr lang="tr-TR" dirty="0" smtClean="0"/>
              <a:t> de orijin alabilir,</a:t>
            </a:r>
            <a:r>
              <a:rPr lang="tr-TR" dirty="0" err="1" smtClean="0"/>
              <a:t>dental</a:t>
            </a:r>
            <a:r>
              <a:rPr lang="tr-TR" dirty="0" smtClean="0"/>
              <a:t> plak bu organizmalar için rezervuardır</a:t>
            </a:r>
          </a:p>
          <a:p>
            <a:r>
              <a:rPr lang="tr-TR" dirty="0" smtClean="0"/>
              <a:t>PRP </a:t>
            </a:r>
            <a:r>
              <a:rPr lang="tr-TR" dirty="0" err="1" smtClean="0"/>
              <a:t>supragingival</a:t>
            </a:r>
            <a:r>
              <a:rPr lang="tr-TR" dirty="0" smtClean="0"/>
              <a:t> plak ve yanak </a:t>
            </a:r>
            <a:r>
              <a:rPr lang="tr-TR" dirty="0" err="1" smtClean="0"/>
              <a:t>mukozasındada</a:t>
            </a:r>
            <a:r>
              <a:rPr lang="tr-TR" dirty="0" smtClean="0"/>
              <a:t> bulunmuştur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1248</TotalTime>
  <Words>604</Words>
  <Application>Microsoft Office PowerPoint</Application>
  <PresentationFormat>Ekran Gösterisi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Akış</vt:lpstr>
      <vt:lpstr>KRONIK  OBSTRÜKTİF PULMONER HASTALIK- PERİODONTAL HASTALIK İLİŞKİSİ</vt:lpstr>
      <vt:lpstr>Slayt 2</vt:lpstr>
      <vt:lpstr>Slayt 3</vt:lpstr>
      <vt:lpstr> AKUT SOLUNUM YOLU ENFEKSİYONLARI - PERİODONTAL HASTALIK  İLİŞKİSİ</vt:lpstr>
      <vt:lpstr>Slayt 5</vt:lpstr>
      <vt:lpstr>Slayt 6</vt:lpstr>
      <vt:lpstr>Slayt 7</vt:lpstr>
      <vt:lpstr>Slayt 8</vt:lpstr>
      <vt:lpstr>Slayt 9</vt:lpstr>
      <vt:lpstr>Slayt 10</vt:lpstr>
      <vt:lpstr>PERİODONTAL HASTALIK VE İNME (STROKE)</vt:lpstr>
      <vt:lpstr>Slayt 12</vt:lpstr>
      <vt:lpstr>Slayt 13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KRONIK  OBSTRÜKTİF PULMONER HASTALIK- PERİODONTAL HASTALIK İLİŞKİSİ</dc:title>
  <dc:creator>meral</dc:creator>
  <cp:lastModifiedBy>meralgunhan</cp:lastModifiedBy>
  <cp:revision>105</cp:revision>
  <dcterms:created xsi:type="dcterms:W3CDTF">2014-09-22T07:24:25Z</dcterms:created>
  <dcterms:modified xsi:type="dcterms:W3CDTF">2017-12-20T12:52:27Z</dcterms:modified>
</cp:coreProperties>
</file>