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3.01.2018</a:t>
            </a:fld>
            <a:endParaRPr lang="tr-TR" dirty="0"/>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MED VE HÜKÜMLERİ (</a:t>
            </a:r>
            <a:r>
              <a:rPr lang="ar-EG" dirty="0" smtClean="0"/>
              <a:t>المدُّ و أحكامهُ</a:t>
            </a:r>
            <a:r>
              <a:rPr lang="tr-TR" dirty="0" smtClean="0"/>
              <a:t>)</a:t>
            </a:r>
            <a:endParaRPr lang="tr-TR" dirty="0"/>
          </a:p>
        </p:txBody>
      </p:sp>
      <p:sp>
        <p:nvSpPr>
          <p:cNvPr id="3" name="2 İçerik Yer Tutucusu"/>
          <p:cNvSpPr>
            <a:spLocks noGrp="1"/>
          </p:cNvSpPr>
          <p:nvPr>
            <p:ph idx="1"/>
          </p:nvPr>
        </p:nvSpPr>
        <p:spPr/>
        <p:txBody>
          <a:bodyPr/>
          <a:lstStyle/>
          <a:p>
            <a:r>
              <a:rPr lang="tr-TR" dirty="0" smtClean="0"/>
              <a:t>Med (</a:t>
            </a:r>
            <a:r>
              <a:rPr lang="ar-EG" dirty="0" smtClean="0"/>
              <a:t>المد</a:t>
            </a:r>
            <a:r>
              <a:rPr lang="tr-TR" dirty="0" smtClean="0"/>
              <a:t>); sözlük anlamı itibariyle uzatmak, ziyade etmek, arttırmak manasındadır.</a:t>
            </a:r>
          </a:p>
          <a:p>
            <a:r>
              <a:rPr lang="tr-TR" dirty="0" smtClean="0"/>
              <a:t>Tecvîd ıstılahında ise med veya lîn harflerinde biri ile sesi uzatmaya denir.</a:t>
            </a:r>
          </a:p>
          <a:p>
            <a:r>
              <a:rPr lang="tr-TR" dirty="0" smtClean="0"/>
              <a:t>Aslî medd’in üzerine ziyade etmeye de med denir.</a:t>
            </a:r>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SÜKÛN (</a:t>
            </a:r>
            <a:r>
              <a:rPr lang="ar-EG" dirty="0" smtClean="0"/>
              <a:t>السُكُونْ</a:t>
            </a:r>
            <a:r>
              <a:rPr lang="tr-TR" dirty="0" smtClean="0"/>
              <a:t>)</a:t>
            </a:r>
            <a:endParaRPr lang="tr-TR" dirty="0"/>
          </a:p>
        </p:txBody>
      </p:sp>
      <p:sp>
        <p:nvSpPr>
          <p:cNvPr id="3" name="2 İçerik Yer Tutucusu"/>
          <p:cNvSpPr>
            <a:spLocks noGrp="1"/>
          </p:cNvSpPr>
          <p:nvPr>
            <p:ph idx="1"/>
          </p:nvPr>
        </p:nvSpPr>
        <p:spPr/>
        <p:txBody>
          <a:bodyPr/>
          <a:lstStyle/>
          <a:p>
            <a:pPr algn="just"/>
            <a:r>
              <a:rPr lang="tr-TR" dirty="0" smtClean="0"/>
              <a:t>Harekesizlik demektir. Bir harfin harekesizlik hali cezm ( </a:t>
            </a:r>
            <a:r>
              <a:rPr lang="ar-EG" dirty="0" smtClean="0"/>
              <a:t>ْ</a:t>
            </a:r>
            <a:r>
              <a:rPr lang="tr-TR" dirty="0" smtClean="0"/>
              <a:t> )ile gösterilir ve bu harfe sakin harf denir.</a:t>
            </a:r>
          </a:p>
          <a:p>
            <a:pPr algn="just"/>
            <a:r>
              <a:rPr lang="tr-TR" dirty="0" smtClean="0"/>
              <a:t>Med harfinden sonra gelen sükûn sebeb-i meddendir ve ziyade (bir eliften fazla) uzatmayı gerektirir.</a:t>
            </a:r>
          </a:p>
          <a:p>
            <a:pPr algn="just"/>
            <a:r>
              <a:rPr lang="tr-TR" dirty="0" smtClean="0"/>
              <a:t>Sükûn ikiye ayrılır: </a:t>
            </a:r>
          </a:p>
          <a:p>
            <a:pPr algn="just"/>
            <a:r>
              <a:rPr lang="tr-TR" dirty="0" smtClean="0"/>
              <a:t>1) Lazımî Sükûn 2) Arızî Sükûn</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LAZIMÎ SÜKÛN (</a:t>
            </a:r>
            <a:r>
              <a:rPr lang="ar-EG" dirty="0" smtClean="0"/>
              <a:t>السكون الازم</a:t>
            </a:r>
            <a:r>
              <a:rPr lang="tr-TR" dirty="0" smtClean="0"/>
              <a:t> )</a:t>
            </a:r>
            <a:endParaRPr lang="tr-TR" dirty="0"/>
          </a:p>
        </p:txBody>
      </p:sp>
      <p:sp>
        <p:nvSpPr>
          <p:cNvPr id="3" name="2 İçerik Yer Tutucusu"/>
          <p:cNvSpPr>
            <a:spLocks noGrp="1"/>
          </p:cNvSpPr>
          <p:nvPr>
            <p:ph idx="1"/>
          </p:nvPr>
        </p:nvSpPr>
        <p:spPr/>
        <p:txBody>
          <a:bodyPr/>
          <a:lstStyle/>
          <a:p>
            <a:r>
              <a:rPr lang="tr-TR" dirty="0" smtClean="0"/>
              <a:t>Lazımî sükûn durulduğunda da geçildiğinde de var olan sükûn demektir. </a:t>
            </a:r>
            <a:r>
              <a:rPr lang="ar-EG" sz="4000" dirty="0" smtClean="0"/>
              <a:t>جَانَّ</a:t>
            </a:r>
            <a:r>
              <a:rPr lang="ar-EG" dirty="0" smtClean="0"/>
              <a:t> </a:t>
            </a:r>
            <a:r>
              <a:rPr lang="tr-TR" dirty="0" smtClean="0"/>
              <a:t> kelimesini ele alacak olursak, bu kelimenin şeddesiz yazılmış şekli </a:t>
            </a:r>
            <a:r>
              <a:rPr lang="ar-EG" sz="4000" dirty="0" smtClean="0"/>
              <a:t>جَا نْ نَ</a:t>
            </a:r>
            <a:r>
              <a:rPr lang="tr-TR" dirty="0" smtClean="0"/>
              <a:t>’dir. Burada harfi medden sonra gelen Nûn harfinin sükûnu durulduğunda da geçildiğinde de var olan lazımî sükûndur. </a:t>
            </a:r>
            <a:r>
              <a:rPr lang="ar-EG" sz="4800" dirty="0" smtClean="0">
                <a:latin typeface="Courier New" pitchFamily="49" charset="0"/>
                <a:ea typeface="Arial Unicode MS" pitchFamily="34" charset="-128"/>
                <a:cs typeface="Courier New" pitchFamily="49" charset="0"/>
              </a:rPr>
              <a:t>قَافْ ,</a:t>
            </a:r>
            <a:r>
              <a:rPr lang="ar-EG" sz="4800" dirty="0" smtClean="0">
                <a:latin typeface="Courier New" pitchFamily="49" charset="0"/>
                <a:cs typeface="Courier New" pitchFamily="49" charset="0"/>
              </a:rPr>
              <a:t>آلْآنَ</a:t>
            </a:r>
            <a:r>
              <a:rPr lang="tr-TR" dirty="0" smtClean="0"/>
              <a:t> gibi….</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ARIZÎ SÜKÛN (</a:t>
            </a:r>
            <a:r>
              <a:rPr lang="ar-EG" dirty="0" smtClean="0"/>
              <a:t>السكون العارض</a:t>
            </a:r>
            <a:r>
              <a:rPr lang="tr-TR" dirty="0" smtClean="0"/>
              <a:t>)</a:t>
            </a:r>
            <a:endParaRPr lang="tr-TR" dirty="0"/>
          </a:p>
        </p:txBody>
      </p:sp>
      <p:sp>
        <p:nvSpPr>
          <p:cNvPr id="3" name="2 İçerik Yer Tutucusu"/>
          <p:cNvSpPr>
            <a:spLocks noGrp="1"/>
          </p:cNvSpPr>
          <p:nvPr>
            <p:ph idx="1"/>
          </p:nvPr>
        </p:nvSpPr>
        <p:spPr/>
        <p:txBody>
          <a:bodyPr>
            <a:normAutofit lnSpcReduction="10000"/>
          </a:bodyPr>
          <a:lstStyle/>
          <a:p>
            <a:r>
              <a:rPr lang="tr-TR" dirty="0" smtClean="0"/>
              <a:t>Durulduğunda var olan, geçildiğinde ise ortadan kalkan sükûna sükûn-i arız. Denir. Bir başka deyişle; Vakfen sabit, vaslen sakıt olan sük’una sükûn-i arız denir. </a:t>
            </a:r>
            <a:r>
              <a:rPr lang="ar-EG" sz="4800" b="1" dirty="0" smtClean="0"/>
              <a:t>نَسْتَعِينْ ُ, يَعْلَمُونْ َ</a:t>
            </a:r>
            <a:r>
              <a:rPr lang="ar-EG" dirty="0" smtClean="0"/>
              <a:t>َ</a:t>
            </a:r>
            <a:r>
              <a:rPr lang="tr-TR" dirty="0" smtClean="0"/>
              <a:t>   gibi…</a:t>
            </a:r>
          </a:p>
          <a:p>
            <a:r>
              <a:rPr lang="tr-TR" b="1" u="sng" dirty="0" smtClean="0"/>
              <a:t>İki çeşit med vardır.</a:t>
            </a:r>
          </a:p>
          <a:p>
            <a:r>
              <a:rPr lang="tr-TR" dirty="0" smtClean="0"/>
              <a:t>Aslî Med</a:t>
            </a:r>
          </a:p>
          <a:p>
            <a:r>
              <a:rPr lang="tr-TR" dirty="0" smtClean="0"/>
              <a:t>Fer’î Med</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ASLÎ MED</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dirty="0" smtClean="0"/>
              <a:t>Aslî Med; </a:t>
            </a:r>
            <a:r>
              <a:rPr lang="ar-EG" dirty="0" smtClean="0"/>
              <a:t>المدُّ لأصليُّ , المدُّ الذاتيُّ , المدُّ الطبيعيُّ </a:t>
            </a:r>
            <a:r>
              <a:rPr lang="tr-TR" dirty="0" smtClean="0"/>
              <a:t>     </a:t>
            </a:r>
          </a:p>
          <a:p>
            <a:pPr algn="just"/>
            <a:r>
              <a:rPr lang="tr-TR" dirty="0" smtClean="0"/>
              <a:t>Bir kelimede harfi med bulunup sebeb-i med bulunmazsa ve med harfi geçiş odağında değilse Medd-i Tabiî (Aslî med, Zâtî med) olur. </a:t>
            </a:r>
          </a:p>
          <a:p>
            <a:pPr algn="just"/>
            <a:r>
              <a:rPr lang="ar-EG" sz="4800" dirty="0" smtClean="0"/>
              <a:t> نُوحِيهَا , أ ُو تِي نَا  </a:t>
            </a:r>
            <a:r>
              <a:rPr lang="tr-TR" sz="3600" dirty="0" smtClean="0"/>
              <a:t>gibi</a:t>
            </a:r>
          </a:p>
          <a:p>
            <a:pPr algn="just"/>
            <a:r>
              <a:rPr lang="ar-EG" sz="4800" dirty="0" smtClean="0"/>
              <a:t>رَبُّنَا اللهُ</a:t>
            </a:r>
            <a:r>
              <a:rPr lang="tr-TR" sz="4800" dirty="0" smtClean="0"/>
              <a:t> </a:t>
            </a:r>
            <a:r>
              <a:rPr lang="tr-TR" sz="3600" dirty="0" smtClean="0"/>
              <a:t>ifadesinde medden bahsedilemez. Çünkü med harfi olan elif (</a:t>
            </a:r>
            <a:r>
              <a:rPr lang="ar-EG" sz="3600" dirty="0" smtClean="0"/>
              <a:t>ا</a:t>
            </a:r>
            <a:r>
              <a:rPr lang="tr-TR" sz="3600" dirty="0" smtClean="0"/>
              <a:t>) geçiş odağında olduğu için med vazifesi görmez.</a:t>
            </a:r>
            <a:endParaRPr lang="tr-TR" sz="4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78698"/>
          </a:xfrm>
        </p:spPr>
        <p:txBody>
          <a:bodyPr>
            <a:normAutofit fontScale="90000"/>
          </a:bodyPr>
          <a:lstStyle/>
          <a:p>
            <a:pPr algn="just">
              <a:buFont typeface="Wingdings" pitchFamily="2" charset="2"/>
              <a:buChar char="Ø"/>
            </a:pPr>
            <a:r>
              <a:rPr lang="tr-TR" sz="3200" dirty="0" smtClean="0"/>
              <a:t> Bazı kelimelerde med harfi görünmediği, yani yazıda bulunmadığı halde, okunuşta bulunur ki, o zaman harf-i med takdîrî (mukadder) olur ve med harfi varmış gibi kabul edilerek harf uzatılır. </a:t>
            </a:r>
            <a:r>
              <a:rPr lang="ar-EG" dirty="0" smtClean="0">
                <a:latin typeface="Estrangelo Edessa" pitchFamily="66"/>
                <a:cs typeface="Estrangelo Edessa" pitchFamily="66"/>
              </a:rPr>
              <a:t>أَأْمَنَ-</a:t>
            </a:r>
            <a:r>
              <a:rPr lang="ar-EG" b="1" dirty="0" smtClean="0">
                <a:latin typeface="Estrangelo Edessa" pitchFamily="66"/>
                <a:cs typeface="Estrangelo Edessa" pitchFamily="66"/>
              </a:rPr>
              <a:t>آمَنَ</a:t>
            </a:r>
            <a:r>
              <a:rPr lang="ar-EG" dirty="0" smtClean="0">
                <a:latin typeface="Estrangelo Edessa" pitchFamily="66"/>
                <a:cs typeface="Estrangelo Edessa" pitchFamily="66"/>
              </a:rPr>
              <a:t>,</a:t>
            </a:r>
            <a:r>
              <a:rPr lang="tr-TR" dirty="0" smtClean="0">
                <a:latin typeface="Estrangelo Edessa" pitchFamily="66"/>
                <a:cs typeface="Estrangelo Edessa" pitchFamily="66"/>
              </a:rPr>
              <a:t>  </a:t>
            </a:r>
            <a:r>
              <a:rPr lang="ar-EG" dirty="0" smtClean="0">
                <a:latin typeface="Estrangelo Edessa" pitchFamily="66"/>
                <a:cs typeface="Estrangelo Edessa" pitchFamily="66"/>
              </a:rPr>
              <a:t/>
            </a:r>
            <a:br>
              <a:rPr lang="ar-EG" dirty="0" smtClean="0">
                <a:latin typeface="Estrangelo Edessa" pitchFamily="66"/>
                <a:cs typeface="Estrangelo Edessa" pitchFamily="66"/>
              </a:rPr>
            </a:br>
            <a:r>
              <a:rPr lang="tr-TR" dirty="0" smtClean="0">
                <a:latin typeface="Estrangelo Edessa" pitchFamily="66"/>
                <a:cs typeface="Estrangelo Edessa" pitchFamily="66"/>
              </a:rPr>
              <a:t> </a:t>
            </a:r>
            <a:r>
              <a:rPr lang="ar-EG" dirty="0" smtClean="0">
                <a:latin typeface="Estrangelo Edessa" pitchFamily="66"/>
                <a:cs typeface="Estrangelo Edessa" pitchFamily="66"/>
              </a:rPr>
              <a:t>أَأْمَنَ-يُؤْمِنُ-إِأْمَانًا&gt;</a:t>
            </a:r>
            <a:r>
              <a:rPr lang="ar-EG" b="1" spc="200" dirty="0" smtClean="0">
                <a:latin typeface="Estrangelo Edessa" pitchFamily="66"/>
                <a:cs typeface="Estrangelo Edessa" pitchFamily="66"/>
              </a:rPr>
              <a:t>إِيمَانًا</a:t>
            </a:r>
            <a:r>
              <a:rPr lang="ar-EG" dirty="0" smtClean="0">
                <a:latin typeface="Estrangelo Edessa" pitchFamily="66"/>
                <a:cs typeface="Estrangelo Edessa" pitchFamily="66"/>
              </a:rPr>
              <a:t>   ,أَتَى-يأْتى-أُأْتِى-</a:t>
            </a:r>
            <a:r>
              <a:rPr lang="ar-EG" b="1" dirty="0" smtClean="0">
                <a:latin typeface="Estrangelo Edessa" pitchFamily="66"/>
                <a:cs typeface="Estrangelo Edessa" pitchFamily="66"/>
              </a:rPr>
              <a:t>أُوتِى</a:t>
            </a:r>
            <a:r>
              <a:rPr lang="tr-TR" sz="3200" dirty="0" smtClean="0">
                <a:latin typeface="Estrangelo Edessa" pitchFamily="66"/>
                <a:cs typeface="Estrangelo Edessa" pitchFamily="66"/>
              </a:rPr>
              <a:t> </a:t>
            </a:r>
            <a:br>
              <a:rPr lang="tr-TR" sz="3200" dirty="0" smtClean="0">
                <a:latin typeface="Estrangelo Edessa" pitchFamily="66"/>
                <a:cs typeface="Estrangelo Edessa" pitchFamily="66"/>
              </a:rPr>
            </a:br>
            <a:r>
              <a:rPr lang="tr-TR" sz="3200" dirty="0" smtClean="0">
                <a:latin typeface="+mn-lt"/>
                <a:cs typeface="Estrangelo Edessa" pitchFamily="66"/>
              </a:rPr>
              <a:t>Bu gibi kelimelerdeki hemzelerin uzatılmasıyla yapılan medde medd-i bedel denir</a:t>
            </a:r>
            <a:r>
              <a:rPr lang="tr-TR" sz="3200" dirty="0" smtClean="0">
                <a:latin typeface="Estrangelo Edessa" pitchFamily="66"/>
                <a:cs typeface="Estrangelo Edessa" pitchFamily="66"/>
              </a:rPr>
              <a:t>. </a:t>
            </a:r>
            <a:r>
              <a:rPr lang="tr-TR" sz="3200" dirty="0" smtClean="0">
                <a:latin typeface="+mn-lt"/>
                <a:cs typeface="Estrangelo Edessa" pitchFamily="66"/>
              </a:rPr>
              <a:t>Bunların asıllarının iki hemzeli olması, sakin olan ikinci hemzenin, makablinin harekesi cinsinden harf-i medde tebdil edilmesi (dönüştürülmesi) sebebiyle veya med, sakin hemzeden bedel olduğu için buna medd-i bedel denilmiştir.</a:t>
            </a:r>
            <a:r>
              <a:rPr lang="tr-TR" sz="3200" dirty="0" smtClean="0">
                <a:latin typeface="Estrangelo Edessa" pitchFamily="66"/>
                <a:cs typeface="Estrangelo Edessa" pitchFamily="66"/>
              </a:rPr>
              <a:t/>
            </a:r>
            <a:br>
              <a:rPr lang="tr-TR" sz="3200" dirty="0" smtClean="0">
                <a:latin typeface="Estrangelo Edessa" pitchFamily="66"/>
                <a:cs typeface="Estrangelo Edessa" pitchFamily="66"/>
              </a:rPr>
            </a:br>
            <a:r>
              <a:rPr lang="ar-EG" sz="3200" dirty="0" smtClean="0">
                <a:latin typeface="Angsana New" pitchFamily="18" charset="-34"/>
                <a:cs typeface="Angsana New" pitchFamily="18" charset="-34"/>
              </a:rPr>
              <a:t>                                      </a:t>
            </a:r>
            <a:r>
              <a:rPr lang="ar-EG" sz="3200" dirty="0" smtClean="0">
                <a:latin typeface="Angsana New" pitchFamily="18" charset="-34"/>
                <a:cs typeface="Arial" pitchFamily="34" charset="0"/>
              </a:rPr>
              <a:t>    </a:t>
            </a:r>
            <a:endParaRPr lang="tr-TR" sz="3200" dirty="0">
              <a:latin typeface="Angsana New" pitchFamily="18" charset="-34"/>
              <a:cs typeface="Angsana New" pitchFamily="18" charset="-34"/>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ASLÎ MEDDİN HÜKMÜ</a:t>
            </a:r>
            <a:endParaRPr lang="tr-TR" dirty="0"/>
          </a:p>
        </p:txBody>
      </p:sp>
      <p:sp>
        <p:nvSpPr>
          <p:cNvPr id="3" name="2 İçerik Yer Tutucusu"/>
          <p:cNvSpPr>
            <a:spLocks noGrp="1"/>
          </p:cNvSpPr>
          <p:nvPr>
            <p:ph idx="1"/>
          </p:nvPr>
        </p:nvSpPr>
        <p:spPr/>
        <p:txBody>
          <a:bodyPr/>
          <a:lstStyle/>
          <a:p>
            <a:r>
              <a:rPr lang="tr-TR" dirty="0" smtClean="0"/>
              <a:t>Medd-i Tabiî’nin uzatılması bir elif miktarıdır. Hükmü vaciptir. Bütün Kıraat İmamları Medd-i Tabiî’yi bir elif miktarı uzatmışlardır.</a:t>
            </a:r>
          </a:p>
          <a:p>
            <a:r>
              <a:rPr lang="ar-EG" sz="4400" dirty="0" smtClean="0">
                <a:latin typeface="Estrangelo Edessa" pitchFamily="66"/>
                <a:cs typeface="Estrangelo Edessa" pitchFamily="66"/>
              </a:rPr>
              <a:t>يُوحِى, يَكُونُو, فَذُوقُو, جِئْتَنَا</a:t>
            </a:r>
            <a:endParaRPr lang="tr-TR" sz="4400" dirty="0">
              <a:cs typeface="Estrangelo Edessa" pitchFamily="66"/>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FER’Î MEDLER</a:t>
            </a:r>
            <a:endParaRPr lang="tr-TR" dirty="0"/>
          </a:p>
        </p:txBody>
      </p:sp>
      <p:sp>
        <p:nvSpPr>
          <p:cNvPr id="3" name="2 İçerik Yer Tutucusu"/>
          <p:cNvSpPr>
            <a:spLocks noGrp="1"/>
          </p:cNvSpPr>
          <p:nvPr>
            <p:ph idx="1"/>
          </p:nvPr>
        </p:nvSpPr>
        <p:spPr/>
        <p:txBody>
          <a:bodyPr/>
          <a:lstStyle/>
          <a:p>
            <a:r>
              <a:rPr lang="tr-TR" dirty="0" smtClean="0"/>
              <a:t>Aslî med üzerine ziyadeyi gerektiren bir sebep dolayısıyla meydana gelen medde denir. Fer’î Med’ler beş kısımda incelenir. </a:t>
            </a:r>
          </a:p>
          <a:p>
            <a:r>
              <a:rPr lang="tr-TR" dirty="0" smtClean="0"/>
              <a:t>Medd-i Muttasıl (</a:t>
            </a:r>
            <a:r>
              <a:rPr lang="ar-EG" dirty="0" smtClean="0"/>
              <a:t>المدالمتصل</a:t>
            </a:r>
            <a:r>
              <a:rPr lang="tr-TR" dirty="0" smtClean="0"/>
              <a:t>)</a:t>
            </a:r>
          </a:p>
          <a:p>
            <a:r>
              <a:rPr lang="tr-TR" dirty="0" smtClean="0"/>
              <a:t>Medd-i Munfasıl (</a:t>
            </a:r>
            <a:r>
              <a:rPr lang="ar-EG" dirty="0" smtClean="0"/>
              <a:t>المدالمنفصل</a:t>
            </a:r>
            <a:r>
              <a:rPr lang="tr-TR" dirty="0" smtClean="0"/>
              <a:t>)</a:t>
            </a:r>
          </a:p>
          <a:p>
            <a:r>
              <a:rPr lang="tr-TR" dirty="0" smtClean="0"/>
              <a:t>Medd-i Lâzım (</a:t>
            </a:r>
            <a:r>
              <a:rPr lang="ar-EG" dirty="0" smtClean="0"/>
              <a:t>المداللازم</a:t>
            </a:r>
            <a:r>
              <a:rPr lang="tr-TR" dirty="0" smtClean="0"/>
              <a:t>)</a:t>
            </a:r>
          </a:p>
          <a:p>
            <a:r>
              <a:rPr lang="tr-TR" dirty="0" smtClean="0"/>
              <a:t>Medd-i Ârız (</a:t>
            </a:r>
            <a:r>
              <a:rPr lang="ar-EG" dirty="0" smtClean="0"/>
              <a:t>المدالعارض</a:t>
            </a:r>
            <a:r>
              <a:rPr lang="tr-TR" dirty="0" smtClean="0"/>
              <a:t>)</a:t>
            </a:r>
          </a:p>
          <a:p>
            <a:r>
              <a:rPr lang="tr-TR" dirty="0" smtClean="0"/>
              <a:t>Medd-i Lîn (</a:t>
            </a:r>
            <a:r>
              <a:rPr lang="ar-EG" dirty="0" smtClean="0"/>
              <a:t>المداللينُ</a:t>
            </a:r>
            <a:r>
              <a:rPr lang="tr-TR" dirty="0" smtClean="0"/>
              <a:t>)</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MEDD-İ MUTTASIL (</a:t>
            </a:r>
            <a:r>
              <a:rPr lang="ar-EG" dirty="0" smtClean="0"/>
              <a:t>المدالمتصل</a:t>
            </a:r>
            <a:r>
              <a:rPr lang="tr-TR" dirty="0" smtClean="0"/>
              <a:t>)</a:t>
            </a:r>
            <a:endParaRPr lang="tr-TR" dirty="0"/>
          </a:p>
        </p:txBody>
      </p:sp>
      <p:sp>
        <p:nvSpPr>
          <p:cNvPr id="3" name="2 İçerik Yer Tutucusu"/>
          <p:cNvSpPr>
            <a:spLocks noGrp="1"/>
          </p:cNvSpPr>
          <p:nvPr>
            <p:ph idx="1"/>
          </p:nvPr>
        </p:nvSpPr>
        <p:spPr/>
        <p:txBody>
          <a:bodyPr/>
          <a:lstStyle/>
          <a:p>
            <a:pPr algn="just"/>
            <a:r>
              <a:rPr lang="tr-TR" dirty="0" smtClean="0"/>
              <a:t>Med harflerinin herhangi birisinden sonra, med sebebi hemzenin aynı kelimede yanyana gelmesiyle oluşan fer’î medde medd-i muttasıl denir.</a:t>
            </a:r>
          </a:p>
          <a:p>
            <a:pPr algn="just"/>
            <a:r>
              <a:rPr lang="tr-TR" dirty="0" smtClean="0"/>
              <a:t>Muttasıl bitişik demektir. Med harfi ile med sebebi olan olan hemze bir kelimede yanyana bulundukları için bu isim verilmiştir.</a:t>
            </a:r>
          </a:p>
          <a:p>
            <a:pPr algn="just"/>
            <a:r>
              <a:rPr lang="ar-EG" sz="4800" dirty="0" smtClean="0">
                <a:latin typeface="Estrangelo Edessa" pitchFamily="66"/>
                <a:cs typeface="Estrangelo Edessa" pitchFamily="66"/>
              </a:rPr>
              <a:t>سُوءَ, جِيئَ, يَشَاءُ, جَاءَ, تَبُوءَ</a:t>
            </a:r>
            <a:r>
              <a:rPr lang="tr-TR" sz="4800" dirty="0" smtClean="0">
                <a:latin typeface="Estrangelo Edessa" pitchFamily="66"/>
                <a:cs typeface="Estrangelo Edessa" pitchFamily="66"/>
              </a:rPr>
              <a:t> </a:t>
            </a:r>
            <a:r>
              <a:rPr lang="tr-TR" dirty="0" smtClean="0">
                <a:cs typeface="Estrangelo Edessa" pitchFamily="66"/>
              </a:rPr>
              <a:t>gibi…</a:t>
            </a:r>
            <a:endParaRPr lang="tr-TR" dirty="0">
              <a:cs typeface="Estrangelo Edessa" pitchFamily="66"/>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MEDD-İ MUTTASILIN HÜKMÜ</a:t>
            </a:r>
            <a:endParaRPr lang="tr-TR" dirty="0"/>
          </a:p>
        </p:txBody>
      </p:sp>
      <p:sp>
        <p:nvSpPr>
          <p:cNvPr id="3" name="2 İçerik Yer Tutucusu"/>
          <p:cNvSpPr>
            <a:spLocks noGrp="1"/>
          </p:cNvSpPr>
          <p:nvPr>
            <p:ph idx="1"/>
          </p:nvPr>
        </p:nvSpPr>
        <p:spPr>
          <a:xfrm>
            <a:off x="457200" y="1340768"/>
            <a:ext cx="8229600" cy="5184576"/>
          </a:xfrm>
        </p:spPr>
        <p:txBody>
          <a:bodyPr>
            <a:normAutofit lnSpcReduction="10000"/>
          </a:bodyPr>
          <a:lstStyle/>
          <a:p>
            <a:pPr algn="just"/>
            <a:r>
              <a:rPr lang="tr-TR" dirty="0" smtClean="0"/>
              <a:t>Medd-i Muttasılda uzatma süresi konusunda Kıraat İmamları arasında, aslî med üzerine ziyade yapmak gerektiği hususunda ittifak vardır. Ancak bu ziyade uzatmanın ölçüsü konusunda (yani ne kadar ziyade yapılacağı hususunda) ittifak yoktur. Bazı Kıraat imamları medd-i Muttasıl’ı iki elif miktarı uzatırken, bazı Kıraat İmamları beş elife kadar uzatmışlardır. Bu yüzden Medd-i Muttasıl’ın hükmü şöyle ifade edilmelidir; Aslî med üzerine bir elif ziyade yapmak vaciptir. Daha fazlası caizdir. </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UZATMA SÜRESİ</a:t>
            </a:r>
            <a:endParaRPr lang="tr-TR" dirty="0"/>
          </a:p>
        </p:txBody>
      </p:sp>
      <p:sp>
        <p:nvSpPr>
          <p:cNvPr id="3" name="2 İçerik Yer Tutucusu"/>
          <p:cNvSpPr>
            <a:spLocks noGrp="1"/>
          </p:cNvSpPr>
          <p:nvPr>
            <p:ph idx="1"/>
          </p:nvPr>
        </p:nvSpPr>
        <p:spPr/>
        <p:txBody>
          <a:bodyPr/>
          <a:lstStyle/>
          <a:p>
            <a:r>
              <a:rPr lang="tr-TR" b="1" u="sng" dirty="0" smtClean="0"/>
              <a:t>İki elif miktarı uzatanlar: </a:t>
            </a:r>
            <a:r>
              <a:rPr lang="tr-TR" dirty="0" smtClean="0"/>
              <a:t>İbn Kesîr, Ebû Amr, Ebu Ca’fer, Ya’kûb.</a:t>
            </a:r>
          </a:p>
          <a:p>
            <a:r>
              <a:rPr lang="tr-TR" b="1" u="sng" dirty="0" smtClean="0"/>
              <a:t>Üç elif miktarı uzatanlar:</a:t>
            </a:r>
            <a:r>
              <a:rPr lang="tr-TR" dirty="0" smtClean="0"/>
              <a:t> İbn âmir, Kisâî, Halefu’l-’Âşir.</a:t>
            </a:r>
          </a:p>
          <a:p>
            <a:r>
              <a:rPr lang="tr-TR" dirty="0" smtClean="0"/>
              <a:t> </a:t>
            </a:r>
            <a:r>
              <a:rPr lang="tr-TR" b="1" u="sng" dirty="0" smtClean="0"/>
              <a:t>Dört elif miktarı uzatanlar: </a:t>
            </a:r>
            <a:r>
              <a:rPr lang="tr-TR" dirty="0" smtClean="0"/>
              <a:t>İmam Âsım.</a:t>
            </a:r>
          </a:p>
          <a:p>
            <a:r>
              <a:rPr lang="tr-TR" b="1" u="sng" dirty="0" smtClean="0"/>
              <a:t>Beş elif miktarı uzatanlar: </a:t>
            </a:r>
            <a:r>
              <a:rPr lang="tr-TR" dirty="0" smtClean="0"/>
              <a:t>Hamze, Verş.</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KASR (</a:t>
            </a:r>
            <a:r>
              <a:rPr lang="ar-EG" dirty="0" smtClean="0"/>
              <a:t>القصرُ</a:t>
            </a:r>
            <a:r>
              <a:rPr lang="tr-TR" dirty="0" smtClean="0"/>
              <a:t>)</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Medd’in zıddı kasr’dır. </a:t>
            </a:r>
          </a:p>
          <a:p>
            <a:pPr algn="just"/>
            <a:r>
              <a:rPr lang="tr-TR" dirty="0" smtClean="0"/>
              <a:t>Sözlükte bir şeyi kısaltmak, hapsetmek ve menetmek manalarına gelir.</a:t>
            </a:r>
          </a:p>
          <a:p>
            <a:pPr algn="just"/>
            <a:r>
              <a:rPr lang="tr-TR" dirty="0" smtClean="0"/>
              <a:t>Tecvîd ilminde ise aslî meddi olduğu gibi bırakıp, ziyâde uzatmayı terk etmeye denir.</a:t>
            </a:r>
          </a:p>
          <a:p>
            <a:pPr algn="just"/>
            <a:r>
              <a:rPr lang="tr-TR" dirty="0" smtClean="0"/>
              <a:t>Yani Kasr’ın iki anlamı vardır. Birincisi meddi tamamen kaldırıp uzatmadan okumak, ikincisi ise aslî meddin üzerine yapılan ziyadeyi kaldırıp aslî med ile okumaktır.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MEDD-İ MUNFASIL (</a:t>
            </a:r>
            <a:r>
              <a:rPr lang="ar-EG" dirty="0" smtClean="0"/>
              <a:t>المدالمنفصل</a:t>
            </a:r>
            <a:endParaRPr lang="tr-TR" dirty="0"/>
          </a:p>
        </p:txBody>
      </p:sp>
      <p:sp>
        <p:nvSpPr>
          <p:cNvPr id="3" name="2 İçerik Yer Tutucusu"/>
          <p:cNvSpPr>
            <a:spLocks noGrp="1"/>
          </p:cNvSpPr>
          <p:nvPr>
            <p:ph idx="1"/>
          </p:nvPr>
        </p:nvSpPr>
        <p:spPr/>
        <p:txBody>
          <a:bodyPr/>
          <a:lstStyle/>
          <a:p>
            <a:r>
              <a:rPr lang="tr-TR" dirty="0" smtClean="0"/>
              <a:t>Munfasıl; ayrı, ayrılmış demektir.</a:t>
            </a:r>
          </a:p>
          <a:p>
            <a:r>
              <a:rPr lang="tr-TR" dirty="0" smtClean="0"/>
              <a:t>Med harfi ile med sebebi olan hemze iki ayrı kelimede yan yana (yani med harfi bir kelimenin sonunda, hemze diğer kelimenin başında) geldiğinde oluşan fer’î medde Medd-i Munfasıl denir.</a:t>
            </a:r>
          </a:p>
          <a:p>
            <a:r>
              <a:rPr lang="ar-EG" sz="4400" dirty="0" smtClean="0">
                <a:latin typeface="Estrangelo Edessa" pitchFamily="66"/>
                <a:cs typeface="Estrangelo Edessa" pitchFamily="66"/>
              </a:rPr>
              <a:t> ,يَا أَيُّهَا الَّذِينَ آمَنُوا إِذَا , إنِّى أَخَافُ ,تُبُوإِلىَ اللهِ</a:t>
            </a:r>
            <a:endParaRPr lang="tr-TR" sz="4400" dirty="0">
              <a:cs typeface="Estrangelo Edessa" pitchFamily="66"/>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962674"/>
          </a:xfrm>
        </p:spPr>
        <p:txBody>
          <a:bodyPr/>
          <a:lstStyle/>
          <a:p>
            <a:pPr algn="l">
              <a:buFont typeface="Arial" pitchFamily="34" charset="0"/>
              <a:buChar char="•"/>
            </a:pPr>
            <a:r>
              <a:rPr lang="tr-TR" dirty="0" smtClean="0"/>
              <a:t> </a:t>
            </a:r>
            <a:r>
              <a:rPr lang="tr-TR" sz="3200" dirty="0" smtClean="0"/>
              <a:t>Medd-i Munfasıl olan bazı yerlerde harf-i med mukadder olur. Yani yazıda görülmez. Fakat takdir edilir, var sayılır. </a:t>
            </a:r>
            <a:r>
              <a:rPr lang="ar-EG" dirty="0" smtClean="0">
                <a:latin typeface="Estrangelo Edessa" pitchFamily="66"/>
                <a:cs typeface="Estrangelo Edessa" pitchFamily="66"/>
              </a:rPr>
              <a:t>إنَّ هذهِ أُمَّتُكُمْ,</a:t>
            </a:r>
            <a:br>
              <a:rPr lang="ar-EG" dirty="0" smtClean="0">
                <a:latin typeface="Estrangelo Edessa" pitchFamily="66"/>
                <a:cs typeface="Estrangelo Edessa" pitchFamily="66"/>
              </a:rPr>
            </a:br>
            <a:r>
              <a:rPr lang="ar-EG" dirty="0" smtClean="0">
                <a:latin typeface="Estrangelo Edessa" pitchFamily="66"/>
                <a:cs typeface="Estrangelo Edessa" pitchFamily="66"/>
              </a:rPr>
              <a:t> أَنَّ مَالَهُ أَخْلَدَهُ, عِنْدَهُ إلاَّ</a:t>
            </a:r>
            <a:br>
              <a:rPr lang="ar-EG" dirty="0" smtClean="0">
                <a:latin typeface="Estrangelo Edessa" pitchFamily="66"/>
                <a:cs typeface="Estrangelo Edessa" pitchFamily="66"/>
              </a:rPr>
            </a:br>
            <a:r>
              <a:rPr lang="ar-EG" dirty="0" smtClean="0">
                <a:latin typeface="Estrangelo Edessa" pitchFamily="66"/>
                <a:cs typeface="Estrangelo Edessa" pitchFamily="66"/>
              </a:rPr>
              <a:t>بِِهِ إِيمَانًا</a:t>
            </a:r>
            <a:r>
              <a:rPr lang="ar-EG" sz="3200" dirty="0" smtClean="0">
                <a:latin typeface="Estrangelo Edessa" pitchFamily="66"/>
                <a:cs typeface="Estrangelo Edessa" pitchFamily="66"/>
              </a:rPr>
              <a:t> </a:t>
            </a:r>
            <a:endParaRPr lang="tr-TR" sz="32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MEDD-İ MUNFASIL’IN HÜKMÜ</a:t>
            </a:r>
            <a:endParaRPr lang="tr-TR" dirty="0"/>
          </a:p>
        </p:txBody>
      </p:sp>
      <p:sp>
        <p:nvSpPr>
          <p:cNvPr id="3" name="2 İçerik Yer Tutucusu"/>
          <p:cNvSpPr>
            <a:spLocks noGrp="1"/>
          </p:cNvSpPr>
          <p:nvPr>
            <p:ph idx="1"/>
          </p:nvPr>
        </p:nvSpPr>
        <p:spPr/>
        <p:txBody>
          <a:bodyPr/>
          <a:lstStyle/>
          <a:p>
            <a:pPr algn="just"/>
            <a:r>
              <a:rPr lang="tr-TR" dirty="0" smtClean="0"/>
              <a:t>Kıraat İmamları Medd-i Munfasılda Aslî Medd’in üzerine ziyade yapıp yapmama ve eğer ziyade yapılacaksa kaç elif miktarı ziyade yapılacağı hususunda ihtilaf etmişlerdir. Bu yüzden Medd-i Munfasıl’ın hükmü câizdir.</a:t>
            </a:r>
          </a:p>
          <a:p>
            <a:pPr algn="just"/>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34682"/>
          </a:xfrm>
        </p:spPr>
        <p:txBody>
          <a:bodyPr>
            <a:normAutofit/>
          </a:bodyPr>
          <a:lstStyle/>
          <a:p>
            <a:pPr algn="l"/>
            <a:r>
              <a:rPr lang="tr-TR" sz="3200" b="1" u="sng" dirty="0" smtClean="0"/>
              <a:t>Kasr ile (yani Aslî med ile) okuyanlar</a:t>
            </a:r>
            <a:r>
              <a:rPr lang="tr-TR" sz="3200" dirty="0" smtClean="0"/>
              <a:t>: İbn Kesîr, Ebu Amr, Ebu Cafer, Ya’kûb.</a:t>
            </a:r>
            <a:br>
              <a:rPr lang="tr-TR" sz="3200" dirty="0" smtClean="0"/>
            </a:br>
            <a:r>
              <a:rPr lang="tr-TR" sz="3200" b="1" u="sng" dirty="0" smtClean="0"/>
              <a:t>Aslî med üzerine bir elif ziyade ile okuyanlar: </a:t>
            </a:r>
            <a:r>
              <a:rPr lang="tr-TR" sz="3200" dirty="0" smtClean="0"/>
              <a:t>Dûrî, Kâlûn.</a:t>
            </a:r>
            <a:br>
              <a:rPr lang="tr-TR" sz="3200" dirty="0" smtClean="0"/>
            </a:br>
            <a:r>
              <a:rPr lang="tr-TR" sz="3200" b="1" u="sng" dirty="0" smtClean="0"/>
              <a:t>Aslî Med üzerine iki elif ziyade ile okuyanlar:</a:t>
            </a:r>
            <a:r>
              <a:rPr lang="tr-TR" sz="3200" dirty="0" smtClean="0"/>
              <a:t> İbn Âmir, Kisâî, Halefu’l-’Âşir.</a:t>
            </a:r>
            <a:br>
              <a:rPr lang="tr-TR" sz="3200" dirty="0" smtClean="0"/>
            </a:br>
            <a:r>
              <a:rPr lang="tr-TR" sz="3200" b="1" u="sng" dirty="0" smtClean="0"/>
              <a:t>Aslî Med üzerine üç elif ziyade ile okuyanlar</a:t>
            </a:r>
            <a:r>
              <a:rPr lang="tr-TR" sz="3200" dirty="0" smtClean="0"/>
              <a:t>: İmam Âsım</a:t>
            </a:r>
            <a:br>
              <a:rPr lang="tr-TR" sz="3200" dirty="0" smtClean="0"/>
            </a:br>
            <a:r>
              <a:rPr lang="tr-TR" sz="3200" b="1" u="sng" dirty="0" smtClean="0"/>
              <a:t>Aslî Med üzerine dört elif ziyade ile okuyanlar: </a:t>
            </a:r>
            <a:r>
              <a:rPr lang="tr-TR" sz="3200" dirty="0" smtClean="0"/>
              <a:t>İmam Hamze, Verş.  </a:t>
            </a:r>
            <a:endParaRPr lang="tr-TR"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MED </a:t>
            </a:r>
            <a:r>
              <a:rPr lang="en-US" dirty="0" smtClean="0"/>
              <a:t>HA</a:t>
            </a:r>
            <a:r>
              <a:rPr lang="tr-TR" dirty="0" smtClean="0"/>
              <a:t>RFLERİ (</a:t>
            </a:r>
            <a:r>
              <a:rPr lang="ar-EG" dirty="0" smtClean="0"/>
              <a:t>الحروف المدية</a:t>
            </a:r>
            <a:r>
              <a:rPr lang="tr-TR" dirty="0" smtClean="0"/>
              <a:t>)</a:t>
            </a:r>
            <a:endParaRPr lang="tr-TR" dirty="0"/>
          </a:p>
        </p:txBody>
      </p:sp>
      <p:sp>
        <p:nvSpPr>
          <p:cNvPr id="3" name="2 İçerik Yer Tutucusu"/>
          <p:cNvSpPr>
            <a:spLocks noGrp="1"/>
          </p:cNvSpPr>
          <p:nvPr>
            <p:ph idx="1"/>
          </p:nvPr>
        </p:nvSpPr>
        <p:spPr/>
        <p:txBody>
          <a:bodyPr/>
          <a:lstStyle/>
          <a:p>
            <a:pPr algn="just"/>
            <a:r>
              <a:rPr lang="ar-EG" dirty="0" smtClean="0"/>
              <a:t>الحروف المدية</a:t>
            </a:r>
            <a:r>
              <a:rPr lang="tr-TR" dirty="0" smtClean="0"/>
              <a:t> , </a:t>
            </a:r>
            <a:r>
              <a:rPr lang="ar-EG" dirty="0" smtClean="0"/>
              <a:t>الحروف الهوائية</a:t>
            </a:r>
            <a:r>
              <a:rPr lang="tr-TR" dirty="0" smtClean="0"/>
              <a:t> , </a:t>
            </a:r>
            <a:r>
              <a:rPr lang="ar-EG" dirty="0" smtClean="0"/>
              <a:t>الحروف الجوفية</a:t>
            </a:r>
            <a:r>
              <a:rPr lang="tr-TR" dirty="0" smtClean="0"/>
              <a:t> veya </a:t>
            </a:r>
            <a:r>
              <a:rPr lang="ar-EG" dirty="0" smtClean="0"/>
              <a:t>الحروف العلية</a:t>
            </a:r>
            <a:r>
              <a:rPr lang="tr-TR" dirty="0" smtClean="0"/>
              <a:t> de denir. Bazı şartlarla, kendisinden önceki harfin sesini harekesi doğrultusunda uzatmayı sağlayan harfe med harfi denir. </a:t>
            </a:r>
          </a:p>
          <a:p>
            <a:pPr algn="just"/>
            <a:r>
              <a:rPr lang="tr-TR" dirty="0" smtClean="0"/>
              <a:t>Med harfleri </a:t>
            </a:r>
            <a:r>
              <a:rPr lang="ar-EG" dirty="0" smtClean="0"/>
              <a:t> و ى ا </a:t>
            </a:r>
            <a:r>
              <a:rPr lang="tr-TR" dirty="0" smtClean="0"/>
              <a:t> harfleridir. Bu harflerin med harfi olabilmesi için belli şartların oluşmuş olması gerekir.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34682"/>
          </a:xfrm>
        </p:spPr>
        <p:txBody>
          <a:bodyPr>
            <a:normAutofit fontScale="90000"/>
          </a:bodyPr>
          <a:lstStyle/>
          <a:p>
            <a:pPr algn="just">
              <a:buFont typeface="Arial" pitchFamily="34" charset="0"/>
              <a:buChar char="•"/>
            </a:pPr>
            <a:r>
              <a:rPr lang="tr-TR" dirty="0" smtClean="0"/>
              <a:t> </a:t>
            </a:r>
            <a:r>
              <a:rPr lang="ar-EG" dirty="0" smtClean="0"/>
              <a:t>و </a:t>
            </a:r>
            <a:r>
              <a:rPr lang="tr-TR" dirty="0" smtClean="0"/>
              <a:t> harfi harekesiz olup kendisinden önceki harfin harekesi ötre olursa </a:t>
            </a:r>
            <a:r>
              <a:rPr lang="ar-EG" dirty="0" smtClean="0"/>
              <a:t>و </a:t>
            </a:r>
            <a:r>
              <a:rPr lang="tr-TR" dirty="0" smtClean="0"/>
              <a:t> med harfi olur. Kendisinden önceki harf kalın bir harf ise “u” sesi ile bu kalın harfi uzatır. Eğer kendisinden önceki harf ince bir harf ise “u-ü” arası bir sesle bu ince harfi bir elif miktarı uzatır. </a:t>
            </a:r>
            <a:r>
              <a:rPr lang="ar-EG" dirty="0" smtClean="0"/>
              <a:t>يَخُوضُو</a:t>
            </a:r>
            <a:r>
              <a:rPr lang="tr-TR" dirty="0" smtClean="0"/>
              <a:t> , </a:t>
            </a:r>
            <a:r>
              <a:rPr lang="ar-EG" dirty="0" smtClean="0"/>
              <a:t>قُولُو</a:t>
            </a:r>
            <a:r>
              <a:rPr lang="tr-TR" dirty="0" smtClean="0"/>
              <a:t> , </a:t>
            </a:r>
            <a:r>
              <a:rPr lang="ar-EG" dirty="0" smtClean="0"/>
              <a:t>أعُوذ</a:t>
            </a:r>
            <a:r>
              <a:rPr lang="tr-TR" dirty="0" smtClean="0"/>
              <a:t> , </a:t>
            </a:r>
            <a:r>
              <a:rPr lang="ar-EG" dirty="0" smtClean="0"/>
              <a:t>تُوبُو</a:t>
            </a:r>
            <a:r>
              <a:rPr lang="tr-TR" dirty="0" smtClean="0"/>
              <a:t> gibi…</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50706"/>
          </a:xfrm>
        </p:spPr>
        <p:txBody>
          <a:bodyPr/>
          <a:lstStyle/>
          <a:p>
            <a:pPr algn="just">
              <a:buFont typeface="Wingdings" pitchFamily="2" charset="2"/>
              <a:buChar char="§"/>
            </a:pPr>
            <a:r>
              <a:rPr lang="tr-TR" dirty="0" smtClean="0"/>
              <a:t> </a:t>
            </a:r>
            <a:r>
              <a:rPr lang="ar-EG" dirty="0" smtClean="0"/>
              <a:t>ى </a:t>
            </a:r>
            <a:r>
              <a:rPr lang="tr-TR" dirty="0" smtClean="0"/>
              <a:t> harfi harekesiz olup kendinden önceki harfin harekesi esre olursa </a:t>
            </a:r>
            <a:r>
              <a:rPr lang="ar-EG" dirty="0" smtClean="0"/>
              <a:t>ى</a:t>
            </a:r>
            <a:r>
              <a:rPr lang="tr-TR" dirty="0" smtClean="0"/>
              <a:t> harfi med harfi olur ve kendisinden önceki harfi “i” sesi ile bir elif miktarı uzatır. </a:t>
            </a:r>
            <a:r>
              <a:rPr lang="ar-EG" dirty="0" smtClean="0"/>
              <a:t>الَّذِى</a:t>
            </a:r>
            <a:r>
              <a:rPr lang="tr-TR" dirty="0" smtClean="0"/>
              <a:t>, </a:t>
            </a:r>
            <a:r>
              <a:rPr lang="ar-EG" dirty="0" smtClean="0"/>
              <a:t>سِيقَ</a:t>
            </a:r>
            <a:r>
              <a:rPr lang="tr-TR" dirty="0" smtClean="0"/>
              <a:t> ,</a:t>
            </a:r>
            <a:r>
              <a:rPr lang="ar-EG" dirty="0" smtClean="0"/>
              <a:t>قِيلَ</a:t>
            </a:r>
            <a:r>
              <a:rPr lang="en-US" dirty="0" smtClean="0"/>
              <a:t> </a:t>
            </a:r>
            <a:r>
              <a:rPr lang="tr-TR" dirty="0" smtClean="0"/>
              <a:t>gibi…</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06690"/>
          </a:xfrm>
        </p:spPr>
        <p:txBody>
          <a:bodyPr/>
          <a:lstStyle/>
          <a:p>
            <a:pPr algn="just">
              <a:buFont typeface="Arial" pitchFamily="34" charset="0"/>
              <a:buChar char="•"/>
            </a:pPr>
            <a:r>
              <a:rPr lang="tr-TR" dirty="0" smtClean="0"/>
              <a:t> </a:t>
            </a:r>
            <a:r>
              <a:rPr lang="ar-EG" sz="6000" dirty="0" smtClean="0"/>
              <a:t>ا</a:t>
            </a:r>
            <a:r>
              <a:rPr lang="ar-EG" dirty="0" smtClean="0"/>
              <a:t> </a:t>
            </a:r>
            <a:r>
              <a:rPr lang="tr-TR" dirty="0" smtClean="0"/>
              <a:t> harfi harekesiz olup bir önceki harfin harekesi üstün olursa </a:t>
            </a:r>
            <a:r>
              <a:rPr lang="ar-EG" dirty="0" smtClean="0"/>
              <a:t>ا </a:t>
            </a:r>
            <a:r>
              <a:rPr lang="tr-TR" dirty="0" smtClean="0"/>
              <a:t> med harfi olur. Eğer kendisinden önceki harf kalın bir harf ise “â” sesi ile bu kalın harfi uzatır. Eğer kendisinden önceki harf ince ise onu “a-e” arası bir sesle bir elif miktarı uzatır. </a:t>
            </a:r>
            <a:r>
              <a:rPr lang="ar-EG" dirty="0" smtClean="0"/>
              <a:t>قَالَ , كَانَ, إِذ َا, صَارَ</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962674"/>
          </a:xfrm>
        </p:spPr>
        <p:txBody>
          <a:bodyPr/>
          <a:lstStyle/>
          <a:p>
            <a:pPr algn="just">
              <a:buFont typeface="Arial" pitchFamily="34" charset="0"/>
              <a:buChar char="•"/>
            </a:pPr>
            <a:r>
              <a:rPr lang="tr-TR" dirty="0" smtClean="0"/>
              <a:t> Mushaf'ın hattına mahsus olmak üzere bazı kelimelerde med harfi olan </a:t>
            </a:r>
            <a:r>
              <a:rPr lang="ar-EG" dirty="0" smtClean="0"/>
              <a:t>ا </a:t>
            </a:r>
            <a:r>
              <a:rPr lang="tr-TR" dirty="0" smtClean="0"/>
              <a:t> (elif), </a:t>
            </a:r>
            <a:r>
              <a:rPr lang="ar-EG" dirty="0" smtClean="0"/>
              <a:t>و</a:t>
            </a:r>
            <a:r>
              <a:rPr lang="tr-TR" dirty="0" smtClean="0"/>
              <a:t> veya </a:t>
            </a:r>
            <a:r>
              <a:rPr lang="ar-EG" dirty="0" smtClean="0"/>
              <a:t>ى </a:t>
            </a:r>
            <a:r>
              <a:rPr lang="tr-TR" dirty="0" smtClean="0"/>
              <a:t>  ile yazılmıştır. </a:t>
            </a:r>
            <a:r>
              <a:rPr lang="ar-EG" dirty="0" smtClean="0"/>
              <a:t>الصلَوة, الزكَوة , كفَى , زلفىَ </a:t>
            </a:r>
            <a:r>
              <a:rPr lang="tr-TR" dirty="0" smtClean="0"/>
              <a:t> gibi…</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ar-EG" dirty="0" smtClean="0"/>
              <a:t> </a:t>
            </a:r>
            <a:r>
              <a:rPr lang="tr-TR" dirty="0" smtClean="0"/>
              <a:t>MED SEBEPLERİ (</a:t>
            </a:r>
            <a:r>
              <a:rPr lang="ar-EG" dirty="0" smtClean="0"/>
              <a:t>سَبَبَا المَدِّ</a:t>
            </a:r>
            <a:r>
              <a:rPr lang="tr-TR" dirty="0" smtClean="0"/>
              <a:t>)</a:t>
            </a:r>
            <a:endParaRPr lang="tr-TR" dirty="0"/>
          </a:p>
        </p:txBody>
      </p:sp>
      <p:sp>
        <p:nvSpPr>
          <p:cNvPr id="3" name="2 İçerik Yer Tutucusu"/>
          <p:cNvSpPr>
            <a:spLocks noGrp="1"/>
          </p:cNvSpPr>
          <p:nvPr>
            <p:ph idx="1"/>
          </p:nvPr>
        </p:nvSpPr>
        <p:spPr/>
        <p:txBody>
          <a:bodyPr/>
          <a:lstStyle/>
          <a:p>
            <a:r>
              <a:rPr lang="tr-TR" dirty="0" smtClean="0"/>
              <a:t>Sebeb-i med Tecvîd ıstılahında, asli med (yani medd-i Tabiî)’in üzerine ziyade (uzatma) gerektiren sebep demektir. </a:t>
            </a:r>
          </a:p>
          <a:p>
            <a:r>
              <a:rPr lang="tr-TR" dirty="0" smtClean="0"/>
              <a:t>Hemze (</a:t>
            </a:r>
            <a:r>
              <a:rPr lang="ar-EG" dirty="0" smtClean="0"/>
              <a:t>أ</a:t>
            </a:r>
            <a:r>
              <a:rPr lang="tr-TR" dirty="0" smtClean="0"/>
              <a:t>) ve sükûn (</a:t>
            </a:r>
            <a:r>
              <a:rPr lang="ar-EG" dirty="0" smtClean="0"/>
              <a:t>ْ</a:t>
            </a:r>
            <a:r>
              <a:rPr lang="tr-TR" dirty="0" smtClean="0"/>
              <a:t>  ) olmak üzere ikiye ayrılır.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HEMZE (</a:t>
            </a:r>
            <a:r>
              <a:rPr lang="ar-EG" dirty="0" smtClean="0"/>
              <a:t>الهمزة</a:t>
            </a:r>
            <a:r>
              <a:rPr lang="tr-TR" dirty="0" smtClean="0"/>
              <a:t>)</a:t>
            </a:r>
            <a:endParaRPr lang="tr-TR" dirty="0"/>
          </a:p>
        </p:txBody>
      </p:sp>
      <p:sp>
        <p:nvSpPr>
          <p:cNvPr id="3" name="2 İçerik Yer Tutucusu"/>
          <p:cNvSpPr>
            <a:spLocks noGrp="1"/>
          </p:cNvSpPr>
          <p:nvPr>
            <p:ph idx="1"/>
          </p:nvPr>
        </p:nvSpPr>
        <p:spPr/>
        <p:txBody>
          <a:bodyPr>
            <a:normAutofit fontScale="92500"/>
          </a:bodyPr>
          <a:lstStyle/>
          <a:p>
            <a:pPr algn="just"/>
            <a:r>
              <a:rPr lang="tr-TR" dirty="0" smtClean="0"/>
              <a:t>Aslî harflerden biridir. Hemze med harfinden sonra geldiğinde med sebebi olur ve harfi bir elif miktarından fazla uzattırır. </a:t>
            </a:r>
            <a:r>
              <a:rPr lang="ar-EG" dirty="0" smtClean="0"/>
              <a:t>يَا أيُّهَا , يَشَاءُ ,</a:t>
            </a:r>
          </a:p>
          <a:p>
            <a:pPr algn="just">
              <a:buNone/>
            </a:pPr>
            <a:r>
              <a:rPr lang="ar-EG" dirty="0" smtClean="0"/>
              <a:t>  </a:t>
            </a:r>
            <a:r>
              <a:rPr lang="tr-TR" dirty="0" smtClean="0"/>
              <a:t> </a:t>
            </a:r>
            <a:r>
              <a:rPr lang="ar-EG" dirty="0" smtClean="0"/>
              <a:t>سَوَا ءٌ</a:t>
            </a:r>
            <a:r>
              <a:rPr lang="tr-TR" dirty="0" smtClean="0"/>
              <a:t> , </a:t>
            </a:r>
            <a:r>
              <a:rPr lang="ar-EG" dirty="0" smtClean="0"/>
              <a:t>جَا ءَ</a:t>
            </a:r>
            <a:r>
              <a:rPr lang="tr-TR" dirty="0" smtClean="0"/>
              <a:t> gibi…</a:t>
            </a:r>
          </a:p>
          <a:p>
            <a:pPr algn="just">
              <a:buNone/>
            </a:pPr>
            <a:r>
              <a:rPr lang="tr-TR" dirty="0" smtClean="0"/>
              <a:t>Burada söz konusu olan hemze, hemze-i kat’ (</a:t>
            </a:r>
            <a:r>
              <a:rPr lang="ar-EG" dirty="0" smtClean="0"/>
              <a:t>الهمزة القطع</a:t>
            </a:r>
            <a:r>
              <a:rPr lang="tr-TR" dirty="0" smtClean="0"/>
              <a:t>) ‘dır. Vasl hemzesi (</a:t>
            </a:r>
            <a:r>
              <a:rPr lang="ar-EG" dirty="0" smtClean="0"/>
              <a:t>الهمزة الوصل</a:t>
            </a:r>
            <a:r>
              <a:rPr lang="tr-TR" dirty="0" smtClean="0"/>
              <a:t>) değildir. Çünkü Vasl hemzesi yazılışta var olmakla beraber okunuşta ortadan kalkan bir hemzedir. Bu yüzden med sebebi değildir.</a:t>
            </a:r>
            <a:r>
              <a:rPr lang="ar-EG" dirty="0" smtClean="0"/>
              <a:t>  وقَال</a:t>
            </a:r>
            <a:r>
              <a:rPr lang="ar-EG" u="sng" dirty="0" smtClean="0"/>
              <a:t>ُوا ال</a:t>
            </a:r>
            <a:r>
              <a:rPr lang="ar-EG" dirty="0" smtClean="0"/>
              <a:t>حَمْدُ لِله</a:t>
            </a: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TotalTime>
  <Words>1139</Words>
  <Application>Microsoft Office PowerPoint</Application>
  <PresentationFormat>Ekran Gösterisi (4:3)</PresentationFormat>
  <Paragraphs>70</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Ofis Teması</vt:lpstr>
      <vt:lpstr>MED VE HÜKÜMLERİ (المدُّ و أحكامهُ)</vt:lpstr>
      <vt:lpstr>KASR (القصرُ)</vt:lpstr>
      <vt:lpstr>MED HARFLERİ (الحروف المدية)</vt:lpstr>
      <vt:lpstr> و  harfi harekesiz olup kendisinden önceki harfin harekesi ötre olursa و  med harfi olur. Kendisinden önceki harf kalın bir harf ise “u” sesi ile bu kalın harfi uzatır. Eğer kendisinden önceki harf ince bir harf ise “u-ü” arası bir sesle bu ince harfi bir elif miktarı uzatır. يَخُوضُو , قُولُو , أعُوذ , تُوبُو gibi…</vt:lpstr>
      <vt:lpstr> ى  harfi harekesiz olup kendinden önceki harfin harekesi esre olursa ى harfi med harfi olur ve kendisinden önceki harfi “i” sesi ile bir elif miktarı uzatır. الَّذِى, سِيقَ ,قِيلَ gibi…</vt:lpstr>
      <vt:lpstr> ا  harfi harekesiz olup bir önceki harfin harekesi üstün olursa ا  med harfi olur. Eğer kendisinden önceki harf kalın bir harf ise “â” sesi ile bu kalın harfi uzatır. Eğer kendisinden önceki harf ince ise onu “a-e” arası bir sesle bir elif miktarı uzatır. قَالَ , كَانَ, إِذ َا, صَارَ</vt:lpstr>
      <vt:lpstr> Mushaf'ın hattına mahsus olmak üzere bazı kelimelerde med harfi olan ا  (elif), و veya ى   ile yazılmıştır. الصلَوة, الزكَوة , كفَى , زلفىَ  gibi…</vt:lpstr>
      <vt:lpstr> MED SEBEPLERİ (سَبَبَا المَدِّ)</vt:lpstr>
      <vt:lpstr>HEMZE (الهمزة)</vt:lpstr>
      <vt:lpstr>SÜKÛN (السُكُونْ)</vt:lpstr>
      <vt:lpstr>LAZIMÎ SÜKÛN (السكون الازم )</vt:lpstr>
      <vt:lpstr>ARIZÎ SÜKÛN (السكون العارض)</vt:lpstr>
      <vt:lpstr>ASLÎ MED</vt:lpstr>
      <vt:lpstr> Bazı kelimelerde med harfi görünmediği, yani yazıda bulunmadığı halde, okunuşta bulunur ki, o zaman harf-i med takdîrî (mukadder) olur ve med harfi varmış gibi kabul edilerek harf uzatılır. أَأْمَنَ-آمَنَ,    أَأْمَنَ-يُؤْمِنُ-إِأْمَانًا&gt;إِيمَانًا   ,أَتَى-يأْتى-أُأْتِى-أُوتِى  Bu gibi kelimelerdeki hemzelerin uzatılmasıyla yapılan medde medd-i bedel denir. Bunların asıllarının iki hemzeli olması, sakin olan ikinci hemzenin, makablinin harekesi cinsinden harf-i medde tebdil edilmesi (dönüştürülmesi) sebebiyle veya med, sakin hemzeden bedel olduğu için buna medd-i bedel denilmiştir.                                           </vt:lpstr>
      <vt:lpstr>ASLÎ MEDDİN HÜKMÜ</vt:lpstr>
      <vt:lpstr>FER’Î MEDLER</vt:lpstr>
      <vt:lpstr>MEDD-İ MUTTASIL (المدالمتصل)</vt:lpstr>
      <vt:lpstr>MEDD-İ MUTTASILIN HÜKMÜ</vt:lpstr>
      <vt:lpstr>UZATMA SÜRESİ</vt:lpstr>
      <vt:lpstr>MEDD-İ MUNFASIL (المدالمنفصل</vt:lpstr>
      <vt:lpstr> Medd-i Munfasıl olan bazı yerlerde harf-i med mukadder olur. Yani yazıda görülmez. Fakat takdir edilir, var sayılır. إنَّ هذهِ أُمَّتُكُمْ,  أَنَّ مَالَهُ أَخْلَدَهُ, عِنْدَهُ إلاَّ بِِهِ إِيمَانًا </vt:lpstr>
      <vt:lpstr>MEDD-İ MUNFASIL’IN HÜKMÜ</vt:lpstr>
      <vt:lpstr>Kasr ile (yani Aslî med ile) okuyanlar: İbn Kesîr, Ebu Amr, Ebu Cafer, Ya’kûb. Aslî med üzerine bir elif ziyade ile okuyanlar: Dûrî, Kâlûn. Aslî Med üzerine iki elif ziyade ile okuyanlar: İbn Âmir, Kisâî, Halefu’l-’Âşir. Aslî Med üzerine üç elif ziyade ile okuyanlar: İmam Âsım Aslî Med üzerine dört elif ziyade ile okuyanlar: İmam Hamze, Verş.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 VE HÜKÜMLERİ (المدُّ و أحكامهُ)</dc:title>
  <cp:lastModifiedBy>user</cp:lastModifiedBy>
  <cp:revision>28</cp:revision>
  <dcterms:modified xsi:type="dcterms:W3CDTF">2018-01-03T11:04:33Z</dcterms:modified>
</cp:coreProperties>
</file>