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75" r:id="rId15"/>
    <p:sldId id="268" r:id="rId16"/>
    <p:sldId id="269" r:id="rId17"/>
    <p:sldId id="270" r:id="rId18"/>
    <p:sldId id="280" r:id="rId19"/>
    <p:sldId id="271" r:id="rId20"/>
    <p:sldId id="281" r:id="rId21"/>
    <p:sldId id="276" r:id="rId22"/>
    <p:sldId id="272" r:id="rId23"/>
    <p:sldId id="273" r:id="rId24"/>
    <p:sldId id="279" r:id="rId25"/>
    <p:sldId id="274" r:id="rId26"/>
    <p:sldId id="277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1770C-B549-4DD0-817E-63DDE6D20F3E}" type="datetimeFigureOut">
              <a:rPr lang="tr-TR" smtClean="0"/>
              <a:pPr/>
              <a:t>20.05.2015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5E284-0D78-4399-AA8E-856D31BBA13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1470025"/>
          </a:xfrm>
        </p:spPr>
        <p:txBody>
          <a:bodyPr anchor="ctr"/>
          <a:lstStyle>
            <a:lvl1pPr algn="r">
              <a:defRPr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2792" y="3357562"/>
            <a:ext cx="6400800" cy="1752600"/>
          </a:xfrm>
        </p:spPr>
        <p:txBody>
          <a:bodyPr/>
          <a:lstStyle>
            <a:lvl1pPr marL="0" indent="0" algn="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93D58-EF47-424E-B24A-194C1C1AFE63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8" name="Chevron 7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82919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B1B52-06A9-49BB-98C2-31C0F35AFF51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154758"/>
          </a:xfrm>
        </p:spPr>
        <p:txBody>
          <a:bodyPr vert="eaVert"/>
          <a:lstStyle>
            <a:lvl1pPr>
              <a:defRPr>
                <a:effectLst>
                  <a:outerShdw blurRad="50800" dist="50800" dir="189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154758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87DA-FB72-4E5A-B07E-54A4E1AADFA3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10" name="Chevron 9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A320-9B16-474A-AE57-72DE6FC26070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86113"/>
            <a:ext cx="7772400" cy="1362075"/>
          </a:xfrm>
        </p:spPr>
        <p:txBody>
          <a:bodyPr anchor="t"/>
          <a:lstStyle>
            <a:lvl1pPr algn="r">
              <a:defRPr sz="4000" b="0" cap="all"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85926"/>
            <a:ext cx="7772400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CBFE-1DB2-4AD6-A9D1-955A84E4FD1A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9" name="Chevron 8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46273-55A7-4FF5-A3B3-252BB6CB9C8B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11" name="Chevron 10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BE79-C421-4E5A-9DE4-03978CFBCB9B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7" name="Chevron 6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48C42-B79F-4825-8FE6-70190BC6DEE3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6F7B-1620-4400-8BD2-CAF3F58A7382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0745" y="285728"/>
            <a:ext cx="5106055" cy="1162050"/>
          </a:xfrm>
        </p:spPr>
        <p:txBody>
          <a:bodyPr anchor="ctr">
            <a:normAutofit/>
          </a:bodyPr>
          <a:lstStyle>
            <a:lvl1pPr algn="ctr">
              <a:defRPr sz="32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3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6218"/>
            <a:ext cx="5111750" cy="4679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85729"/>
            <a:ext cx="3008313" cy="5840435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400"/>
            </a:lvl1pPr>
            <a:lvl2pPr marL="457200" indent="0">
              <a:spcAft>
                <a:spcPts val="0"/>
              </a:spcAft>
              <a:buNone/>
              <a:defRPr sz="1200"/>
            </a:lvl2pPr>
            <a:lvl3pPr marL="914400" indent="0">
              <a:spcAft>
                <a:spcPts val="0"/>
              </a:spcAft>
              <a:buNone/>
              <a:defRPr sz="1000"/>
            </a:lvl3pPr>
            <a:lvl4pPr marL="1371600" indent="0">
              <a:spcAft>
                <a:spcPts val="0"/>
              </a:spcAft>
              <a:buNone/>
              <a:defRPr sz="900"/>
            </a:lvl4pPr>
            <a:lvl5pPr marL="1828800" indent="0">
              <a:spcAft>
                <a:spcPts val="0"/>
              </a:spcAft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6FE5C-AFAD-4541-86D1-335FE2618FEA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  <p:transition advClick="0" advTm="3000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72" y="615868"/>
            <a:ext cx="928694" cy="5813528"/>
          </a:xfrm>
        </p:spPr>
        <p:txBody>
          <a:bodyPr vert="eaVert" anchor="ctr">
            <a:normAutofit/>
          </a:bodyPr>
          <a:lstStyle>
            <a:lvl1pPr algn="l">
              <a:defRPr sz="28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18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4348" y="612777"/>
            <a:ext cx="6858048" cy="4745051"/>
          </a:xfrm>
          <a:ln w="38100" cap="flat" cmpd="sng" algn="ctr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100000" t="100000"/>
              </a:path>
              <a:tileRect r="-100000" b="-100000"/>
            </a:gradFill>
            <a:prstDash val="solid"/>
          </a:ln>
          <a:effectLst>
            <a:outerShdw blurRad="38100" dist="50800" dir="5400000" algn="tl" rotWithShape="0">
              <a:srgbClr val="000000">
                <a:alpha val="5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5500702"/>
            <a:ext cx="6858048" cy="9286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426BF-C29B-4A1C-91BD-023F6222A961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13" cstate="print">
              <a:alphaModFix amt="30000"/>
              <a:duotone>
                <a:schemeClr val="accent1"/>
                <a:srgbClr val="FFFFFF"/>
              </a:duotone>
            </a:blip>
            <a:tile tx="0" ty="0" sx="100000" sy="100000" flip="none" algn="tl"/>
          </a:blipFill>
          <a:ln w="25400" cap="flat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latinLnBrk="0" hangingPunct="1"/>
            <a:endParaRPr kumimoji="0" lang="zh-CN" altLang="en-US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7"/>
          <p:cNvGrpSpPr/>
          <p:nvPr/>
        </p:nvGrpSpPr>
        <p:grpSpPr>
          <a:xfrm>
            <a:off x="0" y="6570024"/>
            <a:ext cx="9144000" cy="288000"/>
            <a:chOff x="0" y="6353387"/>
            <a:chExt cx="9144000" cy="361763"/>
          </a:xfrm>
        </p:grpSpPr>
        <p:grpSp>
          <p:nvGrpSpPr>
            <p:cNvPr id="9" name="Group 16"/>
            <p:cNvGrpSpPr/>
            <p:nvPr/>
          </p:nvGrpSpPr>
          <p:grpSpPr>
            <a:xfrm>
              <a:off x="0" y="6353387"/>
              <a:ext cx="8756597" cy="360000"/>
              <a:chOff x="1" y="6353387"/>
              <a:chExt cx="8756597" cy="360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1" y="653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50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  <p:sp>
            <p:nvSpPr>
              <p:cNvPr id="11" name="Freeform 10"/>
              <p:cNvSpPr/>
              <p:nvPr userDrawn="1"/>
            </p:nvSpPr>
            <p:spPr>
              <a:xfrm flipV="1">
                <a:off x="1" y="635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75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8640700" y="6354583"/>
              <a:ext cx="503300" cy="360567"/>
              <a:chOff x="8640700" y="6354583"/>
              <a:chExt cx="503300" cy="360567"/>
            </a:xfrm>
          </p:grpSpPr>
          <p:sp>
            <p:nvSpPr>
              <p:cNvPr id="12" name="Chevron 11"/>
              <p:cNvSpPr/>
              <p:nvPr userDrawn="1"/>
            </p:nvSpPr>
            <p:spPr>
              <a:xfrm flipH="1">
                <a:off x="8640700" y="6354583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hevron 12"/>
              <p:cNvSpPr/>
              <p:nvPr userDrawn="1"/>
            </p:nvSpPr>
            <p:spPr>
              <a:xfrm flipH="1">
                <a:off x="8767248" y="635515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shade val="75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3"/>
              <p:cNvSpPr/>
              <p:nvPr userDrawn="1"/>
            </p:nvSpPr>
            <p:spPr>
              <a:xfrm flipH="1">
                <a:off x="8894116" y="635500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shade val="75000"/>
                    </a:schemeClr>
                  </a:gs>
                  <a:gs pos="100000">
                    <a:schemeClr val="accent1">
                      <a:shade val="50000"/>
                      <a:shade val="2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threePt" dir="tl">
                <a:rot lat="0" lon="0" rev="7200000"/>
              </a:lightRig>
            </a:scene3d>
            <a:sp3d contourW="6350">
              <a:contourClr>
                <a:schemeClr val="accent1"/>
              </a:contourClr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70000"/>
            <a:ext cx="1643042" cy="288000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1065A-74DC-4F37-93B5-349115579354}" type="datetime1">
              <a:rPr lang="tr-TR" smtClean="0"/>
              <a:pPr/>
              <a:t>20.05.2015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43042" y="6570000"/>
            <a:ext cx="4214842" cy="288000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8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528" y="6570000"/>
            <a:ext cx="571472" cy="288000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0AE8A2B9-98E3-467D-8B09-98A3762D3BE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3000">
    <p:wheel spokes="3"/>
  </p:transition>
  <p:hf hdr="0" ftr="0" dt="0"/>
  <p:txStyles>
    <p:titleStyle>
      <a:lvl1pPr algn="ctr" rtl="0" eaLnBrk="1" latinLnBrk="0" hangingPunct="1">
        <a:spcBef>
          <a:spcPct val="0"/>
        </a:spcBef>
        <a:buNone/>
        <a:defRPr kumimoji="0" lang="zh-CN" altLang="en-US" sz="4400" b="1" kern="1200" dirty="0">
          <a:ln w="11430"/>
          <a:gradFill flip="none" rotWithShape="1">
            <a:gsLst>
              <a:gs pos="0">
                <a:schemeClr val="accent2"/>
              </a:gs>
              <a:gs pos="45000">
                <a:schemeClr val="accent2">
                  <a:tint val="60000"/>
                </a:schemeClr>
              </a:gs>
              <a:gs pos="90000">
                <a:schemeClr val="accent2">
                  <a:tint val="40000"/>
                </a:schemeClr>
              </a:gs>
              <a:gs pos="100000">
                <a:schemeClr val="accent2">
                  <a:tint val="20000"/>
                </a:schemeClr>
              </a:gs>
            </a:gsLst>
            <a:lin ang="5400000" scaled="1"/>
            <a:tileRect/>
          </a:gradFill>
          <a:effectLst>
            <a:outerShdw blurRad="44450" dist="41910" dir="3600000" algn="tl">
              <a:srgbClr val="000000">
                <a:alpha val="5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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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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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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539552" y="285728"/>
            <a:ext cx="8229600" cy="6000792"/>
          </a:xfrm>
        </p:spPr>
        <p:txBody>
          <a:bodyPr>
            <a:normAutofit/>
          </a:bodyPr>
          <a:lstStyle/>
          <a:p>
            <a:r>
              <a:rPr lang="tr-TR" sz="5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KÜLTÜR VE TOPLUMSAL CİNSİYET</a:t>
            </a:r>
            <a:r>
              <a:rPr lang="tr-TR" sz="53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tr-TR" sz="5300" dirty="0" smtClean="0">
                <a:solidFill>
                  <a:schemeClr val="tx1"/>
                </a:solidFill>
                <a:latin typeface="+mn-lt"/>
              </a:rPr>
            </a:br>
            <a:r>
              <a:rPr lang="tr-TR" dirty="0" smtClean="0">
                <a:solidFill>
                  <a:schemeClr val="tx1"/>
                </a:solidFill>
              </a:rPr>
              <a:t/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 smtClean="0">
                <a:solidFill>
                  <a:schemeClr val="tx1"/>
                </a:solidFill>
                <a:effectLst/>
                <a:latin typeface="+mn-lt"/>
              </a:rPr>
              <a:t>ETKİLİ İLETİŞİM BECERİLERİ</a:t>
            </a:r>
            <a:br>
              <a:rPr lang="tr-TR" dirty="0" smtClean="0">
                <a:solidFill>
                  <a:schemeClr val="tx1"/>
                </a:solidFill>
                <a:effectLst/>
                <a:latin typeface="+mn-lt"/>
              </a:rPr>
            </a:br>
            <a:endParaRPr lang="tr-TR" sz="32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576064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TOPLUMSAL CİNSİYET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568952" cy="5544616"/>
          </a:xfrm>
        </p:spPr>
        <p:txBody>
          <a:bodyPr/>
          <a:lstStyle/>
          <a:p>
            <a:pPr marL="514350" indent="-514350" algn="l"/>
            <a:endParaRPr lang="tr-TR" sz="2800" dirty="0" smtClean="0"/>
          </a:p>
          <a:p>
            <a:pPr marL="514350" indent="-514350" algn="l"/>
            <a:r>
              <a:rPr lang="tr-TR" sz="2800" dirty="0" smtClean="0">
                <a:solidFill>
                  <a:schemeClr val="tx1"/>
                </a:solidFill>
              </a:rPr>
              <a:t>Öte yandan, erkeklerde: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Mevki peşindedirler.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Bağımsızlık ve özerkliği tercih ederler.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‘</a:t>
            </a:r>
            <a:r>
              <a:rPr lang="tr-TR" sz="2800" dirty="0">
                <a:solidFill>
                  <a:schemeClr val="tx1"/>
                </a:solidFill>
              </a:rPr>
              <a:t>S</a:t>
            </a:r>
            <a:r>
              <a:rPr lang="tr-TR" sz="2800" dirty="0" smtClean="0">
                <a:solidFill>
                  <a:schemeClr val="tx1"/>
                </a:solidFill>
              </a:rPr>
              <a:t>erbest alan’ için can atarlar.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Yaşıtlarının saygısını isterler.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Toplum içinde daha çok konuşurlar.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Sorunlarını kendilerine saklarlar.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Olayların ayrıntılarına odaklanırlar.</a:t>
            </a:r>
          </a:p>
          <a:p>
            <a:pPr marL="514350" indent="-514350" algn="l"/>
            <a:r>
              <a:rPr lang="tr-TR" sz="2800" dirty="0" smtClean="0">
                <a:solidFill>
                  <a:schemeClr val="tx1"/>
                </a:solidFill>
              </a:rPr>
              <a:t>Bu farklılıklar birçok soruna yol açmaktadır.</a:t>
            </a:r>
          </a:p>
          <a:p>
            <a:pPr marL="514350" indent="-514350" algn="l">
              <a:buFont typeface="+mj-lt"/>
              <a:buAutoNum type="arabicPeriod"/>
            </a:pPr>
            <a:endParaRPr lang="tr-TR" dirty="0" smtClean="0"/>
          </a:p>
          <a:p>
            <a:pPr marL="514350" indent="-514350" algn="l">
              <a:buFont typeface="+mj-lt"/>
              <a:buAutoNum type="arabicPeriod"/>
            </a:pPr>
            <a:endParaRPr lang="tr-TR" dirty="0" smtClean="0"/>
          </a:p>
          <a:p>
            <a:pPr algn="l"/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9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576064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TOPLUMSAL CİNSİYET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714348" y="1412776"/>
            <a:ext cx="8034116" cy="5040560"/>
          </a:xfrm>
        </p:spPr>
        <p:txBody>
          <a:bodyPr>
            <a:normAutofit/>
          </a:bodyPr>
          <a:lstStyle/>
          <a:p>
            <a:pPr algn="l"/>
            <a:endParaRPr lang="tr-TR" sz="2800" dirty="0" smtClean="0"/>
          </a:p>
          <a:p>
            <a:pPr algn="l"/>
            <a:endParaRPr lang="tr-TR" sz="2800" dirty="0"/>
          </a:p>
          <a:p>
            <a:pPr algn="l"/>
            <a:r>
              <a:rPr lang="tr-TR" sz="2800" dirty="0" smtClean="0">
                <a:solidFill>
                  <a:schemeClr val="tx1"/>
                </a:solidFill>
              </a:rPr>
              <a:t>Erkekler daha duyarlı olma konusunda, kadınlar ise daha dolaysız ve daha sonuç odaklı olma konusunda uygulamalar yapabilirler.</a:t>
            </a:r>
          </a:p>
          <a:p>
            <a:pPr algn="l"/>
            <a:r>
              <a:rPr lang="tr-TR" sz="2800" dirty="0" smtClean="0">
                <a:solidFill>
                  <a:schemeClr val="tx1"/>
                </a:solidFill>
              </a:rPr>
              <a:t>Bu çabaların amacı, FARKINDALIKTIR.</a:t>
            </a: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Farkındalık,</a:t>
            </a:r>
            <a:r>
              <a:rPr lang="tr-TR" sz="2800" dirty="0" smtClean="0">
                <a:solidFill>
                  <a:schemeClr val="tx1"/>
                </a:solidFill>
              </a:rPr>
              <a:t> karşı cinsin dilini yorumlamanıza ve anlamanıza yardımcı olur.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10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196751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ERKEKLER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642910" y="1340768"/>
            <a:ext cx="8321578" cy="5157192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/>
          </a:p>
          <a:p>
            <a:pPr algn="l"/>
            <a:endParaRPr lang="tr-TR" sz="2800" b="1" dirty="0"/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1- Önce ilişki kurun: </a:t>
            </a:r>
            <a:r>
              <a:rPr lang="tr-TR" sz="2800" dirty="0" smtClean="0">
                <a:solidFill>
                  <a:schemeClr val="tx1"/>
                </a:solidFill>
              </a:rPr>
              <a:t>Eve gittiğinizde doğrudan televizyona ve bilgisayara koşmak yerine eşinizi bir öpücükle selamlayın.</a:t>
            </a: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2-Ortak bir nokta bulmaya çalışın: </a:t>
            </a:r>
            <a:r>
              <a:rPr lang="tr-TR" dirty="0" smtClean="0">
                <a:solidFill>
                  <a:schemeClr val="tx1"/>
                </a:solidFill>
              </a:rPr>
              <a:t>K</a:t>
            </a:r>
            <a:r>
              <a:rPr lang="tr-TR" sz="2800" dirty="0" smtClean="0">
                <a:solidFill>
                  <a:schemeClr val="tx1"/>
                </a:solidFill>
              </a:rPr>
              <a:t>adınlarla iletişim kurarken egemenlik kurmaya çalışmaktan, rekabet ve çekişmeden uzak durun.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11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814393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effectLst/>
              </a:rPr>
              <a:t>ERKEKLER İÇİN FARKINDALIĞIN KURALLARI</a:t>
            </a:r>
            <a:endParaRPr lang="tr-TR" dirty="0">
              <a:effectLst/>
            </a:endParaRPr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428596" y="1928802"/>
            <a:ext cx="8143932" cy="4429156"/>
          </a:xfrm>
        </p:spPr>
        <p:txBody>
          <a:bodyPr/>
          <a:lstStyle/>
          <a:p>
            <a:pPr algn="l"/>
            <a:r>
              <a:rPr lang="tr-TR" b="1" dirty="0" smtClean="0">
                <a:solidFill>
                  <a:schemeClr val="tx1"/>
                </a:solidFill>
              </a:rPr>
              <a:t>3-İşbirliği kurun: </a:t>
            </a:r>
            <a:r>
              <a:rPr lang="tr-TR" dirty="0" smtClean="0">
                <a:solidFill>
                  <a:schemeClr val="tx1"/>
                </a:solidFill>
              </a:rPr>
              <a:t>Bir şeyleri birlikte yapmayı önerin. Onları kendi kendinize yapmayı tercih etseniz bile.</a:t>
            </a: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4-Görüş birliğine vararak karar verme: </a:t>
            </a:r>
            <a:r>
              <a:rPr lang="tr-TR" dirty="0" smtClean="0">
                <a:solidFill>
                  <a:schemeClr val="tx1"/>
                </a:solidFill>
              </a:rPr>
              <a:t>Kadınlar herkes görüş birliğine varana kadar enine boyuna tartışmayı ve zaman ayırmayı severler. Sabırlı olun ve onun işbirliği yapmanın yollarını aradığını hatırlatın.</a:t>
            </a:r>
          </a:p>
          <a:p>
            <a:pPr algn="l"/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12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052735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ERKEKLER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280920" cy="4320480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>
              <a:solidFill>
                <a:schemeClr val="tx1"/>
              </a:solidFill>
            </a:endParaRP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5-Yakın olun: </a:t>
            </a:r>
            <a:r>
              <a:rPr lang="tr-TR" sz="2800" dirty="0" smtClean="0">
                <a:solidFill>
                  <a:schemeClr val="tx1"/>
                </a:solidFill>
              </a:rPr>
              <a:t>Siz ne kadar geri çekilir ve serbest alan isterseniz o peşinize daha fazla düşmeye çalışacaktır. Biraz daha fazla birlikte olmayı ve hoş görmeyi öğrenin. Kendinize zaman ayırmak istediğinizde bunu ona söyleyin.</a:t>
            </a: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6-Minnettarlığınızı dile getirin: </a:t>
            </a:r>
            <a:r>
              <a:rPr lang="tr-TR" dirty="0" smtClean="0">
                <a:solidFill>
                  <a:schemeClr val="tx1"/>
                </a:solidFill>
              </a:rPr>
              <a:t>Bir kadın minnettar kaldığınız bir şey yaptığında bunu yüksek sesle söyleyin.</a:t>
            </a:r>
          </a:p>
          <a:p>
            <a:pPr algn="l"/>
            <a:endParaRPr lang="tr-TR" sz="2800" dirty="0" smtClean="0">
              <a:solidFill>
                <a:schemeClr val="tx1"/>
              </a:solidFill>
            </a:endParaRPr>
          </a:p>
          <a:p>
            <a:endParaRPr lang="tr-TR" sz="2800" b="1" dirty="0" smtClean="0"/>
          </a:p>
          <a:p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13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377842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ERKEKLER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428596" y="1844824"/>
            <a:ext cx="8319868" cy="3960440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/>
          </a:p>
          <a:p>
            <a:pPr algn="l"/>
            <a:endParaRPr lang="tr-TR" sz="2800" b="1" dirty="0"/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7-Konuşun: </a:t>
            </a:r>
            <a:r>
              <a:rPr lang="tr-TR" sz="2800" dirty="0" smtClean="0">
                <a:solidFill>
                  <a:schemeClr val="tx1"/>
                </a:solidFill>
              </a:rPr>
              <a:t>Size yönlendirici bir soru sorulduğunda ona tam bir yanıt verin.</a:t>
            </a: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8-Sorunlarınızı paylaşın: </a:t>
            </a:r>
            <a:r>
              <a:rPr lang="tr-TR" sz="2800" dirty="0" smtClean="0">
                <a:solidFill>
                  <a:schemeClr val="tx1"/>
                </a:solidFill>
              </a:rPr>
              <a:t>Kadınların sizin neyi rahatsız ettiğini bilmesine izin verin . Bu zayıflığınızı kabul etmek demek değildir.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14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008112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ERKEKLER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71472" y="1556792"/>
            <a:ext cx="8393016" cy="4896544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/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9-Duygularınızı dile getirin: </a:t>
            </a:r>
            <a:r>
              <a:rPr lang="tr-TR" sz="2800" dirty="0" smtClean="0">
                <a:solidFill>
                  <a:schemeClr val="tx1"/>
                </a:solidFill>
              </a:rPr>
              <a:t>Kadınların ‘Nasılsın?’ sorularına gerçekten nasıl hissettiğinizi anlatarak yanıt vermeye başlayın. ‘İyiyim, her şey yolunda’ yanıtı yerine, ’Aslında son zamanlarda keyifsizim işlerim pek yolunda gitmiyor.’ gibi yanıtlar verin.</a:t>
            </a: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10-İş konuşmalarını ve Kişisel konuşmaları birleştirin: </a:t>
            </a:r>
            <a:r>
              <a:rPr lang="tr-TR" sz="2800" dirty="0" smtClean="0">
                <a:solidFill>
                  <a:schemeClr val="tx1"/>
                </a:solidFill>
              </a:rPr>
              <a:t>İşyerinde ya da okulda, kişisel yaşamınızdan biraz daha fazla söz edin.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15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1000100" y="642918"/>
            <a:ext cx="7772400" cy="1025352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ERKEKLER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00034" y="1340768"/>
            <a:ext cx="8392446" cy="5256584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/>
          </a:p>
          <a:p>
            <a:pPr algn="l"/>
            <a:endParaRPr lang="tr-TR" sz="2800" b="1" dirty="0" smtClean="0">
              <a:solidFill>
                <a:schemeClr val="tx1"/>
              </a:solidFill>
            </a:endParaRP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11-Yardım ve öğüt isteyin: </a:t>
            </a:r>
            <a:r>
              <a:rPr lang="tr-TR" dirty="0" smtClean="0">
                <a:solidFill>
                  <a:schemeClr val="tx1"/>
                </a:solidFill>
              </a:rPr>
              <a:t>B</a:t>
            </a:r>
            <a:r>
              <a:rPr lang="tr-TR" sz="2800" dirty="0" smtClean="0">
                <a:solidFill>
                  <a:schemeClr val="tx1"/>
                </a:solidFill>
              </a:rPr>
              <a:t>u zayıflığınız ya da daha aşağı durumda olduğunuzu kabul etmek anlamına gelmez.</a:t>
            </a:r>
            <a:endParaRPr lang="tr-TR" sz="2800" b="1" dirty="0" smtClean="0">
              <a:solidFill>
                <a:schemeClr val="tx1"/>
              </a:solidFill>
            </a:endParaRP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12-Empati ile dinleyin: </a:t>
            </a:r>
            <a:r>
              <a:rPr lang="tr-TR" sz="2800" dirty="0" smtClean="0">
                <a:solidFill>
                  <a:schemeClr val="tx1"/>
                </a:solidFill>
              </a:rPr>
              <a:t>Bir süre konuşmayın ve göz teması kurun. Sorunlarını onun bakış açısından görmeye çalışın. Açıklık getirmek için sorular sorun ve açılımlama yapın.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16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ERKEKLER İÇİN FARKINDALIĞIN KURALLARI</a:t>
            </a:r>
            <a:endParaRPr lang="tr-TR" sz="3600" dirty="0"/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571472" y="2143116"/>
            <a:ext cx="7892120" cy="3857652"/>
          </a:xfrm>
        </p:spPr>
        <p:txBody>
          <a:bodyPr/>
          <a:lstStyle/>
          <a:p>
            <a:pPr algn="l"/>
            <a:endParaRPr lang="tr-TR" b="1" dirty="0" smtClean="0">
              <a:solidFill>
                <a:schemeClr val="tx1"/>
              </a:solidFill>
            </a:endParaRP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13-Öğüt vermek yerine anlayış göstermeye çalışın: </a:t>
            </a:r>
            <a:r>
              <a:rPr lang="tr-TR" dirty="0" smtClean="0">
                <a:solidFill>
                  <a:schemeClr val="tx1"/>
                </a:solidFill>
              </a:rPr>
              <a:t>Bir kadın çoğunlukla çözüm istemiyordur. Yalnızca anlayış istiyordur. Sorununu çözmeye çalışmak yerine onun duygularını anlamaya çalışın.</a:t>
            </a:r>
            <a:endParaRPr lang="tr-TR" b="1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17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57224" y="714356"/>
            <a:ext cx="7772400" cy="1052737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KADINLAR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607330" cy="5328592"/>
          </a:xfrm>
        </p:spPr>
        <p:txBody>
          <a:bodyPr>
            <a:normAutofit/>
          </a:bodyPr>
          <a:lstStyle/>
          <a:p>
            <a:pPr marL="514350" indent="-514350" algn="l"/>
            <a:r>
              <a:rPr lang="tr-TR" b="1" dirty="0" smtClean="0">
                <a:solidFill>
                  <a:schemeClr val="tx1"/>
                </a:solidFill>
              </a:rPr>
              <a:t>     </a:t>
            </a:r>
          </a:p>
          <a:p>
            <a:pPr marL="514350" indent="-514350" algn="l"/>
            <a:endParaRPr lang="tr-TR" b="1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tr-TR" b="1" dirty="0" smtClean="0">
                <a:solidFill>
                  <a:schemeClr val="tx1"/>
                </a:solidFill>
              </a:rPr>
              <a:t>      1-Kimin daha üstün olduğunu bilin:</a:t>
            </a:r>
            <a:r>
              <a:rPr lang="tr-TR" dirty="0" smtClean="0">
                <a:solidFill>
                  <a:schemeClr val="tx1"/>
                </a:solidFill>
              </a:rPr>
              <a:t> Birkaç erkeğin bulunduğu grubun içinde konuşurken size ilgiyi daha çok kim gösteriyor fark etmeye çalışın.</a:t>
            </a:r>
            <a:endParaRPr lang="tr-TR" b="1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tr-TR" sz="2800" b="1" dirty="0" smtClean="0">
                <a:solidFill>
                  <a:schemeClr val="tx1"/>
                </a:solidFill>
              </a:rPr>
              <a:t>      2-Durumunu netleştirmeye çalışın:</a:t>
            </a:r>
            <a:r>
              <a:rPr lang="tr-TR" sz="2800" dirty="0" smtClean="0">
                <a:solidFill>
                  <a:schemeClr val="tx1"/>
                </a:solidFill>
              </a:rPr>
              <a:t> Görüşlerinizi, duygularınızı ve gereksinimlerinizi açıkça dile getirin. Böylece, erkeklerin saygı ve işbirliğini kazanma şansınız daha fazla olacaktır.</a:t>
            </a:r>
          </a:p>
          <a:p>
            <a:pPr marL="514350" indent="-514350" algn="l">
              <a:buFont typeface="+mj-lt"/>
              <a:buAutoNum type="arabicPeriod"/>
            </a:pPr>
            <a:endParaRPr lang="tr-TR" sz="2800" b="1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18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1080120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KÜLTÜR VE TOPLUMSAL CİNSİYET</a:t>
            </a:r>
            <a:endParaRPr lang="tr-TR" sz="3600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>
          <a:xfrm>
            <a:off x="785786" y="2492896"/>
            <a:ext cx="7674646" cy="252028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Milliyetiniz, dininiz, ırkınız, diliniz ve toplumsal cinsiyetiniz söylediğiniz, yaptığınız ve duyduğunuz her şeye renk veren belli bir hayat görüşünü oluşturur.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KADINLAR İÇİN FARKINDALIĞIN KURALLARI</a:t>
            </a:r>
            <a:endParaRPr lang="tr-TR" sz="3600" dirty="0"/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785786" y="2000240"/>
            <a:ext cx="7606368" cy="4429156"/>
          </a:xfrm>
        </p:spPr>
        <p:txBody>
          <a:bodyPr>
            <a:normAutofit lnSpcReduction="10000"/>
          </a:bodyPr>
          <a:lstStyle/>
          <a:p>
            <a:pPr algn="l"/>
            <a:r>
              <a:rPr lang="tr-TR" b="1" dirty="0" smtClean="0">
                <a:solidFill>
                  <a:schemeClr val="tx1"/>
                </a:solidFill>
              </a:rPr>
              <a:t>3-Bağımsız hareket edin: </a:t>
            </a:r>
            <a:r>
              <a:rPr lang="tr-TR" dirty="0" smtClean="0">
                <a:solidFill>
                  <a:schemeClr val="tx1"/>
                </a:solidFill>
              </a:rPr>
              <a:t>Sürekli ortak karar veren çiftler bazı zamanlar fikirlerinde çakışabilirler, bu gibi durumlarda eşlerin birbirlerinin fikirlerine saygı gösterip, rahat bırakmaları gerekli olabilir.</a:t>
            </a: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4-Oylama yapın: </a:t>
            </a:r>
            <a:r>
              <a:rPr lang="tr-TR" dirty="0" smtClean="0">
                <a:solidFill>
                  <a:schemeClr val="tx1"/>
                </a:solidFill>
              </a:rPr>
              <a:t>Karar verirken erkeklerin saygısını kazanmak istiyorsanız şunu söylemeyi deneyin “ Neden tartışmayı kısa kesip oylamaya sunmuyoruz?” Çünkü erkekler çabuk karar vermeyi severler.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19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99592" y="404665"/>
            <a:ext cx="7772400" cy="1080120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KADINLAR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71472" y="1772816"/>
            <a:ext cx="7816952" cy="4536504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>
              <a:solidFill>
                <a:schemeClr val="tx1"/>
              </a:solidFill>
            </a:endParaRP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5- Onun “ Serbest alan”ını koruyun: </a:t>
            </a:r>
            <a:r>
              <a:rPr lang="tr-TR" sz="2800" dirty="0" smtClean="0">
                <a:solidFill>
                  <a:schemeClr val="tx1"/>
                </a:solidFill>
              </a:rPr>
              <a:t>Sınırlarının nerede olduğunu dikkatlice gözlemleyin. Kendisinin peşinden koşulduğunu hissetmeye başlamadan önce ne kadar yakın olabileceğinizi anlamaya çalışın. Onun kendini geri çekmesi sizi reddetmediği ve özgürlüğünü tercih ettiği demektir.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20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237246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KADINLAR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712968" cy="5400600"/>
          </a:xfrm>
        </p:spPr>
        <p:txBody>
          <a:bodyPr>
            <a:normAutofit/>
          </a:bodyPr>
          <a:lstStyle/>
          <a:p>
            <a:pPr marL="514350" indent="-514350" algn="l"/>
            <a:endParaRPr lang="tr-TR" sz="2800" b="1" dirty="0" smtClean="0"/>
          </a:p>
          <a:p>
            <a:pPr marL="514350" indent="-514350" algn="l"/>
            <a:endParaRPr lang="tr-TR" sz="2800" b="1" dirty="0"/>
          </a:p>
          <a:p>
            <a:pPr marL="514350" indent="-514350" algn="l"/>
            <a:r>
              <a:rPr lang="tr-TR" b="1" dirty="0" smtClean="0">
                <a:solidFill>
                  <a:schemeClr val="tx1"/>
                </a:solidFill>
              </a:rPr>
              <a:t>       6-</a:t>
            </a:r>
            <a:r>
              <a:rPr lang="tr-TR" sz="2800" b="1" dirty="0" smtClean="0">
                <a:solidFill>
                  <a:schemeClr val="tx1"/>
                </a:solidFill>
              </a:rPr>
              <a:t> Saygınızı ifade edin:</a:t>
            </a:r>
            <a:r>
              <a:rPr lang="tr-TR" sz="2800" dirty="0" smtClean="0">
                <a:solidFill>
                  <a:schemeClr val="tx1"/>
                </a:solidFill>
              </a:rPr>
              <a:t> Erkekler genellikle onaylanmadan çok saygı isterler. Bir erkeğe dürüstçe “Sana katılmıyorum ama düşüncene saygı duyuyorum” diyebilirsiniz.</a:t>
            </a:r>
          </a:p>
          <a:p>
            <a:pPr marL="514350" indent="-514350" algn="l"/>
            <a:r>
              <a:rPr lang="tr-TR" sz="2800" b="1" dirty="0" smtClean="0">
                <a:solidFill>
                  <a:schemeClr val="tx1"/>
                </a:solidFill>
              </a:rPr>
              <a:t>       7- Toplum içinde daha çok konuşun: </a:t>
            </a:r>
            <a:r>
              <a:rPr lang="tr-TR" sz="2800" dirty="0" smtClean="0">
                <a:solidFill>
                  <a:schemeClr val="tx1"/>
                </a:solidFill>
              </a:rPr>
              <a:t>İsteksizliğini aşın ve düşüncülerinizi topum içinde daha sık ve daha güçlü bir şekilde dile getirin.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21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916832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KADINLAR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00034" y="1484784"/>
            <a:ext cx="8464454" cy="5184576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>
              <a:solidFill>
                <a:schemeClr val="tx1"/>
              </a:solidFill>
            </a:endParaRP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8- Sessizliği dikkate alın: </a:t>
            </a:r>
            <a:r>
              <a:rPr lang="tr-TR" sz="2800" dirty="0" smtClean="0">
                <a:solidFill>
                  <a:schemeClr val="tx1"/>
                </a:solidFill>
              </a:rPr>
              <a:t>Erkekler çok nadir olarak yalnızca oturup birbirleriyle ya da kadınlarla konuşurlar. Bir erkeğin sizinle konuşmasını istiyorsanız birlikte yapabileceğiniz bir iş arayın.</a:t>
            </a: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9-Gerçekler üzerine odaklanın:</a:t>
            </a:r>
            <a:r>
              <a:rPr lang="tr-TR" sz="2800" dirty="0" smtClean="0">
                <a:solidFill>
                  <a:schemeClr val="tx1"/>
                </a:solidFill>
              </a:rPr>
              <a:t> Karşınızdaki erkek neyin ne olduğunu bilmek istediğinde kafasındaki “Tipik dağınık kafalı kadın” düşüncesinin aksine ona bilmek istediği şeyi söyleyin.</a:t>
            </a:r>
          </a:p>
          <a:p>
            <a:pPr algn="l"/>
            <a:endParaRPr lang="tr-TR" sz="28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22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41534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KADINLAR İÇİN FARKINDALIĞIN KURALLARI</a:t>
            </a:r>
            <a:endParaRPr lang="tr-TR" dirty="0"/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>
          <a:xfrm>
            <a:off x="428596" y="1857364"/>
            <a:ext cx="8286808" cy="4357718"/>
          </a:xfrm>
        </p:spPr>
        <p:txBody>
          <a:bodyPr/>
          <a:lstStyle/>
          <a:p>
            <a:pPr algn="l"/>
            <a:endParaRPr lang="tr-TR" b="1" dirty="0" smtClean="0">
              <a:solidFill>
                <a:schemeClr val="tx1"/>
              </a:solidFill>
            </a:endParaRP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10- İşe odaklanın: </a:t>
            </a:r>
            <a:r>
              <a:rPr lang="tr-TR" dirty="0" smtClean="0">
                <a:solidFill>
                  <a:schemeClr val="tx1"/>
                </a:solidFill>
              </a:rPr>
              <a:t>Bulunduğunuz ortamda işle daha fazla ilgilenmeye çalışın. Kişisel hayatınız hakkında daha az, gündemdeki konular hakkında daha fazla konuşun.</a:t>
            </a: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11- Yardım, öğüt ve yönlendirme isteği: </a:t>
            </a:r>
            <a:r>
              <a:rPr lang="tr-TR" dirty="0" smtClean="0">
                <a:solidFill>
                  <a:schemeClr val="tx1"/>
                </a:solidFill>
              </a:rPr>
              <a:t>Erkekler yön göstermeyi severler o yüzden yardıma ihtiyacınız olduğu zaman kolayca yardım isteyebilirsiniz.</a:t>
            </a: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23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827584" y="188641"/>
            <a:ext cx="7772400" cy="1296144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KADINLAR İÇİN FARKINDALIĞIN KURALLARI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71472" y="1785926"/>
            <a:ext cx="8393016" cy="4883434"/>
          </a:xfrm>
        </p:spPr>
        <p:txBody>
          <a:bodyPr>
            <a:normAutofit/>
          </a:bodyPr>
          <a:lstStyle/>
          <a:p>
            <a:pPr algn="l"/>
            <a:endParaRPr lang="tr-TR" sz="2800" b="1" dirty="0" smtClean="0">
              <a:solidFill>
                <a:schemeClr val="tx1"/>
              </a:solidFill>
            </a:endParaRP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12</a:t>
            </a:r>
            <a:r>
              <a:rPr lang="tr-TR" b="1" dirty="0" smtClean="0">
                <a:solidFill>
                  <a:schemeClr val="tx1"/>
                </a:solidFill>
              </a:rPr>
              <a:t>-</a:t>
            </a:r>
            <a:r>
              <a:rPr lang="tr-TR" sz="2800" b="1" dirty="0" smtClean="0">
                <a:solidFill>
                  <a:schemeClr val="tx1"/>
                </a:solidFill>
              </a:rPr>
              <a:t> Empati isteği: </a:t>
            </a:r>
            <a:r>
              <a:rPr lang="tr-TR" sz="2800" dirty="0" smtClean="0">
                <a:solidFill>
                  <a:schemeClr val="tx1"/>
                </a:solidFill>
              </a:rPr>
              <a:t>Partnerinizden isteyeceğiniz şeyleri direkt olarak söyleyin.</a:t>
            </a:r>
          </a:p>
          <a:p>
            <a:pPr algn="l"/>
            <a:r>
              <a:rPr lang="tr-TR" sz="2800" b="1" dirty="0" smtClean="0">
                <a:solidFill>
                  <a:schemeClr val="tx1"/>
                </a:solidFill>
              </a:rPr>
              <a:t>13- Sorunları ortak bir şekilde çözmeye odaklanın:</a:t>
            </a:r>
            <a:r>
              <a:rPr lang="tr-TR" sz="2800" dirty="0" smtClean="0">
                <a:solidFill>
                  <a:schemeClr val="tx1"/>
                </a:solidFill>
              </a:rPr>
              <a:t>Partnerinize sürekli şikayet edip onun bir çözüm bulmasını beklemek yerine “Bunu çözebilirim” tarzında bir tutum sergileyin. Sorunun olası çözümleri için beraber beyin fırtınası yapın. 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24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tr-TR" sz="6600" smtClean="0"/>
              <a:t>TESEKKÜRLER.</a:t>
            </a:r>
            <a:endParaRPr lang="tr-TR" sz="66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25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749945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BAŞKA KÜLTÜRLER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539552" y="1268760"/>
            <a:ext cx="8352928" cy="5328592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Antropolog Edward Hall, düşük bağımlı ve yüksek bağımlı kültürler arasında çok yararlı bir ayrım yapmaktadır.</a:t>
            </a: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Düşük bağımlı kültürler</a:t>
            </a:r>
            <a:r>
              <a:rPr lang="tr-TR" dirty="0" smtClean="0">
                <a:solidFill>
                  <a:schemeClr val="tx1"/>
                </a:solidFill>
              </a:rPr>
              <a:t>           ABD, Kanada, İsrail, </a:t>
            </a:r>
            <a:r>
              <a:rPr lang="tr-TR" dirty="0">
                <a:solidFill>
                  <a:schemeClr val="tx1"/>
                </a:solidFill>
              </a:rPr>
              <a:t>A</a:t>
            </a:r>
            <a:r>
              <a:rPr lang="tr-TR" dirty="0" smtClean="0">
                <a:solidFill>
                  <a:schemeClr val="tx1"/>
                </a:solidFill>
              </a:rPr>
              <a:t>vrupa vb… 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Konuşmacılar dinleyicilerini inandırmaya ve ikna etmeye çalışırlar.</a:t>
            </a:r>
          </a:p>
          <a:p>
            <a:pPr algn="l"/>
            <a:endParaRPr lang="tr-TR" dirty="0"/>
          </a:p>
        </p:txBody>
      </p:sp>
      <p:sp>
        <p:nvSpPr>
          <p:cNvPr id="6" name="5 Sağ Ok"/>
          <p:cNvSpPr/>
          <p:nvPr/>
        </p:nvSpPr>
        <p:spPr>
          <a:xfrm>
            <a:off x="4572000" y="3212976"/>
            <a:ext cx="79208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2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603498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BAŞKA KÜLTÜRLER</a:t>
            </a:r>
            <a:endParaRPr lang="tr-TR" sz="3600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8280920" cy="4896544"/>
          </a:xfrm>
        </p:spPr>
        <p:txBody>
          <a:bodyPr/>
          <a:lstStyle/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b="1" dirty="0" smtClean="0">
                <a:solidFill>
                  <a:schemeClr val="tx1"/>
                </a:solidFill>
              </a:rPr>
              <a:t>Yüksek bağımlı kültürler</a:t>
            </a:r>
            <a:r>
              <a:rPr lang="tr-TR" dirty="0" smtClean="0">
                <a:solidFill>
                  <a:schemeClr val="tx1"/>
                </a:solidFill>
              </a:rPr>
              <a:t>          Doğu, Arap dünyası ve Afrika’nın büyük bir kısmı. 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Konuşmacılar çoğunlukla dinleyicileriyle ilişki kurmaya çalışırlar.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Düşük ve yüksek bağımlı kültürler arası farklılıklar, </a:t>
            </a:r>
            <a:r>
              <a:rPr lang="tr-TR" b="1" dirty="0" smtClean="0">
                <a:solidFill>
                  <a:schemeClr val="tx1"/>
                </a:solidFill>
              </a:rPr>
              <a:t>anlam, hız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b="1" dirty="0" smtClean="0">
                <a:solidFill>
                  <a:schemeClr val="tx1"/>
                </a:solidFill>
              </a:rPr>
              <a:t>ses şiddeti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b="1" dirty="0" smtClean="0">
                <a:solidFill>
                  <a:schemeClr val="tx1"/>
                </a:solidFill>
              </a:rPr>
              <a:t>el kol hareketleri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b="1" dirty="0" smtClean="0">
                <a:solidFill>
                  <a:schemeClr val="tx1"/>
                </a:solidFill>
              </a:rPr>
              <a:t>alan ve dokunmada</a:t>
            </a:r>
            <a:r>
              <a:rPr lang="tr-TR" dirty="0" smtClean="0">
                <a:solidFill>
                  <a:schemeClr val="tx1"/>
                </a:solidFill>
              </a:rPr>
              <a:t> çatışmalar neden olur.</a:t>
            </a:r>
          </a:p>
          <a:p>
            <a:pPr algn="l"/>
            <a:endParaRPr lang="tr-TR" dirty="0" smtClean="0"/>
          </a:p>
        </p:txBody>
      </p:sp>
      <p:sp>
        <p:nvSpPr>
          <p:cNvPr id="5" name="4 Sağ Ok"/>
          <p:cNvSpPr/>
          <p:nvPr/>
        </p:nvSpPr>
        <p:spPr>
          <a:xfrm>
            <a:off x="4788024" y="2060848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3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7200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ANLAM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280920" cy="4824536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Japonlar için özür dilemek</a:t>
            </a:r>
          </a:p>
          <a:p>
            <a:pPr algn="ctr"/>
            <a:endParaRPr lang="tr-TR" dirty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Bir iyi niyet ifadesi ve eşit düzeyde olan insanlar arasındaki kendini küçümseme kalıbıdır.</a:t>
            </a: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Amerikalılar için ise</a:t>
            </a:r>
          </a:p>
          <a:p>
            <a:pPr algn="ctr"/>
            <a:endParaRPr lang="tr-TR" dirty="0" smtClean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Konuşmacıyı daha kötü bir duruma sokan suçluluğun kabul edilmesidir.</a:t>
            </a:r>
          </a:p>
          <a:p>
            <a:r>
              <a:rPr lang="tr-TR" dirty="0" smtClean="0"/>
              <a:t>   </a:t>
            </a:r>
            <a:endParaRPr lang="tr-TR" dirty="0"/>
          </a:p>
        </p:txBody>
      </p:sp>
      <p:sp>
        <p:nvSpPr>
          <p:cNvPr id="7" name="6 Sol Sağ Ok"/>
          <p:cNvSpPr/>
          <p:nvPr/>
        </p:nvSpPr>
        <p:spPr>
          <a:xfrm rot="5400000">
            <a:off x="4103948" y="1952836"/>
            <a:ext cx="576064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ol Sağ Ok"/>
          <p:cNvSpPr/>
          <p:nvPr/>
        </p:nvSpPr>
        <p:spPr>
          <a:xfrm rot="5400000">
            <a:off x="4103948" y="3969060"/>
            <a:ext cx="576064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4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576063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HIZ</a:t>
            </a:r>
            <a:endParaRPr lang="tr-TR" sz="36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>
            <a:off x="857224" y="1857364"/>
            <a:ext cx="7891240" cy="4307940"/>
          </a:xfrm>
        </p:spPr>
        <p:txBody>
          <a:bodyPr/>
          <a:lstStyle/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Ne kadar hızlı konuşmanız gerektiği, ne kadar konuşmamız gerektiği, ne kadar duraksamanız gerektiği, birisi konuşmasını bitirdikten sonra fikrini söylemek için ne kadar beklemeniz gerektiğine ilişkin kültürlerin farklı standartları vardır.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5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zgii\Documents\soru-isareti.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0968"/>
            <a:ext cx="9144000" cy="3933056"/>
          </a:xfrm>
          <a:prstGeom prst="rect">
            <a:avLst/>
          </a:prstGeom>
          <a:noFill/>
        </p:spPr>
      </p:pic>
      <p:sp>
        <p:nvSpPr>
          <p:cNvPr id="6" name="5 Başlık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368151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SES ŞİDDETİ VE EL KOL HAREKETLERİ</a:t>
            </a:r>
            <a:endParaRPr lang="tr-TR" sz="3600" dirty="0"/>
          </a:p>
        </p:txBody>
      </p:sp>
      <p:sp>
        <p:nvSpPr>
          <p:cNvPr id="7" name="6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352928" cy="5400600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İtalyanların ve Yunanlıların yüksek sesle tartışmaları ve el kol hareketlerini çok fazla kullanmaları eğer bu özelliklerde doğmuşsanız eğlenceli ve canlandırıcıdır.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Peki ya Kuzey Avrupalı ya da Asyalılar 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6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404665"/>
            <a:ext cx="7772400" cy="864095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ALAN VE DOKUNMA</a:t>
            </a:r>
            <a:endParaRPr lang="tr-TR" sz="3600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>
          <a:xfrm>
            <a:off x="571472" y="1268760"/>
            <a:ext cx="8176992" cy="5040560"/>
          </a:xfrm>
        </p:spPr>
        <p:txBody>
          <a:bodyPr/>
          <a:lstStyle/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Her kültürün farklı genişlikte bir “rahatlık alanı” ve dokunma hakkında açıkça söylenmeyen kuralları vardır.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Örn; Latin kökenliler Kuzey Amerikalılara göre yabancılara daha yakın durmayı severler.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Bazı kültürlerde erkekler toplum içinde geleneksel olarak birbirlerine sarılıp öpmesi, başka toplumlarda sizin eşcinsel olduğunuz anlamına gelir.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7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558608" cy="504056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>TOPLUMSAL CİNSİYET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type="subTitle" idx="1"/>
          </p:nvPr>
        </p:nvSpPr>
        <p:spPr>
          <a:xfrm>
            <a:off x="539552" y="908720"/>
            <a:ext cx="8208912" cy="5733256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En yaygın ve zarar verme olasılığı en yüksek kültürel çatışmalar kadınlar ve erkekler arasında olur.</a:t>
            </a:r>
          </a:p>
          <a:p>
            <a:pPr algn="l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Konuşmayı öğrendiklerinden itibaren, kız çocukları ve kadınlar: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İlişki kurmaya çalışırlar.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Karşılıklı bağlılığı ve işbirliğini tercih ederler.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Yakın ilişkiler ve dostluk için can atarlar.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Yaşıtlarının onayını isterler.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Kendi aralarında daha çok konuşurlar.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Sorunları paylaşırlar.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800" dirty="0" smtClean="0">
                <a:solidFill>
                  <a:schemeClr val="tx1"/>
                </a:solidFill>
              </a:rPr>
              <a:t>Duyguların ayrıntılarına odaklanırlar.</a:t>
            </a:r>
          </a:p>
          <a:p>
            <a:pPr marL="514350" indent="-514350" algn="l">
              <a:buFont typeface="+mj-lt"/>
              <a:buAutoNum type="arabicPeriod"/>
            </a:pPr>
            <a:endParaRPr lang="tr-TR" sz="2800" dirty="0" smtClean="0"/>
          </a:p>
          <a:p>
            <a:pPr algn="l">
              <a:buNone/>
            </a:pP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8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">
  <a:themeElements>
    <a:clrScheme name="Lucky Tie">
      <a:dk1>
        <a:sysClr val="windowText" lastClr="000000"/>
      </a:dk1>
      <a:lt1>
        <a:sysClr val="window" lastClr="FFFFFF"/>
      </a:lt1>
      <a:dk2>
        <a:srgbClr val="C80000"/>
      </a:dk2>
      <a:lt2>
        <a:srgbClr val="FFECEC"/>
      </a:lt2>
      <a:accent1>
        <a:srgbClr val="C93131"/>
      </a:accent1>
      <a:accent2>
        <a:srgbClr val="F58C5D"/>
      </a:accent2>
      <a:accent3>
        <a:srgbClr val="EABC33"/>
      </a:accent3>
      <a:accent4>
        <a:srgbClr val="698F9B"/>
      </a:accent4>
      <a:accent5>
        <a:srgbClr val="825397"/>
      </a:accent5>
      <a:accent6>
        <a:srgbClr val="814359"/>
      </a:accent6>
      <a:hlink>
        <a:srgbClr val="03AEC5"/>
      </a:hlink>
      <a:folHlink>
        <a:srgbClr val="8D9B07"/>
      </a:folHlink>
    </a:clrScheme>
    <a:fontScheme name="Welcome">
      <a:majorFont>
        <a:latin typeface="Book Antiqua"/>
        <a:ea typeface=""/>
        <a:cs typeface=""/>
        <a:font script="Jpan" typeface="ＭＳ Ｐゴシック"/>
        <a:font script="Hang" typeface="돋움"/>
        <a:font script="Hans" typeface="华文中宋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ajorFont>
      <a:min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inorFont>
    </a:fontScheme>
    <a:fmtScheme name="Welcome">
      <a:fillStyleLst>
        <a:solidFill>
          <a:schemeClr val="phClr">
            <a:tint val="100000"/>
            <a:shade val="100000"/>
            <a:hueMod val="100000"/>
            <a:satMod val="150000"/>
          </a:schemeClr>
        </a:solidFill>
        <a:gradFill rotWithShape="1">
          <a:gsLst>
            <a:gs pos="0">
              <a:schemeClr val="phClr">
                <a:tint val="10000"/>
                <a:shade val="100000"/>
                <a:hueMod val="100000"/>
                <a:satMod val="10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gradFill flip="none" rotWithShape="1">
          <a:gsLst>
            <a:gs pos="0">
              <a:schemeClr val="phClr">
                <a:tint val="70000"/>
              </a:schemeClr>
            </a:gs>
            <a:gs pos="30000">
              <a:schemeClr val="phClr">
                <a:tint val="90000"/>
              </a:schemeClr>
            </a:gs>
            <a:gs pos="88000">
              <a:schemeClr val="phClr">
                <a:shade val="30000"/>
              </a:schemeClr>
            </a:gs>
            <a:gs pos="100000">
              <a:schemeClr val="phClr">
                <a:shade val="20000"/>
              </a:schemeClr>
            </a:gs>
          </a:gsLst>
          <a:lin ang="5400000" scaled="1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outerShdw blurRad="39000" dist="25400" dir="5400000">
              <a:srgbClr val="000000">
                <a:alpha val="40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30000"/>
                <a:hueMod val="100000"/>
              </a:schemeClr>
            </a:gs>
            <a:gs pos="20000">
              <a:schemeClr val="phClr">
                <a:tint val="100000"/>
                <a:shade val="100000"/>
                <a:hueMod val="1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30000"/>
                <a:hueMod val="100000"/>
                <a:satMod val="1600000"/>
              </a:schemeClr>
            </a:gs>
            <a:gs pos="20000">
              <a:schemeClr val="phClr">
                <a:tint val="100000"/>
                <a:shade val="100000"/>
                <a:hueMod val="100000"/>
                <a:satMod val="5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</Template>
  <TotalTime>341</TotalTime>
  <Words>1137</Words>
  <Application>Microsoft Office PowerPoint</Application>
  <PresentationFormat>Ekran Gösterisi (4:3)</PresentationFormat>
  <Paragraphs>149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Welcome</vt:lpstr>
      <vt:lpstr>KÜLTÜR VE TOPLUMSAL CİNSİYET  ETKİLİ İLETİŞİM BECERİLERİ </vt:lpstr>
      <vt:lpstr>KÜLTÜR VE TOPLUMSAL CİNSİYET</vt:lpstr>
      <vt:lpstr>BAŞKA KÜLTÜRLER</vt:lpstr>
      <vt:lpstr>BAŞKA KÜLTÜRLER</vt:lpstr>
      <vt:lpstr>ANLAM</vt:lpstr>
      <vt:lpstr>  HIZ</vt:lpstr>
      <vt:lpstr>SES ŞİDDETİ VE EL KOL HAREKETLERİ</vt:lpstr>
      <vt:lpstr>ALAN VE DOKUNMA</vt:lpstr>
      <vt:lpstr>TOPLUMSAL CİNSİYET</vt:lpstr>
      <vt:lpstr>TOPLUMSAL CİNSİYET</vt:lpstr>
      <vt:lpstr>TOPLUMSAL CİNSİYET</vt:lpstr>
      <vt:lpstr>ERKEKLER İÇİN FARKINDALIĞIN KURALLARI</vt:lpstr>
      <vt:lpstr>ERKEKLER İÇİN FARKINDALIĞIN KURALLARI</vt:lpstr>
      <vt:lpstr>ERKEKLER İÇİN FARKINDALIĞIN KURALLARI</vt:lpstr>
      <vt:lpstr> ERKEKLER İÇİN FARKINDALIĞIN KURALLARI</vt:lpstr>
      <vt:lpstr>ERKEKLER İÇİN FARKINDALIĞIN KURALLARI</vt:lpstr>
      <vt:lpstr>ERKEKLER İÇİN FARKINDALIĞIN KURALLARI</vt:lpstr>
      <vt:lpstr>ERKEKLER İÇİN FARKINDALIĞIN KURALLARI</vt:lpstr>
      <vt:lpstr>KADINLAR İÇİN FARKINDALIĞIN KURALLARI</vt:lpstr>
      <vt:lpstr>KADINLAR İÇİN FARKINDALIĞIN KURALLARI</vt:lpstr>
      <vt:lpstr>KADINLAR İÇİN FARKINDALIĞIN KURALLARI</vt:lpstr>
      <vt:lpstr>KADINLAR İÇİN FARKINDALIĞIN KURALLARI</vt:lpstr>
      <vt:lpstr>KADINLAR İÇİN FARKINDALIĞIN KURALLARI</vt:lpstr>
      <vt:lpstr>KADINLAR İÇİN FARKINDALIĞIN KURALLARI</vt:lpstr>
      <vt:lpstr>  KADINLAR İÇİN FARKINDALIĞIN KURALLARI</vt:lpstr>
      <vt:lpstr>TESEKKÜRLER.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KÜLTÜR VE TOPLUMSAL CİNSİYET</dc:title>
  <dc:creator>ezgii</dc:creator>
  <cp:lastModifiedBy>perican</cp:lastModifiedBy>
  <cp:revision>33</cp:revision>
  <dcterms:created xsi:type="dcterms:W3CDTF">2012-04-28T10:35:09Z</dcterms:created>
  <dcterms:modified xsi:type="dcterms:W3CDTF">2015-05-20T09:49:48Z</dcterms:modified>
</cp:coreProperties>
</file>