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2" r:id="rId1"/>
  </p:sldMasterIdLst>
  <p:notesMasterIdLst>
    <p:notesMasterId r:id="rId82"/>
  </p:notesMasterIdLst>
  <p:handoutMasterIdLst>
    <p:handoutMasterId r:id="rId83"/>
  </p:handoutMasterIdLst>
  <p:sldIdLst>
    <p:sldId id="405" r:id="rId2"/>
    <p:sldId id="388" r:id="rId3"/>
    <p:sldId id="416" r:id="rId4"/>
    <p:sldId id="417" r:id="rId5"/>
    <p:sldId id="397" r:id="rId6"/>
    <p:sldId id="398" r:id="rId7"/>
    <p:sldId id="399" r:id="rId8"/>
    <p:sldId id="400" r:id="rId9"/>
    <p:sldId id="401" r:id="rId10"/>
    <p:sldId id="406" r:id="rId11"/>
    <p:sldId id="402" r:id="rId12"/>
    <p:sldId id="407" r:id="rId13"/>
    <p:sldId id="403" r:id="rId14"/>
    <p:sldId id="404" r:id="rId15"/>
    <p:sldId id="409" r:id="rId16"/>
    <p:sldId id="418" r:id="rId17"/>
    <p:sldId id="419" r:id="rId18"/>
    <p:sldId id="412" r:id="rId19"/>
    <p:sldId id="413" r:id="rId20"/>
    <p:sldId id="414" r:id="rId21"/>
    <p:sldId id="420" r:id="rId22"/>
    <p:sldId id="415" r:id="rId23"/>
    <p:sldId id="360" r:id="rId24"/>
    <p:sldId id="361" r:id="rId25"/>
    <p:sldId id="362" r:id="rId26"/>
    <p:sldId id="257" r:id="rId27"/>
    <p:sldId id="259" r:id="rId28"/>
    <p:sldId id="356" r:id="rId29"/>
    <p:sldId id="357" r:id="rId30"/>
    <p:sldId id="358" r:id="rId31"/>
    <p:sldId id="359" r:id="rId32"/>
    <p:sldId id="377" r:id="rId33"/>
    <p:sldId id="281" r:id="rId34"/>
    <p:sldId id="264" r:id="rId35"/>
    <p:sldId id="267" r:id="rId36"/>
    <p:sldId id="268" r:id="rId37"/>
    <p:sldId id="269" r:id="rId38"/>
    <p:sldId id="285" r:id="rId39"/>
    <p:sldId id="293" r:id="rId40"/>
    <p:sldId id="368" r:id="rId41"/>
    <p:sldId id="351" r:id="rId42"/>
    <p:sldId id="276" r:id="rId43"/>
    <p:sldId id="287" r:id="rId44"/>
    <p:sldId id="306" r:id="rId45"/>
    <p:sldId id="289" r:id="rId46"/>
    <p:sldId id="288" r:id="rId47"/>
    <p:sldId id="282" r:id="rId48"/>
    <p:sldId id="384" r:id="rId49"/>
    <p:sldId id="292" r:id="rId50"/>
    <p:sldId id="298" r:id="rId51"/>
    <p:sldId id="309" r:id="rId52"/>
    <p:sldId id="308" r:id="rId53"/>
    <p:sldId id="310" r:id="rId54"/>
    <p:sldId id="325" r:id="rId55"/>
    <p:sldId id="326" r:id="rId56"/>
    <p:sldId id="355" r:id="rId57"/>
    <p:sldId id="327" r:id="rId58"/>
    <p:sldId id="328" r:id="rId59"/>
    <p:sldId id="329" r:id="rId60"/>
    <p:sldId id="385" r:id="rId61"/>
    <p:sldId id="331" r:id="rId62"/>
    <p:sldId id="332" r:id="rId63"/>
    <p:sldId id="333" r:id="rId64"/>
    <p:sldId id="335" r:id="rId65"/>
    <p:sldId id="336" r:id="rId66"/>
    <p:sldId id="337" r:id="rId67"/>
    <p:sldId id="338" r:id="rId68"/>
    <p:sldId id="339" r:id="rId69"/>
    <p:sldId id="340" r:id="rId70"/>
    <p:sldId id="300" r:id="rId71"/>
    <p:sldId id="341" r:id="rId72"/>
    <p:sldId id="342" r:id="rId73"/>
    <p:sldId id="343" r:id="rId74"/>
    <p:sldId id="344" r:id="rId75"/>
    <p:sldId id="345" r:id="rId76"/>
    <p:sldId id="346" r:id="rId77"/>
    <p:sldId id="347" r:id="rId78"/>
    <p:sldId id="348" r:id="rId79"/>
    <p:sldId id="349" r:id="rId80"/>
    <p:sldId id="350" r:id="rId8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FFFF00"/>
    <a:srgbClr val="99FF33"/>
    <a:srgbClr val="333333"/>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7" autoAdjust="0"/>
    <p:restoredTop sz="93646" autoAdjust="0"/>
  </p:normalViewPr>
  <p:slideViewPr>
    <p:cSldViewPr>
      <p:cViewPr varScale="1">
        <p:scale>
          <a:sx n="113" d="100"/>
          <a:sy n="113" d="100"/>
        </p:scale>
        <p:origin x="7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1"/>
    </mc:Choice>
    <mc:Fallback>
      <c:style val="41"/>
    </mc:Fallback>
  </mc:AlternateContent>
  <c:chart>
    <c:autoTitleDeleted val="0"/>
    <c:view3D>
      <c:rotX val="15"/>
      <c:rotY val="0"/>
      <c:rAngAx val="0"/>
    </c:view3D>
    <c:floor>
      <c:thickness val="0"/>
    </c:floor>
    <c:sideWall>
      <c:thickness val="0"/>
    </c:sideWall>
    <c:backWall>
      <c:thickness val="0"/>
    </c:backWall>
    <c:plotArea>
      <c:layout>
        <c:manualLayout>
          <c:layoutTarget val="inner"/>
          <c:xMode val="edge"/>
          <c:yMode val="edge"/>
          <c:x val="0.0938834276922615"/>
          <c:y val="0.0626432126150733"/>
          <c:w val="0.800417785873478"/>
          <c:h val="0.826215603713023"/>
        </c:manualLayout>
      </c:layout>
      <c:pie3DChart>
        <c:varyColors val="1"/>
        <c:ser>
          <c:idx val="0"/>
          <c:order val="0"/>
          <c:dLbls>
            <c:dLbl>
              <c:idx val="0"/>
              <c:layout>
                <c:manualLayout>
                  <c:x val="-0.0321781174686358"/>
                  <c:y val="-0.032960322199644"/>
                </c:manualLayout>
              </c:layout>
              <c:tx>
                <c:rich>
                  <a:bodyPr/>
                  <a:lstStyle/>
                  <a:p>
                    <a:r>
                      <a:rPr lang="en-US" sz="1600" baseline="0" dirty="0" err="1" smtClean="0"/>
                      <a:t>Kalıtsal</a:t>
                    </a:r>
                    <a:r>
                      <a:rPr lang="en-US" sz="1600" baseline="0" dirty="0" smtClean="0"/>
                      <a:t> %5-10</a:t>
                    </a:r>
                    <a:endParaRPr lang="en-US" sz="1600" baseline="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7185304841037"/>
                  <c:y val="0.031438873383222"/>
                </c:manualLayout>
              </c:layout>
              <c:tx>
                <c:rich>
                  <a:bodyPr/>
                  <a:lstStyle/>
                  <a:p>
                    <a:r>
                      <a:rPr lang="en-US" sz="1600" dirty="0" err="1" smtClean="0"/>
                      <a:t>Ailesel</a:t>
                    </a:r>
                    <a:r>
                      <a:rPr lang="en-US" sz="1600" dirty="0" smtClean="0"/>
                      <a:t> %20</a:t>
                    </a:r>
                  </a:p>
                  <a:p>
                    <a:endParaRPr lang="en-US" sz="1600"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27179587284848"/>
                  <c:y val="-0.196770811604317"/>
                </c:manualLayout>
              </c:layout>
              <c:tx>
                <c:rich>
                  <a:bodyPr/>
                  <a:lstStyle/>
                  <a:p>
                    <a:r>
                      <a:rPr lang="en-US" sz="1600" smtClean="0"/>
                      <a:t>Sporadik %80</a:t>
                    </a:r>
                    <a:endParaRPr lang="en-US" sz="160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val>
            <c:numRef>
              <c:f>Sheet1!$A$1:$A$3</c:f>
              <c:numCache>
                <c:formatCode>General</c:formatCode>
                <c:ptCount val="3"/>
                <c:pt idx="0">
                  <c:v>7.0</c:v>
                </c:pt>
                <c:pt idx="1">
                  <c:v>18.0</c:v>
                </c:pt>
                <c:pt idx="2">
                  <c:v>75.0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1"/>
    </mc:Choice>
    <mc:Fallback>
      <c:style val="41"/>
    </mc:Fallback>
  </mc:AlternateContent>
  <c:chart>
    <c:autoTitleDeleted val="0"/>
    <c:view3D>
      <c:rotX val="40"/>
      <c:rotY val="0"/>
      <c:depthPercent val="70"/>
      <c:rAngAx val="0"/>
      <c:perspective val="20"/>
    </c:view3D>
    <c:floor>
      <c:thickness val="0"/>
    </c:floor>
    <c:sideWall>
      <c:thickness val="0"/>
    </c:sideWall>
    <c:backWall>
      <c:thickness val="0"/>
    </c:backWall>
    <c:plotArea>
      <c:layout>
        <c:manualLayout>
          <c:layoutTarget val="inner"/>
          <c:xMode val="edge"/>
          <c:yMode val="edge"/>
          <c:x val="0.0938834276922615"/>
          <c:y val="0.0626432126150733"/>
          <c:w val="0.800417785873478"/>
          <c:h val="0.826215603713023"/>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0.28876</cdr:x>
      <cdr:y>0.63337</cdr:y>
    </cdr:from>
    <cdr:to>
      <cdr:x>0.73764</cdr:x>
      <cdr:y>0.77886</cdr:y>
    </cdr:to>
    <cdr:sp macro="" textlink="">
      <cdr:nvSpPr>
        <cdr:cNvPr id="2" name="TextBox 1"/>
        <cdr:cNvSpPr txBox="1"/>
      </cdr:nvSpPr>
      <cdr:spPr>
        <a:xfrm xmlns:a="http://schemas.openxmlformats.org/drawingml/2006/main">
          <a:off x="2499973" y="3980600"/>
          <a:ext cx="38862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smtClean="0">
              <a:solidFill>
                <a:schemeClr val="tx1"/>
              </a:solidFill>
            </a:rPr>
            <a:t>KANSER OLGULARININ DAĞILIMI</a:t>
          </a:r>
          <a:endParaRPr lang="en-US" sz="16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0.27285</cdr:x>
      <cdr:y>0.18187</cdr:y>
    </cdr:from>
    <cdr:to>
      <cdr:x>0.79214</cdr:x>
      <cdr:y>0.58198</cdr:y>
    </cdr:to>
    <cdr:sp macro="" textlink="">
      <cdr:nvSpPr>
        <cdr:cNvPr id="3" name="Oval 2"/>
        <cdr:cNvSpPr/>
      </cdr:nvSpPr>
      <cdr:spPr bwMode="auto">
        <a:xfrm xmlns:a="http://schemas.openxmlformats.org/drawingml/2006/main">
          <a:off x="2362200" y="1143000"/>
          <a:ext cx="4495800" cy="2514600"/>
        </a:xfrm>
        <a:prstGeom xmlns:a="http://schemas.openxmlformats.org/drawingml/2006/main" prst="ellipse">
          <a:avLst/>
        </a:prstGeom>
        <a:solidFill xmlns:a="http://schemas.openxmlformats.org/drawingml/2006/main">
          <a:srgbClr val="FFFFCC">
            <a:alpha val="20000"/>
          </a:srgb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p xmlns:a="http://schemas.openxmlformats.org/drawingml/2006/main">
          <a:r>
            <a:rPr lang="en-US" sz="1400" b="0" dirty="0" smtClean="0"/>
            <a:t>                   </a:t>
          </a:r>
          <a:r>
            <a:rPr lang="en-US" sz="1400" b="0" dirty="0" err="1" smtClean="0"/>
            <a:t>Yüksek</a:t>
          </a:r>
          <a:r>
            <a:rPr lang="en-US" sz="1400" b="0" dirty="0" smtClean="0"/>
            <a:t> </a:t>
          </a:r>
          <a:r>
            <a:rPr lang="en-US" sz="1400" b="0" dirty="0" err="1" smtClean="0"/>
            <a:t>penetranslı</a:t>
          </a:r>
          <a:r>
            <a:rPr lang="en-US" sz="1400" b="0" dirty="0" smtClean="0"/>
            <a:t> </a:t>
          </a:r>
          <a:r>
            <a:rPr lang="en-US" sz="1400" b="0" dirty="0" err="1" smtClean="0"/>
            <a:t>genler</a:t>
          </a:r>
          <a:endParaRPr lang="en-US" sz="1400" b="0" dirty="0" smtClean="0"/>
        </a:p>
        <a:p xmlns:a="http://schemas.openxmlformats.org/drawingml/2006/main">
          <a:endParaRPr lang="en-US" sz="1400" b="0" dirty="0"/>
        </a:p>
        <a:p xmlns:a="http://schemas.openxmlformats.org/drawingml/2006/main">
          <a:r>
            <a:rPr lang="en-US" sz="1400" b="0" dirty="0" err="1" smtClean="0"/>
            <a:t>Düşük</a:t>
          </a:r>
          <a:r>
            <a:rPr lang="en-US" sz="1400" b="0" dirty="0" smtClean="0"/>
            <a:t> </a:t>
          </a:r>
          <a:r>
            <a:rPr lang="en-US" sz="1400" b="0" dirty="0" err="1" smtClean="0"/>
            <a:t>penetranslı</a:t>
          </a:r>
          <a:r>
            <a:rPr lang="en-US" sz="1400" b="0" dirty="0" smtClean="0"/>
            <a:t> </a:t>
          </a:r>
          <a:r>
            <a:rPr lang="en-US" sz="1400" b="0" dirty="0" err="1" smtClean="0"/>
            <a:t>genler</a:t>
          </a:r>
          <a:endParaRPr lang="en-US" sz="1400" b="0" dirty="0" smtClean="0"/>
        </a:p>
        <a:p xmlns:a="http://schemas.openxmlformats.org/drawingml/2006/main">
          <a:endParaRPr lang="en-US" sz="1400" b="0" dirty="0"/>
        </a:p>
        <a:p xmlns:a="http://schemas.openxmlformats.org/drawingml/2006/main">
          <a:r>
            <a:rPr lang="en-US" sz="1400" b="0" dirty="0" smtClean="0"/>
            <a:t>          </a:t>
          </a:r>
          <a:r>
            <a:rPr lang="en-US" sz="1400" b="0" dirty="0" err="1" smtClean="0"/>
            <a:t>Modifiye</a:t>
          </a:r>
          <a:r>
            <a:rPr lang="en-US" sz="1400" b="0" dirty="0" smtClean="0"/>
            <a:t> </a:t>
          </a:r>
          <a:r>
            <a:rPr lang="en-US" sz="1400" b="0" dirty="0" err="1" smtClean="0"/>
            <a:t>edici</a:t>
          </a:r>
          <a:r>
            <a:rPr lang="en-US" sz="1400" b="0" dirty="0" smtClean="0"/>
            <a:t> </a:t>
          </a:r>
          <a:r>
            <a:rPr lang="en-US" sz="1400" b="0" dirty="0" err="1" smtClean="0"/>
            <a:t>genler</a:t>
          </a:r>
          <a:endParaRPr lang="en-US" sz="1400" b="0" dirty="0" smtClean="0"/>
        </a:p>
        <a:p xmlns:a="http://schemas.openxmlformats.org/drawingml/2006/main">
          <a:endParaRPr lang="en-US" sz="1400" b="0" dirty="0"/>
        </a:p>
        <a:p xmlns:a="http://schemas.openxmlformats.org/drawingml/2006/main">
          <a:r>
            <a:rPr lang="en-US" sz="1400" b="0" dirty="0" err="1" smtClean="0"/>
            <a:t>Epigenetik</a:t>
          </a:r>
          <a:r>
            <a:rPr lang="en-US" sz="1400" b="0" dirty="0" smtClean="0"/>
            <a:t> </a:t>
          </a:r>
          <a:r>
            <a:rPr lang="en-US" sz="1400" b="0" dirty="0" err="1" smtClean="0"/>
            <a:t>etkenler</a:t>
          </a:r>
          <a:endParaRPr lang="en-US" sz="1400" b="0" dirty="0" smtClean="0"/>
        </a:p>
        <a:p xmlns:a="http://schemas.openxmlformats.org/drawingml/2006/main">
          <a:endParaRPr lang="en-US" sz="1400" b="0" dirty="0"/>
        </a:p>
        <a:p xmlns:a="http://schemas.openxmlformats.org/drawingml/2006/main">
          <a:r>
            <a:rPr lang="en-US" sz="1400" b="0" dirty="0"/>
            <a:t> </a:t>
          </a:r>
          <a:r>
            <a:rPr lang="en-US" sz="1400" b="0" dirty="0" smtClean="0"/>
            <a:t>                    </a:t>
          </a:r>
          <a:r>
            <a:rPr lang="en-US" sz="1400" b="0" dirty="0" err="1" smtClean="0"/>
            <a:t>Çevresel</a:t>
          </a:r>
          <a:r>
            <a:rPr lang="en-US" sz="1400" b="0" dirty="0" smtClean="0"/>
            <a:t> </a:t>
          </a:r>
          <a:r>
            <a:rPr lang="en-US" sz="1400" b="0" dirty="0" err="1" smtClean="0"/>
            <a:t>etkenler</a:t>
          </a:r>
          <a:endParaRPr lang="en-US" sz="1400" b="0" dirty="0" smtClean="0"/>
        </a:p>
        <a:p xmlns:a="http://schemas.openxmlformats.org/drawingml/2006/main">
          <a:endParaRPr lang="en-US" sz="1400" b="0" dirty="0"/>
        </a:p>
        <a:p xmlns:a="http://schemas.openxmlformats.org/drawingml/2006/main">
          <a:endParaRPr lang="en-US" sz="1400" b="0" dirty="0" smtClean="0"/>
        </a:p>
        <a:p xmlns:a="http://schemas.openxmlformats.org/drawingml/2006/main">
          <a:endParaRPr lang="en-US" sz="14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6B4B4D-005C-CC4E-8FDE-592F3C28289C}" type="datetimeFigureOut">
              <a:rPr lang="en-US" smtClean="0"/>
              <a:t>5/2/18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D41BC8-7B2B-1F4A-85A9-A8312EF9B7C0}" type="slidenum">
              <a:rPr lang="en-US" smtClean="0"/>
              <a:t>‹#›</a:t>
            </a:fld>
            <a:endParaRPr lang="en-US"/>
          </a:p>
        </p:txBody>
      </p:sp>
    </p:spTree>
    <p:extLst>
      <p:ext uri="{BB962C8B-B14F-4D97-AF65-F5344CB8AC3E}">
        <p14:creationId xmlns:p14="http://schemas.microsoft.com/office/powerpoint/2010/main" val="97921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tr-TR"/>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tr-TR"/>
          </a:p>
        </p:txBody>
      </p:sp>
      <p:sp>
        <p:nvSpPr>
          <p:cNvPr id="890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tr-TR"/>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83971512-1EF6-B544-9C9B-4AF8A743E37D}" type="slidenum">
              <a:rPr lang="tr-TR" altLang="en-US"/>
              <a:pPr/>
              <a:t>‹#›</a:t>
            </a:fld>
            <a:endParaRPr lang="tr-T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8999102-B5F7-8E41-8DD0-49105807894D}" type="slidenum">
              <a:rPr lang="tr-TR" altLang="en-US">
                <a:latin typeface="Times New Roman" charset="0"/>
              </a:rPr>
              <a:pPr/>
              <a:t>1</a:t>
            </a:fld>
            <a:endParaRPr lang="tr-TR" altLang="en-US">
              <a:latin typeface="Times New Roman"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6AD89F1-D907-2E4A-BBB4-AF3FDA2C64AD}" type="slidenum">
              <a:rPr lang="en-US" altLang="en-US">
                <a:latin typeface="Times New Roman" charset="0"/>
              </a:rPr>
              <a:pPr/>
              <a:t>20</a:t>
            </a:fld>
            <a:endParaRPr lang="en-US" altLang="en-US">
              <a:latin typeface="Times New Roman" charset="0"/>
            </a:endParaRPr>
          </a:p>
        </p:txBody>
      </p:sp>
      <p:sp>
        <p:nvSpPr>
          <p:cNvPr id="99331" name="Rectangle 1"/>
          <p:cNvSpPr>
            <a:spLocks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993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8FA557B-C2C4-474B-A59A-C2DBE245EDD2}" type="slidenum">
              <a:rPr lang="en-US" altLang="en-US">
                <a:latin typeface="Times New Roman" charset="0"/>
              </a:rPr>
              <a:pPr/>
              <a:t>21</a:t>
            </a:fld>
            <a:endParaRPr lang="en-US" altLang="en-US">
              <a:latin typeface="Times New Roman" charset="0"/>
            </a:endParaRPr>
          </a:p>
        </p:txBody>
      </p:sp>
      <p:sp>
        <p:nvSpPr>
          <p:cNvPr id="100355" name="Rectangle 1"/>
          <p:cNvSpPr>
            <a:spLocks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0035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81F2B6E-FEB4-A84F-A408-3D7D6127C7D1}" type="slidenum">
              <a:rPr lang="tr-TR" altLang="en-US">
                <a:latin typeface="Times New Roman" charset="0"/>
              </a:rPr>
              <a:pPr/>
              <a:t>22</a:t>
            </a:fld>
            <a:endParaRPr lang="tr-TR" altLang="en-US">
              <a:latin typeface="Times New Roman"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0259ED9-9BFE-D644-83CB-468CD929C4D4}" type="slidenum">
              <a:rPr lang="tr-TR" altLang="en-US">
                <a:latin typeface="Times New Roman" charset="0"/>
              </a:rPr>
              <a:pPr/>
              <a:t>23</a:t>
            </a:fld>
            <a:endParaRPr lang="tr-TR" altLang="en-US">
              <a:latin typeface="Times New Roman"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5461A5A-8CDA-F547-A3B3-1A0E4BD747A4}" type="slidenum">
              <a:rPr lang="tr-TR" altLang="en-US">
                <a:latin typeface="Times New Roman" charset="0"/>
              </a:rPr>
              <a:pPr/>
              <a:t>24</a:t>
            </a:fld>
            <a:endParaRPr lang="tr-TR" altLang="en-US">
              <a:latin typeface="Times New Roman"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12F3C6F-66A2-9141-AB44-7F068656FE57}" type="slidenum">
              <a:rPr lang="tr-TR" altLang="en-US">
                <a:latin typeface="Times New Roman" charset="0"/>
              </a:rPr>
              <a:pPr/>
              <a:t>25</a:t>
            </a:fld>
            <a:endParaRPr lang="tr-TR" altLang="en-US">
              <a:latin typeface="Times New Roman"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66EDC5CF-FD05-5F42-A618-4EE5E0EE6D8D}" type="slidenum">
              <a:rPr lang="tr-TR" altLang="en-US">
                <a:latin typeface="Times New Roman" charset="0"/>
              </a:rPr>
              <a:pPr/>
              <a:t>26</a:t>
            </a:fld>
            <a:endParaRPr lang="tr-TR" altLang="en-US">
              <a:latin typeface="Times New Roman"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AD404082-7853-9A40-A482-C4E3757D6A9C}" type="slidenum">
              <a:rPr lang="tr-TR" altLang="en-US">
                <a:latin typeface="Times New Roman" charset="0"/>
              </a:rPr>
              <a:pPr/>
              <a:t>27</a:t>
            </a:fld>
            <a:endParaRPr lang="tr-TR" altLang="en-US">
              <a:latin typeface="Times New Roman"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ACAE4F30-6726-5E45-9803-65BF88D7B662}" type="slidenum">
              <a:rPr lang="tr-TR" altLang="en-US">
                <a:latin typeface="Times New Roman" charset="0"/>
              </a:rPr>
              <a:pPr/>
              <a:t>28</a:t>
            </a:fld>
            <a:endParaRPr lang="tr-TR" altLang="en-US">
              <a:latin typeface="Times New Roman"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719B572-3BA9-9746-B4D3-D2221035E63A}" type="slidenum">
              <a:rPr lang="tr-TR" altLang="en-US">
                <a:latin typeface="Times New Roman" charset="0"/>
              </a:rPr>
              <a:pPr/>
              <a:t>29</a:t>
            </a:fld>
            <a:endParaRPr lang="tr-TR" altLang="en-US">
              <a:latin typeface="Times New Roman"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93A3D5BA-2FC0-B64E-B7F8-799BBBDFBDA3}" type="slidenum">
              <a:rPr lang="tr-TR" altLang="en-US">
                <a:latin typeface="Times New Roman" charset="0"/>
              </a:rPr>
              <a:pPr/>
              <a:t>2</a:t>
            </a:fld>
            <a:endParaRPr lang="tr-TR" altLang="en-US">
              <a:latin typeface="Times New Roman"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4F9053E-430B-564D-825B-2FC071B714CA}" type="slidenum">
              <a:rPr lang="tr-TR" altLang="en-US">
                <a:latin typeface="Times New Roman" charset="0"/>
              </a:rPr>
              <a:pPr/>
              <a:t>30</a:t>
            </a:fld>
            <a:endParaRPr lang="tr-TR" altLang="en-US">
              <a:latin typeface="Times New Roman"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6FA060EE-7F98-4B4B-AF0D-332F05437A14}" type="slidenum">
              <a:rPr lang="tr-TR" altLang="en-US">
                <a:latin typeface="Times New Roman" charset="0"/>
              </a:rPr>
              <a:pPr/>
              <a:t>31</a:t>
            </a:fld>
            <a:endParaRPr lang="tr-TR" altLang="en-US">
              <a:latin typeface="Times New Roman"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AE9E329B-D16F-914A-A143-22B0556B0BB9}" type="slidenum">
              <a:rPr lang="tr-TR" altLang="en-US">
                <a:latin typeface="Times New Roman" charset="0"/>
              </a:rPr>
              <a:pPr/>
              <a:t>32</a:t>
            </a:fld>
            <a:endParaRPr lang="tr-TR" altLang="en-US">
              <a:latin typeface="Times New Roman"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926C8CB4-2FA2-D141-BD57-C4994A230AF7}" type="slidenum">
              <a:rPr lang="tr-TR" altLang="en-US">
                <a:latin typeface="Times New Roman" charset="0"/>
              </a:rPr>
              <a:pPr/>
              <a:t>33</a:t>
            </a:fld>
            <a:endParaRPr lang="tr-TR" altLang="en-US">
              <a:latin typeface="Times New Roman"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06D7672-B3F0-4642-AFBA-705019F9F023}" type="slidenum">
              <a:rPr lang="tr-TR" altLang="en-US">
                <a:latin typeface="Times New Roman" charset="0"/>
              </a:rPr>
              <a:pPr/>
              <a:t>34</a:t>
            </a:fld>
            <a:endParaRPr lang="tr-TR" altLang="en-US">
              <a:latin typeface="Times New Roman"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E76EF8F-26FC-794D-917D-D0657EAAA6ED}" type="slidenum">
              <a:rPr lang="tr-TR" altLang="en-US">
                <a:latin typeface="Times New Roman" charset="0"/>
              </a:rPr>
              <a:pPr/>
              <a:t>35</a:t>
            </a:fld>
            <a:endParaRPr lang="tr-TR" altLang="en-US">
              <a:latin typeface="Times New Roman"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C933577-52D3-6841-80F1-D902C6DA39EB}" type="slidenum">
              <a:rPr lang="tr-TR" altLang="en-US">
                <a:latin typeface="Times New Roman" charset="0"/>
              </a:rPr>
              <a:pPr/>
              <a:t>36</a:t>
            </a:fld>
            <a:endParaRPr lang="tr-TR" altLang="en-US">
              <a:latin typeface="Times New Roman"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9D657084-0B79-6B4C-9501-A342678C2285}" type="slidenum">
              <a:rPr lang="tr-TR" altLang="en-US">
                <a:latin typeface="Times New Roman" charset="0"/>
              </a:rPr>
              <a:pPr/>
              <a:t>37</a:t>
            </a:fld>
            <a:endParaRPr lang="tr-TR" altLang="en-US">
              <a:latin typeface="Times New Roman"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8A4A407-B8AE-474B-A7BD-4BB20EF4A656}" type="slidenum">
              <a:rPr lang="tr-TR" altLang="en-US">
                <a:latin typeface="Times New Roman" charset="0"/>
              </a:rPr>
              <a:pPr/>
              <a:t>38</a:t>
            </a:fld>
            <a:endParaRPr lang="tr-TR" altLang="en-US">
              <a:latin typeface="Times New Roman"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9AB971B-7DC5-4149-B14F-FB436D4D2B02}" type="slidenum">
              <a:rPr lang="tr-TR" altLang="en-US">
                <a:latin typeface="Times New Roman" charset="0"/>
              </a:rPr>
              <a:pPr/>
              <a:t>39</a:t>
            </a:fld>
            <a:endParaRPr lang="tr-TR" altLang="en-US">
              <a:latin typeface="Times New Roman"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D6F2706-4EE7-2140-9B62-AF7BB32F481E}" type="slidenum">
              <a:rPr lang="tr-TR" altLang="en-US">
                <a:latin typeface="Times New Roman" charset="0"/>
              </a:rPr>
              <a:pPr/>
              <a:t>3</a:t>
            </a:fld>
            <a:endParaRPr lang="tr-TR" altLang="en-US">
              <a:latin typeface="Times New Roman"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FDAADDAA-EA98-384B-A0F9-B8E07EB0497F}" type="slidenum">
              <a:rPr lang="tr-TR" altLang="en-US">
                <a:latin typeface="Times New Roman" charset="0"/>
              </a:rPr>
              <a:pPr/>
              <a:t>41</a:t>
            </a:fld>
            <a:endParaRPr lang="tr-TR" alt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9D93FEC-F4A3-6E46-8321-83CB642E90DC}" type="slidenum">
              <a:rPr lang="tr-TR" altLang="en-US">
                <a:latin typeface="Times New Roman" charset="0"/>
              </a:rPr>
              <a:pPr/>
              <a:t>42</a:t>
            </a:fld>
            <a:endParaRPr lang="tr-TR" altLang="en-US">
              <a:latin typeface="Times New Roman"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FF0BE35-9334-5740-9FD1-54A86B33BFD8}" type="slidenum">
              <a:rPr lang="tr-TR" altLang="en-US">
                <a:latin typeface="Times New Roman" charset="0"/>
              </a:rPr>
              <a:pPr/>
              <a:t>43</a:t>
            </a:fld>
            <a:endParaRPr lang="tr-TR" altLang="en-US">
              <a:latin typeface="Times New Roman"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944FE25E-56DC-6A45-A25C-9598F8096197}" type="slidenum">
              <a:rPr lang="tr-TR" altLang="en-US">
                <a:latin typeface="Times New Roman" charset="0"/>
              </a:rPr>
              <a:pPr/>
              <a:t>44</a:t>
            </a:fld>
            <a:endParaRPr lang="tr-TR" altLang="en-US">
              <a:latin typeface="Times New Roman"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D4857DB-02FD-6D4E-9C53-FA38A8C8DCF3}" type="slidenum">
              <a:rPr lang="tr-TR" altLang="en-US">
                <a:latin typeface="Times New Roman" charset="0"/>
              </a:rPr>
              <a:pPr/>
              <a:t>45</a:t>
            </a:fld>
            <a:endParaRPr lang="tr-TR" altLang="en-US">
              <a:latin typeface="Times New Roman"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7F4F5E3-FED1-F840-ABD7-3FEE13AFA231}" type="slidenum">
              <a:rPr lang="tr-TR" altLang="en-US">
                <a:latin typeface="Times New Roman" charset="0"/>
              </a:rPr>
              <a:pPr/>
              <a:t>46</a:t>
            </a:fld>
            <a:endParaRPr lang="tr-TR" altLang="en-US">
              <a:latin typeface="Times New Roman"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3134841-578B-364F-B91A-B6367A4553B5}" type="slidenum">
              <a:rPr lang="tr-TR" altLang="en-US">
                <a:latin typeface="Times New Roman" charset="0"/>
              </a:rPr>
              <a:pPr/>
              <a:t>47</a:t>
            </a:fld>
            <a:endParaRPr lang="tr-TR" altLang="en-US">
              <a:latin typeface="Times New Roman"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468BEBD-B483-9044-B1D9-E09B0FC4460D}" type="slidenum">
              <a:rPr lang="tr-TR" altLang="en-US">
                <a:latin typeface="Times New Roman" charset="0"/>
              </a:rPr>
              <a:pPr/>
              <a:t>49</a:t>
            </a:fld>
            <a:endParaRPr lang="tr-TR" altLang="en-US">
              <a:latin typeface="Times New Roman"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14523A6-11DE-064B-984A-5633B557F4A0}" type="slidenum">
              <a:rPr lang="tr-TR" altLang="en-US">
                <a:latin typeface="Times New Roman" charset="0"/>
              </a:rPr>
              <a:pPr/>
              <a:t>50</a:t>
            </a:fld>
            <a:endParaRPr lang="tr-TR" altLang="en-US">
              <a:latin typeface="Times New Roman"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7A845B5-8896-2440-89ED-D2E8684BFFD6}" type="slidenum">
              <a:rPr lang="tr-TR" altLang="en-US">
                <a:latin typeface="Times New Roman" charset="0"/>
              </a:rPr>
              <a:pPr/>
              <a:t>51</a:t>
            </a:fld>
            <a:endParaRPr lang="tr-TR" altLang="en-US">
              <a:latin typeface="Times New Roman"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59395E31-9409-9F4D-8E76-F239373148D1}" type="slidenum">
              <a:rPr lang="tr-TR" altLang="en-US">
                <a:latin typeface="Times New Roman" charset="0"/>
              </a:rPr>
              <a:pPr/>
              <a:t>4</a:t>
            </a:fld>
            <a:endParaRPr lang="tr-TR" altLang="en-US">
              <a:latin typeface="Times New Roman"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A1D48F3-995A-BA4B-9896-7CE3CC664644}" type="slidenum">
              <a:rPr lang="tr-TR" altLang="en-US">
                <a:latin typeface="Times New Roman" charset="0"/>
              </a:rPr>
              <a:pPr/>
              <a:t>52</a:t>
            </a:fld>
            <a:endParaRPr lang="tr-TR" altLang="en-US">
              <a:latin typeface="Times New Roman"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1E8DE71-B658-4942-9F35-B62A63E93EFE}" type="slidenum">
              <a:rPr lang="tr-TR" altLang="en-US">
                <a:latin typeface="Times New Roman" charset="0"/>
              </a:rPr>
              <a:pPr/>
              <a:t>53</a:t>
            </a:fld>
            <a:endParaRPr lang="tr-TR" altLang="en-US">
              <a:latin typeface="Times New Roman"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B3E7EE2-5E9F-A443-9FFB-707D1EFC9E74}" type="slidenum">
              <a:rPr lang="tr-TR" altLang="en-US">
                <a:latin typeface="Times New Roman" charset="0"/>
              </a:rPr>
              <a:pPr/>
              <a:t>54</a:t>
            </a:fld>
            <a:endParaRPr lang="tr-TR" altLang="en-US">
              <a:latin typeface="Times New Roman"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954E5096-F314-2E45-8F95-CD4ED7A49774}" type="slidenum">
              <a:rPr lang="tr-TR" altLang="en-US">
                <a:latin typeface="Times New Roman" charset="0"/>
              </a:rPr>
              <a:pPr/>
              <a:t>55</a:t>
            </a:fld>
            <a:endParaRPr lang="tr-TR" altLang="en-US">
              <a:latin typeface="Times New Roman" charset="0"/>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30000"/>
              </a:spcAft>
            </a:pPr>
            <a:r>
              <a:rPr lang="en-US" altLang="en-US">
                <a:latin typeface="Times New Roman" charset="0"/>
              </a:rPr>
              <a:t>Autosomal dominant condition caused by mutations in one of a number of mismatch repair genes</a:t>
            </a:r>
          </a:p>
          <a:p>
            <a:pPr lvl="1">
              <a:spcAft>
                <a:spcPct val="30000"/>
              </a:spcAft>
            </a:pPr>
            <a:r>
              <a:rPr lang="en-US" altLang="en-US" sz="1400">
                <a:latin typeface="Times New Roman" charset="0"/>
              </a:rPr>
              <a:t>MSH2, MLH1, MSH6, PMS1, or PMS2, others(?) </a:t>
            </a:r>
          </a:p>
          <a:p>
            <a:pPr>
              <a:spcAft>
                <a:spcPct val="30000"/>
              </a:spcAft>
            </a:pPr>
            <a:r>
              <a:rPr lang="en-US" altLang="en-US">
                <a:latin typeface="Times New Roman" charset="0"/>
              </a:rPr>
              <a:t>Sequencing of the MSH2 and MLH1 genes can identify up to 60-70% of HNPCC  </a:t>
            </a:r>
          </a:p>
          <a:p>
            <a:pPr>
              <a:spcAft>
                <a:spcPct val="30000"/>
              </a:spcAft>
            </a:pPr>
            <a:r>
              <a:rPr lang="en-US" altLang="en-US">
                <a:latin typeface="Times New Roman" charset="0"/>
              </a:rPr>
              <a:t>Microsatellite Instability (MSI) and Immunohistochemistry (IHC) testing on tumor tissue can be used to screen for possible HNPCC  </a:t>
            </a:r>
          </a:p>
          <a:p>
            <a:pPr>
              <a:spcAft>
                <a:spcPct val="30000"/>
              </a:spcAft>
            </a:pPr>
            <a:r>
              <a:rPr lang="en-US" altLang="en-US" b="1">
                <a:latin typeface="Times New Roman" charset="0"/>
              </a:rPr>
              <a:t>Genetic testing should be done on an affected family member, only after genetic counseling and informed decision-making</a:t>
            </a:r>
            <a:endParaRPr lang="en-US" altLang="en-US" sz="1600">
              <a:latin typeface="Times New Roman" charset="0"/>
            </a:endParaRPr>
          </a:p>
          <a:p>
            <a:endParaRPr lang="en-US" alt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49A81D8-0D42-A346-8CDC-8E4B7FBB57C2}" type="slidenum">
              <a:rPr lang="tr-TR" altLang="en-US">
                <a:latin typeface="Times New Roman" charset="0"/>
              </a:rPr>
              <a:pPr/>
              <a:t>56</a:t>
            </a:fld>
            <a:endParaRPr lang="tr-TR" alt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CE53164-6ABA-3E40-BAAA-BD03A3411A4F}" type="slidenum">
              <a:rPr lang="tr-TR" altLang="en-US">
                <a:latin typeface="Times New Roman" charset="0"/>
              </a:rPr>
              <a:pPr/>
              <a:t>57</a:t>
            </a:fld>
            <a:endParaRPr lang="tr-TR" altLang="en-US">
              <a:latin typeface="Times New Roman"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CAC7A7B5-B5F4-724F-B954-3ED366AC080A}" type="slidenum">
              <a:rPr lang="tr-TR" altLang="en-US">
                <a:latin typeface="Times New Roman" charset="0"/>
              </a:rPr>
              <a:pPr/>
              <a:t>58</a:t>
            </a:fld>
            <a:endParaRPr lang="tr-TR" altLang="en-US">
              <a:latin typeface="Times New Roman"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F48D171-4A1B-AD44-B31A-730ACE4E6BF1}" type="slidenum">
              <a:rPr lang="tr-TR" altLang="en-US">
                <a:latin typeface="Times New Roman" charset="0"/>
              </a:rPr>
              <a:pPr/>
              <a:t>59</a:t>
            </a:fld>
            <a:endParaRPr lang="tr-TR" altLang="en-US">
              <a:latin typeface="Times New Roman"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3352C80-D17E-8B4F-9C85-09562AF09D63}" type="slidenum">
              <a:rPr lang="tr-TR" altLang="en-US">
                <a:latin typeface="Times New Roman" charset="0"/>
              </a:rPr>
              <a:pPr/>
              <a:t>61</a:t>
            </a:fld>
            <a:endParaRPr lang="tr-TR" altLang="en-US">
              <a:latin typeface="Times New Roman" charset="0"/>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26E4243-80D7-B044-A6A5-30FF716F218B}" type="slidenum">
              <a:rPr lang="tr-TR" altLang="en-US">
                <a:latin typeface="Times New Roman" charset="0"/>
              </a:rPr>
              <a:pPr/>
              <a:t>62</a:t>
            </a:fld>
            <a:endParaRPr lang="tr-TR" altLang="en-US">
              <a:latin typeface="Times New Roman" charset="0"/>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F932AAA7-6DD4-884C-83C1-CFB7C0A59835}" type="slidenum">
              <a:rPr lang="en-US" altLang="en-US">
                <a:latin typeface="Times New Roman" charset="0"/>
              </a:rPr>
              <a:pPr/>
              <a:t>15</a:t>
            </a:fld>
            <a:endParaRPr lang="en-US" altLang="en-US">
              <a:latin typeface="Times New Roman" charset="0"/>
            </a:endParaRPr>
          </a:p>
        </p:txBody>
      </p:sp>
      <p:sp>
        <p:nvSpPr>
          <p:cNvPr id="94211" name="Rectangle 1"/>
          <p:cNvSpPr>
            <a:spLocks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9421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35C00C9-7C4D-CC47-B120-53A1C88C94AB}" type="slidenum">
              <a:rPr lang="tr-TR" altLang="en-US">
                <a:latin typeface="Times New Roman" charset="0"/>
              </a:rPr>
              <a:pPr/>
              <a:t>63</a:t>
            </a:fld>
            <a:endParaRPr lang="tr-TR" altLang="en-US">
              <a:latin typeface="Times New Roman" charset="0"/>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D2FED5A-2B76-3A47-A577-DB8C783A8095}" type="slidenum">
              <a:rPr lang="tr-TR" altLang="en-US">
                <a:latin typeface="Times New Roman" charset="0"/>
              </a:rPr>
              <a:pPr/>
              <a:t>64</a:t>
            </a:fld>
            <a:endParaRPr lang="tr-TR" altLang="en-US">
              <a:latin typeface="Times New Roman" charset="0"/>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90B861E-9F30-E941-B864-CD66F60E1795}" type="slidenum">
              <a:rPr lang="tr-TR" altLang="en-US">
                <a:latin typeface="Times New Roman" charset="0"/>
              </a:rPr>
              <a:pPr/>
              <a:t>65</a:t>
            </a:fld>
            <a:endParaRPr lang="tr-TR" altLang="en-US">
              <a:latin typeface="Times New Roman" charset="0"/>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Type of primary cancer(s) in each affected relative</a:t>
            </a:r>
          </a:p>
          <a:p>
            <a:r>
              <a:rPr lang="en-US" altLang="en-US">
                <a:latin typeface="Times New Roman" charset="0"/>
              </a:rPr>
              <a:t>Age of disease onset in each affected relative</a:t>
            </a:r>
          </a:p>
          <a:p>
            <a:pPr lvl="1"/>
            <a:r>
              <a:rPr lang="en-US" altLang="en-US">
                <a:latin typeface="Times New Roman" charset="0"/>
              </a:rPr>
              <a:t>earlier onset generally confers higher risk for close relatives</a:t>
            </a:r>
          </a:p>
          <a:p>
            <a:r>
              <a:rPr lang="en-US" altLang="en-US">
                <a:latin typeface="Times New Roman" charset="0"/>
              </a:rPr>
              <a:t>Cancer status in 1</a:t>
            </a:r>
            <a:r>
              <a:rPr lang="en-US" altLang="en-US" baseline="30000">
                <a:latin typeface="Times New Roman" charset="0"/>
              </a:rPr>
              <a:t>st</a:t>
            </a:r>
            <a:r>
              <a:rPr lang="en-US" altLang="en-US">
                <a:latin typeface="Times New Roman" charset="0"/>
              </a:rPr>
              <a:t> </a:t>
            </a:r>
            <a:r>
              <a:rPr lang="en-US" altLang="en-US" b="1" u="sng">
                <a:latin typeface="Times New Roman" charset="0"/>
              </a:rPr>
              <a:t>and</a:t>
            </a:r>
            <a:r>
              <a:rPr lang="en-US" altLang="en-US">
                <a:latin typeface="Times New Roman" charset="0"/>
              </a:rPr>
              <a:t> 2</a:t>
            </a:r>
            <a:r>
              <a:rPr lang="en-US" altLang="en-US" baseline="30000">
                <a:latin typeface="Times New Roman" charset="0"/>
              </a:rPr>
              <a:t>nd</a:t>
            </a:r>
            <a:r>
              <a:rPr lang="en-US" altLang="en-US">
                <a:latin typeface="Times New Roman" charset="0"/>
              </a:rPr>
              <a:t> degree relatives (often discounted)</a:t>
            </a:r>
          </a:p>
          <a:p>
            <a:r>
              <a:rPr lang="en-US" altLang="en-US">
                <a:latin typeface="Times New Roman" charset="0"/>
              </a:rPr>
              <a:t>Cancer status in both sides of the family (paternal family history often overlooked when assessing risk of “female” cancers)</a:t>
            </a:r>
          </a:p>
          <a:p>
            <a:endParaRPr lang="en-US" altLang="en-US">
              <a:latin typeface="Times New Roman" charset="0"/>
            </a:endParaRPr>
          </a:p>
          <a:p>
            <a:endParaRPr lang="en-US" alt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92704906-8B72-7F4D-B48F-5289E9D7138B}" type="slidenum">
              <a:rPr lang="tr-TR" altLang="en-US">
                <a:latin typeface="Times New Roman" charset="0"/>
              </a:rPr>
              <a:pPr/>
              <a:t>66</a:t>
            </a:fld>
            <a:endParaRPr lang="tr-TR" altLang="en-US">
              <a:latin typeface="Times New Roman" charset="0"/>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ct val="0"/>
              </a:spcBef>
            </a:pPr>
            <a:r>
              <a:rPr lang="en-US" altLang="en-US" sz="1000">
                <a:latin typeface="Times New Roman" charset="0"/>
              </a:rPr>
              <a:t>Any patient with 2 or more family members (same side) with early onset CRC (&lt;50 yrs)</a:t>
            </a:r>
          </a:p>
          <a:p>
            <a:pPr lvl="1">
              <a:spcBef>
                <a:spcPct val="0"/>
              </a:spcBef>
            </a:pPr>
            <a:r>
              <a:rPr lang="en-US" altLang="en-US" sz="1000">
                <a:latin typeface="Times New Roman" charset="0"/>
              </a:rPr>
              <a:t>Any colon cancer case before 40 yrs</a:t>
            </a:r>
          </a:p>
          <a:p>
            <a:pPr lvl="1">
              <a:spcBef>
                <a:spcPct val="0"/>
              </a:spcBef>
            </a:pPr>
            <a:r>
              <a:rPr lang="en-US" altLang="en-US" sz="1000">
                <a:latin typeface="Times New Roman" charset="0"/>
              </a:rPr>
              <a:t>Woman with endometrial cancer &lt;45 and family history of early onset CRC</a:t>
            </a:r>
          </a:p>
          <a:p>
            <a:pPr lvl="1">
              <a:spcBef>
                <a:spcPct val="0"/>
              </a:spcBef>
            </a:pPr>
            <a:r>
              <a:rPr lang="en-US" altLang="en-US" sz="1000">
                <a:latin typeface="Times New Roman" charset="0"/>
              </a:rPr>
              <a:t>Persons with more than one primary CRC &lt;50 yrs or with both endometrial and CRC </a:t>
            </a:r>
          </a:p>
          <a:p>
            <a:pPr lvl="1">
              <a:spcBef>
                <a:spcPct val="0"/>
              </a:spcBef>
            </a:pPr>
            <a:r>
              <a:rPr lang="en-US" altLang="en-US" sz="1000">
                <a:latin typeface="Times New Roman" charset="0"/>
              </a:rPr>
              <a:t>Autosomal dominant pattern of cancers in the same lineage</a:t>
            </a:r>
          </a:p>
          <a:p>
            <a:endParaRPr lang="en-US" altLang="en-US">
              <a:latin typeface="Times New Roman" charset="0"/>
            </a:endParaRPr>
          </a:p>
          <a:p>
            <a:r>
              <a:rPr lang="en-US" altLang="en-US">
                <a:latin typeface="Times New Roman" charset="0"/>
              </a:rPr>
              <a:t>Insurance coverage:  Some insurers and some plans will cover cancer genetic risk assessment/cancer genetic counseling.  Others will not.  More difficult to obtain coverage for unaffected person with a family history than an affected person.   Pre-authorization recommended.</a:t>
            </a:r>
          </a:p>
          <a:p>
            <a:endParaRPr lang="en-US" altLang="en-US">
              <a:latin typeface="Times New Roman" charset="0"/>
            </a:endParaRPr>
          </a:p>
          <a:p>
            <a:r>
              <a:rPr lang="en-US" altLang="en-US">
                <a:latin typeface="Times New Roman" charset="0"/>
              </a:rPr>
              <a:t>Pre-authorization for cancer genetic testing is important as tests are expensive.   The genetic counselor will facilitate the pre-auth for testing if indicated and if patient decides to have testing.   </a:t>
            </a:r>
          </a:p>
          <a:p>
            <a:endParaRPr lang="en-US" altLang="en-US">
              <a:latin typeface="Times New Roman" charset="0"/>
            </a:endParaRPr>
          </a:p>
          <a:p>
            <a:r>
              <a:rPr lang="en-US" altLang="en-US">
                <a:latin typeface="Times New Roman" charset="0"/>
              </a:rPr>
              <a:t>Insurance discrimination – needs to be discussed before insurer is contacted regarding coverage.  </a:t>
            </a:r>
          </a:p>
          <a:p>
            <a:endParaRPr lang="en-US" altLang="en-US">
              <a:latin typeface="Times New Roman" charset="0"/>
            </a:endParaRPr>
          </a:p>
          <a:p>
            <a:endParaRPr lang="en-US" alt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5C915EFB-B3A7-6642-B7A2-E3664671740E}" type="slidenum">
              <a:rPr lang="tr-TR" altLang="en-US">
                <a:latin typeface="Times New Roman" charset="0"/>
              </a:rPr>
              <a:pPr/>
              <a:t>67</a:t>
            </a:fld>
            <a:endParaRPr lang="tr-TR" altLang="en-US">
              <a:latin typeface="Times New Roman" charset="0"/>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4A2F17E4-1405-8347-AB9F-556727959EFA}" type="slidenum">
              <a:rPr lang="tr-TR" altLang="en-US">
                <a:latin typeface="Times New Roman" charset="0"/>
              </a:rPr>
              <a:pPr/>
              <a:t>68</a:t>
            </a:fld>
            <a:endParaRPr lang="tr-TR" altLang="en-US">
              <a:latin typeface="Times New Roman" charset="0"/>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About 10% of all people have a 1</a:t>
            </a:r>
            <a:r>
              <a:rPr lang="en-US" altLang="en-US" baseline="30000">
                <a:latin typeface="Times New Roman" charset="0"/>
              </a:rPr>
              <a:t>st</a:t>
            </a:r>
            <a:r>
              <a:rPr lang="en-US" altLang="en-US">
                <a:latin typeface="Times New Roman" charset="0"/>
              </a:rPr>
              <a:t> degree relative with CRC, which increases risk 2-fold</a:t>
            </a:r>
          </a:p>
          <a:p>
            <a:r>
              <a:rPr lang="en-US" altLang="en-US">
                <a:latin typeface="Times New Roman" charset="0"/>
              </a:rPr>
              <a:t>Risk for CRC increases with:</a:t>
            </a:r>
          </a:p>
          <a:p>
            <a:pPr lvl="1">
              <a:spcBef>
                <a:spcPct val="0"/>
              </a:spcBef>
            </a:pPr>
            <a:r>
              <a:rPr lang="en-US" altLang="en-US" sz="1400">
                <a:latin typeface="Times New Roman" charset="0"/>
              </a:rPr>
              <a:t>degree of relationship and # of affected members</a:t>
            </a:r>
          </a:p>
          <a:p>
            <a:pPr lvl="1">
              <a:spcBef>
                <a:spcPct val="0"/>
              </a:spcBef>
            </a:pPr>
            <a:r>
              <a:rPr lang="en-US" altLang="en-US" sz="1400">
                <a:latin typeface="Times New Roman" charset="0"/>
              </a:rPr>
              <a:t>younger age of onset</a:t>
            </a:r>
          </a:p>
          <a:p>
            <a:pPr lvl="1">
              <a:spcBef>
                <a:spcPct val="0"/>
              </a:spcBef>
            </a:pPr>
            <a:r>
              <a:rPr lang="en-US" altLang="en-US" sz="1400">
                <a:latin typeface="Times New Roman" charset="0"/>
              </a:rPr>
              <a:t>presence of extracolonic tumors, multiple primaries</a:t>
            </a:r>
          </a:p>
          <a:p>
            <a:endParaRPr lang="en-US" altLang="en-US" sz="1400">
              <a:latin typeface="Times New Roman" charset="0"/>
            </a:endParaRPr>
          </a:p>
          <a:p>
            <a:endParaRPr lang="en-US" alt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5632033B-A64D-3242-83ED-58C76BA25C13}" type="slidenum">
              <a:rPr lang="tr-TR" altLang="en-US">
                <a:latin typeface="Times New Roman" charset="0"/>
              </a:rPr>
              <a:pPr/>
              <a:t>69</a:t>
            </a:fld>
            <a:endParaRPr lang="tr-TR" altLang="en-US">
              <a:latin typeface="Times New Roman" charset="0"/>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9C30F89-92A7-6F42-B1FB-59CD3616F35E}" type="slidenum">
              <a:rPr lang="tr-TR" altLang="en-US">
                <a:latin typeface="Times New Roman" charset="0"/>
              </a:rPr>
              <a:pPr/>
              <a:t>70</a:t>
            </a:fld>
            <a:endParaRPr lang="tr-TR" altLang="en-US">
              <a:latin typeface="Times New Roman" charset="0"/>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74F68F7-21EC-CB4B-ADCD-07E5889A9267}" type="slidenum">
              <a:rPr lang="tr-TR" altLang="en-US">
                <a:latin typeface="Times New Roman" charset="0"/>
              </a:rPr>
              <a:pPr/>
              <a:t>71</a:t>
            </a:fld>
            <a:endParaRPr lang="tr-TR" altLang="en-US">
              <a:latin typeface="Times New Roman" charset="0"/>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C3ED6EF7-14EB-E146-B3EA-1805C5243324}" type="slidenum">
              <a:rPr lang="tr-TR" altLang="en-US">
                <a:latin typeface="Times New Roman" charset="0"/>
              </a:rPr>
              <a:pPr/>
              <a:t>72</a:t>
            </a:fld>
            <a:endParaRPr lang="tr-TR" altLang="en-US">
              <a:latin typeface="Times New Roman" charset="0"/>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64E9EBB-02D4-0241-84F7-59FDFB0E1439}" type="slidenum">
              <a:rPr lang="en-US" altLang="en-US">
                <a:latin typeface="Arial" charset="0"/>
              </a:rPr>
              <a:pPr/>
              <a:t>16</a:t>
            </a:fld>
            <a:endParaRPr lang="en-US" altLang="en-US">
              <a:latin typeface="Arial"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tr-TR" alt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A2DE1DCC-41D3-574F-A00E-B541A93F9FF3}" type="slidenum">
              <a:rPr lang="tr-TR" altLang="en-US">
                <a:latin typeface="Times New Roman" charset="0"/>
              </a:rPr>
              <a:pPr/>
              <a:t>73</a:t>
            </a:fld>
            <a:endParaRPr lang="tr-TR" altLang="en-US">
              <a:latin typeface="Times New Roman" charset="0"/>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E38FE26-9700-9B49-B9D8-7FA03CEE04AC}" type="slidenum">
              <a:rPr lang="tr-TR" altLang="en-US">
                <a:latin typeface="Times New Roman" charset="0"/>
              </a:rPr>
              <a:pPr/>
              <a:t>74</a:t>
            </a:fld>
            <a:endParaRPr lang="tr-TR" altLang="en-US">
              <a:latin typeface="Times New Roman" charset="0"/>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20000"/>
              </a:spcAft>
            </a:pPr>
            <a:r>
              <a:rPr lang="en-US" altLang="en-US">
                <a:latin typeface="Times New Roman" charset="0"/>
              </a:rPr>
              <a:t>Psychological implications of test results (benefits and risks)</a:t>
            </a:r>
          </a:p>
          <a:p>
            <a:pPr>
              <a:spcAft>
                <a:spcPct val="20000"/>
              </a:spcAft>
            </a:pPr>
            <a:r>
              <a:rPr lang="en-US" altLang="en-US">
                <a:latin typeface="Times New Roman" charset="0"/>
              </a:rPr>
              <a:t>Risks of insurance/employment discrimination – current data</a:t>
            </a:r>
          </a:p>
          <a:p>
            <a:pPr>
              <a:spcAft>
                <a:spcPct val="20000"/>
              </a:spcAft>
            </a:pPr>
            <a:r>
              <a:rPr lang="en-US" altLang="en-US">
                <a:latin typeface="Times New Roman" charset="0"/>
              </a:rPr>
              <a:t>Confidentiality issues</a:t>
            </a:r>
          </a:p>
          <a:p>
            <a:pPr>
              <a:spcAft>
                <a:spcPct val="20000"/>
              </a:spcAft>
            </a:pPr>
            <a:r>
              <a:rPr lang="en-US" altLang="en-US">
                <a:latin typeface="Times New Roman" charset="0"/>
              </a:rPr>
              <a:t>Options for and limitations of medical surveillance. and strategies for prevention following testing</a:t>
            </a:r>
          </a:p>
          <a:p>
            <a:pPr>
              <a:spcAft>
                <a:spcPct val="20000"/>
              </a:spcAft>
            </a:pPr>
            <a:r>
              <a:rPr lang="en-US" altLang="en-US">
                <a:latin typeface="Times New Roman" charset="0"/>
              </a:rPr>
              <a:t>Importance of and guidance on sharing results with at-risk relatives</a:t>
            </a:r>
          </a:p>
          <a:p>
            <a:pPr>
              <a:spcAft>
                <a:spcPct val="20000"/>
              </a:spcAft>
            </a:pPr>
            <a:r>
              <a:rPr lang="en-US" altLang="en-US">
                <a:latin typeface="Times New Roman" charset="0"/>
              </a:rPr>
              <a:t>Results disclosure (how and to whom?)</a:t>
            </a:r>
          </a:p>
          <a:p>
            <a:endParaRPr lang="en-US" alt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CAA0D405-5987-E643-AEE1-DAA22AD6E771}" type="slidenum">
              <a:rPr lang="tr-TR" altLang="en-US">
                <a:latin typeface="Times New Roman" charset="0"/>
              </a:rPr>
              <a:pPr/>
              <a:t>75</a:t>
            </a:fld>
            <a:endParaRPr lang="tr-TR" altLang="en-US">
              <a:latin typeface="Times New Roman" charset="0"/>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87847B8-7DFC-2946-B865-EBEDD4A6DF05}" type="slidenum">
              <a:rPr lang="tr-TR" altLang="en-US">
                <a:latin typeface="Times New Roman" charset="0"/>
              </a:rPr>
              <a:pPr/>
              <a:t>76</a:t>
            </a:fld>
            <a:endParaRPr lang="tr-TR" altLang="en-US">
              <a:latin typeface="Times New Roman" charset="0"/>
            </a:endParaRPr>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DA2AF42-4CF0-4744-8770-0B8935CDA821}" type="slidenum">
              <a:rPr lang="tr-TR" altLang="en-US">
                <a:latin typeface="Times New Roman" charset="0"/>
              </a:rPr>
              <a:pPr/>
              <a:t>77</a:t>
            </a:fld>
            <a:endParaRPr lang="tr-TR" altLang="en-US">
              <a:latin typeface="Times New Roman" charset="0"/>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DFABEEF-8FBC-CD47-91FB-6E69EF6CD5E8}" type="slidenum">
              <a:rPr lang="tr-TR" altLang="en-US">
                <a:latin typeface="Times New Roman" charset="0"/>
              </a:rPr>
              <a:pPr/>
              <a:t>78</a:t>
            </a:fld>
            <a:endParaRPr lang="tr-TR" altLang="en-US">
              <a:latin typeface="Times New Roman" charset="0"/>
            </a:endParaRPr>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D342ECA-FAF3-D84B-B20D-E9DDC044CF8E}" type="slidenum">
              <a:rPr lang="tr-TR" altLang="en-US">
                <a:latin typeface="Times New Roman" charset="0"/>
              </a:rPr>
              <a:pPr/>
              <a:t>79</a:t>
            </a:fld>
            <a:endParaRPr lang="tr-TR" altLang="en-US">
              <a:latin typeface="Times New Roman" charset="0"/>
            </a:endParaRPr>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9F6E48E-A61D-BC4D-8BC7-A6F90954F3F6}" type="slidenum">
              <a:rPr lang="tr-TR" altLang="en-US">
                <a:latin typeface="Times New Roman" charset="0"/>
              </a:rPr>
              <a:pPr/>
              <a:t>80</a:t>
            </a:fld>
            <a:endParaRPr lang="tr-TR" altLang="en-US">
              <a:latin typeface="Times New Roman" charset="0"/>
            </a:endParaRPr>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tr-TR"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E97AB93-C4BB-414C-9DB2-AE504AF6D483}" type="slidenum">
              <a:rPr lang="en-US" altLang="en-US">
                <a:latin typeface="Arial" charset="0"/>
              </a:rPr>
              <a:pPr/>
              <a:t>17</a:t>
            </a:fld>
            <a:endParaRPr lang="en-US" altLang="en-US">
              <a:latin typeface="Arial"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tr-TR"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F4BD8B17-6F31-2844-AFAA-A31F2BD7D75E}" type="slidenum">
              <a:rPr lang="en-US" altLang="en-US">
                <a:latin typeface="Times New Roman" charset="0"/>
              </a:rPr>
              <a:pPr/>
              <a:t>18</a:t>
            </a:fld>
            <a:endParaRPr lang="en-US" altLang="en-US">
              <a:latin typeface="Times New Roman" charset="0"/>
            </a:endParaRPr>
          </a:p>
        </p:txBody>
      </p:sp>
      <p:sp>
        <p:nvSpPr>
          <p:cNvPr id="97283" name="Rectangle 1"/>
          <p:cNvSpPr>
            <a:spLocks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972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5C1D79E-9E7C-AA42-9BA1-5A4E948CCD82}" type="slidenum">
              <a:rPr lang="en-US" altLang="en-US">
                <a:latin typeface="Times New Roman" charset="0"/>
              </a:rPr>
              <a:pPr/>
              <a:t>19</a:t>
            </a:fld>
            <a:endParaRPr lang="en-US" altLang="en-US">
              <a:latin typeface="Times New Roman" charset="0"/>
            </a:endParaRPr>
          </a:p>
        </p:txBody>
      </p:sp>
      <p:sp>
        <p:nvSpPr>
          <p:cNvPr id="98307" name="Rectangle 1"/>
          <p:cNvSpPr>
            <a:spLocks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983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40" name="Group 166"/>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tr-TR">
                            <a:latin typeface="Verdana" pitchFamily="34" charset="0"/>
                          </a:endParaRPr>
                        </a:p>
                      </p:txBody>
                    </p:sp>
                    <p:grpSp>
                      <p:nvGrpSpPr>
                        <p:cNvPr id="79" name="Group 51"/>
                        <p:cNvGrpSpPr>
                          <a:grpSpLocks/>
                        </p:cNvGrpSpPr>
                        <p:nvPr userDrawn="1"/>
                      </p:nvGrpSpPr>
                      <p:grpSpPr bwMode="auto">
                        <a:xfrm>
                          <a:off x="7" y="1805"/>
                          <a:ext cx="3672" cy="2049"/>
                          <a:chOff x="12" y="1809"/>
                          <a:chExt cx="3672" cy="2049"/>
                        </a:xfrm>
                      </p:grpSpPr>
                      <p:sp>
                        <p:nvSpPr>
                          <p:cNvPr id="116" name="Oval 52"/>
                          <p:cNvSpPr>
                            <a:spLocks noChangeArrowheads="1"/>
                          </p:cNvSpPr>
                          <p:nvPr userDrawn="1"/>
                        </p:nvSpPr>
                        <p:spPr bwMode="hidden">
                          <a:xfrm rot="-2819839">
                            <a:off x="1551" y="2864"/>
                            <a:ext cx="161" cy="280"/>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2" name="Oval 58"/>
                          <p:cNvSpPr>
                            <a:spLocks noChangeArrowheads="1"/>
                          </p:cNvSpPr>
                          <p:nvPr userDrawn="1"/>
                        </p:nvSpPr>
                        <p:spPr bwMode="hidden">
                          <a:xfrm rot="-2819839">
                            <a:off x="1163" y="1860"/>
                            <a:ext cx="1167" cy="2094"/>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4" name="Oval 60"/>
                          <p:cNvSpPr>
                            <a:spLocks noChangeArrowheads="1"/>
                          </p:cNvSpPr>
                          <p:nvPr userDrawn="1"/>
                        </p:nvSpPr>
                        <p:spPr bwMode="hidden">
                          <a:xfrm rot="-2819839">
                            <a:off x="1005" y="1531"/>
                            <a:ext cx="1563" cy="2696"/>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5" name="Oval 61"/>
                          <p:cNvSpPr>
                            <a:spLocks noChangeArrowheads="1"/>
                          </p:cNvSpPr>
                          <p:nvPr userDrawn="1"/>
                        </p:nvSpPr>
                        <p:spPr bwMode="hidden">
                          <a:xfrm rot="-2819839">
                            <a:off x="937" y="1352"/>
                            <a:ext cx="1711" cy="3016"/>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27" name="Oval 63"/>
                          <p:cNvSpPr>
                            <a:spLocks noChangeArrowheads="1"/>
                          </p:cNvSpPr>
                          <p:nvPr userDrawn="1"/>
                        </p:nvSpPr>
                        <p:spPr bwMode="hidden">
                          <a:xfrm rot="-2780025">
                            <a:off x="824" y="997"/>
                            <a:ext cx="2049" cy="3672"/>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tr-TR">
                      <a:latin typeface="Verdana" pitchFamily="34" charset="0"/>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grpSp>
          </p:grpSp>
        </p:grpSp>
        <p:grpSp>
          <p:nvGrpSpPr>
            <p:cNvPr id="6" name="Group 113"/>
            <p:cNvGrpSpPr>
              <a:grpSpLocks/>
            </p:cNvGrpSpPr>
            <p:nvPr userDrawn="1"/>
          </p:nvGrpSpPr>
          <p:grpSpPr bwMode="auto">
            <a:xfrm>
              <a:off x="16" y="1316"/>
              <a:ext cx="3325" cy="2958"/>
              <a:chOff x="16" y="1316"/>
              <a:chExt cx="3325" cy="2958"/>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grpSp>
            <p:nvGrpSpPr>
              <p:cNvPr id="13" name="Group 120"/>
              <p:cNvGrpSpPr>
                <a:grpSpLocks noChangeAspect="1"/>
              </p:cNvGrpSpPr>
              <p:nvPr/>
            </p:nvGrpSpPr>
            <p:grpSpPr bwMode="auto">
              <a:xfrm>
                <a:off x="3075" y="1316"/>
                <a:ext cx="258" cy="296"/>
                <a:chOff x="3048" y="1265"/>
                <a:chExt cx="361" cy="423"/>
              </a:xfrm>
            </p:grpSpPr>
            <p:sp>
              <p:nvSpPr>
                <p:cNvPr id="14" name="Oval 121"/>
                <p:cNvSpPr>
                  <a:spLocks noChangeAspect="1" noChangeArrowheads="1"/>
                </p:cNvSpPr>
                <p:nvPr userDrawn="1"/>
              </p:nvSpPr>
              <p:spPr bwMode="hidden">
                <a:xfrm rot="2828979">
                  <a:off x="2986" y="1467"/>
                  <a:ext cx="283" cy="160"/>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tr-TR">
                    <a:latin typeface="Verdana" pitchFamily="34" charset="0"/>
                  </a:endParaRPr>
                </a:p>
              </p:txBody>
            </p:sp>
            <p:sp>
              <p:nvSpPr>
                <p:cNvPr id="15" name="Freeform 122"/>
                <p:cNvSpPr>
                  <a:spLocks noChangeAspect="1"/>
                </p:cNvSpPr>
                <p:nvPr userDrawn="1"/>
              </p:nvSpPr>
              <p:spPr bwMode="hidden">
                <a:xfrm>
                  <a:off x="3070" y="1375"/>
                  <a:ext cx="225"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sp>
              <p:nvSpPr>
                <p:cNvPr id="16" name="Freeform 123"/>
                <p:cNvSpPr>
                  <a:spLocks noChangeAspect="1"/>
                </p:cNvSpPr>
                <p:nvPr userDrawn="1"/>
              </p:nvSpPr>
              <p:spPr bwMode="hidden">
                <a:xfrm>
                  <a:off x="3145" y="1365"/>
                  <a:ext cx="162"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sp>
              <p:nvSpPr>
                <p:cNvPr id="17" name="Freeform 124"/>
                <p:cNvSpPr>
                  <a:spLocks noChangeAspect="1"/>
                </p:cNvSpPr>
                <p:nvPr userDrawn="1"/>
              </p:nvSpPr>
              <p:spPr bwMode="hidden">
                <a:xfrm>
                  <a:off x="3201" y="1272"/>
                  <a:ext cx="203" cy="197"/>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sp>
              <p:nvSpPr>
                <p:cNvPr id="18" name="Freeform 125"/>
                <p:cNvSpPr>
                  <a:spLocks noChangeAspect="1"/>
                </p:cNvSpPr>
                <p:nvPr userDrawn="1"/>
              </p:nvSpPr>
              <p:spPr bwMode="hidden">
                <a:xfrm>
                  <a:off x="3331" y="1265"/>
                  <a:ext cx="78"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grpSp>
        </p:grpSp>
      </p:grpSp>
      <p:sp>
        <p:nvSpPr>
          <p:cNvPr id="118910" name="Rectangle 126"/>
          <p:cNvSpPr>
            <a:spLocks noGrp="1" noChangeArrowheads="1"/>
          </p:cNvSpPr>
          <p:nvPr>
            <p:ph type="ctrTitle" sz="quarter"/>
          </p:nvPr>
        </p:nvSpPr>
        <p:spPr>
          <a:xfrm>
            <a:off x="685800" y="1600200"/>
            <a:ext cx="7772400" cy="1973263"/>
          </a:xfrm>
        </p:spPr>
        <p:txBody>
          <a:bodyPr/>
          <a:lstStyle>
            <a:lvl1pPr>
              <a:defRPr sz="5100"/>
            </a:lvl1pPr>
          </a:lstStyle>
          <a:p>
            <a:r>
              <a:rPr lang="en-US"/>
              <a:t>Click to edit Master title style</a:t>
            </a:r>
          </a:p>
        </p:txBody>
      </p:sp>
      <p:sp>
        <p:nvSpPr>
          <p:cNvPr id="118911"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en-US"/>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n-US"/>
          </a:p>
        </p:txBody>
      </p:sp>
      <p:sp>
        <p:nvSpPr>
          <p:cNvPr id="130" name="Rectangle 130"/>
          <p:cNvSpPr>
            <a:spLocks noGrp="1" noChangeArrowheads="1"/>
          </p:cNvSpPr>
          <p:nvPr>
            <p:ph type="sldNum" sz="quarter" idx="12"/>
          </p:nvPr>
        </p:nvSpPr>
        <p:spPr/>
        <p:txBody>
          <a:bodyPr/>
          <a:lstStyle>
            <a:lvl1pPr>
              <a:defRPr>
                <a:effectLst/>
              </a:defRPr>
            </a:lvl1pPr>
          </a:lstStyle>
          <a:p>
            <a:fld id="{C3012070-39A3-C24E-90BB-EB8AE7C31304}" type="slidenum">
              <a:rPr lang="en-US" altLang="en-US"/>
              <a:pPr/>
              <a:t>‹#›</a:t>
            </a:fld>
            <a:endParaRPr lang="en-US" altLang="en-US"/>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fld id="{EB5FC9B0-8ED0-104F-9ABD-69983A6416FE}" type="slidenum">
              <a:rPr lang="en-US" altLang="en-US"/>
              <a:pPr/>
              <a:t>‹#›</a:t>
            </a:fld>
            <a:endParaRPr lang="en-US" altLang="en-US"/>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fld id="{346F549A-B2DB-A047-94CD-00DF3108EA5E}" type="slidenum">
              <a:rPr lang="en-US" altLang="en-US"/>
              <a:pPr/>
              <a:t>‹#›</a:t>
            </a:fld>
            <a:endParaRPr lang="en-US" altLang="en-US"/>
          </a:p>
        </p:txBody>
      </p:sp>
    </p:spTree>
    <p:extLst>
      <p:ext uri="{BB962C8B-B14F-4D97-AF65-F5344CB8AC3E}">
        <p14:creationId xmlns:p14="http://schemas.microsoft.com/office/powerpoint/2010/main" val="50975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lipArt Placeholder 3"/>
          <p:cNvSpPr>
            <a:spLocks noGrp="1"/>
          </p:cNvSpPr>
          <p:nvPr>
            <p:ph type="clipArt" sz="half" idx="2"/>
          </p:nvPr>
        </p:nvSpPr>
        <p:spPr>
          <a:xfrm>
            <a:off x="4648200" y="1600200"/>
            <a:ext cx="4038600" cy="4530725"/>
          </a:xfrm>
        </p:spPr>
        <p:txBody>
          <a:bodyPr/>
          <a:lstStyle/>
          <a:p>
            <a:pPr lvl="0"/>
            <a:endParaRPr lang="tr-TR" noProof="0" smtClean="0"/>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fld id="{C929A004-169F-2B42-B70E-E201A808C579}" type="slidenum">
              <a:rPr lang="en-US" altLang="en-US"/>
              <a:pPr/>
              <a:t>‹#›</a:t>
            </a:fld>
            <a:endParaRPr lang="en-US" altLang="en-US"/>
          </a:p>
        </p:txBody>
      </p:sp>
    </p:spTree>
    <p:extLst>
      <p:ext uri="{BB962C8B-B14F-4D97-AF65-F5344CB8AC3E}">
        <p14:creationId xmlns:p14="http://schemas.microsoft.com/office/powerpoint/2010/main" val="110934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26"/>
          <p:cNvSpPr>
            <a:spLocks noGrp="1" noChangeArrowheads="1"/>
          </p:cNvSpPr>
          <p:nvPr>
            <p:ph type="dt" sz="half" idx="10"/>
          </p:nvPr>
        </p:nvSpPr>
        <p:spPr>
          <a:ln/>
        </p:spPr>
        <p:txBody>
          <a:bodyPr/>
          <a:lstStyle>
            <a:lvl1pPr>
              <a:defRPr/>
            </a:lvl1pPr>
          </a:lstStyle>
          <a:p>
            <a:pPr>
              <a:defRPr/>
            </a:pPr>
            <a:endParaRPr lang="en-US"/>
          </a:p>
        </p:txBody>
      </p:sp>
      <p:sp>
        <p:nvSpPr>
          <p:cNvPr id="7" name="Rectangle 127"/>
          <p:cNvSpPr>
            <a:spLocks noGrp="1" noChangeArrowheads="1"/>
          </p:cNvSpPr>
          <p:nvPr>
            <p:ph type="ftr" sz="quarter" idx="11"/>
          </p:nvPr>
        </p:nvSpPr>
        <p:spPr>
          <a:ln/>
        </p:spPr>
        <p:txBody>
          <a:bodyPr/>
          <a:lstStyle>
            <a:lvl1pPr>
              <a:defRPr/>
            </a:lvl1pPr>
          </a:lstStyle>
          <a:p>
            <a:pPr>
              <a:defRPr/>
            </a:pPr>
            <a:endParaRPr lang="en-US"/>
          </a:p>
        </p:txBody>
      </p:sp>
      <p:sp>
        <p:nvSpPr>
          <p:cNvPr id="8" name="Rectangle 128"/>
          <p:cNvSpPr>
            <a:spLocks noGrp="1" noChangeArrowheads="1"/>
          </p:cNvSpPr>
          <p:nvPr>
            <p:ph type="sldNum" sz="quarter" idx="12"/>
          </p:nvPr>
        </p:nvSpPr>
        <p:spPr>
          <a:ln/>
        </p:spPr>
        <p:txBody>
          <a:bodyPr/>
          <a:lstStyle>
            <a:lvl1pPr>
              <a:defRPr/>
            </a:lvl1pPr>
          </a:lstStyle>
          <a:p>
            <a:fld id="{A01B1689-B8FA-7147-8CF2-B0FFCC16A1CE}" type="slidenum">
              <a:rPr lang="en-US" altLang="en-US"/>
              <a:pPr/>
              <a:t>‹#›</a:t>
            </a:fld>
            <a:endParaRPr lang="en-US" altLang="en-US"/>
          </a:p>
        </p:txBody>
      </p:sp>
    </p:spTree>
    <p:extLst>
      <p:ext uri="{BB962C8B-B14F-4D97-AF65-F5344CB8AC3E}">
        <p14:creationId xmlns:p14="http://schemas.microsoft.com/office/powerpoint/2010/main" val="29733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126"/>
          <p:cNvSpPr>
            <a:spLocks noGrp="1" noChangeArrowheads="1"/>
          </p:cNvSpPr>
          <p:nvPr>
            <p:ph type="dt" sz="half" idx="10"/>
          </p:nvPr>
        </p:nvSpPr>
        <p:spPr>
          <a:ln/>
        </p:spPr>
        <p:txBody>
          <a:bodyPr/>
          <a:lstStyle>
            <a:lvl1pPr>
              <a:defRPr/>
            </a:lvl1pPr>
          </a:lstStyle>
          <a:p>
            <a:pPr>
              <a:defRPr/>
            </a:pPr>
            <a:endParaRPr 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en-US"/>
          </a:p>
        </p:txBody>
      </p:sp>
      <p:sp>
        <p:nvSpPr>
          <p:cNvPr id="5" name="Rectangle 128"/>
          <p:cNvSpPr>
            <a:spLocks noGrp="1" noChangeArrowheads="1"/>
          </p:cNvSpPr>
          <p:nvPr>
            <p:ph type="sldNum" sz="quarter" idx="12"/>
          </p:nvPr>
        </p:nvSpPr>
        <p:spPr>
          <a:ln/>
        </p:spPr>
        <p:txBody>
          <a:bodyPr/>
          <a:lstStyle>
            <a:lvl1pPr>
              <a:defRPr/>
            </a:lvl1pPr>
          </a:lstStyle>
          <a:p>
            <a:fld id="{C5FDF5BF-134B-524F-8A5C-B833E843F075}" type="slidenum">
              <a:rPr lang="en-US" altLang="en-US"/>
              <a:pPr/>
              <a:t>‹#›</a:t>
            </a:fld>
            <a:endParaRPr lang="en-US" altLang="en-US"/>
          </a:p>
        </p:txBody>
      </p:sp>
    </p:spTree>
    <p:extLst>
      <p:ext uri="{BB962C8B-B14F-4D97-AF65-F5344CB8AC3E}">
        <p14:creationId xmlns:p14="http://schemas.microsoft.com/office/powerpoint/2010/main" val="7691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fld id="{15CC9619-E65A-324A-8367-6D0D2737A6C0}" type="slidenum">
              <a:rPr lang="en-US" altLang="en-US"/>
              <a:pPr/>
              <a:t>‹#›</a:t>
            </a:fld>
            <a:endParaRPr lang="en-US" alt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fld id="{D3238A32-1604-B647-AC91-CFA3D20673AC}" type="slidenum">
              <a:rPr lang="en-US" altLang="en-US"/>
              <a:pPr/>
              <a:t>‹#›</a:t>
            </a:fld>
            <a:endParaRPr lang="en-US" altLang="en-US"/>
          </a:p>
        </p:txBody>
      </p:sp>
    </p:spTree>
    <p:extLst>
      <p:ext uri="{BB962C8B-B14F-4D97-AF65-F5344CB8AC3E}">
        <p14:creationId xmlns:p14="http://schemas.microsoft.com/office/powerpoint/2010/main" val="123380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fld id="{A516753E-B72D-3C41-85FE-3FC738F91F5D}" type="slidenum">
              <a:rPr lang="en-US" altLang="en-US"/>
              <a:pPr/>
              <a:t>‹#›</a:t>
            </a:fld>
            <a:endParaRPr lang="en-US" altLang="en-US"/>
          </a:p>
        </p:txBody>
      </p:sp>
    </p:spTree>
    <p:extLst>
      <p:ext uri="{BB962C8B-B14F-4D97-AF65-F5344CB8AC3E}">
        <p14:creationId xmlns:p14="http://schemas.microsoft.com/office/powerpoint/2010/main" val="46727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fld id="{9736A2B3-F26E-B44F-B580-B47873AAA8A9}" type="slidenum">
              <a:rPr lang="en-US" altLang="en-US"/>
              <a:pPr/>
              <a:t>‹#›</a:t>
            </a:fld>
            <a:endParaRPr lang="en-US" altLang="en-US"/>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26"/>
          <p:cNvSpPr>
            <a:spLocks noGrp="1" noChangeArrowheads="1"/>
          </p:cNvSpPr>
          <p:nvPr>
            <p:ph type="dt" sz="half" idx="10"/>
          </p:nvPr>
        </p:nvSpPr>
        <p:spPr>
          <a:ln/>
        </p:spPr>
        <p:txBody>
          <a:bodyPr/>
          <a:lstStyle>
            <a:lvl1pPr>
              <a:defRPr/>
            </a:lvl1pPr>
          </a:lstStyle>
          <a:p>
            <a:pPr>
              <a:defRPr/>
            </a:pPr>
            <a:endParaRPr lang="en-US"/>
          </a:p>
        </p:txBody>
      </p:sp>
      <p:sp>
        <p:nvSpPr>
          <p:cNvPr id="8" name="Rectangle 127"/>
          <p:cNvSpPr>
            <a:spLocks noGrp="1" noChangeArrowheads="1"/>
          </p:cNvSpPr>
          <p:nvPr>
            <p:ph type="ftr" sz="quarter" idx="11"/>
          </p:nvPr>
        </p:nvSpPr>
        <p:spPr>
          <a:ln/>
        </p:spPr>
        <p:txBody>
          <a:bodyPr/>
          <a:lstStyle>
            <a:lvl1pPr>
              <a:defRPr/>
            </a:lvl1pPr>
          </a:lstStyle>
          <a:p>
            <a:pPr>
              <a:defRPr/>
            </a:pPr>
            <a:endParaRPr lang="en-US"/>
          </a:p>
        </p:txBody>
      </p:sp>
      <p:sp>
        <p:nvSpPr>
          <p:cNvPr id="9" name="Rectangle 128"/>
          <p:cNvSpPr>
            <a:spLocks noGrp="1" noChangeArrowheads="1"/>
          </p:cNvSpPr>
          <p:nvPr>
            <p:ph type="sldNum" sz="quarter" idx="12"/>
          </p:nvPr>
        </p:nvSpPr>
        <p:spPr>
          <a:ln/>
        </p:spPr>
        <p:txBody>
          <a:bodyPr/>
          <a:lstStyle>
            <a:lvl1pPr>
              <a:defRPr/>
            </a:lvl1pPr>
          </a:lstStyle>
          <a:p>
            <a:fld id="{87347D50-24C7-B249-AD9F-FD20E9BA3346}" type="slidenum">
              <a:rPr lang="en-US" altLang="en-US"/>
              <a:pPr/>
              <a:t>‹#›</a:t>
            </a:fld>
            <a:endParaRPr lang="en-US" altLang="en-US"/>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26"/>
          <p:cNvSpPr>
            <a:spLocks noGrp="1" noChangeArrowheads="1"/>
          </p:cNvSpPr>
          <p:nvPr>
            <p:ph type="dt" sz="half" idx="10"/>
          </p:nvPr>
        </p:nvSpPr>
        <p:spPr>
          <a:ln/>
        </p:spPr>
        <p:txBody>
          <a:bodyPr/>
          <a:lstStyle>
            <a:lvl1pPr>
              <a:defRPr/>
            </a:lvl1pPr>
          </a:lstStyle>
          <a:p>
            <a:pPr>
              <a:defRPr/>
            </a:pPr>
            <a:endParaRPr 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en-US"/>
          </a:p>
        </p:txBody>
      </p:sp>
      <p:sp>
        <p:nvSpPr>
          <p:cNvPr id="5" name="Rectangle 128"/>
          <p:cNvSpPr>
            <a:spLocks noGrp="1" noChangeArrowheads="1"/>
          </p:cNvSpPr>
          <p:nvPr>
            <p:ph type="sldNum" sz="quarter" idx="12"/>
          </p:nvPr>
        </p:nvSpPr>
        <p:spPr>
          <a:ln/>
        </p:spPr>
        <p:txBody>
          <a:bodyPr/>
          <a:lstStyle>
            <a:lvl1pPr>
              <a:defRPr/>
            </a:lvl1pPr>
          </a:lstStyle>
          <a:p>
            <a:fld id="{37C520E2-423D-C043-B46B-7B4857E7F519}" type="slidenum">
              <a:rPr lang="en-US" altLang="en-US"/>
              <a:pPr/>
              <a:t>‹#›</a:t>
            </a:fld>
            <a:endParaRPr lang="en-US" altLang="en-US"/>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en-US"/>
          </a:p>
        </p:txBody>
      </p:sp>
      <p:sp>
        <p:nvSpPr>
          <p:cNvPr id="3" name="Rectangle 127"/>
          <p:cNvSpPr>
            <a:spLocks noGrp="1" noChangeArrowheads="1"/>
          </p:cNvSpPr>
          <p:nvPr>
            <p:ph type="ftr" sz="quarter" idx="11"/>
          </p:nvPr>
        </p:nvSpPr>
        <p:spPr>
          <a:ln/>
        </p:spPr>
        <p:txBody>
          <a:bodyPr/>
          <a:lstStyle>
            <a:lvl1pPr>
              <a:defRPr/>
            </a:lvl1pPr>
          </a:lstStyle>
          <a:p>
            <a:pPr>
              <a:defRPr/>
            </a:pPr>
            <a:endParaRPr lang="en-US"/>
          </a:p>
        </p:txBody>
      </p:sp>
      <p:sp>
        <p:nvSpPr>
          <p:cNvPr id="4" name="Rectangle 128"/>
          <p:cNvSpPr>
            <a:spLocks noGrp="1" noChangeArrowheads="1"/>
          </p:cNvSpPr>
          <p:nvPr>
            <p:ph type="sldNum" sz="quarter" idx="12"/>
          </p:nvPr>
        </p:nvSpPr>
        <p:spPr>
          <a:ln/>
        </p:spPr>
        <p:txBody>
          <a:bodyPr/>
          <a:lstStyle>
            <a:lvl1pPr>
              <a:defRPr/>
            </a:lvl1pPr>
          </a:lstStyle>
          <a:p>
            <a:fld id="{EFEF1812-4463-D642-B3E2-00A83EAAA135}" type="slidenum">
              <a:rPr lang="en-US" altLang="en-US"/>
              <a:pPr/>
              <a:t>‹#›</a:t>
            </a:fld>
            <a:endParaRPr lang="en-US" altLang="en-US"/>
          </a:p>
        </p:txBody>
      </p:sp>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fld id="{CA294A15-BFA0-E841-8A4E-C5E66E67D18F}" type="slidenum">
              <a:rPr lang="en-US" altLang="en-US"/>
              <a:pPr/>
              <a:t>‹#›</a:t>
            </a:fld>
            <a:endParaRPr lang="en-US" altLang="en-US"/>
          </a:p>
        </p:txBody>
      </p:sp>
    </p:spTree>
    <p:extLst>
      <p:ext uri="{BB962C8B-B14F-4D97-AF65-F5344CB8AC3E}">
        <p14:creationId xmlns:p14="http://schemas.microsoft.com/office/powerpoint/2010/main" val="16026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fld id="{CAEF375C-BDD2-5548-9F06-FB3728C5C144}" type="slidenum">
              <a:rPr lang="en-US" altLang="en-US"/>
              <a:pPr/>
              <a:t>‹#›</a:t>
            </a:fld>
            <a:endParaRPr lang="en-US" altLang="en-US"/>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17765"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1061" name="Group 6"/>
                <p:cNvGrpSpPr>
                  <a:grpSpLocks/>
                </p:cNvGrpSpPr>
                <p:nvPr userDrawn="1"/>
              </p:nvGrpSpPr>
              <p:grpSpPr bwMode="auto">
                <a:xfrm>
                  <a:off x="0" y="522"/>
                  <a:ext cx="4751" cy="3794"/>
                  <a:chOff x="0" y="522"/>
                  <a:chExt cx="4751" cy="3794"/>
                </a:xfrm>
              </p:grpSpPr>
              <p:sp>
                <p:nvSpPr>
                  <p:cNvPr id="117767"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117768"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117769"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1065" name="Group 10"/>
                  <p:cNvGrpSpPr>
                    <a:grpSpLocks/>
                  </p:cNvGrpSpPr>
                  <p:nvPr userDrawn="1"/>
                </p:nvGrpSpPr>
                <p:grpSpPr bwMode="auto">
                  <a:xfrm>
                    <a:off x="0" y="522"/>
                    <a:ext cx="4751" cy="3794"/>
                    <a:chOff x="0" y="522"/>
                    <a:chExt cx="4751" cy="3794"/>
                  </a:xfrm>
                </p:grpSpPr>
                <p:sp>
                  <p:nvSpPr>
                    <p:cNvPr id="117771"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1067" name="Group 12"/>
                    <p:cNvGrpSpPr>
                      <a:grpSpLocks/>
                    </p:cNvGrpSpPr>
                    <p:nvPr userDrawn="1"/>
                  </p:nvGrpSpPr>
                  <p:grpSpPr bwMode="auto">
                    <a:xfrm>
                      <a:off x="0" y="659"/>
                      <a:ext cx="4751" cy="3657"/>
                      <a:chOff x="0" y="659"/>
                      <a:chExt cx="4751" cy="3657"/>
                    </a:xfrm>
                  </p:grpSpPr>
                  <p:sp>
                    <p:nvSpPr>
                      <p:cNvPr id="117773"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tr-TR">
                          <a:latin typeface="Verdana" pitchFamily="34" charset="0"/>
                        </a:endParaRPr>
                      </a:p>
                    </p:txBody>
                  </p:sp>
                  <p:grpSp>
                    <p:nvGrpSpPr>
                      <p:cNvPr id="1069" name="Group 14"/>
                      <p:cNvGrpSpPr>
                        <a:grpSpLocks/>
                      </p:cNvGrpSpPr>
                      <p:nvPr userDrawn="1"/>
                    </p:nvGrpSpPr>
                    <p:grpSpPr bwMode="auto">
                      <a:xfrm>
                        <a:off x="0" y="808"/>
                        <a:ext cx="4751" cy="3508"/>
                        <a:chOff x="-400" y="808"/>
                        <a:chExt cx="4751" cy="3508"/>
                      </a:xfrm>
                    </p:grpSpPr>
                    <p:sp>
                      <p:nvSpPr>
                        <p:cNvPr id="117775"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76"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77"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78"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79"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0"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1"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2"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3"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4"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5"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6"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7"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8"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89"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0"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1"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2"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3"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4"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5"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6"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7"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8"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799"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0"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1"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2"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3"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4"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5"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6"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7"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8"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09"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10"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tr-TR">
                            <a:latin typeface="Verdana" pitchFamily="34" charset="0"/>
                          </a:endParaRPr>
                        </a:p>
                      </p:txBody>
                    </p:sp>
                    <p:grpSp>
                      <p:nvGrpSpPr>
                        <p:cNvPr id="1106" name="Group 51"/>
                        <p:cNvGrpSpPr>
                          <a:grpSpLocks/>
                        </p:cNvGrpSpPr>
                        <p:nvPr userDrawn="1"/>
                      </p:nvGrpSpPr>
                      <p:grpSpPr bwMode="auto">
                        <a:xfrm>
                          <a:off x="0" y="1812"/>
                          <a:ext cx="3672" cy="2049"/>
                          <a:chOff x="5" y="1816"/>
                          <a:chExt cx="3672" cy="2049"/>
                        </a:xfrm>
                      </p:grpSpPr>
                      <p:sp>
                        <p:nvSpPr>
                          <p:cNvPr id="117812" name="Oval 52"/>
                          <p:cNvSpPr>
                            <a:spLocks noChangeArrowheads="1"/>
                          </p:cNvSpPr>
                          <p:nvPr userDrawn="1"/>
                        </p:nvSpPr>
                        <p:spPr bwMode="hidden">
                          <a:xfrm rot="-2819839">
                            <a:off x="1544" y="2864"/>
                            <a:ext cx="161" cy="280"/>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13"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14"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15"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16"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17"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18" name="Oval 58"/>
                          <p:cNvSpPr>
                            <a:spLocks noChangeArrowheads="1"/>
                          </p:cNvSpPr>
                          <p:nvPr userDrawn="1"/>
                        </p:nvSpPr>
                        <p:spPr bwMode="hidden">
                          <a:xfrm rot="-2819839">
                            <a:off x="1162" y="1860"/>
                            <a:ext cx="1167" cy="2094"/>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19"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20" name="Oval 60"/>
                          <p:cNvSpPr>
                            <a:spLocks noChangeArrowheads="1"/>
                          </p:cNvSpPr>
                          <p:nvPr userDrawn="1"/>
                        </p:nvSpPr>
                        <p:spPr bwMode="hidden">
                          <a:xfrm rot="-2819839">
                            <a:off x="1002" y="1531"/>
                            <a:ext cx="1563" cy="2696"/>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21" name="Oval 61"/>
                          <p:cNvSpPr>
                            <a:spLocks noChangeArrowheads="1"/>
                          </p:cNvSpPr>
                          <p:nvPr userDrawn="1"/>
                        </p:nvSpPr>
                        <p:spPr bwMode="hidden">
                          <a:xfrm rot="-2819839">
                            <a:off x="937" y="1352"/>
                            <a:ext cx="1711" cy="3016"/>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22"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sp>
                        <p:nvSpPr>
                          <p:cNvPr id="117823" name="Oval 63"/>
                          <p:cNvSpPr>
                            <a:spLocks noChangeArrowheads="1"/>
                          </p:cNvSpPr>
                          <p:nvPr userDrawn="1"/>
                        </p:nvSpPr>
                        <p:spPr bwMode="hidden">
                          <a:xfrm rot="-2780025">
                            <a:off x="824" y="997"/>
                            <a:ext cx="2049" cy="3672"/>
                          </a:xfrm>
                          <a:prstGeom prst="ellipse">
                            <a:avLst/>
                          </a:prstGeom>
                          <a:noFill/>
                          <a:ln w="9525">
                            <a:solidFill>
                              <a:schemeClr val="accent2"/>
                            </a:solidFill>
                            <a:round/>
                            <a:headEnd/>
                            <a:tailEnd/>
                          </a:ln>
                          <a:effectLst/>
                        </p:spPr>
                        <p:txBody>
                          <a:bodyPr wrap="none" anchor="ctr"/>
                          <a:lstStyle/>
                          <a:p>
                            <a:pPr>
                              <a:defRPr/>
                            </a:pPr>
                            <a:endParaRPr lang="tr-TR">
                              <a:latin typeface="Verdana" pitchFamily="34" charset="0"/>
                            </a:endParaRPr>
                          </a:p>
                        </p:txBody>
                      </p:sp>
                    </p:grpSp>
                    <p:sp>
                      <p:nvSpPr>
                        <p:cNvPr id="117824"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25"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26"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27"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28"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29"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0"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1"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2"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3"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4"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5"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6"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7"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8"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39"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0"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1"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2"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3"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4"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5"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6"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7"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8"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49"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0"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1"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2"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3"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4"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5"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6"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7"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8"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59"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1786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tr-TR">
                    <a:latin typeface="Verdana" pitchFamily="34" charset="0"/>
                  </a:endParaRPr>
                </a:p>
              </p:txBody>
            </p:sp>
            <p:sp>
              <p:nvSpPr>
                <p:cNvPr id="11786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grpSp>
              <p:nvGrpSpPr>
                <p:cNvPr id="1050" name="Group 103"/>
                <p:cNvGrpSpPr>
                  <a:grpSpLocks/>
                </p:cNvGrpSpPr>
                <p:nvPr userDrawn="1"/>
              </p:nvGrpSpPr>
              <p:grpSpPr bwMode="auto">
                <a:xfrm>
                  <a:off x="2" y="2738"/>
                  <a:ext cx="1317" cy="1582"/>
                  <a:chOff x="2" y="2738"/>
                  <a:chExt cx="1317" cy="1582"/>
                </a:xfrm>
              </p:grpSpPr>
              <p:sp>
                <p:nvSpPr>
                  <p:cNvPr id="11786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11786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tr-TR">
                      <a:latin typeface="Verdana" pitchFamily="34" charset="0"/>
                    </a:endParaRPr>
                  </a:p>
                </p:txBody>
              </p:sp>
              <p:sp>
                <p:nvSpPr>
                  <p:cNvPr id="11786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11786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11786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11786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11787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11787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sp>
                <p:nvSpPr>
                  <p:cNvPr id="11787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tr-TR">
                      <a:latin typeface="Verdana" pitchFamily="34" charset="0"/>
                    </a:endParaRPr>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17874"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117875"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tr-TR">
                  <a:latin typeface="Verdana" pitchFamily="34" charset="0"/>
                </a:endParaRPr>
              </a:p>
            </p:txBody>
          </p:sp>
          <p:sp>
            <p:nvSpPr>
              <p:cNvPr id="117876"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sp>
            <p:nvSpPr>
              <p:cNvPr id="117877"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sp>
            <p:nvSpPr>
              <p:cNvPr id="117878" name="Rectangle 118"/>
              <p:cNvSpPr>
                <a:spLocks noChangeArrowheads="1"/>
              </p:cNvSpPr>
              <p:nvPr/>
            </p:nvSpPr>
            <p:spPr bwMode="hidden">
              <a:xfrm rot="-3417299">
                <a:off x="1011" y="2702"/>
                <a:ext cx="2678"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sp>
            <p:nvSpPr>
              <p:cNvPr id="117879"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tr-TR">
                  <a:latin typeface="Verdana" pitchFamily="34" charset="0"/>
                </a:endParaRPr>
              </a:p>
            </p:txBody>
          </p:sp>
          <p:grpSp>
            <p:nvGrpSpPr>
              <p:cNvPr id="1040" name="Group 120"/>
              <p:cNvGrpSpPr>
                <a:grpSpLocks noChangeAspect="1"/>
              </p:cNvGrpSpPr>
              <p:nvPr/>
            </p:nvGrpSpPr>
            <p:grpSpPr bwMode="auto">
              <a:xfrm>
                <a:off x="3046" y="1326"/>
                <a:ext cx="259" cy="299"/>
                <a:chOff x="3042" y="1265"/>
                <a:chExt cx="367" cy="424"/>
              </a:xfrm>
            </p:grpSpPr>
            <p:sp>
              <p:nvSpPr>
                <p:cNvPr id="117881"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tr-TR">
                    <a:latin typeface="Verdana" pitchFamily="34" charset="0"/>
                  </a:endParaRPr>
                </a:p>
              </p:txBody>
            </p:sp>
            <p:sp>
              <p:nvSpPr>
                <p:cNvPr id="117882"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sp>
              <p:nvSpPr>
                <p:cNvPr id="117883"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sp>
              <p:nvSpPr>
                <p:cNvPr id="117884"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sp>
              <p:nvSpPr>
                <p:cNvPr id="117885"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tr-TR">
                    <a:latin typeface="Verdana" pitchFamily="34" charset="0"/>
                  </a:endParaRPr>
                </a:p>
              </p:txBody>
            </p:sp>
          </p:grpSp>
        </p:grpSp>
      </p:grpSp>
      <p:sp>
        <p:nvSpPr>
          <p:cNvPr id="117886"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Verdana" pitchFamily="34" charset="0"/>
              </a:defRPr>
            </a:lvl1pPr>
          </a:lstStyle>
          <a:p>
            <a:pPr>
              <a:defRPr/>
            </a:pPr>
            <a:endParaRPr lang="en-US"/>
          </a:p>
        </p:txBody>
      </p:sp>
      <p:sp>
        <p:nvSpPr>
          <p:cNvPr id="117887"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Verdana" pitchFamily="34" charset="0"/>
              </a:defRPr>
            </a:lvl1pPr>
          </a:lstStyle>
          <a:p>
            <a:pPr>
              <a:defRPr/>
            </a:pPr>
            <a:endParaRPr lang="en-US"/>
          </a:p>
        </p:txBody>
      </p:sp>
      <p:sp>
        <p:nvSpPr>
          <p:cNvPr id="117888"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D796608A-A41F-1B4D-8396-FC815D6D5962}" type="slidenum">
              <a:rPr lang="en-US" altLang="en-US"/>
              <a:pPr/>
              <a:t>‹#›</a:t>
            </a:fld>
            <a:endParaRPr lang="en-US" altLang="en-US"/>
          </a:p>
        </p:txBody>
      </p:sp>
      <p:sp>
        <p:nvSpPr>
          <p:cNvPr id="117889"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890"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95"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60000"/>
        <a:buFont typeface="Wingdings"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entrez/query.fcgi?db=pubmed&amp;cmd=Search&amp;itool=pubmed_Abstract&amp;term=%22Herrera+L%22%5BAuthor%5D" TargetMode="External"/><Relationship Id="rId4" Type="http://schemas.openxmlformats.org/officeDocument/2006/relationships/hyperlink" Target="http://www.ncbi.nlm.nih.gov/entrez/query.fcgi?db=pubmed&amp;cmd=Search&amp;itool=pubmed_Abstract&amp;term=%22Kakati+S%22%5BAuthor%5D" TargetMode="External"/><Relationship Id="rId5" Type="http://schemas.openxmlformats.org/officeDocument/2006/relationships/hyperlink" Target="http://www.ncbi.nlm.nih.gov/entrez/query.fcgi?db=pubmed&amp;cmd=Search&amp;itool=pubmed_Abstract&amp;term=%22Gibas+L%22%5BAuthor%5D" TargetMode="External"/><Relationship Id="rId6" Type="http://schemas.openxmlformats.org/officeDocument/2006/relationships/hyperlink" Target="http://www.ncbi.nlm.nih.gov/entrez/query.fcgi?db=pubmed&amp;cmd=Search&amp;itool=pubmed_Abstract&amp;term=%22Pietrzak+E%22%5BAuthor%5D" TargetMode="External"/><Relationship Id="rId7" Type="http://schemas.openxmlformats.org/officeDocument/2006/relationships/hyperlink" Target="http://www.ncbi.nlm.nih.gov/entrez/query.fcgi?db=pubmed&amp;cmd=Search&amp;itool=pubmed_Abstract&amp;term=%22Sandberg+AA%22%5BAuthor%5D"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1" Type="http://schemas.openxmlformats.org/officeDocument/2006/relationships/hyperlink" Target="http://www.ncbi.nlm.nih.gov/entrez/query.fcgi?db=pubmed&amp;cmd=Search&amp;itool=pubmed_Abstract&amp;term=%22Murday+VA%22%5BAuthor%5D" TargetMode="External"/><Relationship Id="rId12" Type="http://schemas.openxmlformats.org/officeDocument/2006/relationships/hyperlink" Target="http://www.ncbi.nlm.nih.gov/entrez/query.fcgi?db=pubmed&amp;cmd=Search&amp;itool=pubmed_Abstract&amp;term=%22Rider+SH%22%5BAuthor%5D" TargetMode="External"/><Relationship Id="rId13" Type="http://schemas.openxmlformats.org/officeDocument/2006/relationships/hyperlink" Target="http://www.ncbi.nlm.nih.gov/entrez/query.fcgi?db=pubmed&amp;cmd=Search&amp;itool=pubmed_Abstract&amp;term=%22Scambler+P%22%5BAuthor%5D"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www.ncbi.nlm.nih.gov/entrez/utils/lofref.fcgi?PrId=3094&amp;uid=3039373&amp;db=pubmed&amp;url=http://dx.doi.org/10.1038/328614a0" TargetMode="External"/><Relationship Id="rId4" Type="http://schemas.openxmlformats.org/officeDocument/2006/relationships/hyperlink" Target="http://www.ncbi.nlm.nih.gov/entrez/query.fcgi?db=pubmed&amp;cmd=Search&amp;itool=pubmed_Abstract&amp;term=%22Bodmer+WF%22%5BAuthor%5D" TargetMode="External"/><Relationship Id="rId5" Type="http://schemas.openxmlformats.org/officeDocument/2006/relationships/hyperlink" Target="http://www.ncbi.nlm.nih.gov/entrez/query.fcgi?db=pubmed&amp;cmd=Search&amp;itool=pubmed_Abstract&amp;term=%22Bailey+CJ%22%5BAuthor%5D" TargetMode="External"/><Relationship Id="rId6" Type="http://schemas.openxmlformats.org/officeDocument/2006/relationships/hyperlink" Target="http://www.ncbi.nlm.nih.gov/entrez/query.fcgi?db=pubmed&amp;cmd=Search&amp;itool=pubmed_Abstract&amp;term=%22Bodmer+J%22%5BAuthor%5D" TargetMode="External"/><Relationship Id="rId7" Type="http://schemas.openxmlformats.org/officeDocument/2006/relationships/hyperlink" Target="http://www.ncbi.nlm.nih.gov/entrez/query.fcgi?db=pubmed&amp;cmd=Search&amp;itool=pubmed_Abstract&amp;term=%22Bussey+HJ%22%5BAuthor%5D" TargetMode="External"/><Relationship Id="rId8" Type="http://schemas.openxmlformats.org/officeDocument/2006/relationships/hyperlink" Target="http://www.ncbi.nlm.nih.gov/entrez/query.fcgi?db=pubmed&amp;cmd=Search&amp;itool=pubmed_Abstract&amp;term=%22Ellis+A%22%5BAuthor%5D" TargetMode="External"/><Relationship Id="rId9" Type="http://schemas.openxmlformats.org/officeDocument/2006/relationships/hyperlink" Target="http://www.ncbi.nlm.nih.gov/entrez/query.fcgi?db=pubmed&amp;cmd=Search&amp;itool=pubmed_Abstract&amp;term=%22Gorman+P%22%5BAuthor%5D" TargetMode="External"/><Relationship Id="rId10" Type="http://schemas.openxmlformats.org/officeDocument/2006/relationships/hyperlink" Target="http://www.ncbi.nlm.nih.gov/entrez/query.fcgi?db=pubmed&amp;cmd=Search&amp;itool=pubmed_Abstract&amp;term=%22Lucibello+FC%22%5BAuthor%5D"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www.ncbi.nlm.nih.gov/entrez/query.fcgi?db=pubmed&amp;cmd=Search&amp;itool=pubmed_Abstract&amp;term=%22Hedge+P%22%5BAuthor%5D" TargetMode="External"/><Relationship Id="rId12" Type="http://schemas.openxmlformats.org/officeDocument/2006/relationships/hyperlink" Target="http://www.ncbi.nlm.nih.gov/entrez/query.fcgi?db=pubmed&amp;cmd=Search&amp;itool=pubmed_Abstract&amp;term=%22McKechnie+D%22%5BAuthor%5D"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www.ncbi.nlm.nih.gov/entrez/query.fcgi?db=pubmed&amp;cmd=Search&amp;itool=pubmed_Abstract&amp;term=%22Kinzler+KW%22%5BAuthor%5D" TargetMode="External"/><Relationship Id="rId4" Type="http://schemas.openxmlformats.org/officeDocument/2006/relationships/hyperlink" Target="http://www.ncbi.nlm.nih.gov/entrez/query.fcgi?db=pubmed&amp;cmd=Search&amp;itool=pubmed_Abstract&amp;term=%22Nilbert+MC%22%5BAuthor%5D" TargetMode="External"/><Relationship Id="rId5" Type="http://schemas.openxmlformats.org/officeDocument/2006/relationships/hyperlink" Target="http://www.ncbi.nlm.nih.gov/entrez/query.fcgi?db=pubmed&amp;cmd=Search&amp;itool=pubmed_Abstract&amp;term=%22Su+LK%22%5BAuthor%5D" TargetMode="External"/><Relationship Id="rId6" Type="http://schemas.openxmlformats.org/officeDocument/2006/relationships/hyperlink" Target="http://www.ncbi.nlm.nih.gov/entrez/query.fcgi?db=pubmed&amp;cmd=Search&amp;itool=pubmed_Abstract&amp;term=%22Vogelstein+B%22%5BAuthor%5D" TargetMode="External"/><Relationship Id="rId7" Type="http://schemas.openxmlformats.org/officeDocument/2006/relationships/hyperlink" Target="http://www.ncbi.nlm.nih.gov/entrez/query.fcgi?db=pubmed&amp;cmd=Search&amp;itool=pubmed_Abstract&amp;term=%22Bryan+TM%22%5BAuthor%5D" TargetMode="External"/><Relationship Id="rId8" Type="http://schemas.openxmlformats.org/officeDocument/2006/relationships/hyperlink" Target="http://www.ncbi.nlm.nih.gov/entrez/query.fcgi?db=pubmed&amp;cmd=Search&amp;itool=pubmed_Abstract&amp;term=%22Levy+DB%22%5BAuthor%5D" TargetMode="External"/><Relationship Id="rId9" Type="http://schemas.openxmlformats.org/officeDocument/2006/relationships/hyperlink" Target="http://www.ncbi.nlm.nih.gov/entrez/query.fcgi?db=pubmed&amp;cmd=Search&amp;itool=pubmed_Abstract&amp;term=%22Smith+KJ%22%5BAuthor%5D" TargetMode="External"/><Relationship Id="rId10" Type="http://schemas.openxmlformats.org/officeDocument/2006/relationships/hyperlink" Target="http://www.ncbi.nlm.nih.gov/entrez/query.fcgi?db=pubmed&amp;cmd=Search&amp;itool=pubmed_Abstract&amp;term=%22Preisinger+AC%22%5BAuthor%5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png"/><Relationship Id="rId5" Type="http://schemas.openxmlformats.org/officeDocument/2006/relationships/image" Target="http://www.nature.com/__chars/math/special/sim/black/med/base/glyph.gif"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image" Target="../media/image1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pPr eaLnBrk="1" hangingPunct="1">
              <a:defRPr/>
            </a:pPr>
            <a:r>
              <a:rPr lang="en-US" sz="4700" dirty="0" err="1" smtClean="0"/>
              <a:t>Ailesel</a:t>
            </a:r>
            <a:r>
              <a:rPr lang="en-US" sz="4700" dirty="0" smtClean="0"/>
              <a:t> </a:t>
            </a:r>
            <a:r>
              <a:rPr lang="en-US" sz="4700" dirty="0" err="1" smtClean="0"/>
              <a:t>ve</a:t>
            </a:r>
            <a:r>
              <a:rPr lang="en-US" sz="4700" dirty="0" smtClean="0"/>
              <a:t> </a:t>
            </a:r>
            <a:r>
              <a:rPr lang="en-US" sz="4700" dirty="0" err="1" smtClean="0"/>
              <a:t>Kalıtsal</a:t>
            </a:r>
            <a:r>
              <a:rPr lang="en-US" sz="4700" dirty="0" smtClean="0"/>
              <a:t> </a:t>
            </a:r>
            <a:r>
              <a:rPr lang="tr-TR" sz="4700" dirty="0" smtClean="0"/>
              <a:t>Kanser</a:t>
            </a:r>
            <a:r>
              <a:rPr lang="en-US" sz="4700" dirty="0" err="1" smtClean="0"/>
              <a:t>ler</a:t>
            </a:r>
            <a:endParaRPr lang="en-US" sz="47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533400"/>
          <a:ext cx="8001000" cy="5879783"/>
        </p:xfrm>
        <a:graphic>
          <a:graphicData uri="http://schemas.openxmlformats.org/drawingml/2006/table">
            <a:tbl>
              <a:tblPr/>
              <a:tblGrid>
                <a:gridCol w="2216150"/>
                <a:gridCol w="5784850"/>
              </a:tblGrid>
              <a:tr h="65405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000" b="1" i="0" u="none" strike="noStrike" cap="none" normalizeH="0" baseline="0">
                          <a:ln>
                            <a:noFill/>
                          </a:ln>
                          <a:solidFill>
                            <a:schemeClr val="tx1"/>
                          </a:solidFill>
                          <a:effectLst/>
                          <a:latin typeface="Verdana" charset="0"/>
                        </a:rPr>
                        <a:t>Li-Fraumeni Sendromu (</a:t>
                      </a:r>
                      <a:r>
                        <a:rPr kumimoji="0" lang="tr-TR" altLang="en-US" sz="2000" b="1" i="1" u="none" strike="noStrike" cap="none" normalizeH="0" baseline="0">
                          <a:ln>
                            <a:noFill/>
                          </a:ln>
                          <a:solidFill>
                            <a:schemeClr val="tx1"/>
                          </a:solidFill>
                          <a:effectLst/>
                          <a:latin typeface="Verdana" charset="0"/>
                        </a:rPr>
                        <a:t>TP53, CHEK2)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Meme kanseri ilişkisi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Kalıtsal meme kanserlerinin %1’i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Klinik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Erken yaşda meme kanseri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Sarkom, beyin tümörü, sürrenal tümörleri, akciğer, over, kolon, pankreas kanserleri....Wilms tümörü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Kanser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40 yaşta %50, 60 yaşta %90,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Kadınlarda yaşam boyu risk %100, erkeklerde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Aile öyküsü/tanı kriteri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tr-TR" altLang="en-US" sz="1800" b="0" i="0" u="none" strike="noStrike" cap="none" normalizeH="0" baseline="0">
                          <a:ln>
                            <a:noFill/>
                          </a:ln>
                          <a:solidFill>
                            <a:schemeClr val="tx1"/>
                          </a:solidFill>
                          <a:effectLst/>
                          <a:latin typeface="Verdana" charset="0"/>
                        </a:rPr>
                        <a:t>Proband’da sarkom &lt;45 yaş  tanı</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tr-TR" altLang="en-US" sz="1800" b="0" i="0" u="none" strike="noStrike" cap="none" normalizeH="0" baseline="0">
                          <a:ln>
                            <a:noFill/>
                          </a:ln>
                          <a:solidFill>
                            <a:schemeClr val="tx1"/>
                          </a:solidFill>
                          <a:effectLst/>
                          <a:latin typeface="Verdana" charset="0"/>
                        </a:rPr>
                        <a:t>1. derece akrabada kanser, bireyde &lt;45 yaş tanı</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tr-TR" altLang="en-US" sz="1800" b="0" i="0" u="none" strike="noStrike" cap="none" normalizeH="0" baseline="0">
                          <a:ln>
                            <a:noFill/>
                          </a:ln>
                          <a:solidFill>
                            <a:schemeClr val="tx1"/>
                          </a:solidFill>
                          <a:effectLst/>
                          <a:latin typeface="Verdana" charset="0"/>
                        </a:rPr>
                        <a:t>1 veya 2. derece akrabada daha kanser &lt;45 yaş tanı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Mutasyon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TP53, 17p13.1, tümör baskılayıcı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1" u="none" strike="noStrike" cap="none" normalizeH="0" baseline="0">
                          <a:ln>
                            <a:noFill/>
                          </a:ln>
                          <a:solidFill>
                            <a:schemeClr val="tx1"/>
                          </a:solidFill>
                          <a:effectLst/>
                          <a:latin typeface="Verdana" charset="0"/>
                        </a:rPr>
                        <a:t>CHEK2, </a:t>
                      </a:r>
                      <a:r>
                        <a:rPr kumimoji="0" lang="tr-TR" altLang="en-US" sz="1800" b="0" i="0" u="none" strike="noStrike" cap="none" normalizeH="0" baseline="0">
                          <a:ln>
                            <a:noFill/>
                          </a:ln>
                          <a:solidFill>
                            <a:schemeClr val="tx1"/>
                          </a:solidFill>
                          <a:effectLst/>
                          <a:latin typeface="Verdana" charset="0"/>
                        </a:rPr>
                        <a:t>22q12.2, p53’ü fosforile eder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Yaygın mutasyon tespit edilememiş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57250" y="1600200"/>
          <a:ext cx="7500938" cy="4062413"/>
        </p:xfrm>
        <a:graphic>
          <a:graphicData uri="http://schemas.openxmlformats.org/drawingml/2006/table">
            <a:tbl>
              <a:tblPr/>
              <a:tblGrid>
                <a:gridCol w="2143125"/>
                <a:gridCol w="5357813"/>
              </a:tblGrid>
              <a:tr h="28575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Sonuç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Yorum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Gerçek pozitif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Artmış kanser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Gerçek negatif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Mutasyon saptanmış hasta akrabası olan bireyde mutasyon saptanmamış olması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2"/>
                          </a:solidFill>
                          <a:effectLst/>
                          <a:latin typeface="Verdana" charset="0"/>
                        </a:rPr>
                        <a:t>İ</a:t>
                      </a:r>
                      <a:r>
                        <a:rPr kumimoji="0" lang="tr-TR" altLang="en-US" sz="1800" b="0" i="0" u="none" strike="noStrike" cap="none" normalizeH="0" baseline="0">
                          <a:ln>
                            <a:noFill/>
                          </a:ln>
                          <a:solidFill>
                            <a:schemeClr val="tx2"/>
                          </a:solidFill>
                          <a:effectLst/>
                          <a:latin typeface="Verdana" charset="0"/>
                        </a:rPr>
                        <a:t>nformatif</a:t>
                      </a:r>
                      <a:r>
                        <a:rPr kumimoji="0" lang="en-US" altLang="en-US" sz="1800" b="0" i="0" u="none" strike="noStrike" cap="none" normalizeH="0" baseline="0">
                          <a:ln>
                            <a:noFill/>
                          </a:ln>
                          <a:solidFill>
                            <a:schemeClr val="tx2"/>
                          </a:solidFill>
                          <a:effectLst/>
                          <a:latin typeface="Verdana" charset="0"/>
                        </a:rPr>
                        <a:t> değil</a:t>
                      </a:r>
                      <a:endParaRPr kumimoji="0" lang="tr-TR" altLang="en-US" sz="1800" b="0" i="0" u="none" strike="noStrike" cap="none" normalizeH="0" baseline="0">
                        <a:ln>
                          <a:noFill/>
                        </a:ln>
                        <a:solidFill>
                          <a:schemeClr val="tx2"/>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Ailede ve probandda mutasyon saptanmamış, aile ve birey risk altında olabilir. Aile öyküsü ilişkili olarak risk altındaki bireylere yapılan tıbbi öneriler geçerli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Saptanan mutasyonun işlevsel önemi bilinmiyor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Aile öyküsü ile ilişkili olarak risk altındaki bireylere yapılan tıbbi öneriler geçerli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4" name="TextBox 3"/>
          <p:cNvSpPr txBox="1">
            <a:spLocks noChangeArrowheads="1"/>
          </p:cNvSpPr>
          <p:nvPr/>
        </p:nvSpPr>
        <p:spPr bwMode="auto">
          <a:xfrm>
            <a:off x="1447800" y="914400"/>
            <a:ext cx="588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2400" b="1">
                <a:solidFill>
                  <a:schemeClr val="tx2"/>
                </a:solidFill>
              </a:rPr>
              <a:t>GENETİK TEST SONUCU YORUMU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609600"/>
          <a:ext cx="7239000" cy="6096304"/>
        </p:xfrm>
        <a:graphic>
          <a:graphicData uri="http://schemas.openxmlformats.org/drawingml/2006/table">
            <a:tbl>
              <a:tblPr/>
              <a:tblGrid>
                <a:gridCol w="2244725"/>
                <a:gridCol w="4994275"/>
              </a:tblGrid>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2"/>
                          </a:solidFill>
                          <a:effectLst/>
                          <a:latin typeface="Verdana" charset="0"/>
                          <a:ea typeface="Times New Roman" charset="0"/>
                          <a:cs typeface="Times New Roman" charset="0"/>
                        </a:rPr>
                        <a:t>Tümör</a:t>
                      </a:r>
                      <a:endParaRPr kumimoji="0" lang="en-US" altLang="en-US" sz="1600" b="1"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a:ln>
                            <a:noFill/>
                          </a:ln>
                          <a:solidFill>
                            <a:schemeClr val="tx2"/>
                          </a:solidFill>
                          <a:effectLst/>
                          <a:latin typeface="Verdana" charset="0"/>
                          <a:ea typeface="Times New Roman" charset="0"/>
                          <a:cs typeface="Times New Roman" charset="0"/>
                        </a:rPr>
                        <a:t>Eşlik edebileceği ailesel kanser sendromu</a:t>
                      </a:r>
                      <a:endParaRPr kumimoji="0" lang="en-US" altLang="en-US" sz="1600" b="1"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Malign servikal adenom</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Peutz-Jeghers sendromu</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Çocukluk dönemi adrenokortikal kanser</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Li-Fraumeni sendromu</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Kardiyak miksoma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Carney kompleksi</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Displastik serebellar Gangliositoma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Cowden sendromu (Lhermitte-Duclos)</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Koroid pleksus karsinom ve  papilloması</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Li-Fraumeni sendromu</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Desmoid tümörler</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Familial adenomatöz polipozis</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Hemanjioblastoma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von Hippel-Lindau disease</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Meduller tiroid kanseri</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Multiple endokrin neoplazi 2A ve B (MEN2), familial meduller tiroid kanseri</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Neurofibrosarkoma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nörofibromatozis 1</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Optik glioma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nörofibromatozis 1</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Paraganglioma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familial paraganglioma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Feokromositoma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Multiple endokrin neoplazi type 2 (MEN2), von Hippel-Lindau, familial paraganglioma, nöfibromatozis 1</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Retinoblastoma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Katısal retinoblastoma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Sebase bez karsinomu</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Lynch sendromu (Muir-Torre variant)</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3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Vestibular schwannoma</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Nöfibromatozis 2</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Wilms tümörü</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Verdana" charset="0"/>
                          <a:ea typeface="Times New Roman" charset="0"/>
                          <a:cs typeface="Times New Roman" charset="0"/>
                        </a:rPr>
                        <a:t>Beckwith-Wiedemann sendromu, familial Wilms  tümorü Frasier sendromu, Perlman sendromu, WAGR, v.b.</a:t>
                      </a:r>
                      <a:endParaRPr kumimoji="0" lang="en-US" altLang="en-US" sz="1100" b="0" i="0" u="none" strike="noStrike" cap="none" normalizeH="0" baseline="0">
                        <a:ln>
                          <a:noFill/>
                        </a:ln>
                        <a:solidFill>
                          <a:schemeClr val="tx2"/>
                        </a:solidFill>
                        <a:effectLst/>
                        <a:latin typeface="Calibri" charset="0"/>
                        <a:ea typeface="Calibri" charset="0"/>
                        <a:cs typeface="Times New Roman" charset="0"/>
                      </a:endParaRPr>
                    </a:p>
                  </a:txBody>
                  <a:tcPr marL="26455" marR="26455" marT="5836" marB="58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762000" y="1143000"/>
            <a:ext cx="7110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2800" b="1">
                <a:solidFill>
                  <a:schemeClr val="tx2"/>
                </a:solidFill>
              </a:rPr>
              <a:t>Genetik testin önerilebilmesi için: </a:t>
            </a:r>
          </a:p>
        </p:txBody>
      </p:sp>
      <p:sp>
        <p:nvSpPr>
          <p:cNvPr id="15363" name="TextBox 3"/>
          <p:cNvSpPr txBox="1">
            <a:spLocks noChangeArrowheads="1"/>
          </p:cNvSpPr>
          <p:nvPr/>
        </p:nvSpPr>
        <p:spPr bwMode="auto">
          <a:xfrm>
            <a:off x="304800" y="1905000"/>
            <a:ext cx="85979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nSpc>
                <a:spcPct val="150000"/>
              </a:lnSpc>
            </a:pPr>
            <a:r>
              <a:rPr lang="tr-TR" altLang="en-US" sz="2000">
                <a:solidFill>
                  <a:schemeClr val="tx2"/>
                </a:solidFill>
              </a:rPr>
              <a:t>1. Bireyde veya ailesinde kalıtsal/ailesel kanser</a:t>
            </a:r>
            <a:r>
              <a:rPr lang="en-US" altLang="en-US" sz="2000">
                <a:solidFill>
                  <a:schemeClr val="tx2"/>
                </a:solidFill>
              </a:rPr>
              <a:t>,</a:t>
            </a:r>
            <a:r>
              <a:rPr lang="tr-TR" altLang="en-US" sz="2000">
                <a:solidFill>
                  <a:schemeClr val="tx2"/>
                </a:solidFill>
              </a:rPr>
              <a:t> yatkınlığı </a:t>
            </a:r>
          </a:p>
          <a:p>
            <a:pPr>
              <a:lnSpc>
                <a:spcPct val="150000"/>
              </a:lnSpc>
            </a:pPr>
            <a:r>
              <a:rPr lang="tr-TR" altLang="en-US" sz="2000">
                <a:solidFill>
                  <a:schemeClr val="tx2"/>
                </a:solidFill>
              </a:rPr>
              <a:t>    </a:t>
            </a:r>
            <a:r>
              <a:rPr lang="en-US" altLang="en-US" sz="2000">
                <a:solidFill>
                  <a:schemeClr val="tx2"/>
                </a:solidFill>
              </a:rPr>
              <a:t>ve olasılığı olması</a:t>
            </a:r>
            <a:endParaRPr lang="tr-TR" altLang="en-US" sz="2000">
              <a:solidFill>
                <a:schemeClr val="tx2"/>
              </a:solidFill>
            </a:endParaRPr>
          </a:p>
          <a:p>
            <a:pPr>
              <a:lnSpc>
                <a:spcPct val="150000"/>
              </a:lnSpc>
            </a:pPr>
            <a:r>
              <a:rPr lang="tr-TR" altLang="en-US" sz="2000">
                <a:solidFill>
                  <a:schemeClr val="tx2"/>
                </a:solidFill>
              </a:rPr>
              <a:t>2. Genetik test sonucu yorumunun yeterli şekilde yapılabilmesi</a:t>
            </a:r>
          </a:p>
          <a:p>
            <a:pPr>
              <a:lnSpc>
                <a:spcPct val="150000"/>
              </a:lnSpc>
            </a:pPr>
            <a:r>
              <a:rPr lang="tr-TR" altLang="en-US" sz="2000">
                <a:solidFill>
                  <a:schemeClr val="tx2"/>
                </a:solidFill>
              </a:rPr>
              <a:t>3. Test sonucu tanıyı destekleyecek ve bireye </a:t>
            </a:r>
          </a:p>
          <a:p>
            <a:pPr>
              <a:lnSpc>
                <a:spcPct val="150000"/>
              </a:lnSpc>
            </a:pPr>
            <a:r>
              <a:rPr lang="tr-TR" altLang="en-US" sz="2000">
                <a:solidFill>
                  <a:schemeClr val="tx2"/>
                </a:solidFill>
              </a:rPr>
              <a:t>    medikal/cerrahi tedavi seçeneği sunal</a:t>
            </a:r>
            <a:r>
              <a:rPr lang="en-US" altLang="en-US" sz="2000">
                <a:solidFill>
                  <a:schemeClr val="tx2"/>
                </a:solidFill>
              </a:rPr>
              <a:t>abilmesi veya erken tanı </a:t>
            </a:r>
          </a:p>
          <a:p>
            <a:pPr>
              <a:lnSpc>
                <a:spcPct val="150000"/>
              </a:lnSpc>
            </a:pPr>
            <a:r>
              <a:rPr lang="en-US" altLang="en-US" sz="2000">
                <a:solidFill>
                  <a:schemeClr val="tx2"/>
                </a:solidFill>
              </a:rPr>
              <a:t>ile hastalığın önlenebilmesi olasılığı olması</a:t>
            </a:r>
            <a:endParaRPr lang="tr-TR" altLang="en-US" sz="2000">
              <a:solidFill>
                <a:schemeClr val="tx2"/>
              </a:solidFill>
            </a:endParaRPr>
          </a:p>
          <a:p>
            <a:pPr>
              <a:lnSpc>
                <a:spcPct val="150000"/>
              </a:lnSpc>
            </a:pPr>
            <a:r>
              <a:rPr lang="tr-TR" altLang="en-US" sz="2000">
                <a:solidFill>
                  <a:schemeClr val="tx2"/>
                </a:solidFill>
              </a:rPr>
              <a:t>4. Test öncesi ve sonrası danışmanlık veril</a:t>
            </a:r>
            <a:r>
              <a:rPr lang="en-US" altLang="en-US" sz="2000">
                <a:solidFill>
                  <a:schemeClr val="tx2"/>
                </a:solidFill>
              </a:rPr>
              <a:t>mesi</a:t>
            </a:r>
            <a:r>
              <a:rPr lang="tr-TR" altLang="en-US" sz="2000">
                <a:solidFill>
                  <a:schemeClr val="tx2"/>
                </a:solidFill>
              </a:rPr>
              <a:t> </a:t>
            </a:r>
          </a:p>
          <a:p>
            <a:pPr>
              <a:lnSpc>
                <a:spcPct val="150000"/>
              </a:lnSpc>
            </a:pPr>
            <a:r>
              <a:rPr lang="tr-TR" altLang="en-US" sz="2000">
                <a:solidFill>
                  <a:schemeClr val="tx2"/>
                </a:solidFill>
              </a:rPr>
              <a:t>5. Bu danışmanlıkta riskler açıklanacak</a:t>
            </a:r>
            <a:r>
              <a:rPr lang="en-US" altLang="en-US" sz="2000">
                <a:solidFill>
                  <a:schemeClr val="tx2"/>
                </a:solidFill>
              </a:rPr>
              <a:t>, mutasyon taşıyıcılığı</a:t>
            </a:r>
          </a:p>
          <a:p>
            <a:pPr>
              <a:lnSpc>
                <a:spcPct val="150000"/>
              </a:lnSpc>
            </a:pPr>
            <a:r>
              <a:rPr lang="en-US" altLang="en-US" sz="2000">
                <a:solidFill>
                  <a:schemeClr val="tx2"/>
                </a:solidFill>
              </a:rPr>
              <a:t>olasılığı ve hastalık oluşumu arasındaki farınk açıklanması</a:t>
            </a:r>
            <a:r>
              <a:rPr lang="tr-TR" altLang="en-US" sz="2000">
                <a:solidFill>
                  <a:schemeClr val="tx2"/>
                </a:solidFill>
              </a:rPr>
              <a:t> </a:t>
            </a:r>
          </a:p>
          <a:p>
            <a:pPr>
              <a:lnSpc>
                <a:spcPct val="150000"/>
              </a:lnSpc>
            </a:pPr>
            <a:r>
              <a:rPr lang="tr-TR" altLang="en-US" sz="2000">
                <a:solidFill>
                  <a:schemeClr val="tx2"/>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500063" y="571500"/>
            <a:ext cx="6546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2400" b="1">
                <a:solidFill>
                  <a:schemeClr val="tx2"/>
                </a:solidFill>
              </a:rPr>
              <a:t>Meme/Over kanserinde genetik test </a:t>
            </a:r>
          </a:p>
          <a:p>
            <a:r>
              <a:rPr lang="tr-TR" altLang="en-US" sz="2400" b="1">
                <a:solidFill>
                  <a:schemeClr val="tx2"/>
                </a:solidFill>
              </a:rPr>
              <a:t>kimlere önerilmelidir?</a:t>
            </a:r>
          </a:p>
        </p:txBody>
      </p:sp>
      <p:sp>
        <p:nvSpPr>
          <p:cNvPr id="16387" name="TextBox 2"/>
          <p:cNvSpPr txBox="1">
            <a:spLocks noChangeArrowheads="1"/>
          </p:cNvSpPr>
          <p:nvPr/>
        </p:nvSpPr>
        <p:spPr bwMode="auto">
          <a:xfrm>
            <a:off x="381000" y="1676400"/>
            <a:ext cx="8712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nSpc>
                <a:spcPct val="150000"/>
              </a:lnSpc>
            </a:pPr>
            <a:r>
              <a:rPr lang="tr-TR" altLang="en-US" sz="2000">
                <a:solidFill>
                  <a:schemeClr val="tx2"/>
                </a:solidFill>
              </a:rPr>
              <a:t>1. Ailede iki veya daha fazla bireyde meme/over kanseri olması</a:t>
            </a:r>
          </a:p>
          <a:p>
            <a:pPr>
              <a:lnSpc>
                <a:spcPct val="150000"/>
              </a:lnSpc>
            </a:pPr>
            <a:r>
              <a:rPr lang="tr-TR" altLang="en-US" sz="2000">
                <a:solidFill>
                  <a:schemeClr val="tx2"/>
                </a:solidFill>
              </a:rPr>
              <a:t>2. Ailede anne, kardeş, büyükanne, hala, teyzede &lt;50 yaş altı </a:t>
            </a:r>
          </a:p>
          <a:p>
            <a:pPr>
              <a:lnSpc>
                <a:spcPct val="150000"/>
              </a:lnSpc>
            </a:pPr>
            <a:r>
              <a:rPr lang="tr-TR" altLang="en-US" sz="2000">
                <a:solidFill>
                  <a:schemeClr val="tx2"/>
                </a:solidFill>
              </a:rPr>
              <a:t>    meme kanseri tanısı olması</a:t>
            </a:r>
          </a:p>
          <a:p>
            <a:pPr>
              <a:lnSpc>
                <a:spcPct val="150000"/>
              </a:lnSpc>
            </a:pPr>
            <a:r>
              <a:rPr lang="tr-TR" altLang="en-US" sz="2000">
                <a:solidFill>
                  <a:schemeClr val="tx2"/>
                </a:solidFill>
              </a:rPr>
              <a:t>3. Ailede meme ve over kanserli bir birey(ler) olması </a:t>
            </a:r>
          </a:p>
          <a:p>
            <a:pPr>
              <a:lnSpc>
                <a:spcPct val="150000"/>
              </a:lnSpc>
            </a:pPr>
            <a:r>
              <a:rPr lang="tr-TR" altLang="en-US" sz="2000">
                <a:solidFill>
                  <a:schemeClr val="tx2"/>
                </a:solidFill>
              </a:rPr>
              <a:t>4. Ailede bir bireyde iki meme kanseri veya </a:t>
            </a:r>
          </a:p>
          <a:p>
            <a:pPr>
              <a:lnSpc>
                <a:spcPct val="150000"/>
              </a:lnSpc>
            </a:pPr>
            <a:r>
              <a:rPr lang="tr-TR" altLang="en-US" sz="2000">
                <a:solidFill>
                  <a:schemeClr val="tx2"/>
                </a:solidFill>
              </a:rPr>
              <a:t>    iki bireyde meme ve over kanseri olması</a:t>
            </a:r>
          </a:p>
          <a:p>
            <a:pPr>
              <a:lnSpc>
                <a:spcPct val="150000"/>
              </a:lnSpc>
            </a:pPr>
            <a:r>
              <a:rPr lang="tr-TR" altLang="en-US" sz="2000">
                <a:solidFill>
                  <a:schemeClr val="tx2"/>
                </a:solidFill>
              </a:rPr>
              <a:t>5. Ailede erkekekte meme kanseri olması</a:t>
            </a:r>
          </a:p>
          <a:p>
            <a:pPr>
              <a:lnSpc>
                <a:spcPct val="150000"/>
              </a:lnSpc>
            </a:pPr>
            <a:r>
              <a:rPr lang="tr-TR" altLang="en-US" sz="2000">
                <a:solidFill>
                  <a:schemeClr val="tx2"/>
                </a:solidFill>
              </a:rPr>
              <a:t>6. Ailede meme/over kanseri öyküsü ve kurucu etkisi olan etnisite</a:t>
            </a:r>
          </a:p>
          <a:p>
            <a:pPr>
              <a:lnSpc>
                <a:spcPct val="150000"/>
              </a:lnSpc>
            </a:pPr>
            <a:r>
              <a:rPr lang="tr-TR" altLang="en-US" sz="2000">
                <a:solidFill>
                  <a:schemeClr val="tx2"/>
                </a:solidFill>
              </a:rPr>
              <a:t>7. Ailede Li-Fraumeni ve Cowden sendromu </a:t>
            </a:r>
          </a:p>
          <a:p>
            <a:pPr>
              <a:lnSpc>
                <a:spcPct val="150000"/>
              </a:lnSpc>
            </a:pPr>
            <a:r>
              <a:rPr lang="tr-TR" altLang="en-US" sz="2000">
                <a:solidFill>
                  <a:schemeClr val="tx2"/>
                </a:solidFill>
              </a:rPr>
              <a:t>    ilişkili meme kanseri olması</a:t>
            </a:r>
          </a:p>
          <a:p>
            <a:pPr>
              <a:lnSpc>
                <a:spcPct val="150000"/>
              </a:lnSpc>
            </a:pPr>
            <a:endParaRPr lang="tr-TR" altLang="en-US" sz="200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1" descr="F00454-014-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73238"/>
            <a:ext cx="6350000" cy="381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4"/>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r">
              <a:spcBef>
                <a:spcPct val="50000"/>
              </a:spcBef>
            </a:pPr>
            <a:r>
              <a:rPr lang="en-US" altLang="en-US" sz="700" i="1">
                <a:latin typeface="Arial" charset="0"/>
              </a:rPr>
              <a:t>© 2005 Elsevier </a:t>
            </a:r>
          </a:p>
        </p:txBody>
      </p:sp>
      <p:sp>
        <p:nvSpPr>
          <p:cNvPr id="17412" name="Text Box 7"/>
          <p:cNvSpPr txBox="1">
            <a:spLocks noChangeArrowheads="1"/>
          </p:cNvSpPr>
          <p:nvPr/>
        </p:nvSpPr>
        <p:spPr bwMode="auto">
          <a:xfrm>
            <a:off x="609600" y="12192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2400"/>
              <a:t>       Retinoblastoma in situ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3" descr="23_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536733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23_026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762000"/>
            <a:ext cx="35052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4"/>
          <p:cNvSpPr txBox="1">
            <a:spLocks noChangeArrowheads="1"/>
          </p:cNvSpPr>
          <p:nvPr/>
        </p:nvSpPr>
        <p:spPr bwMode="auto">
          <a:xfrm>
            <a:off x="1143000" y="5867400"/>
            <a:ext cx="7196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2000">
                <a:latin typeface="Arial Unicode MS" charset="0"/>
                <a:ea typeface="Arial Unicode MS" charset="0"/>
              </a:rPr>
              <a:t>Heterozigotluk kaybı (allelik kayıp) ile retinoblastoma oluşumu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5125" y="120650"/>
            <a:ext cx="7342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2400">
                <a:latin typeface="Arial Unicode MS" charset="0"/>
              </a:rPr>
              <a:t>RB’da heterozigotluk kaybı için çeşitli mekanizmalar:</a:t>
            </a:r>
            <a:endParaRPr lang="en-US" altLang="en-US" sz="2400">
              <a:latin typeface="Arial Unicode MS" charset="0"/>
            </a:endParaRPr>
          </a:p>
          <a:p>
            <a:endParaRPr lang="en-US" altLang="en-US" sz="2400">
              <a:latin typeface="Arial Unicode MS" charset="0"/>
            </a:endParaRPr>
          </a:p>
        </p:txBody>
      </p:sp>
      <p:pic>
        <p:nvPicPr>
          <p:cNvPr id="19459" name="Picture 3" descr="23_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062038"/>
            <a:ext cx="8251825"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 descr="F00454-014-f006"/>
          <p:cNvPicPr>
            <a:picLocks noChangeAspect="1" noChangeArrowheads="1"/>
          </p:cNvPicPr>
          <p:nvPr/>
        </p:nvPicPr>
        <p:blipFill>
          <a:blip r:embed="rId3">
            <a:extLst>
              <a:ext uri="{28A0092B-C50C-407E-A947-70E740481C1C}">
                <a14:useLocalDpi xmlns:a14="http://schemas.microsoft.com/office/drawing/2010/main" val="0"/>
              </a:ext>
            </a:extLst>
          </a:blip>
          <a:srcRect l="22800" r="17200" b="9006"/>
          <a:stretch>
            <a:fillRect/>
          </a:stretch>
        </p:blipFill>
        <p:spPr bwMode="auto">
          <a:xfrm>
            <a:off x="2286000" y="1143000"/>
            <a:ext cx="3810000" cy="3865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3" name="Text Box 7"/>
          <p:cNvSpPr txBox="1">
            <a:spLocks noChangeArrowheads="1"/>
          </p:cNvSpPr>
          <p:nvPr/>
        </p:nvSpPr>
        <p:spPr bwMode="auto">
          <a:xfrm>
            <a:off x="1524000" y="5334000"/>
            <a:ext cx="614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a:solidFill>
                  <a:srgbClr val="FFFFFF"/>
                </a:solidFill>
              </a:rPr>
              <a:t>13. Kromozom homologlarından sağdakinde interstisyel delesyon.</a:t>
            </a:r>
          </a:p>
          <a:p>
            <a:r>
              <a:rPr lang="en-US" altLang="en-US" sz="1400">
                <a:solidFill>
                  <a:srgbClr val="FFFFFF"/>
                </a:solidFill>
              </a:rPr>
              <a:t> </a:t>
            </a:r>
          </a:p>
        </p:txBody>
      </p:sp>
      <p:sp>
        <p:nvSpPr>
          <p:cNvPr id="20484" name="Text Box 7"/>
          <p:cNvSpPr txBox="1">
            <a:spLocks noChangeArrowheads="1"/>
          </p:cNvSpPr>
          <p:nvPr/>
        </p:nvSpPr>
        <p:spPr bwMode="auto">
          <a:xfrm>
            <a:off x="1744663" y="5616575"/>
            <a:ext cx="5311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a:solidFill>
                  <a:srgbClr val="FFFFFF"/>
                </a:solidFill>
              </a:rPr>
              <a:t>Hastaların yaklaşık %5’inde (multifokal olgularda %7.5) </a:t>
            </a:r>
          </a:p>
          <a:p>
            <a:r>
              <a:rPr lang="en-US" altLang="en-US" sz="1400">
                <a:solidFill>
                  <a:srgbClr val="FFFFFF"/>
                </a:solidFill>
              </a:rPr>
              <a:t>saptanabilen sitogenetik bulgu.</a:t>
            </a:r>
          </a:p>
          <a:p>
            <a:r>
              <a:rPr lang="en-US" altLang="en-US" sz="1400">
                <a:solidFill>
                  <a:srgbClr val="FFFFFF"/>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 descr="F00454-014-f007a"/>
          <p:cNvPicPr>
            <a:picLocks noChangeAspect="1" noChangeArrowheads="1"/>
          </p:cNvPicPr>
          <p:nvPr/>
        </p:nvPicPr>
        <p:blipFill>
          <a:blip r:embed="rId3">
            <a:extLst>
              <a:ext uri="{28A0092B-C50C-407E-A947-70E740481C1C}">
                <a14:useLocalDpi xmlns:a14="http://schemas.microsoft.com/office/drawing/2010/main" val="0"/>
              </a:ext>
            </a:extLst>
          </a:blip>
          <a:srcRect b="5132"/>
          <a:stretch>
            <a:fillRect/>
          </a:stretch>
        </p:blipFill>
        <p:spPr bwMode="auto">
          <a:xfrm>
            <a:off x="1371600" y="1752600"/>
            <a:ext cx="6475413" cy="4471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4"/>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r">
              <a:spcBef>
                <a:spcPct val="50000"/>
              </a:spcBef>
            </a:pPr>
            <a:r>
              <a:rPr lang="en-US" altLang="en-US" sz="700" i="1">
                <a:latin typeface="Arial" charset="0"/>
              </a:rPr>
              <a:t>© 2005 Elsevier </a:t>
            </a:r>
          </a:p>
        </p:txBody>
      </p:sp>
      <p:sp>
        <p:nvSpPr>
          <p:cNvPr id="21508" name="Text Box 8"/>
          <p:cNvSpPr txBox="1">
            <a:spLocks noChangeArrowheads="1"/>
          </p:cNvSpPr>
          <p:nvPr/>
        </p:nvSpPr>
        <p:spPr bwMode="auto">
          <a:xfrm>
            <a:off x="879475" y="333375"/>
            <a:ext cx="7859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a:t>Tümör gelişiminde heterozigotluk kaybı. Anne-baba aynı lokusta farklı alleler için</a:t>
            </a:r>
          </a:p>
          <a:p>
            <a:r>
              <a:rPr lang="en-US" altLang="en-US" sz="1400"/>
              <a:t>homozigot. Çocuk yapısal olarak heterozigot (1-2). Eğer tümör dokusu DNA’sında </a:t>
            </a:r>
          </a:p>
          <a:p>
            <a:r>
              <a:rPr lang="en-US" altLang="en-US" sz="1400"/>
              <a:t>Yalnız 2. allel bulunursa heterozigotluk kaybı doğrulanmış olur.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28600" y="228600"/>
          <a:ext cx="8657545" cy="62847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38200" y="1600200"/>
          <a:ext cx="7620000" cy="3695700"/>
        </p:xfrm>
        <a:graphic>
          <a:graphicData uri="http://schemas.openxmlformats.org/drawingml/2006/table">
            <a:tbl>
              <a:tblPr/>
              <a:tblGrid>
                <a:gridCol w="1524000"/>
                <a:gridCol w="1524000"/>
                <a:gridCol w="1524000"/>
                <a:gridCol w="1524000"/>
                <a:gridCol w="1524000"/>
              </a:tblGrid>
              <a:tr h="625475">
                <a:tc gridSpan="5">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t"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 Aile Öyküsü ve Tümörün Yapısına Göre Proband' ta Germline Mutasyon Olasılığı</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5475">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Aile Öyküsü</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Unilateral </a:t>
                      </a:r>
                      <a:b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b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Retinoblastoma</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RB1 germline mutasyon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olasılığı</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Multifocal</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Unifocal</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charset="0"/>
                          <a:ea typeface="Times New Roman" charset="0"/>
                          <a:cs typeface="Times New Roman" charset="0"/>
                        </a:rPr>
                        <a:t>Bilateral</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49250">
                <a:tc rowSpan="3">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Pozitif</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100%</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100%</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100%</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rowSpan="3">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Negatif</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~90%</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15-90%</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Times New Roman" charset="0"/>
                          <a:cs typeface="Times New Roman" charset="0"/>
                        </a:rPr>
                        <a:t>~15%</a:t>
                      </a:r>
                      <a:endParaRPr kumimoji="0" lang="en-US" altLang="en-US" sz="1400" b="0" i="0" u="none" strike="noStrike" cap="none" normalizeH="0" baseline="0">
                        <a:ln>
                          <a:noFill/>
                        </a:ln>
                        <a:solidFill>
                          <a:schemeClr val="tx1"/>
                        </a:solidFill>
                        <a:effectLst/>
                        <a:latin typeface="Calibri" charset="0"/>
                        <a:ea typeface="Times New Roman" charset="0"/>
                        <a:cs typeface="Times New Roman"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838200"/>
          <a:ext cx="6858000" cy="5387081"/>
        </p:xfrm>
        <a:graphic>
          <a:graphicData uri="http://schemas.openxmlformats.org/drawingml/2006/table">
            <a:tbl>
              <a:tblPr/>
              <a:tblGrid>
                <a:gridCol w="1714500"/>
                <a:gridCol w="1714500"/>
                <a:gridCol w="1714500"/>
                <a:gridCol w="1714500"/>
              </a:tblGrid>
              <a:tr h="473075">
                <a:tc gridSpan="4">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t"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charset="0"/>
                          <a:ea typeface="Times New Roman" charset="0"/>
                          <a:cs typeface="Times New Roman" charset="0"/>
                        </a:rPr>
                        <a:t> RB' de kullanılan Moleküler Genetik Testler</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238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charset="0"/>
                          <a:ea typeface="Times New Roman" charset="0"/>
                          <a:cs typeface="Times New Roman" charset="0"/>
                        </a:rPr>
                        <a:t>YÖNTEM</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charset="0"/>
                          <a:ea typeface="Times New Roman" charset="0"/>
                          <a:cs typeface="Times New Roman" charset="0"/>
                        </a:rPr>
                        <a:t>Tespit Edilen Mutasyon</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charset="0"/>
                          <a:ea typeface="Times New Roman" charset="0"/>
                          <a:cs typeface="Times New Roman" charset="0"/>
                        </a:rPr>
                        <a:t>Anormalliğin Tespit Oranı</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charset="0"/>
                          <a:ea typeface="Times New Roman" charset="0"/>
                          <a:cs typeface="Times New Roman" charset="0"/>
                        </a:rPr>
                        <a:t>Testin Yapılabilirliği</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FISH</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Submikroskobik delesyon ve translokasyonlar</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&gt;8%</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Klinik</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Heterozigotluk testi</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8%</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9556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MRPLA  (multiple ligation dependent probe amplification)</a:t>
                      </a:r>
                      <a:endParaRPr kumimoji="0" lang="en-US" altLang="en-US" sz="1100" b="0" i="0" u="none" strike="noStrike" cap="none" normalizeH="0" baseline="0">
                        <a:ln>
                          <a:noFill/>
                        </a:ln>
                        <a:solidFill>
                          <a:schemeClr val="tx1"/>
                        </a:solidFill>
                        <a:effectLst/>
                        <a:latin typeface="Times New Roman"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Submikroskobik delesyon ve translokasyonlar</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16%</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5095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Kantitatif  multiplex PCR</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Delesyon,  insersiyon</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37%</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825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Mutasyon taraması</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Tek baz değişimi, kısa dizili mutasyonlar</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70-75%</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4445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Dizi analizi</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509588">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Metilasyon analizi</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Promoter bölgesinde hipermetilasyon</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12% </a:t>
                      </a:r>
                      <a:r>
                        <a:rPr kumimoji="0" lang="en-US" altLang="en-US" sz="1000" b="0" i="0" u="none" strike="noStrike" cap="none" normalizeH="0" baseline="30000">
                          <a:ln>
                            <a:noFill/>
                          </a:ln>
                          <a:solidFill>
                            <a:schemeClr val="tx1"/>
                          </a:solidFill>
                          <a:effectLst/>
                          <a:latin typeface="Times New Roman" charset="0"/>
                          <a:ea typeface="Times New Roman" charset="0"/>
                          <a:cs typeface="Times New Roman" charset="0"/>
                        </a:rPr>
                        <a:t> 2</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7413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Nokta mutasyonu saptamasına yönelik yöntemler</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Bilinen nokta mutasyonları</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rPr>
                        <a:t>30%</a:t>
                      </a:r>
                      <a:endParaRPr kumimoji="0" lang="en-US" altLang="en-US" sz="1100" b="0" i="0" u="none" strike="noStrike" cap="none" normalizeH="0" baseline="0">
                        <a:ln>
                          <a:noFill/>
                        </a:ln>
                        <a:solidFill>
                          <a:schemeClr val="tx1"/>
                        </a:solidFill>
                        <a:effectLst/>
                        <a:latin typeface="Calibri" charset="0"/>
                        <a:ea typeface="Times New Roman" charset="0"/>
                        <a:cs typeface="Times New Roman" charset="0"/>
                      </a:endParaRPr>
                    </a:p>
                  </a:txBody>
                  <a:tcPr marL="25064" marR="25064" marT="25064" marB="250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pPr eaLnBrk="1" hangingPunct="1">
              <a:defRPr/>
            </a:pPr>
            <a:r>
              <a:rPr lang="tr-TR" sz="4700" dirty="0" smtClean="0"/>
              <a:t>Kolorektak Kanser Genetiği</a:t>
            </a:r>
            <a:endParaRPr lang="en-US" sz="47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ChangeArrowheads="1"/>
          </p:cNvSpPr>
          <p:nvPr/>
        </p:nvSpPr>
        <p:spPr bwMode="ltGray">
          <a:xfrm>
            <a:off x="-4637088" y="54610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en-US" altLang="en-US" sz="2400">
              <a:latin typeface="Times New Roman" charset="0"/>
            </a:endParaRPr>
          </a:p>
          <a:p>
            <a:endParaRPr lang="en-US" altLang="en-US" sz="2400">
              <a:latin typeface="Times New Roman" charset="0"/>
            </a:endParaRPr>
          </a:p>
        </p:txBody>
      </p:sp>
      <p:sp>
        <p:nvSpPr>
          <p:cNvPr id="25603" name="Rectangle 5"/>
          <p:cNvSpPr>
            <a:spLocks noChangeArrowheads="1"/>
          </p:cNvSpPr>
          <p:nvPr/>
        </p:nvSpPr>
        <p:spPr bwMode="ltGray">
          <a:xfrm>
            <a:off x="-4637088" y="54610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en-US" altLang="en-US" sz="2400">
              <a:latin typeface="Times New Roman" charset="0"/>
            </a:endParaRPr>
          </a:p>
          <a:p>
            <a:endParaRPr lang="en-US" altLang="en-US" sz="2400">
              <a:latin typeface="Times New Roman" charset="0"/>
            </a:endParaRPr>
          </a:p>
        </p:txBody>
      </p:sp>
      <p:graphicFrame>
        <p:nvGraphicFramePr>
          <p:cNvPr id="280584" name="Group 8"/>
          <p:cNvGraphicFramePr>
            <a:graphicFrameLocks noGrp="1"/>
          </p:cNvGraphicFramePr>
          <p:nvPr/>
        </p:nvGraphicFramePr>
        <p:xfrm>
          <a:off x="1066800" y="762000"/>
          <a:ext cx="7239000" cy="381000"/>
        </p:xfrm>
        <a:graphic>
          <a:graphicData uri="http://schemas.openxmlformats.org/drawingml/2006/table">
            <a:tbl>
              <a:tblPr/>
              <a:tblGrid>
                <a:gridCol w="3619500"/>
                <a:gridCol w="3619500"/>
              </a:tblGrid>
              <a:tr h="3810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Am J Med Genet. 1986 Nov;25(3):473-6.</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en-US" sz="16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25607" name="Rectangle 15"/>
          <p:cNvSpPr>
            <a:spLocks noChangeArrowheads="1"/>
          </p:cNvSpPr>
          <p:nvPr/>
        </p:nvSpPr>
        <p:spPr bwMode="ltGray">
          <a:xfrm>
            <a:off x="533400" y="1466850"/>
            <a:ext cx="82296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charset="0"/>
              </a:defRPr>
            </a:lvl1pPr>
            <a:lvl2pPr>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en-US" altLang="en-US">
              <a:latin typeface="Times New Roman" charset="0"/>
            </a:endParaRPr>
          </a:p>
          <a:p>
            <a:pPr lvl="1"/>
            <a:r>
              <a:rPr lang="en-US" altLang="en-US">
                <a:latin typeface="Times New Roman" charset="0"/>
              </a:rPr>
              <a:t/>
            </a:r>
            <a:br>
              <a:rPr lang="en-US" altLang="en-US">
                <a:latin typeface="Times New Roman" charset="0"/>
              </a:rPr>
            </a:br>
            <a:r>
              <a:rPr lang="en-US" altLang="en-US" sz="2400" b="1">
                <a:latin typeface="Times New Roman" charset="0"/>
              </a:rPr>
              <a:t>Gardner syndrome in a man with an interstitial deletion of 5q.</a:t>
            </a:r>
            <a:r>
              <a:rPr lang="en-US" altLang="en-US" sz="2000" b="1">
                <a:latin typeface="Times New Roman" charset="0"/>
              </a:rPr>
              <a:t/>
            </a:r>
            <a:br>
              <a:rPr lang="en-US" altLang="en-US" sz="2000" b="1">
                <a:latin typeface="Times New Roman" charset="0"/>
              </a:rPr>
            </a:br>
            <a:r>
              <a:rPr lang="en-US" altLang="en-US" sz="900">
                <a:latin typeface="Times New Roman" charset="0"/>
              </a:rPr>
              <a:t/>
            </a:r>
            <a:br>
              <a:rPr lang="en-US" altLang="en-US" sz="900">
                <a:latin typeface="Times New Roman" charset="0"/>
              </a:rPr>
            </a:br>
            <a:r>
              <a:rPr lang="en-US" altLang="en-US" b="1">
                <a:latin typeface="Times New Roman" charset="0"/>
                <a:hlinkClick r:id="rId3" tooltip="Click to search for citations by this author."/>
              </a:rPr>
              <a:t>Herrera L</a:t>
            </a:r>
            <a:r>
              <a:rPr lang="en-US" altLang="en-US">
                <a:latin typeface="Times New Roman" charset="0"/>
              </a:rPr>
              <a:t>, </a:t>
            </a:r>
            <a:r>
              <a:rPr lang="en-US" altLang="en-US" b="1">
                <a:latin typeface="Times New Roman" charset="0"/>
                <a:hlinkClick r:id="rId4" tooltip="Click to search for citations by this author."/>
              </a:rPr>
              <a:t>Kakati S</a:t>
            </a:r>
            <a:r>
              <a:rPr lang="en-US" altLang="en-US">
                <a:latin typeface="Times New Roman" charset="0"/>
              </a:rPr>
              <a:t>, </a:t>
            </a:r>
            <a:r>
              <a:rPr lang="en-US" altLang="en-US" b="1">
                <a:latin typeface="Times New Roman" charset="0"/>
                <a:hlinkClick r:id="rId5" tooltip="Click to search for citations by this author."/>
              </a:rPr>
              <a:t>Gibas L</a:t>
            </a:r>
            <a:r>
              <a:rPr lang="en-US" altLang="en-US">
                <a:latin typeface="Times New Roman" charset="0"/>
              </a:rPr>
              <a:t>, </a:t>
            </a:r>
            <a:r>
              <a:rPr lang="en-US" altLang="en-US" b="1">
                <a:latin typeface="Times New Roman" charset="0"/>
                <a:hlinkClick r:id="rId6" tooltip="Click to search for citations by this author."/>
              </a:rPr>
              <a:t>Pietrzak E</a:t>
            </a:r>
            <a:r>
              <a:rPr lang="en-US" altLang="en-US">
                <a:latin typeface="Times New Roman" charset="0"/>
              </a:rPr>
              <a:t>, </a:t>
            </a:r>
            <a:r>
              <a:rPr lang="en-US" altLang="en-US" b="1">
                <a:latin typeface="Times New Roman" charset="0"/>
                <a:hlinkClick r:id="rId7" tooltip="Click to search for citations by this author."/>
              </a:rPr>
              <a:t>Sandberg AA</a:t>
            </a:r>
            <a:r>
              <a:rPr lang="en-US" altLang="en-US">
                <a:latin typeface="Times New Roman" charset="0"/>
              </a:rPr>
              <a:t>.</a:t>
            </a:r>
            <a:br>
              <a:rPr lang="en-US" altLang="en-US">
                <a:latin typeface="Times New Roman" charset="0"/>
              </a:rPr>
            </a:br>
            <a:r>
              <a:rPr lang="en-US" altLang="en-US">
                <a:latin typeface="Times New Roman" charset="0"/>
              </a:rPr>
              <a:t/>
            </a:r>
            <a:br>
              <a:rPr lang="en-US" altLang="en-US">
                <a:latin typeface="Times New Roman" charset="0"/>
              </a:rPr>
            </a:br>
            <a:r>
              <a:rPr lang="en-US" altLang="en-US">
                <a:latin typeface="Times New Roman" charset="0"/>
              </a:rPr>
              <a:t>Chromosome analysis of blood cells from a 42-year-old white male with mental retardation, colon carcinoma, horseshoe kidney, absence of left lobe of the liver, agenesis of the gallbladder, and possible Gardner syndrome revealed a constitutional marker chromosome due to del(5)(q13q15) or del(5)(q15q22). A polymorphic chromosome #22 with enlarged satellites was inherited from the father, who is phenotypically normal, and was probably unrelated to the congenital malformations. This is the first report of a Gardner syndrome patient with an interstitial deletion of 5q.</a:t>
            </a:r>
            <a:br>
              <a:rPr lang="en-US" altLang="en-US">
                <a:latin typeface="Times New Roman" charset="0"/>
              </a:rPr>
            </a:br>
            <a:endParaRPr lang="en-US" altLang="en-US">
              <a:latin typeface="Times New Roman" charset="0"/>
            </a:endParaRPr>
          </a:p>
          <a:p>
            <a:endParaRPr lang="en-US" altLang="en-US">
              <a:latin typeface="Times New Roman"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ltGray">
          <a:xfrm>
            <a:off x="-4651375" y="-54927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en-US" altLang="en-US" sz="2400">
              <a:latin typeface="Times New Roman" charset="0"/>
            </a:endParaRPr>
          </a:p>
          <a:p>
            <a:endParaRPr lang="en-US" altLang="en-US" sz="2400">
              <a:latin typeface="Times New Roman" charset="0"/>
            </a:endParaRPr>
          </a:p>
        </p:txBody>
      </p:sp>
      <p:graphicFrame>
        <p:nvGraphicFramePr>
          <p:cNvPr id="282629" name="Group 5"/>
          <p:cNvGraphicFramePr>
            <a:graphicFrameLocks noGrp="1"/>
          </p:cNvGraphicFramePr>
          <p:nvPr/>
        </p:nvGraphicFramePr>
        <p:xfrm>
          <a:off x="914400" y="762000"/>
          <a:ext cx="7467600" cy="533400"/>
        </p:xfrm>
        <a:graphic>
          <a:graphicData uri="http://schemas.openxmlformats.org/drawingml/2006/table">
            <a:tbl>
              <a:tblPr/>
              <a:tblGrid>
                <a:gridCol w="3733800"/>
                <a:gridCol w="3733800"/>
              </a:tblGrid>
              <a:tr h="533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Nature. 1987 Aug 13-19;328(6131):614-6.</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en-US" sz="16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26630" name="Rectangle 12"/>
          <p:cNvSpPr>
            <a:spLocks noChangeArrowheads="1"/>
          </p:cNvSpPr>
          <p:nvPr/>
        </p:nvSpPr>
        <p:spPr bwMode="ltGray">
          <a:xfrm>
            <a:off x="381000" y="1295400"/>
            <a:ext cx="82296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charset="0"/>
              </a:defRPr>
            </a:lvl1pPr>
            <a:lvl2pPr>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en-US" altLang="en-US" sz="1400">
              <a:latin typeface="Times New Roman" charset="0"/>
            </a:endParaRPr>
          </a:p>
          <a:p>
            <a:pPr lvl="1"/>
            <a:r>
              <a:rPr lang="en-US" altLang="en-US" sz="1400">
                <a:latin typeface="Times New Roman" charset="0"/>
                <a:hlinkClick r:id="rId3"/>
              </a:rPr>
              <a:t>  </a:t>
            </a:r>
            <a:r>
              <a:rPr lang="en-US" altLang="en-US" sz="1000">
                <a:latin typeface="Times New Roman" charset="0"/>
              </a:rPr>
              <a:t> </a:t>
            </a:r>
            <a:r>
              <a:rPr lang="en-US" altLang="en-US" sz="1400">
                <a:latin typeface="Times New Roman" charset="0"/>
              </a:rPr>
              <a:t>                  </a:t>
            </a:r>
            <a:br>
              <a:rPr lang="en-US" altLang="en-US" sz="1400">
                <a:latin typeface="Times New Roman" charset="0"/>
              </a:rPr>
            </a:br>
            <a:r>
              <a:rPr lang="en-US" altLang="en-US" sz="2000" b="1">
                <a:latin typeface="Times New Roman" charset="0"/>
              </a:rPr>
              <a:t>Localization of the gene for familial adenomatous polyposis on chromosome 5.</a:t>
            </a:r>
            <a:r>
              <a:rPr lang="en-US" altLang="en-US">
                <a:latin typeface="Times New Roman" charset="0"/>
              </a:rPr>
              <a:t/>
            </a:r>
            <a:br>
              <a:rPr lang="en-US" altLang="en-US">
                <a:latin typeface="Times New Roman" charset="0"/>
              </a:rPr>
            </a:br>
            <a:r>
              <a:rPr lang="en-US" altLang="en-US" sz="700">
                <a:latin typeface="Times New Roman" charset="0"/>
              </a:rPr>
              <a:t/>
            </a:r>
            <a:br>
              <a:rPr lang="en-US" altLang="en-US" sz="700">
                <a:latin typeface="Times New Roman" charset="0"/>
              </a:rPr>
            </a:br>
            <a:r>
              <a:rPr lang="en-US" altLang="en-US" sz="1400" b="1">
                <a:latin typeface="Times New Roman" charset="0"/>
                <a:hlinkClick r:id="rId4" tooltip="Click to search for citations by this author."/>
              </a:rPr>
              <a:t>Bodmer WF</a:t>
            </a:r>
            <a:r>
              <a:rPr lang="en-US" altLang="en-US" sz="1400">
                <a:latin typeface="Times New Roman" charset="0"/>
              </a:rPr>
              <a:t>, </a:t>
            </a:r>
            <a:r>
              <a:rPr lang="en-US" altLang="en-US" sz="1400" b="1">
                <a:latin typeface="Times New Roman" charset="0"/>
                <a:hlinkClick r:id="rId5" tooltip="Click to search for citations by this author."/>
              </a:rPr>
              <a:t>Bailey CJ</a:t>
            </a:r>
            <a:r>
              <a:rPr lang="en-US" altLang="en-US" sz="1400">
                <a:latin typeface="Times New Roman" charset="0"/>
              </a:rPr>
              <a:t>, </a:t>
            </a:r>
            <a:r>
              <a:rPr lang="en-US" altLang="en-US" sz="1400" b="1">
                <a:latin typeface="Times New Roman" charset="0"/>
                <a:hlinkClick r:id="rId6" tooltip="Click to search for citations by this author."/>
              </a:rPr>
              <a:t>Bodmer J</a:t>
            </a:r>
            <a:r>
              <a:rPr lang="en-US" altLang="en-US" sz="1400">
                <a:latin typeface="Times New Roman" charset="0"/>
              </a:rPr>
              <a:t>, </a:t>
            </a:r>
            <a:r>
              <a:rPr lang="en-US" altLang="en-US" sz="1400" b="1">
                <a:latin typeface="Times New Roman" charset="0"/>
                <a:hlinkClick r:id="rId7" tooltip="Click to search for citations by this author."/>
              </a:rPr>
              <a:t>Bussey HJ</a:t>
            </a:r>
            <a:r>
              <a:rPr lang="en-US" altLang="en-US" sz="1400">
                <a:latin typeface="Times New Roman" charset="0"/>
              </a:rPr>
              <a:t>, </a:t>
            </a:r>
            <a:r>
              <a:rPr lang="en-US" altLang="en-US" sz="1400" b="1">
                <a:latin typeface="Times New Roman" charset="0"/>
                <a:hlinkClick r:id="rId8" tooltip="Click to search for citations by this author."/>
              </a:rPr>
              <a:t>Ellis A</a:t>
            </a:r>
            <a:r>
              <a:rPr lang="en-US" altLang="en-US" sz="1400">
                <a:latin typeface="Times New Roman" charset="0"/>
              </a:rPr>
              <a:t>, </a:t>
            </a:r>
            <a:r>
              <a:rPr lang="en-US" altLang="en-US" sz="1400" b="1">
                <a:latin typeface="Times New Roman" charset="0"/>
                <a:hlinkClick r:id="rId9" tooltip="Click to search for citations by this author."/>
              </a:rPr>
              <a:t>Gorman P</a:t>
            </a:r>
            <a:r>
              <a:rPr lang="en-US" altLang="en-US" sz="1400">
                <a:latin typeface="Times New Roman" charset="0"/>
              </a:rPr>
              <a:t>, </a:t>
            </a:r>
            <a:r>
              <a:rPr lang="en-US" altLang="en-US" sz="1400" b="1">
                <a:latin typeface="Times New Roman" charset="0"/>
                <a:hlinkClick r:id="rId10" tooltip="Click to search for citations by this author."/>
              </a:rPr>
              <a:t>Lucibello FC</a:t>
            </a:r>
            <a:r>
              <a:rPr lang="en-US" altLang="en-US" sz="1400">
                <a:latin typeface="Times New Roman" charset="0"/>
              </a:rPr>
              <a:t>, </a:t>
            </a:r>
            <a:r>
              <a:rPr lang="en-US" altLang="en-US" sz="1400" b="1">
                <a:latin typeface="Times New Roman" charset="0"/>
                <a:hlinkClick r:id="rId11" tooltip="Click to search for citations by this author."/>
              </a:rPr>
              <a:t>Murday VA</a:t>
            </a:r>
            <a:r>
              <a:rPr lang="en-US" altLang="en-US" sz="1400">
                <a:latin typeface="Times New Roman" charset="0"/>
              </a:rPr>
              <a:t>, </a:t>
            </a:r>
            <a:r>
              <a:rPr lang="en-US" altLang="en-US" sz="1400" b="1">
                <a:latin typeface="Times New Roman" charset="0"/>
                <a:hlinkClick r:id="rId12" tooltip="Click to search for citations by this author."/>
              </a:rPr>
              <a:t>Rider SH</a:t>
            </a:r>
            <a:r>
              <a:rPr lang="en-US" altLang="en-US" sz="1400">
                <a:latin typeface="Times New Roman" charset="0"/>
              </a:rPr>
              <a:t>, </a:t>
            </a:r>
            <a:r>
              <a:rPr lang="en-US" altLang="en-US" sz="1400" b="1">
                <a:latin typeface="Times New Roman" charset="0"/>
                <a:hlinkClick r:id="rId13" tooltip="Click to search for citations by this author."/>
              </a:rPr>
              <a:t>Scambler P</a:t>
            </a:r>
            <a:r>
              <a:rPr lang="en-US" altLang="en-US" sz="1400">
                <a:latin typeface="Times New Roman" charset="0"/>
              </a:rPr>
              <a:t>, et al.</a:t>
            </a:r>
            <a:br>
              <a:rPr lang="en-US" altLang="en-US" sz="1400">
                <a:latin typeface="Times New Roman" charset="0"/>
              </a:rPr>
            </a:br>
            <a:r>
              <a:rPr lang="en-US" altLang="en-US" sz="1400">
                <a:latin typeface="Times New Roman" charset="0"/>
              </a:rPr>
              <a:t/>
            </a:r>
            <a:br>
              <a:rPr lang="en-US" altLang="en-US" sz="1400">
                <a:latin typeface="Times New Roman" charset="0"/>
              </a:rPr>
            </a:br>
            <a:r>
              <a:rPr lang="en-US" altLang="en-US" sz="1400">
                <a:latin typeface="Times New Roman" charset="0"/>
              </a:rPr>
              <a:t>Colorectal cancer is the second most common cancer in the United Kingdom and other developed countries in the West. Although it is usually not familial, there is a rare dominantly inherited susceptibility to colon cancer, familial adenomatous polyposis (FAP; also often previously called familial polyposis coli). During adolescence affected individuals develop from a few hundred to over a thousand adenomatous polyps in their large bowel. These are sufficiently likely to give rise to adenocarcinomas to make prophylactic removal of the colon usual in diagnosed FAP individuals. Adenomas may occur elsewhere in the gastrointestinal tract and the condition is often associated with other extracolonic lesions, such as epidermoid cysts, jaw osteomata and fibrous desmoid tumours. Adenomata have been suggested to be precancerous states for most colorectal tumours. Knudson has suggested that the mutation for a dominantly inherited cancer susceptibility may be the first step in a recessive change in the tumour cells, and that the same gene may be involved in both familial and non-familial cases of a given tumour. Following up a case report of an interstitial deletion of chromosome 5 in a mentally retarded individual with multiple developmental abnormalities and FAP, we have now shown that the FAP gene is on chromosome 5, most probably near bands 5q21-q22.</a:t>
            </a:r>
            <a:br>
              <a:rPr lang="en-US" altLang="en-US" sz="1400">
                <a:latin typeface="Times New Roman" charset="0"/>
              </a:rPr>
            </a:br>
            <a:endParaRPr lang="en-US" altLang="en-US" sz="1400">
              <a:latin typeface="Times New Roman" charset="0"/>
            </a:endParaRPr>
          </a:p>
          <a:p>
            <a:endParaRPr lang="en-US" altLang="en-US" sz="1400">
              <a:latin typeface="Times New Roman"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ChangeArrowheads="1"/>
          </p:cNvSpPr>
          <p:nvPr/>
        </p:nvSpPr>
        <p:spPr bwMode="ltGray">
          <a:xfrm>
            <a:off x="-4597400" y="-731838"/>
            <a:ext cx="184150" cy="82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en-US" altLang="en-US" sz="2400">
              <a:latin typeface="Times New Roman" charset="0"/>
            </a:endParaRPr>
          </a:p>
          <a:p>
            <a:endParaRPr lang="en-US" altLang="en-US" sz="2400">
              <a:latin typeface="Times New Roman" charset="0"/>
            </a:endParaRPr>
          </a:p>
        </p:txBody>
      </p:sp>
      <p:graphicFrame>
        <p:nvGraphicFramePr>
          <p:cNvPr id="284675" name="Group 3"/>
          <p:cNvGraphicFramePr>
            <a:graphicFrameLocks noGrp="1"/>
          </p:cNvGraphicFramePr>
          <p:nvPr/>
        </p:nvGraphicFramePr>
        <p:xfrm>
          <a:off x="762000" y="457200"/>
          <a:ext cx="7467600" cy="457200"/>
        </p:xfrm>
        <a:graphic>
          <a:graphicData uri="http://schemas.openxmlformats.org/drawingml/2006/table">
            <a:tbl>
              <a:tblPr/>
              <a:tblGrid>
                <a:gridCol w="3733800"/>
                <a:gridCol w="3733800"/>
              </a:tblGrid>
              <a:tr h="4572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rPr>
                        <a:t>Science. 1991 Aug 9;253(5020):661-5.</a:t>
                      </a: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altLang="en-US" sz="1600" b="0" i="0" u="none" strike="noStrike" cap="none" normalizeH="0" baseline="0">
                        <a:ln>
                          <a:noFill/>
                        </a:ln>
                        <a:solidFill>
                          <a:schemeClr val="tx1"/>
                        </a:solidFill>
                        <a:effectLst/>
                        <a:latin typeface="Times New Roman"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27654" name="Rectangle 10"/>
          <p:cNvSpPr>
            <a:spLocks noChangeArrowheads="1"/>
          </p:cNvSpPr>
          <p:nvPr/>
        </p:nvSpPr>
        <p:spPr bwMode="ltGray">
          <a:xfrm>
            <a:off x="304800" y="947738"/>
            <a:ext cx="8686800"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charset="0"/>
              </a:defRPr>
            </a:lvl1pPr>
            <a:lvl2pPr>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en-US" altLang="en-US" sz="1600">
              <a:latin typeface="Times New Roman" charset="0"/>
            </a:endParaRPr>
          </a:p>
          <a:p>
            <a:pPr lvl="1"/>
            <a:r>
              <a:rPr lang="en-US" altLang="en-US" sz="1600">
                <a:latin typeface="Times New Roman" charset="0"/>
              </a:rPr>
              <a:t/>
            </a:r>
            <a:br>
              <a:rPr lang="en-US" altLang="en-US" sz="1600">
                <a:latin typeface="Times New Roman" charset="0"/>
              </a:rPr>
            </a:br>
            <a:r>
              <a:rPr lang="en-US" altLang="en-US" sz="2400" b="1">
                <a:latin typeface="Times New Roman" charset="0"/>
              </a:rPr>
              <a:t>Identification of FAP locus genes from chromosome 5q21.</a:t>
            </a:r>
            <a:r>
              <a:rPr lang="en-US" altLang="en-US" sz="2000">
                <a:latin typeface="Times New Roman" charset="0"/>
              </a:rPr>
              <a:t/>
            </a:r>
            <a:br>
              <a:rPr lang="en-US" altLang="en-US" sz="2000">
                <a:latin typeface="Times New Roman" charset="0"/>
              </a:rPr>
            </a:br>
            <a:r>
              <a:rPr lang="en-US" altLang="en-US" sz="800">
                <a:latin typeface="Times New Roman" charset="0"/>
              </a:rPr>
              <a:t/>
            </a:r>
            <a:br>
              <a:rPr lang="en-US" altLang="en-US" sz="800">
                <a:latin typeface="Times New Roman" charset="0"/>
              </a:rPr>
            </a:br>
            <a:r>
              <a:rPr lang="en-US" altLang="en-US" sz="1400" b="1">
                <a:latin typeface="Times New Roman" charset="0"/>
                <a:hlinkClick r:id="rId3" tooltip="Click to search for citations by this author."/>
              </a:rPr>
              <a:t>Kinzler KW</a:t>
            </a:r>
            <a:r>
              <a:rPr lang="en-US" altLang="en-US" sz="1400">
                <a:latin typeface="Times New Roman" charset="0"/>
              </a:rPr>
              <a:t>, </a:t>
            </a:r>
            <a:r>
              <a:rPr lang="en-US" altLang="en-US" sz="1400" b="1">
                <a:latin typeface="Times New Roman" charset="0"/>
                <a:hlinkClick r:id="rId4" tooltip="Click to search for citations by this author."/>
              </a:rPr>
              <a:t>Nilbert MC</a:t>
            </a:r>
            <a:r>
              <a:rPr lang="en-US" altLang="en-US" sz="1400">
                <a:latin typeface="Times New Roman" charset="0"/>
              </a:rPr>
              <a:t>, </a:t>
            </a:r>
            <a:r>
              <a:rPr lang="en-US" altLang="en-US" sz="1400" b="1">
                <a:latin typeface="Times New Roman" charset="0"/>
                <a:hlinkClick r:id="rId5" tooltip="Click to search for citations by this author."/>
              </a:rPr>
              <a:t>Su LK</a:t>
            </a:r>
            <a:r>
              <a:rPr lang="en-US" altLang="en-US" sz="1400">
                <a:latin typeface="Times New Roman" charset="0"/>
              </a:rPr>
              <a:t>, </a:t>
            </a:r>
            <a:r>
              <a:rPr lang="en-US" altLang="en-US" sz="1400" b="1">
                <a:latin typeface="Times New Roman" charset="0"/>
                <a:hlinkClick r:id="rId6" tooltip="Click to search for citations by this author."/>
              </a:rPr>
              <a:t>Vogelstein B</a:t>
            </a:r>
            <a:r>
              <a:rPr lang="en-US" altLang="en-US" sz="1400">
                <a:latin typeface="Times New Roman" charset="0"/>
              </a:rPr>
              <a:t>, </a:t>
            </a:r>
            <a:r>
              <a:rPr lang="en-US" altLang="en-US" sz="1400" b="1">
                <a:latin typeface="Times New Roman" charset="0"/>
                <a:hlinkClick r:id="rId7" tooltip="Click to search for citations by this author."/>
              </a:rPr>
              <a:t>Bryan TM</a:t>
            </a:r>
            <a:r>
              <a:rPr lang="en-US" altLang="en-US" sz="1400">
                <a:latin typeface="Times New Roman" charset="0"/>
              </a:rPr>
              <a:t>, </a:t>
            </a:r>
            <a:r>
              <a:rPr lang="en-US" altLang="en-US" sz="1400" b="1">
                <a:latin typeface="Times New Roman" charset="0"/>
                <a:hlinkClick r:id="rId8" tooltip="Click to search for citations by this author."/>
              </a:rPr>
              <a:t>Levy DB</a:t>
            </a:r>
            <a:r>
              <a:rPr lang="en-US" altLang="en-US" sz="1400">
                <a:latin typeface="Times New Roman" charset="0"/>
              </a:rPr>
              <a:t>, </a:t>
            </a:r>
            <a:r>
              <a:rPr lang="en-US" altLang="en-US" sz="1400" b="1">
                <a:latin typeface="Times New Roman" charset="0"/>
                <a:hlinkClick r:id="rId9" tooltip="Click to search for citations by this author."/>
              </a:rPr>
              <a:t>Smith KJ</a:t>
            </a:r>
            <a:r>
              <a:rPr lang="en-US" altLang="en-US" sz="1400">
                <a:latin typeface="Times New Roman" charset="0"/>
              </a:rPr>
              <a:t>, </a:t>
            </a:r>
            <a:r>
              <a:rPr lang="en-US" altLang="en-US" sz="1400" b="1">
                <a:latin typeface="Times New Roman" charset="0"/>
                <a:hlinkClick r:id="rId10" tooltip="Click to search for citations by this author."/>
              </a:rPr>
              <a:t>Preisinger AC</a:t>
            </a:r>
            <a:r>
              <a:rPr lang="en-US" altLang="en-US" sz="1400">
                <a:latin typeface="Times New Roman" charset="0"/>
              </a:rPr>
              <a:t>, </a:t>
            </a:r>
            <a:r>
              <a:rPr lang="en-US" altLang="en-US" sz="1400" b="1">
                <a:latin typeface="Times New Roman" charset="0"/>
                <a:hlinkClick r:id="rId11" tooltip="Click to search for citations by this author."/>
              </a:rPr>
              <a:t>Hedge P</a:t>
            </a:r>
            <a:r>
              <a:rPr lang="en-US" altLang="en-US" sz="1400">
                <a:latin typeface="Times New Roman" charset="0"/>
              </a:rPr>
              <a:t>, </a:t>
            </a:r>
            <a:r>
              <a:rPr lang="en-US" altLang="en-US" sz="1400" b="1">
                <a:latin typeface="Times New Roman" charset="0"/>
                <a:hlinkClick r:id="rId12" tooltip="Click to search for citations by this author."/>
              </a:rPr>
              <a:t>McKechnie D</a:t>
            </a:r>
            <a:r>
              <a:rPr lang="en-US" altLang="en-US" sz="1400">
                <a:latin typeface="Times New Roman" charset="0"/>
              </a:rPr>
              <a:t>, et al.</a:t>
            </a:r>
            <a:br>
              <a:rPr lang="en-US" altLang="en-US" sz="1400">
                <a:latin typeface="Times New Roman" charset="0"/>
              </a:rPr>
            </a:br>
            <a:r>
              <a:rPr lang="en-US" altLang="en-US" sz="1400">
                <a:latin typeface="Times New Roman" charset="0"/>
              </a:rPr>
              <a:t/>
            </a:r>
            <a:br>
              <a:rPr lang="en-US" altLang="en-US" sz="1400">
                <a:latin typeface="Times New Roman" charset="0"/>
              </a:rPr>
            </a:br>
            <a:r>
              <a:rPr lang="en-US" altLang="en-US" sz="1600">
                <a:latin typeface="Times New Roman" charset="0"/>
              </a:rPr>
              <a:t>Molecular Genetics Laboratory, Johns Hopkins University School of Medicine, Baltimore, MD 21231.</a:t>
            </a:r>
            <a:br>
              <a:rPr lang="en-US" altLang="en-US" sz="1600">
                <a:latin typeface="Times New Roman" charset="0"/>
              </a:rPr>
            </a:br>
            <a:r>
              <a:rPr lang="en-US" altLang="en-US" sz="1600">
                <a:latin typeface="Times New Roman" charset="0"/>
              </a:rPr>
              <a:t/>
            </a:r>
            <a:br>
              <a:rPr lang="en-US" altLang="en-US" sz="1600">
                <a:latin typeface="Times New Roman" charset="0"/>
              </a:rPr>
            </a:br>
            <a:r>
              <a:rPr lang="en-US" altLang="en-US" sz="1600">
                <a:latin typeface="Times New Roman" charset="0"/>
              </a:rPr>
              <a:t>Recent studies suggest that one or more genes on chromosome 5q21 are important for the development of colorectal cancers, particularly those associated with familial adenomatous polyposis (FAP). To facilitate the identification of genes from this locus, a portion of the region that is tightly linked to FAP was cloned. Six contiguous stretches of sequence (contigs) containing approximately 5.5 Mb of DNA were isolated. Subclones from these contigs were used to identify and position six genes, all of which were expressed in normal colonic mucosa. Two of these genes (APC and MCC) are likely to contribute to colorectal tumorigenesis. The MCC gene had previously been identified by virtue of its mutation in human colorectal tumors. The APC gene was identified in a contig initiated from the MCC gene and was found to encode an unusually large protein. These two closely spaced genes encode proteins predicted to contain coiled-coil regions. Both genes were also expressed in a wide variety of tissues. Further studies of MCC and APC and their potential interaction should prove useful for understanding colorectal neoplasia</a:t>
            </a:r>
            <a:r>
              <a:rPr lang="en-US" altLang="en-US" sz="1400">
                <a:latin typeface="Times New Roman" charset="0"/>
              </a:rPr>
              <a:t>.</a:t>
            </a:r>
            <a:br>
              <a:rPr lang="en-US" altLang="en-US" sz="1400">
                <a:latin typeface="Times New Roman" charset="0"/>
              </a:rPr>
            </a:br>
            <a:endParaRPr lang="en-US" altLang="en-US" sz="1400">
              <a:latin typeface="Times New Roman" charset="0"/>
            </a:endParaRPr>
          </a:p>
          <a:p>
            <a:endParaRPr lang="en-US" altLang="en-US" sz="1600">
              <a:latin typeface="Times New Roman"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tr-TR" smtClean="0"/>
              <a:t>Olgu</a:t>
            </a:r>
            <a:endParaRPr lang="en-US" smtClean="0"/>
          </a:p>
        </p:txBody>
      </p:sp>
      <p:sp>
        <p:nvSpPr>
          <p:cNvPr id="63491" name="Rectangle 3"/>
          <p:cNvSpPr>
            <a:spLocks noGrp="1" noChangeArrowheads="1"/>
          </p:cNvSpPr>
          <p:nvPr>
            <p:ph type="body" idx="1"/>
          </p:nvPr>
        </p:nvSpPr>
        <p:spPr/>
        <p:txBody>
          <a:bodyPr/>
          <a:lstStyle/>
          <a:p>
            <a:pPr algn="just" eaLnBrk="1" hangingPunct="1">
              <a:buFont typeface="Wingdings" pitchFamily="2" charset="2"/>
              <a:buChar char="u"/>
              <a:defRPr/>
            </a:pPr>
            <a:r>
              <a:rPr lang="tr-TR" sz="2800" smtClean="0">
                <a:latin typeface="Arial" charset="0"/>
              </a:rPr>
              <a:t>MY,</a:t>
            </a:r>
            <a:r>
              <a:rPr lang="en-US" sz="2800" smtClean="0">
                <a:latin typeface="Arial" charset="0"/>
              </a:rPr>
              <a:t> </a:t>
            </a:r>
            <a:r>
              <a:rPr lang="tr-TR" sz="2800" smtClean="0">
                <a:latin typeface="Arial" charset="0"/>
              </a:rPr>
              <a:t>15 aylık bir kız bebek. Sağlık ocağı hekimi tarafından baba tarafındaki kolon kanseri öyküsü nedeniyle genetik bölümüne gönderildi. Bizden genetik danışmanlık vermemiz ve presempto-matik test olasılığını araştırmamız istendi</a:t>
            </a:r>
            <a:r>
              <a:rPr lang="en-US" sz="2800" smtClean="0">
                <a:latin typeface="Arial"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Pedigr</a:t>
            </a:r>
            <a:r>
              <a:rPr lang="tr-TR" smtClean="0"/>
              <a:t>i</a:t>
            </a:r>
            <a:endParaRPr lang="en-US" smtClean="0"/>
          </a:p>
        </p:txBody>
      </p:sp>
      <p:sp>
        <p:nvSpPr>
          <p:cNvPr id="30723" name="Rectangle 3" descr="Dark horizontal"/>
          <p:cNvSpPr>
            <a:spLocks noChangeArrowheads="1"/>
          </p:cNvSpPr>
          <p:nvPr/>
        </p:nvSpPr>
        <p:spPr bwMode="ltGray">
          <a:xfrm>
            <a:off x="4267200" y="3886200"/>
            <a:ext cx="533400" cy="533400"/>
          </a:xfrm>
          <a:prstGeom prst="rect">
            <a:avLst/>
          </a:prstGeom>
          <a:pattFill prst="dkHorz">
            <a:fgClr>
              <a:schemeClr val="hlink"/>
            </a:fgClr>
            <a:bgClr>
              <a:srgbClr val="FFFFFF"/>
            </a:bgClr>
          </a:patt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24" name="Oval 4"/>
          <p:cNvSpPr>
            <a:spLocks noChangeArrowheads="1"/>
          </p:cNvSpPr>
          <p:nvPr/>
        </p:nvSpPr>
        <p:spPr bwMode="ltGray">
          <a:xfrm>
            <a:off x="5486400" y="3886200"/>
            <a:ext cx="609600" cy="6096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25" name="Line 5"/>
          <p:cNvSpPr>
            <a:spLocks noChangeShapeType="1"/>
          </p:cNvSpPr>
          <p:nvPr/>
        </p:nvSpPr>
        <p:spPr bwMode="ltGray">
          <a:xfrm>
            <a:off x="4800600" y="4191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26" name="Line 6"/>
          <p:cNvSpPr>
            <a:spLocks noChangeShapeType="1"/>
          </p:cNvSpPr>
          <p:nvPr/>
        </p:nvSpPr>
        <p:spPr bwMode="ltGray">
          <a:xfrm>
            <a:off x="5105400" y="41910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27" name="Oval 7"/>
          <p:cNvSpPr>
            <a:spLocks noChangeArrowheads="1"/>
          </p:cNvSpPr>
          <p:nvPr/>
        </p:nvSpPr>
        <p:spPr bwMode="ltGray">
          <a:xfrm>
            <a:off x="4800600" y="5181600"/>
            <a:ext cx="609600" cy="6096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28" name="Rectangle 8" descr="Dark horizontal"/>
          <p:cNvSpPr>
            <a:spLocks noChangeArrowheads="1"/>
          </p:cNvSpPr>
          <p:nvPr/>
        </p:nvSpPr>
        <p:spPr bwMode="ltGray">
          <a:xfrm>
            <a:off x="1143000" y="3886200"/>
            <a:ext cx="533400" cy="533400"/>
          </a:xfrm>
          <a:prstGeom prst="rect">
            <a:avLst/>
          </a:prstGeom>
          <a:pattFill prst="dkHorz">
            <a:fgClr>
              <a:schemeClr val="hlink"/>
            </a:fgClr>
            <a:bgClr>
              <a:srgbClr val="FFFFFF"/>
            </a:bgClr>
          </a:patt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29" name="Rectangle 9"/>
          <p:cNvSpPr>
            <a:spLocks noChangeArrowheads="1"/>
          </p:cNvSpPr>
          <p:nvPr/>
        </p:nvSpPr>
        <p:spPr bwMode="ltGray">
          <a:xfrm>
            <a:off x="2362200" y="3886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30" name="Rectangle 10" descr="Dark horizontal"/>
          <p:cNvSpPr>
            <a:spLocks noChangeArrowheads="1"/>
          </p:cNvSpPr>
          <p:nvPr/>
        </p:nvSpPr>
        <p:spPr bwMode="ltGray">
          <a:xfrm>
            <a:off x="1752600" y="2057400"/>
            <a:ext cx="533400" cy="533400"/>
          </a:xfrm>
          <a:prstGeom prst="rect">
            <a:avLst/>
          </a:prstGeom>
          <a:pattFill prst="dkHorz">
            <a:fgClr>
              <a:schemeClr val="hlink"/>
            </a:fgClr>
            <a:bgClr>
              <a:srgbClr val="FFFFFF"/>
            </a:bgClr>
          </a:patt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31" name="Oval 11"/>
          <p:cNvSpPr>
            <a:spLocks noChangeArrowheads="1"/>
          </p:cNvSpPr>
          <p:nvPr/>
        </p:nvSpPr>
        <p:spPr bwMode="ltGray">
          <a:xfrm>
            <a:off x="2971800" y="2057400"/>
            <a:ext cx="609600" cy="6096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32" name="Line 12"/>
          <p:cNvSpPr>
            <a:spLocks noChangeShapeType="1"/>
          </p:cNvSpPr>
          <p:nvPr/>
        </p:nvSpPr>
        <p:spPr bwMode="ltGray">
          <a:xfrm>
            <a:off x="2286000" y="23622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3" name="Oval 13"/>
          <p:cNvSpPr>
            <a:spLocks noChangeArrowheads="1"/>
          </p:cNvSpPr>
          <p:nvPr/>
        </p:nvSpPr>
        <p:spPr bwMode="ltGray">
          <a:xfrm>
            <a:off x="3124200" y="4495800"/>
            <a:ext cx="609600" cy="6096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34" name="Line 14"/>
          <p:cNvSpPr>
            <a:spLocks noChangeShapeType="1"/>
          </p:cNvSpPr>
          <p:nvPr/>
        </p:nvSpPr>
        <p:spPr bwMode="ltGray">
          <a:xfrm flipV="1">
            <a:off x="3657600" y="4114800"/>
            <a:ext cx="609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5" name="Line 16"/>
          <p:cNvSpPr>
            <a:spLocks noChangeShapeType="1"/>
          </p:cNvSpPr>
          <p:nvPr/>
        </p:nvSpPr>
        <p:spPr bwMode="ltGray">
          <a:xfrm>
            <a:off x="3962400" y="43434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6" name="Oval 17"/>
          <p:cNvSpPr>
            <a:spLocks noChangeArrowheads="1"/>
          </p:cNvSpPr>
          <p:nvPr/>
        </p:nvSpPr>
        <p:spPr bwMode="ltGray">
          <a:xfrm>
            <a:off x="3657600" y="5334000"/>
            <a:ext cx="609600" cy="6096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0737" name="Line 18"/>
          <p:cNvSpPr>
            <a:spLocks noChangeShapeType="1"/>
          </p:cNvSpPr>
          <p:nvPr/>
        </p:nvSpPr>
        <p:spPr bwMode="ltGray">
          <a:xfrm flipV="1">
            <a:off x="1371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8" name="Line 19"/>
          <p:cNvSpPr>
            <a:spLocks noChangeShapeType="1"/>
          </p:cNvSpPr>
          <p:nvPr/>
        </p:nvSpPr>
        <p:spPr bwMode="ltGray">
          <a:xfrm flipV="1">
            <a:off x="26670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39" name="Line 20"/>
          <p:cNvSpPr>
            <a:spLocks noChangeShapeType="1"/>
          </p:cNvSpPr>
          <p:nvPr/>
        </p:nvSpPr>
        <p:spPr bwMode="ltGray">
          <a:xfrm flipV="1">
            <a:off x="1676400" y="3886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0" name="Line 22"/>
          <p:cNvSpPr>
            <a:spLocks noChangeShapeType="1"/>
          </p:cNvSpPr>
          <p:nvPr/>
        </p:nvSpPr>
        <p:spPr bwMode="ltGray">
          <a:xfrm flipV="1">
            <a:off x="44958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1" name="Line 23"/>
          <p:cNvSpPr>
            <a:spLocks noChangeShapeType="1"/>
          </p:cNvSpPr>
          <p:nvPr/>
        </p:nvSpPr>
        <p:spPr bwMode="ltGray">
          <a:xfrm>
            <a:off x="1371600" y="3581400"/>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2" name="Line 24"/>
          <p:cNvSpPr>
            <a:spLocks noChangeShapeType="1"/>
          </p:cNvSpPr>
          <p:nvPr/>
        </p:nvSpPr>
        <p:spPr bwMode="ltGray">
          <a:xfrm>
            <a:off x="2590800" y="2362200"/>
            <a:ext cx="4572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3" name="Line 25"/>
          <p:cNvSpPr>
            <a:spLocks noChangeShapeType="1"/>
          </p:cNvSpPr>
          <p:nvPr/>
        </p:nvSpPr>
        <p:spPr bwMode="ltGray">
          <a:xfrm flipH="1">
            <a:off x="1752600" y="1828800"/>
            <a:ext cx="533400" cy="990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44" name="Line 26"/>
          <p:cNvSpPr>
            <a:spLocks noChangeShapeType="1"/>
          </p:cNvSpPr>
          <p:nvPr/>
        </p:nvSpPr>
        <p:spPr bwMode="ltGray">
          <a:xfrm flipH="1" flipV="1">
            <a:off x="5486400" y="5943600"/>
            <a:ext cx="533400" cy="609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745" name="Text Box 27"/>
          <p:cNvSpPr txBox="1">
            <a:spLocks noChangeArrowheads="1"/>
          </p:cNvSpPr>
          <p:nvPr/>
        </p:nvSpPr>
        <p:spPr bwMode="ltGray">
          <a:xfrm>
            <a:off x="6565900" y="1981200"/>
            <a:ext cx="2560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2400" b="1"/>
              <a:t>K</a:t>
            </a:r>
            <a:r>
              <a:rPr lang="en-US" altLang="en-US" sz="2400" b="1"/>
              <a:t>olon </a:t>
            </a:r>
            <a:r>
              <a:rPr lang="tr-TR" altLang="en-US" sz="2400" b="1"/>
              <a:t>K</a:t>
            </a:r>
            <a:r>
              <a:rPr lang="en-US" altLang="en-US" sz="2400" b="1"/>
              <a:t>an</a:t>
            </a:r>
            <a:r>
              <a:rPr lang="tr-TR" altLang="en-US" sz="2400" b="1"/>
              <a:t>seri</a:t>
            </a:r>
            <a:endParaRPr lang="en-US" altLang="en-US" sz="2400" b="1"/>
          </a:p>
        </p:txBody>
      </p:sp>
      <p:sp>
        <p:nvSpPr>
          <p:cNvPr id="30746" name="Rectangle 28" descr="Dark horizontal"/>
          <p:cNvSpPr>
            <a:spLocks noChangeArrowheads="1"/>
          </p:cNvSpPr>
          <p:nvPr/>
        </p:nvSpPr>
        <p:spPr bwMode="ltGray">
          <a:xfrm>
            <a:off x="6172200" y="2057400"/>
            <a:ext cx="304800" cy="304800"/>
          </a:xfrm>
          <a:prstGeom prst="rect">
            <a:avLst/>
          </a:prstGeom>
          <a:pattFill prst="dkHorz">
            <a:fgClr>
              <a:schemeClr val="hlink"/>
            </a:fgClr>
            <a:bgClr>
              <a:srgbClr val="FFFFFF"/>
            </a:bgClr>
          </a:patt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2124075" y="830263"/>
            <a:ext cx="5256213" cy="998537"/>
          </a:xfrm>
          <a:prstGeom prst="rect">
            <a:avLst/>
          </a:prstGeom>
          <a:solidFill>
            <a:srgbClr val="CCFFCC"/>
          </a:solidFill>
          <a:ln w="9525">
            <a:solidFill>
              <a:schemeClr val="tx1"/>
            </a:solidFill>
            <a:miter lim="800000"/>
            <a:headEnd/>
            <a:tailEnd/>
          </a:ln>
          <a:effectLst/>
        </p:spPr>
        <p:txBody>
          <a:bodyPr anchor="ctr"/>
          <a:lstStyle/>
          <a:p>
            <a:pPr algn="ctr" eaLnBrk="1" hangingPunct="1">
              <a:defRPr/>
            </a:pPr>
            <a:r>
              <a:rPr lang="tr-TR" sz="4000">
                <a:solidFill>
                  <a:schemeClr val="tx2"/>
                </a:solidFill>
                <a:effectLst>
                  <a:outerShdw blurRad="38100" dist="38100" dir="2700000" algn="tl">
                    <a:srgbClr val="000000"/>
                  </a:outerShdw>
                </a:effectLst>
                <a:latin typeface="Arial" pitchFamily="34" charset="0"/>
              </a:rPr>
              <a:t>2. Olgu</a:t>
            </a:r>
            <a:endParaRPr lang="en-US" sz="4000">
              <a:solidFill>
                <a:schemeClr val="tx2"/>
              </a:solidFill>
              <a:effectLst>
                <a:outerShdw blurRad="38100" dist="38100" dir="2700000" algn="tl">
                  <a:srgbClr val="000000"/>
                </a:outerShdw>
              </a:effectLst>
              <a:latin typeface="Arial" pitchFamily="34" charset="0"/>
            </a:endParaRPr>
          </a:p>
        </p:txBody>
      </p:sp>
      <p:sp>
        <p:nvSpPr>
          <p:cNvPr id="272387" name="Rectangle 3"/>
          <p:cNvSpPr>
            <a:spLocks noChangeArrowheads="1"/>
          </p:cNvSpPr>
          <p:nvPr/>
        </p:nvSpPr>
        <p:spPr bwMode="auto">
          <a:xfrm>
            <a:off x="457200" y="2133600"/>
            <a:ext cx="8077200" cy="4114800"/>
          </a:xfrm>
          <a:prstGeom prst="rect">
            <a:avLst/>
          </a:prstGeom>
          <a:noFill/>
          <a:ln w="9525">
            <a:noFill/>
            <a:miter lim="800000"/>
            <a:headEnd/>
            <a:tailEnd/>
          </a:ln>
          <a:effectLst/>
        </p:spPr>
        <p:txBody>
          <a:bodyPr/>
          <a:lstStyle/>
          <a:p>
            <a:pPr marL="342900" indent="-342900" eaLnBrk="1" hangingPunct="1">
              <a:spcBef>
                <a:spcPct val="30000"/>
              </a:spcBef>
              <a:spcAft>
                <a:spcPct val="30000"/>
              </a:spcAft>
              <a:buClr>
                <a:schemeClr val="tx2"/>
              </a:buClr>
              <a:buSzPct val="60000"/>
              <a:buFont typeface="Wingdings" pitchFamily="2" charset="2"/>
              <a:buChar char="u"/>
              <a:defRPr/>
            </a:pPr>
            <a:r>
              <a:rPr lang="en-US" sz="2800">
                <a:effectLst>
                  <a:outerShdw blurRad="38100" dist="38100" dir="2700000" algn="tl">
                    <a:srgbClr val="000000"/>
                  </a:outerShdw>
                </a:effectLst>
                <a:latin typeface="Verdana" pitchFamily="34" charset="0"/>
              </a:rPr>
              <a:t>38</a:t>
            </a:r>
            <a:r>
              <a:rPr lang="tr-TR" sz="2800">
                <a:effectLst>
                  <a:outerShdw blurRad="38100" dist="38100" dir="2700000" algn="tl">
                    <a:srgbClr val="000000"/>
                  </a:outerShdw>
                </a:effectLst>
                <a:latin typeface="Verdana" pitchFamily="34" charset="0"/>
              </a:rPr>
              <a:t> yaşında </a:t>
            </a:r>
            <a:r>
              <a:rPr lang="en-US" sz="2800">
                <a:effectLst>
                  <a:outerShdw blurRad="38100" dist="38100" dir="2700000" algn="tl">
                    <a:srgbClr val="000000"/>
                  </a:outerShdw>
                </a:effectLst>
                <a:latin typeface="Verdana" pitchFamily="34" charset="0"/>
              </a:rPr>
              <a:t>kadın, </a:t>
            </a:r>
            <a:r>
              <a:rPr lang="tr-TR" sz="2800">
                <a:effectLst>
                  <a:outerShdw blurRad="38100" dist="38100" dir="2700000" algn="tl">
                    <a:srgbClr val="000000"/>
                  </a:outerShdw>
                </a:effectLst>
                <a:latin typeface="Verdana" pitchFamily="34" charset="0"/>
              </a:rPr>
              <a:t>endometriyum ca tanısı almış</a:t>
            </a:r>
            <a:r>
              <a:rPr lang="en-US" sz="2800">
                <a:effectLst>
                  <a:outerShdw blurRad="38100" dist="38100" dir="2700000" algn="tl">
                    <a:srgbClr val="000000"/>
                  </a:outerShdw>
                </a:effectLst>
                <a:latin typeface="Verdana" pitchFamily="34" charset="0"/>
              </a:rPr>
              <a:t>. </a:t>
            </a:r>
            <a:r>
              <a:rPr lang="tr-TR" sz="2800">
                <a:effectLst>
                  <a:outerShdw blurRad="38100" dist="38100" dir="2700000" algn="tl">
                    <a:srgbClr val="000000"/>
                  </a:outerShdw>
                </a:effectLst>
                <a:latin typeface="Verdana" pitchFamily="34" charset="0"/>
              </a:rPr>
              <a:t>Aile öyküsü</a:t>
            </a:r>
            <a:r>
              <a:rPr lang="en-US" sz="28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Babaannesi</a:t>
            </a:r>
            <a:r>
              <a:rPr lang="en-US" sz="2400">
                <a:effectLst>
                  <a:outerShdw blurRad="38100" dist="38100" dir="2700000" algn="tl">
                    <a:srgbClr val="000000"/>
                  </a:outerShdw>
                </a:effectLst>
                <a:latin typeface="Verdana" pitchFamily="34" charset="0"/>
              </a:rPr>
              <a:t>: endometri</a:t>
            </a:r>
            <a:r>
              <a:rPr lang="tr-TR" sz="2400">
                <a:effectLst>
                  <a:outerShdw blurRad="38100" dist="38100" dir="2700000" algn="tl">
                    <a:srgbClr val="000000"/>
                  </a:outerShdw>
                </a:effectLst>
                <a:latin typeface="Verdana" pitchFamily="34" charset="0"/>
              </a:rPr>
              <a:t>yum CA</a:t>
            </a:r>
            <a:r>
              <a:rPr lang="en-US" sz="2400">
                <a:effectLst>
                  <a:outerShdw blurRad="38100" dist="38100" dir="2700000" algn="tl">
                    <a:srgbClr val="000000"/>
                  </a:outerShdw>
                </a:effectLst>
                <a:latin typeface="Verdana" pitchFamily="34" charset="0"/>
              </a:rPr>
              <a:t>, 50</a:t>
            </a:r>
            <a:r>
              <a:rPr lang="tr-TR" sz="2400">
                <a:effectLst>
                  <a:outerShdw blurRad="38100" dist="38100" dir="2700000" algn="tl">
                    <a:srgbClr val="000000"/>
                  </a:outerShdw>
                </a:effectLst>
                <a:latin typeface="Verdana" pitchFamily="34" charset="0"/>
              </a:rPr>
              <a:t> y</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Amcası</a:t>
            </a:r>
            <a:r>
              <a:rPr lang="en-US" sz="2400">
                <a:effectLst>
                  <a:outerShdw blurRad="38100" dist="38100" dir="2700000" algn="tl">
                    <a:srgbClr val="000000"/>
                  </a:outerShdw>
                </a:effectLst>
                <a:latin typeface="Verdana" pitchFamily="34" charset="0"/>
              </a:rPr>
              <a:t>: </a:t>
            </a:r>
            <a:r>
              <a:rPr lang="tr-TR" sz="2400">
                <a:effectLst>
                  <a:outerShdw blurRad="38100" dist="38100" dir="2700000" algn="tl">
                    <a:srgbClr val="000000"/>
                  </a:outerShdw>
                </a:effectLst>
                <a:latin typeface="Verdana" pitchFamily="34" charset="0"/>
              </a:rPr>
              <a:t>k</a:t>
            </a:r>
            <a:r>
              <a:rPr lang="en-US" sz="2400">
                <a:effectLst>
                  <a:outerShdw blurRad="38100" dist="38100" dir="2700000" algn="tl">
                    <a:srgbClr val="000000"/>
                  </a:outerShdw>
                </a:effectLst>
                <a:latin typeface="Verdana" pitchFamily="34" charset="0"/>
              </a:rPr>
              <a:t>olon </a:t>
            </a:r>
            <a:r>
              <a:rPr lang="tr-TR" sz="2400">
                <a:effectLst>
                  <a:outerShdw blurRad="38100" dist="38100" dir="2700000" algn="tl">
                    <a:srgbClr val="000000"/>
                  </a:outerShdw>
                </a:effectLst>
                <a:latin typeface="Verdana" pitchFamily="34" charset="0"/>
              </a:rPr>
              <a:t>kanseri</a:t>
            </a:r>
            <a:r>
              <a:rPr lang="en-US" sz="2400">
                <a:effectLst>
                  <a:outerShdw blurRad="38100" dist="38100" dir="2700000" algn="tl">
                    <a:srgbClr val="000000"/>
                  </a:outerShdw>
                </a:effectLst>
                <a:latin typeface="Verdana" pitchFamily="34" charset="0"/>
              </a:rPr>
              <a:t>, 48</a:t>
            </a:r>
            <a:r>
              <a:rPr lang="tr-TR" sz="2400">
                <a:effectLst>
                  <a:outerShdw blurRad="38100" dist="38100" dir="2700000" algn="tl">
                    <a:srgbClr val="000000"/>
                  </a:outerShdw>
                </a:effectLst>
                <a:latin typeface="Verdana" pitchFamily="34" charset="0"/>
              </a:rPr>
              <a:t> y</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Baba</a:t>
            </a:r>
            <a:r>
              <a:rPr lang="en-US" sz="2400">
                <a:effectLst>
                  <a:outerShdw blurRad="38100" dist="38100" dir="2700000" algn="tl">
                    <a:srgbClr val="000000"/>
                  </a:outerShdw>
                </a:effectLst>
                <a:latin typeface="Verdana" pitchFamily="34" charset="0"/>
              </a:rPr>
              <a:t>: </a:t>
            </a:r>
            <a:r>
              <a:rPr lang="tr-TR" sz="2400">
                <a:effectLst>
                  <a:outerShdw blurRad="38100" dist="38100" dir="2700000" algn="tl">
                    <a:srgbClr val="000000"/>
                  </a:outerShdw>
                </a:effectLst>
                <a:latin typeface="Verdana" pitchFamily="34" charset="0"/>
              </a:rPr>
              <a:t>kolonoskopi</a:t>
            </a:r>
            <a:r>
              <a:rPr lang="en-US" sz="2400">
                <a:effectLst>
                  <a:outerShdw blurRad="38100" dist="38100" dir="2700000" algn="tl">
                    <a:srgbClr val="000000"/>
                  </a:outerShdw>
                </a:effectLst>
                <a:latin typeface="Verdana" pitchFamily="34" charset="0"/>
              </a:rPr>
              <a:t> 50</a:t>
            </a:r>
            <a:r>
              <a:rPr lang="tr-TR" sz="2400">
                <a:effectLst>
                  <a:outerShdw blurRad="38100" dist="38100" dir="2700000" algn="tl">
                    <a:srgbClr val="000000"/>
                  </a:outerShdw>
                </a:effectLst>
                <a:latin typeface="Verdana" pitchFamily="34" charset="0"/>
              </a:rPr>
              <a:t> y</a:t>
            </a:r>
            <a:r>
              <a:rPr lang="en-US" sz="2400">
                <a:effectLst>
                  <a:outerShdw blurRad="38100" dist="38100" dir="2700000" algn="tl">
                    <a:srgbClr val="000000"/>
                  </a:outerShdw>
                </a:effectLst>
                <a:latin typeface="Verdana" pitchFamily="34" charset="0"/>
              </a:rPr>
              <a:t>; </a:t>
            </a:r>
            <a:r>
              <a:rPr lang="tr-TR" sz="2400">
                <a:effectLst>
                  <a:outerShdw blurRad="38100" dist="38100" dir="2700000" algn="tl">
                    <a:srgbClr val="000000"/>
                  </a:outerShdw>
                </a:effectLst>
                <a:latin typeface="Verdana" pitchFamily="34" charset="0"/>
              </a:rPr>
              <a:t>4</a:t>
            </a:r>
            <a:r>
              <a:rPr lang="en-US" sz="2400">
                <a:effectLst>
                  <a:outerShdw blurRad="38100" dist="38100" dir="2700000" algn="tl">
                    <a:srgbClr val="000000"/>
                  </a:outerShdw>
                </a:effectLst>
                <a:latin typeface="Verdana" pitchFamily="34" charset="0"/>
              </a:rPr>
              <a:t> adenomat</a:t>
            </a:r>
            <a:r>
              <a:rPr lang="tr-TR" sz="2400">
                <a:effectLst>
                  <a:outerShdw blurRad="38100" dist="38100" dir="2700000" algn="tl">
                    <a:srgbClr val="000000"/>
                  </a:outerShdw>
                </a:effectLst>
                <a:latin typeface="Verdana" pitchFamily="34" charset="0"/>
              </a:rPr>
              <a:t>öz</a:t>
            </a:r>
            <a:r>
              <a:rPr lang="en-US" sz="2400">
                <a:effectLst>
                  <a:outerShdw blurRad="38100" dist="38100" dir="2700000" algn="tl">
                    <a:srgbClr val="000000"/>
                  </a:outerShdw>
                </a:effectLst>
                <a:latin typeface="Verdana" pitchFamily="34" charset="0"/>
              </a:rPr>
              <a:t> pol</a:t>
            </a:r>
            <a:r>
              <a:rPr lang="tr-TR" sz="2400">
                <a:effectLst>
                  <a:outerShdw blurRad="38100" dist="38100" dir="2700000" algn="tl">
                    <a:srgbClr val="000000"/>
                  </a:outerShdw>
                </a:effectLst>
                <a:latin typeface="Verdana" pitchFamily="34" charset="0"/>
              </a:rPr>
              <a:t>ip, opere</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Başka bir özellik yok</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Ailenin her iki tarafı da Adana ve civarından</a:t>
            </a:r>
            <a:endParaRPr lang="en-US" sz="240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908175" y="188913"/>
            <a:ext cx="5545138" cy="927100"/>
          </a:xfrm>
        </p:spPr>
        <p:txBody>
          <a:bodyPr/>
          <a:lstStyle/>
          <a:p>
            <a:pPr eaLnBrk="1" hangingPunct="1">
              <a:defRPr/>
            </a:pPr>
            <a:r>
              <a:rPr lang="en-US" sz="4000" smtClean="0"/>
              <a:t> </a:t>
            </a:r>
            <a:r>
              <a:rPr lang="tr-TR" sz="4000" smtClean="0"/>
              <a:t>2. Olgu</a:t>
            </a:r>
            <a:endParaRPr lang="en-US" sz="4000" smtClean="0"/>
          </a:p>
        </p:txBody>
      </p:sp>
      <p:sp>
        <p:nvSpPr>
          <p:cNvPr id="32771" name="Oval 3"/>
          <p:cNvSpPr>
            <a:spLocks noChangeArrowheads="1"/>
          </p:cNvSpPr>
          <p:nvPr/>
        </p:nvSpPr>
        <p:spPr bwMode="auto">
          <a:xfrm>
            <a:off x="4500563" y="4724400"/>
            <a:ext cx="503237" cy="503238"/>
          </a:xfrm>
          <a:prstGeom prst="ellipse">
            <a:avLst/>
          </a:prstGeom>
          <a:solidFill>
            <a:srgbClr val="FF33CC"/>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2" name="Rectangle 4"/>
          <p:cNvSpPr>
            <a:spLocks noChangeArrowheads="1"/>
          </p:cNvSpPr>
          <p:nvPr/>
        </p:nvSpPr>
        <p:spPr bwMode="auto">
          <a:xfrm>
            <a:off x="1692275" y="3213100"/>
            <a:ext cx="431800" cy="433388"/>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3" name="Rectangle 5"/>
          <p:cNvSpPr>
            <a:spLocks noChangeArrowheads="1"/>
          </p:cNvSpPr>
          <p:nvPr/>
        </p:nvSpPr>
        <p:spPr bwMode="auto">
          <a:xfrm>
            <a:off x="3924300" y="3213100"/>
            <a:ext cx="431800" cy="433388"/>
          </a:xfrm>
          <a:prstGeom prst="rect">
            <a:avLst/>
          </a:prstGeom>
          <a:solidFill>
            <a:srgbClr val="00FF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4" name="Oval 6"/>
          <p:cNvSpPr>
            <a:spLocks noChangeArrowheads="1"/>
          </p:cNvSpPr>
          <p:nvPr/>
        </p:nvSpPr>
        <p:spPr bwMode="auto">
          <a:xfrm>
            <a:off x="3132138" y="1844675"/>
            <a:ext cx="503237" cy="503238"/>
          </a:xfrm>
          <a:prstGeom prst="ellipse">
            <a:avLst/>
          </a:prstGeom>
          <a:solidFill>
            <a:srgbClr val="FF33CC"/>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5" name="Rectangle 7"/>
          <p:cNvSpPr>
            <a:spLocks noChangeArrowheads="1"/>
          </p:cNvSpPr>
          <p:nvPr/>
        </p:nvSpPr>
        <p:spPr bwMode="auto">
          <a:xfrm>
            <a:off x="1908175" y="1916113"/>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6" name="Rectangle 8"/>
          <p:cNvSpPr>
            <a:spLocks noChangeArrowheads="1"/>
          </p:cNvSpPr>
          <p:nvPr/>
        </p:nvSpPr>
        <p:spPr bwMode="auto">
          <a:xfrm>
            <a:off x="6659563" y="3213100"/>
            <a:ext cx="431800" cy="43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7" name="Oval 9"/>
          <p:cNvSpPr>
            <a:spLocks noChangeArrowheads="1"/>
          </p:cNvSpPr>
          <p:nvPr/>
        </p:nvSpPr>
        <p:spPr bwMode="auto">
          <a:xfrm>
            <a:off x="2700338" y="3213100"/>
            <a:ext cx="503237"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8" name="Oval 10"/>
          <p:cNvSpPr>
            <a:spLocks noChangeArrowheads="1"/>
          </p:cNvSpPr>
          <p:nvPr/>
        </p:nvSpPr>
        <p:spPr bwMode="auto">
          <a:xfrm>
            <a:off x="7812088" y="3213100"/>
            <a:ext cx="503237"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79" name="Oval 11"/>
          <p:cNvSpPr>
            <a:spLocks noChangeArrowheads="1"/>
          </p:cNvSpPr>
          <p:nvPr/>
        </p:nvSpPr>
        <p:spPr bwMode="auto">
          <a:xfrm>
            <a:off x="5292725" y="321310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80" name="Oval 12"/>
          <p:cNvSpPr>
            <a:spLocks noChangeArrowheads="1"/>
          </p:cNvSpPr>
          <p:nvPr/>
        </p:nvSpPr>
        <p:spPr bwMode="auto">
          <a:xfrm>
            <a:off x="7235825" y="1916113"/>
            <a:ext cx="503238" cy="503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81" name="Rectangle 13"/>
          <p:cNvSpPr>
            <a:spLocks noChangeArrowheads="1"/>
          </p:cNvSpPr>
          <p:nvPr/>
        </p:nvSpPr>
        <p:spPr bwMode="auto">
          <a:xfrm>
            <a:off x="5795963" y="1916113"/>
            <a:ext cx="431800"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82" name="Rectangle 14"/>
          <p:cNvSpPr>
            <a:spLocks noChangeArrowheads="1"/>
          </p:cNvSpPr>
          <p:nvPr/>
        </p:nvSpPr>
        <p:spPr bwMode="auto">
          <a:xfrm>
            <a:off x="3492500" y="5805488"/>
            <a:ext cx="431800"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83" name="Rectangle 15"/>
          <p:cNvSpPr>
            <a:spLocks noChangeArrowheads="1"/>
          </p:cNvSpPr>
          <p:nvPr/>
        </p:nvSpPr>
        <p:spPr bwMode="auto">
          <a:xfrm>
            <a:off x="3419475" y="4797425"/>
            <a:ext cx="431800" cy="43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84" name="Oval 16"/>
          <p:cNvSpPr>
            <a:spLocks noChangeArrowheads="1"/>
          </p:cNvSpPr>
          <p:nvPr/>
        </p:nvSpPr>
        <p:spPr bwMode="auto">
          <a:xfrm>
            <a:off x="4572000" y="573405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85" name="Line 17"/>
          <p:cNvSpPr>
            <a:spLocks noChangeShapeType="1"/>
          </p:cNvSpPr>
          <p:nvPr/>
        </p:nvSpPr>
        <p:spPr bwMode="auto">
          <a:xfrm>
            <a:off x="2339975" y="2060575"/>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8"/>
          <p:cNvSpPr>
            <a:spLocks noChangeShapeType="1"/>
          </p:cNvSpPr>
          <p:nvPr/>
        </p:nvSpPr>
        <p:spPr bwMode="auto">
          <a:xfrm>
            <a:off x="3851275" y="5013325"/>
            <a:ext cx="649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9"/>
          <p:cNvSpPr>
            <a:spLocks noChangeShapeType="1"/>
          </p:cNvSpPr>
          <p:nvPr/>
        </p:nvSpPr>
        <p:spPr bwMode="auto">
          <a:xfrm>
            <a:off x="4356100" y="3429000"/>
            <a:ext cx="936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Oval 20"/>
          <p:cNvSpPr>
            <a:spLocks noChangeArrowheads="1"/>
          </p:cNvSpPr>
          <p:nvPr/>
        </p:nvSpPr>
        <p:spPr bwMode="auto">
          <a:xfrm>
            <a:off x="5724525" y="472440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789" name="Line 21"/>
          <p:cNvSpPr>
            <a:spLocks noChangeShapeType="1"/>
          </p:cNvSpPr>
          <p:nvPr/>
        </p:nvSpPr>
        <p:spPr bwMode="auto">
          <a:xfrm>
            <a:off x="6227763" y="2133600"/>
            <a:ext cx="100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22"/>
          <p:cNvSpPr>
            <a:spLocks noChangeShapeType="1"/>
          </p:cNvSpPr>
          <p:nvPr/>
        </p:nvSpPr>
        <p:spPr bwMode="auto">
          <a:xfrm>
            <a:off x="4787900" y="3429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23"/>
          <p:cNvSpPr>
            <a:spLocks noChangeShapeType="1"/>
          </p:cNvSpPr>
          <p:nvPr/>
        </p:nvSpPr>
        <p:spPr bwMode="auto">
          <a:xfrm>
            <a:off x="6659563" y="2133600"/>
            <a:ext cx="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24"/>
          <p:cNvSpPr>
            <a:spLocks noChangeShapeType="1"/>
          </p:cNvSpPr>
          <p:nvPr/>
        </p:nvSpPr>
        <p:spPr bwMode="auto">
          <a:xfrm>
            <a:off x="5508625" y="2852738"/>
            <a:ext cx="2519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3" name="Line 25"/>
          <p:cNvSpPr>
            <a:spLocks noChangeShapeType="1"/>
          </p:cNvSpPr>
          <p:nvPr/>
        </p:nvSpPr>
        <p:spPr bwMode="auto">
          <a:xfrm flipH="1">
            <a:off x="1908175" y="2852738"/>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26"/>
          <p:cNvSpPr>
            <a:spLocks noChangeShapeType="1"/>
          </p:cNvSpPr>
          <p:nvPr/>
        </p:nvSpPr>
        <p:spPr bwMode="auto">
          <a:xfrm>
            <a:off x="2700338" y="2060575"/>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Line 27"/>
          <p:cNvSpPr>
            <a:spLocks noChangeShapeType="1"/>
          </p:cNvSpPr>
          <p:nvPr/>
        </p:nvSpPr>
        <p:spPr bwMode="auto">
          <a:xfrm>
            <a:off x="1908175"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6" name="Line 28"/>
          <p:cNvSpPr>
            <a:spLocks noChangeShapeType="1"/>
          </p:cNvSpPr>
          <p:nvPr/>
        </p:nvSpPr>
        <p:spPr bwMode="auto">
          <a:xfrm>
            <a:off x="2987675"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Line 29"/>
          <p:cNvSpPr>
            <a:spLocks noChangeShapeType="1"/>
          </p:cNvSpPr>
          <p:nvPr/>
        </p:nvSpPr>
        <p:spPr bwMode="auto">
          <a:xfrm>
            <a:off x="4140200"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Line 30"/>
          <p:cNvSpPr>
            <a:spLocks noChangeShapeType="1"/>
          </p:cNvSpPr>
          <p:nvPr/>
        </p:nvSpPr>
        <p:spPr bwMode="auto">
          <a:xfrm>
            <a:off x="5508625"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31"/>
          <p:cNvSpPr>
            <a:spLocks noChangeShapeType="1"/>
          </p:cNvSpPr>
          <p:nvPr/>
        </p:nvSpPr>
        <p:spPr bwMode="auto">
          <a:xfrm>
            <a:off x="6877050"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Line 32"/>
          <p:cNvSpPr>
            <a:spLocks noChangeShapeType="1"/>
          </p:cNvSpPr>
          <p:nvPr/>
        </p:nvSpPr>
        <p:spPr bwMode="auto">
          <a:xfrm>
            <a:off x="80279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1" name="Line 33"/>
          <p:cNvSpPr>
            <a:spLocks noChangeShapeType="1"/>
          </p:cNvSpPr>
          <p:nvPr/>
        </p:nvSpPr>
        <p:spPr bwMode="auto">
          <a:xfrm>
            <a:off x="4787900" y="4221163"/>
            <a:ext cx="122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2" name="Line 34"/>
          <p:cNvSpPr>
            <a:spLocks noChangeShapeType="1"/>
          </p:cNvSpPr>
          <p:nvPr/>
        </p:nvSpPr>
        <p:spPr bwMode="auto">
          <a:xfrm>
            <a:off x="6011863" y="4221163"/>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Line 35"/>
          <p:cNvSpPr>
            <a:spLocks noChangeShapeType="1"/>
          </p:cNvSpPr>
          <p:nvPr/>
        </p:nvSpPr>
        <p:spPr bwMode="auto">
          <a:xfrm>
            <a:off x="4140200" y="5013325"/>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Line 36"/>
          <p:cNvSpPr>
            <a:spLocks noChangeShapeType="1"/>
          </p:cNvSpPr>
          <p:nvPr/>
        </p:nvSpPr>
        <p:spPr bwMode="auto">
          <a:xfrm>
            <a:off x="3708400" y="5516563"/>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5" name="Line 37"/>
          <p:cNvSpPr>
            <a:spLocks noChangeShapeType="1"/>
          </p:cNvSpPr>
          <p:nvPr/>
        </p:nvSpPr>
        <p:spPr bwMode="auto">
          <a:xfrm>
            <a:off x="3708400" y="55165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6" name="Line 38"/>
          <p:cNvSpPr>
            <a:spLocks noChangeShapeType="1"/>
          </p:cNvSpPr>
          <p:nvPr/>
        </p:nvSpPr>
        <p:spPr bwMode="auto">
          <a:xfrm>
            <a:off x="4787900" y="5516563"/>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7" name="Oval 39"/>
          <p:cNvSpPr>
            <a:spLocks noChangeArrowheads="1"/>
          </p:cNvSpPr>
          <p:nvPr/>
        </p:nvSpPr>
        <p:spPr bwMode="auto">
          <a:xfrm>
            <a:off x="468313" y="4797425"/>
            <a:ext cx="287337" cy="287338"/>
          </a:xfrm>
          <a:prstGeom prst="ellipse">
            <a:avLst/>
          </a:prstGeom>
          <a:solidFill>
            <a:srgbClr val="FF33CC"/>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808" name="Rectangle 40"/>
          <p:cNvSpPr>
            <a:spLocks noChangeArrowheads="1"/>
          </p:cNvSpPr>
          <p:nvPr/>
        </p:nvSpPr>
        <p:spPr bwMode="auto">
          <a:xfrm>
            <a:off x="468313" y="5229225"/>
            <a:ext cx="287337" cy="287338"/>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809" name="Rectangle 41"/>
          <p:cNvSpPr>
            <a:spLocks noChangeArrowheads="1"/>
          </p:cNvSpPr>
          <p:nvPr/>
        </p:nvSpPr>
        <p:spPr bwMode="auto">
          <a:xfrm>
            <a:off x="468313" y="5734050"/>
            <a:ext cx="287337" cy="287338"/>
          </a:xfrm>
          <a:prstGeom prst="rect">
            <a:avLst/>
          </a:prstGeom>
          <a:solidFill>
            <a:srgbClr val="00FF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2810" name="Text Box 42"/>
          <p:cNvSpPr txBox="1">
            <a:spLocks noChangeArrowheads="1"/>
          </p:cNvSpPr>
          <p:nvPr/>
        </p:nvSpPr>
        <p:spPr bwMode="auto">
          <a:xfrm>
            <a:off x="808038" y="4745038"/>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Endometri</a:t>
            </a:r>
            <a:r>
              <a:rPr lang="tr-TR" altLang="en-US">
                <a:latin typeface="Arial" charset="0"/>
              </a:rPr>
              <a:t>y</a:t>
            </a:r>
            <a:r>
              <a:rPr lang="en-US" altLang="en-US">
                <a:latin typeface="Arial" charset="0"/>
              </a:rPr>
              <a:t>al CA</a:t>
            </a:r>
          </a:p>
        </p:txBody>
      </p:sp>
      <p:sp>
        <p:nvSpPr>
          <p:cNvPr id="32811" name="Text Box 43"/>
          <p:cNvSpPr txBox="1">
            <a:spLocks noChangeArrowheads="1"/>
          </p:cNvSpPr>
          <p:nvPr/>
        </p:nvSpPr>
        <p:spPr bwMode="auto">
          <a:xfrm>
            <a:off x="755650" y="5229225"/>
            <a:ext cx="166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KRK</a:t>
            </a:r>
            <a:endParaRPr lang="en-US" altLang="en-US">
              <a:latin typeface="Arial" charset="0"/>
            </a:endParaRPr>
          </a:p>
        </p:txBody>
      </p:sp>
      <p:sp>
        <p:nvSpPr>
          <p:cNvPr id="32812" name="Text Box 44"/>
          <p:cNvSpPr txBox="1">
            <a:spLocks noChangeArrowheads="1"/>
          </p:cNvSpPr>
          <p:nvPr/>
        </p:nvSpPr>
        <p:spPr bwMode="auto">
          <a:xfrm>
            <a:off x="755650" y="5661025"/>
            <a:ext cx="2376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Adenomat</a:t>
            </a:r>
            <a:r>
              <a:rPr lang="tr-TR" altLang="en-US">
                <a:latin typeface="Arial" charset="0"/>
              </a:rPr>
              <a:t>öz</a:t>
            </a:r>
            <a:r>
              <a:rPr lang="en-US" altLang="en-US">
                <a:latin typeface="Arial" charset="0"/>
              </a:rPr>
              <a:t> pol</a:t>
            </a:r>
            <a:r>
              <a:rPr lang="tr-TR" altLang="en-US">
                <a:latin typeface="Arial" charset="0"/>
              </a:rPr>
              <a:t>ipler</a:t>
            </a:r>
            <a:endParaRPr lang="en-US" altLang="en-US">
              <a:latin typeface="Arial" charset="0"/>
            </a:endParaRPr>
          </a:p>
        </p:txBody>
      </p:sp>
      <p:sp>
        <p:nvSpPr>
          <p:cNvPr id="32813" name="Text Box 45"/>
          <p:cNvSpPr txBox="1">
            <a:spLocks noChangeArrowheads="1"/>
          </p:cNvSpPr>
          <p:nvPr/>
        </p:nvSpPr>
        <p:spPr bwMode="auto">
          <a:xfrm>
            <a:off x="4859338" y="515778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Dx 38</a:t>
            </a:r>
          </a:p>
        </p:txBody>
      </p:sp>
      <p:sp>
        <p:nvSpPr>
          <p:cNvPr id="32814" name="Text Box 46"/>
          <p:cNvSpPr txBox="1">
            <a:spLocks noChangeArrowheads="1"/>
          </p:cNvSpPr>
          <p:nvPr/>
        </p:nvSpPr>
        <p:spPr bwMode="auto">
          <a:xfrm>
            <a:off x="3111500" y="236855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Dx 50</a:t>
            </a:r>
          </a:p>
        </p:txBody>
      </p:sp>
      <p:sp>
        <p:nvSpPr>
          <p:cNvPr id="32815" name="Text Box 47"/>
          <p:cNvSpPr txBox="1">
            <a:spLocks noChangeArrowheads="1"/>
          </p:cNvSpPr>
          <p:nvPr/>
        </p:nvSpPr>
        <p:spPr bwMode="auto">
          <a:xfrm>
            <a:off x="3635375" y="177323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88 y</a:t>
            </a:r>
          </a:p>
        </p:txBody>
      </p:sp>
      <p:sp>
        <p:nvSpPr>
          <p:cNvPr id="32816" name="Text Box 48"/>
          <p:cNvSpPr txBox="1">
            <a:spLocks noChangeArrowheads="1"/>
          </p:cNvSpPr>
          <p:nvPr/>
        </p:nvSpPr>
        <p:spPr bwMode="auto">
          <a:xfrm>
            <a:off x="4211638" y="28527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sz="2000">
                <a:latin typeface="Arial" charset="0"/>
              </a:rPr>
              <a:t>63 y</a:t>
            </a:r>
          </a:p>
        </p:txBody>
      </p:sp>
      <p:sp>
        <p:nvSpPr>
          <p:cNvPr id="32817" name="Text Box 49"/>
          <p:cNvSpPr txBox="1">
            <a:spLocks noChangeArrowheads="1"/>
          </p:cNvSpPr>
          <p:nvPr/>
        </p:nvSpPr>
        <p:spPr bwMode="auto">
          <a:xfrm>
            <a:off x="3687763" y="3665538"/>
            <a:ext cx="857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4 pol</a:t>
            </a:r>
            <a:r>
              <a:rPr lang="tr-TR" altLang="en-US">
                <a:latin typeface="Arial" charset="0"/>
              </a:rPr>
              <a:t>ip</a:t>
            </a:r>
            <a:endParaRPr lang="en-US" altLang="en-US">
              <a:latin typeface="Arial" charset="0"/>
            </a:endParaRPr>
          </a:p>
          <a:p>
            <a:pPr eaLnBrk="1" hangingPunct="1"/>
            <a:r>
              <a:rPr lang="en-US" altLang="en-US">
                <a:latin typeface="Arial" charset="0"/>
              </a:rPr>
              <a:t>50 y.</a:t>
            </a:r>
          </a:p>
        </p:txBody>
      </p:sp>
      <p:sp>
        <p:nvSpPr>
          <p:cNvPr id="32818" name="Text Box 50"/>
          <p:cNvSpPr txBox="1">
            <a:spLocks noChangeArrowheads="1"/>
          </p:cNvSpPr>
          <p:nvPr/>
        </p:nvSpPr>
        <p:spPr bwMode="auto">
          <a:xfrm>
            <a:off x="1527175" y="3665538"/>
            <a:ext cx="78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a:t>
            </a:r>
            <a:r>
              <a:rPr lang="en-US" altLang="en-US">
                <a:latin typeface="Arial" charset="0"/>
              </a:rPr>
              <a:t>R</a:t>
            </a:r>
            <a:r>
              <a:rPr lang="tr-TR" altLang="en-US">
                <a:latin typeface="Arial" charset="0"/>
              </a:rPr>
              <a:t>K</a:t>
            </a:r>
            <a:r>
              <a:rPr lang="en-US" altLang="en-US">
                <a:latin typeface="Arial" charset="0"/>
              </a:rPr>
              <a:t> </a:t>
            </a:r>
          </a:p>
          <a:p>
            <a:pPr eaLnBrk="1" hangingPunct="1"/>
            <a:r>
              <a:rPr lang="en-US" altLang="en-US">
                <a:latin typeface="Arial" charset="0"/>
              </a:rPr>
              <a:t>Dx 48</a:t>
            </a:r>
          </a:p>
        </p:txBody>
      </p:sp>
      <p:sp>
        <p:nvSpPr>
          <p:cNvPr id="32819" name="Text Box 51"/>
          <p:cNvSpPr txBox="1">
            <a:spLocks noChangeArrowheads="1"/>
          </p:cNvSpPr>
          <p:nvPr/>
        </p:nvSpPr>
        <p:spPr bwMode="auto">
          <a:xfrm>
            <a:off x="1979613" y="28527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61 yr</a:t>
            </a:r>
          </a:p>
        </p:txBody>
      </p:sp>
      <p:sp>
        <p:nvSpPr>
          <p:cNvPr id="32820" name="Text Box 52"/>
          <p:cNvSpPr txBox="1">
            <a:spLocks noChangeArrowheads="1"/>
          </p:cNvSpPr>
          <p:nvPr/>
        </p:nvSpPr>
        <p:spPr bwMode="auto">
          <a:xfrm>
            <a:off x="4787900" y="44370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38 y</a:t>
            </a:r>
          </a:p>
        </p:txBody>
      </p:sp>
      <p:sp>
        <p:nvSpPr>
          <p:cNvPr id="32821" name="Text Box 53"/>
          <p:cNvSpPr txBox="1">
            <a:spLocks noChangeArrowheads="1"/>
          </p:cNvSpPr>
          <p:nvPr/>
        </p:nvSpPr>
        <p:spPr bwMode="auto">
          <a:xfrm>
            <a:off x="3400425" y="618490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10 y</a:t>
            </a:r>
          </a:p>
        </p:txBody>
      </p:sp>
      <p:sp>
        <p:nvSpPr>
          <p:cNvPr id="32822" name="Text Box 54"/>
          <p:cNvSpPr txBox="1">
            <a:spLocks noChangeArrowheads="1"/>
          </p:cNvSpPr>
          <p:nvPr/>
        </p:nvSpPr>
        <p:spPr bwMode="auto">
          <a:xfrm>
            <a:off x="4572000" y="616585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8 y</a:t>
            </a:r>
          </a:p>
        </p:txBody>
      </p:sp>
      <p:sp>
        <p:nvSpPr>
          <p:cNvPr id="32823" name="Text Box 55"/>
          <p:cNvSpPr txBox="1">
            <a:spLocks noChangeArrowheads="1"/>
          </p:cNvSpPr>
          <p:nvPr/>
        </p:nvSpPr>
        <p:spPr bwMode="auto">
          <a:xfrm>
            <a:off x="6084888" y="44624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35 y</a:t>
            </a:r>
          </a:p>
        </p:txBody>
      </p:sp>
      <p:sp>
        <p:nvSpPr>
          <p:cNvPr id="32824" name="Text Box 56"/>
          <p:cNvSpPr txBox="1">
            <a:spLocks noChangeArrowheads="1"/>
          </p:cNvSpPr>
          <p:nvPr/>
        </p:nvSpPr>
        <p:spPr bwMode="auto">
          <a:xfrm>
            <a:off x="1239838" y="126365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Ceyhan</a:t>
            </a:r>
            <a:endParaRPr lang="en-US" altLang="en-US" sz="2000">
              <a:latin typeface="Arial" charset="0"/>
            </a:endParaRPr>
          </a:p>
        </p:txBody>
      </p:sp>
      <p:sp>
        <p:nvSpPr>
          <p:cNvPr id="32825" name="Text Box 57"/>
          <p:cNvSpPr txBox="1">
            <a:spLocks noChangeArrowheads="1"/>
          </p:cNvSpPr>
          <p:nvPr/>
        </p:nvSpPr>
        <p:spPr bwMode="auto">
          <a:xfrm>
            <a:off x="5848350" y="1263650"/>
            <a:ext cx="91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Adana</a:t>
            </a:r>
            <a:endParaRPr lang="en-US" altLang="en-US" sz="2000">
              <a:latin typeface="Arial" charset="0"/>
            </a:endParaRPr>
          </a:p>
        </p:txBody>
      </p:sp>
      <p:sp>
        <p:nvSpPr>
          <p:cNvPr id="32826" name="Line 58"/>
          <p:cNvSpPr>
            <a:spLocks noChangeShapeType="1"/>
          </p:cNvSpPr>
          <p:nvPr/>
        </p:nvSpPr>
        <p:spPr bwMode="auto">
          <a:xfrm flipV="1">
            <a:off x="4284663" y="5157788"/>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28600" y="228600"/>
          <a:ext cx="8657545" cy="6284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nvGraphicFramePr>
        <p:xfrm>
          <a:off x="381000" y="15875"/>
          <a:ext cx="8305800" cy="6918368"/>
        </p:xfrm>
        <a:graphic>
          <a:graphicData uri="http://schemas.openxmlformats.org/drawingml/2006/table">
            <a:tbl>
              <a:tblPr/>
              <a:tblGrid>
                <a:gridCol w="1660525"/>
                <a:gridCol w="1662113"/>
                <a:gridCol w="1660525"/>
                <a:gridCol w="1662112"/>
                <a:gridCol w="1660525"/>
              </a:tblGrid>
              <a:tr h="20002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1" i="1" u="none" strike="noStrike" cap="none" normalizeH="0" baseline="0">
                          <a:ln>
                            <a:noFill/>
                          </a:ln>
                          <a:solidFill>
                            <a:srgbClr val="503500"/>
                          </a:solidFill>
                          <a:effectLst/>
                          <a:latin typeface="Times New Roman" charset="0"/>
                          <a:ea typeface="Times New Roman" charset="0"/>
                          <a:cs typeface="Times New Roman" charset="0"/>
                        </a:rPr>
                        <a:t>Syndrome</a:t>
                      </a:r>
                      <a:endParaRPr kumimoji="0" lang="en-US" altLang="en-US" sz="1600" b="1" i="0" u="none" strike="noStrike" cap="none" normalizeH="0" baseline="0">
                        <a:ln>
                          <a:noFill/>
                        </a:ln>
                        <a:solidFill>
                          <a:srgbClr val="503500"/>
                        </a:solidFill>
                        <a:effectLst/>
                        <a:latin typeface="Calibri" charset="0"/>
                        <a:ea typeface="Calibri" charset="0"/>
                        <a:cs typeface="Times New Roman" charset="0"/>
                      </a:endParaRPr>
                    </a:p>
                  </a:txBody>
                  <a:tcPr marL="69292" marR="69292" marT="0" marB="69292"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1" i="1" u="none" strike="noStrike" cap="none" normalizeH="0" baseline="0">
                          <a:ln>
                            <a:noFill/>
                          </a:ln>
                          <a:solidFill>
                            <a:srgbClr val="503500"/>
                          </a:solidFill>
                          <a:effectLst/>
                          <a:latin typeface="Times New Roman" charset="0"/>
                          <a:ea typeface="Times New Roman" charset="0"/>
                          <a:cs typeface="Times New Roman" charset="0"/>
                        </a:rPr>
                        <a:t>MIM#</a:t>
                      </a:r>
                      <a:r>
                        <a:rPr kumimoji="0" lang="en-US" altLang="en-US" sz="1000" b="1" i="0" u="none" strike="noStrike" cap="none" normalizeH="0" baseline="0">
                          <a:ln>
                            <a:noFill/>
                          </a:ln>
                          <a:solidFill>
                            <a:srgbClr val="503500"/>
                          </a:solidFill>
                          <a:effectLst/>
                          <a:latin typeface="Times New Roman" charset="0"/>
                          <a:ea typeface="Times New Roman" charset="0"/>
                          <a:cs typeface="Times New Roman" charset="0"/>
                        </a:rPr>
                        <a:t> </a:t>
                      </a:r>
                      <a:r>
                        <a:rPr kumimoji="0" lang="en-US" altLang="en-US" sz="1000" b="1" i="0" u="none" strike="noStrike" cap="none" normalizeH="0" baseline="30000">
                          <a:ln>
                            <a:noFill/>
                          </a:ln>
                          <a:solidFill>
                            <a:srgbClr val="503500"/>
                          </a:solidFill>
                          <a:effectLst/>
                          <a:latin typeface="Times New Roman" charset="0"/>
                          <a:ea typeface="Times New Roman" charset="0"/>
                          <a:cs typeface="Times New Roman" charset="0"/>
                        </a:rPr>
                        <a:t>a</a:t>
                      </a:r>
                      <a:endParaRPr kumimoji="0" lang="en-US" altLang="en-US" sz="1600" b="1" i="0" u="none" strike="noStrike" cap="none" normalizeH="0" baseline="0">
                        <a:ln>
                          <a:noFill/>
                        </a:ln>
                        <a:solidFill>
                          <a:srgbClr val="503500"/>
                        </a:solidFill>
                        <a:effectLst/>
                        <a:latin typeface="Calibri" charset="0"/>
                        <a:ea typeface="Calibri" charset="0"/>
                        <a:cs typeface="Times New Roman" charset="0"/>
                      </a:endParaRPr>
                    </a:p>
                  </a:txBody>
                  <a:tcPr marL="69292" marR="69292" marT="0" marB="69292"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1" i="1" u="none" strike="noStrike" cap="none" normalizeH="0" baseline="0">
                          <a:ln>
                            <a:noFill/>
                          </a:ln>
                          <a:solidFill>
                            <a:srgbClr val="503500"/>
                          </a:solidFill>
                          <a:effectLst/>
                          <a:latin typeface="Times New Roman" charset="0"/>
                          <a:ea typeface="Times New Roman" charset="0"/>
                          <a:cs typeface="Times New Roman" charset="0"/>
                        </a:rPr>
                        <a:t>Gene(s)</a:t>
                      </a:r>
                      <a:endParaRPr kumimoji="0" lang="en-US" altLang="en-US" sz="1600" b="1" i="0" u="none" strike="noStrike" cap="none" normalizeH="0" baseline="0">
                        <a:ln>
                          <a:noFill/>
                        </a:ln>
                        <a:solidFill>
                          <a:srgbClr val="503500"/>
                        </a:solidFill>
                        <a:effectLst/>
                        <a:latin typeface="Calibri" charset="0"/>
                        <a:ea typeface="Calibri" charset="0"/>
                        <a:cs typeface="Times New Roman" charset="0"/>
                      </a:endParaRPr>
                    </a:p>
                  </a:txBody>
                  <a:tcPr marL="69292" marR="69292" marT="0" marB="69292"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1" i="1" u="none" strike="noStrike" cap="none" normalizeH="0" baseline="0">
                          <a:ln>
                            <a:noFill/>
                          </a:ln>
                          <a:solidFill>
                            <a:srgbClr val="503500"/>
                          </a:solidFill>
                          <a:effectLst/>
                          <a:latin typeface="Times New Roman" charset="0"/>
                          <a:ea typeface="Times New Roman" charset="0"/>
                          <a:cs typeface="Times New Roman" charset="0"/>
                        </a:rPr>
                        <a:t>Population incidence</a:t>
                      </a:r>
                      <a:endParaRPr kumimoji="0" lang="en-US" altLang="en-US" sz="1600" b="1" i="0" u="none" strike="noStrike" cap="none" normalizeH="0" baseline="0">
                        <a:ln>
                          <a:noFill/>
                        </a:ln>
                        <a:solidFill>
                          <a:srgbClr val="503500"/>
                        </a:solidFill>
                        <a:effectLst/>
                        <a:latin typeface="Calibri" charset="0"/>
                        <a:ea typeface="Calibri" charset="0"/>
                        <a:cs typeface="Times New Roman" charset="0"/>
                      </a:endParaRPr>
                    </a:p>
                  </a:txBody>
                  <a:tcPr marL="69292" marR="69292" marT="0" marB="69292"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1" i="1" u="none" strike="noStrike" cap="none" normalizeH="0" baseline="0">
                          <a:ln>
                            <a:noFill/>
                          </a:ln>
                          <a:solidFill>
                            <a:srgbClr val="503500"/>
                          </a:solidFill>
                          <a:effectLst/>
                          <a:latin typeface="Times New Roman" charset="0"/>
                          <a:ea typeface="Times New Roman" charset="0"/>
                          <a:cs typeface="Times New Roman" charset="0"/>
                        </a:rPr>
                        <a:t>Penetrance</a:t>
                      </a:r>
                      <a:r>
                        <a:rPr kumimoji="0" lang="en-US" altLang="en-US" sz="1000" b="1" i="0" u="none" strike="noStrike" cap="none" normalizeH="0" baseline="30000">
                          <a:ln>
                            <a:noFill/>
                          </a:ln>
                          <a:solidFill>
                            <a:srgbClr val="503500"/>
                          </a:solidFill>
                          <a:effectLst/>
                          <a:latin typeface="Times New Roman" charset="0"/>
                          <a:ea typeface="Times New Roman" charset="0"/>
                          <a:cs typeface="Times New Roman" charset="0"/>
                        </a:rPr>
                        <a:t>b</a:t>
                      </a:r>
                      <a:endParaRPr kumimoji="0" lang="en-US" altLang="en-US" sz="1600" b="1" i="0" u="none" strike="noStrike" cap="none" normalizeH="0" baseline="0">
                        <a:ln>
                          <a:noFill/>
                        </a:ln>
                        <a:solidFill>
                          <a:srgbClr val="503500"/>
                        </a:solidFill>
                        <a:effectLst/>
                        <a:latin typeface="Calibri" charset="0"/>
                        <a:ea typeface="Calibri" charset="0"/>
                        <a:cs typeface="Times New Roman" charset="0"/>
                      </a:endParaRPr>
                    </a:p>
                  </a:txBody>
                  <a:tcPr marL="69292" marR="69292" marT="0" marB="69292"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Ataxia-telangiectasia</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208900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ATM</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1/30 000 to 1/100 000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Birt–Hogg–Dube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135150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BHD</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but reduced</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Bloom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210900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BLM</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Carney complex</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160980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PRKRA1A</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Cowden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158350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PTEN</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1/200 000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90–95%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Familial adenomatous polyposis</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175100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APC</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1/5000 to 1/10 000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Familial malignant melanoma</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155600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CDKN2A (TP16), CMM1, CDK4</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Familial paraganglioma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168000, 185470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SDHD, SDHB</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Fanconi anaemia</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227650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FANCA, FANCB, FANCC, FANCD, FANCE, FANCF, FANCG, FANCL</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1/360 000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Hereditary breast–ovarian cancer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113705, 600185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BRCA1 and BRCA2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1/500 to 1/1000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Up to 85%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Hereditary diffuse gastric cancer</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137215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CDH1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90%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Hereditary leiomyomatosis and renal cell carcinoma</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605839</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FH</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but reduced</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Hereditary nonpolyposis colon cancer</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114500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MLH1, MSH2, MSH6, PMS1, PMS2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 in 400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90%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Hereditary papillary renal cell carcinoma</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605074</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MET</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but reduced</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Hyperparathyroidism–jaw tumour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145001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HPRT2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Unknown, 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90%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Juvenile polyposis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174900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MADH4 (SMAD4), BMPR1A</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1/100 000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90–100%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Li–Fraumeni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151623</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TP53</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90–95%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Multiple endocrine neoplasia type 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131100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MEN1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1/100 000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95%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Multiple endocrine neoplasia type 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171400, 162300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RET</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1/30 000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70–100%</a:t>
                      </a:r>
                      <a:r>
                        <a:rPr kumimoji="0" lang="en-US" altLang="en-US" sz="800" b="1" i="0" u="none" strike="noStrike" cap="none" normalizeH="0" baseline="30000">
                          <a:ln>
                            <a:noFill/>
                          </a:ln>
                          <a:solidFill>
                            <a:srgbClr val="503500"/>
                          </a:solidFill>
                          <a:effectLst/>
                          <a:latin typeface="Times New Roman" charset="0"/>
                          <a:ea typeface="Times New Roman" charset="0"/>
                          <a:cs typeface="Times New Roman" charset="0"/>
                        </a:rPr>
                        <a:t>c</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Neurofibromatosis type 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162200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NF1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1/3000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Neurofibromatosis type 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101000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NF2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1/40 000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Nevoid basal cell carcinoma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109400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PTC</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1/57 000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90%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Nijmegen breakage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251260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NBS1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Peutz–Jeghers syndrome (PJS)</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175200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LKB1 (STK11)</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1/200 000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95–100%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Retinoblastoma, hereditary (RB)</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180200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RB</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1/13 500 to 1/25 000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90%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Rothmund–Thomson syndrome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268400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RECQL4</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Rare</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Tuberous sclerosis (TS)</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191100, 191092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TSC1, TSC2</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1/30 000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95–100%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FFFFF"/>
                    </a:solidFill>
                  </a:tcPr>
                </a:tc>
              </a:tr>
              <a:tr h="1635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von Hippel–Lindau (VHL)</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193300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a:ln>
                            <a:noFill/>
                          </a:ln>
                          <a:solidFill>
                            <a:srgbClr val="503500"/>
                          </a:solidFill>
                          <a:effectLst/>
                          <a:latin typeface="Times New Roman" charset="0"/>
                          <a:ea typeface="Times New Roman" charset="0"/>
                          <a:cs typeface="Times New Roman" charset="0"/>
                        </a:rPr>
                        <a:t>VHL</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1/36 000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a:ln>
                            <a:noFill/>
                          </a:ln>
                          <a:solidFill>
                            <a:srgbClr val="503500"/>
                          </a:solidFill>
                          <a:effectLst/>
                          <a:latin typeface="Times New Roman" charset="0"/>
                          <a:ea typeface="Times New Roman" charset="0"/>
                          <a:cs typeface="Times New Roman" charset="0"/>
                        </a:rPr>
                        <a:t>90–95%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a:noFill/>
                    </a:lnB>
                    <a:lnTlToBr>
                      <a:noFill/>
                    </a:lnTlToBr>
                    <a:lnBlToTr>
                      <a:noFill/>
                    </a:lnBlToTr>
                    <a:solidFill>
                      <a:srgbClr val="F6F6F6"/>
                    </a:solidFill>
                  </a:tcPr>
                </a:tc>
              </a:tr>
              <a:tr h="27940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Xeroderma pigmentosum</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278700, 133510, 278720, 278730, 278740, 278760, 278780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a:ln>
                            <a:noFill/>
                          </a:ln>
                          <a:solidFill>
                            <a:srgbClr val="503500"/>
                          </a:solidFill>
                          <a:effectLst/>
                          <a:latin typeface="Times New Roman" charset="0"/>
                          <a:ea typeface="Times New Roman" charset="0"/>
                          <a:cs typeface="Times New Roman" charset="0"/>
                        </a:rPr>
                        <a:t>XPA, ERCC3, XPC, ERCC2, XPE, ERCC4, ERCC5</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1/1 000 000</a:t>
                      </a:r>
                      <a:r>
                        <a:rPr kumimoji="0" lang="en-US" altLang="en-US" sz="800" b="0" i="0" u="none" strike="noStrike" cap="none" normalizeH="0" baseline="30000">
                          <a:ln>
                            <a:noFill/>
                          </a:ln>
                          <a:solidFill>
                            <a:srgbClr val="503500"/>
                          </a:solidFill>
                          <a:effectLst/>
                          <a:latin typeface="Times New Roman" charset="0"/>
                          <a:ea typeface="Times New Roman" charset="0"/>
                          <a:cs typeface="Times New Roman" charset="0"/>
                        </a:rPr>
                        <a:t>d</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a:ln>
                            <a:noFill/>
                          </a:ln>
                          <a:solidFill>
                            <a:srgbClr val="503500"/>
                          </a:solidFill>
                          <a:effectLst/>
                          <a:latin typeface="Times New Roman" charset="0"/>
                          <a:ea typeface="Times New Roman" charset="0"/>
                          <a:cs typeface="Times New Roman" charset="0"/>
                        </a:rPr>
                        <a:t>100%</a:t>
                      </a:r>
                      <a:endParaRPr kumimoji="0" lang="en-US" altLang="en-US" sz="1200" b="0" i="0" u="none" strike="noStrike" cap="none" normalizeH="0" baseline="0">
                        <a:ln>
                          <a:noFill/>
                        </a:ln>
                        <a:solidFill>
                          <a:srgbClr val="503500"/>
                        </a:solidFill>
                        <a:effectLst/>
                        <a:latin typeface="Calibri" charset="0"/>
                        <a:ea typeface="Calibri" charset="0"/>
                        <a:cs typeface="Times New Roman" charset="0"/>
                      </a:endParaRPr>
                    </a:p>
                  </a:txBody>
                  <a:tcPr marL="69292" marR="69292" marT="20788" marB="20788"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a:noFill/>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r>
            </a:tbl>
          </a:graphicData>
        </a:graphic>
      </p:graphicFrame>
      <p:pic>
        <p:nvPicPr>
          <p:cNvPr id="5283" name="Picture 2" descr="approx"/>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84" name="Picture 1" descr="approx"/>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1047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1692275" y="739775"/>
            <a:ext cx="5256213" cy="936625"/>
          </a:xfrm>
          <a:prstGeom prst="rect">
            <a:avLst/>
          </a:prstGeom>
          <a:solidFill>
            <a:srgbClr val="CCFFCC"/>
          </a:solidFill>
          <a:ln w="9525">
            <a:solidFill>
              <a:schemeClr val="tx1"/>
            </a:solidFill>
            <a:miter lim="800000"/>
            <a:headEnd/>
            <a:tailEnd/>
          </a:ln>
          <a:effectLst/>
        </p:spPr>
        <p:txBody>
          <a:bodyPr anchor="ctr"/>
          <a:lstStyle/>
          <a:p>
            <a:pPr algn="ctr" eaLnBrk="1" hangingPunct="1">
              <a:defRPr/>
            </a:pPr>
            <a:r>
              <a:rPr lang="en-US" sz="4000">
                <a:solidFill>
                  <a:schemeClr val="tx2"/>
                </a:solidFill>
                <a:effectLst>
                  <a:outerShdw blurRad="38100" dist="38100" dir="2700000" algn="tl">
                    <a:srgbClr val="000000"/>
                  </a:outerShdw>
                </a:effectLst>
                <a:latin typeface="Arial" pitchFamily="34" charset="0"/>
              </a:rPr>
              <a:t>   </a:t>
            </a:r>
            <a:r>
              <a:rPr lang="tr-TR" sz="4000">
                <a:solidFill>
                  <a:schemeClr val="tx2"/>
                </a:solidFill>
                <a:effectLst>
                  <a:outerShdw blurRad="38100" dist="38100" dir="2700000" algn="tl">
                    <a:srgbClr val="000000"/>
                  </a:outerShdw>
                </a:effectLst>
                <a:latin typeface="Arial" pitchFamily="34" charset="0"/>
              </a:rPr>
              <a:t>3. olgu</a:t>
            </a:r>
            <a:endParaRPr lang="en-US" sz="4000">
              <a:solidFill>
                <a:schemeClr val="tx2"/>
              </a:solidFill>
              <a:effectLst>
                <a:outerShdw blurRad="38100" dist="38100" dir="2700000" algn="tl">
                  <a:srgbClr val="000000"/>
                </a:outerShdw>
              </a:effectLst>
              <a:latin typeface="Arial" pitchFamily="34" charset="0"/>
            </a:endParaRPr>
          </a:p>
        </p:txBody>
      </p:sp>
      <p:sp>
        <p:nvSpPr>
          <p:cNvPr id="276483" name="Rectangle 3"/>
          <p:cNvSpPr>
            <a:spLocks noChangeArrowheads="1"/>
          </p:cNvSpPr>
          <p:nvPr/>
        </p:nvSpPr>
        <p:spPr bwMode="auto">
          <a:xfrm>
            <a:off x="457200" y="2027238"/>
            <a:ext cx="8229600" cy="4525962"/>
          </a:xfrm>
          <a:prstGeom prst="rect">
            <a:avLst/>
          </a:prstGeom>
          <a:noFill/>
          <a:ln w="9525">
            <a:noFill/>
            <a:miter lim="800000"/>
            <a:headEnd/>
            <a:tailEnd/>
          </a:ln>
          <a:effectLst/>
        </p:spPr>
        <p:txBody>
          <a:bodyPr/>
          <a:lstStyle/>
          <a:p>
            <a:pPr marL="342900" indent="-342900" eaLnBrk="1" hangingPunct="1">
              <a:lnSpc>
                <a:spcPct val="105000"/>
              </a:lnSpc>
              <a:spcBef>
                <a:spcPct val="35000"/>
              </a:spcBef>
              <a:spcAft>
                <a:spcPct val="35000"/>
              </a:spcAft>
              <a:buClr>
                <a:schemeClr val="tx2"/>
              </a:buClr>
              <a:buSzPct val="60000"/>
              <a:buFont typeface="Wingdings" pitchFamily="2" charset="2"/>
              <a:buChar char="u"/>
              <a:defRPr/>
            </a:pPr>
            <a:r>
              <a:rPr lang="en-US" sz="2400">
                <a:effectLst>
                  <a:outerShdw blurRad="38100" dist="38100" dir="2700000" algn="tl">
                    <a:srgbClr val="000000"/>
                  </a:outerShdw>
                </a:effectLst>
                <a:latin typeface="Verdana" pitchFamily="34" charset="0"/>
              </a:rPr>
              <a:t>30</a:t>
            </a:r>
            <a:r>
              <a:rPr lang="tr-TR" sz="2400">
                <a:effectLst>
                  <a:outerShdw blurRad="38100" dist="38100" dir="2700000" algn="tl">
                    <a:srgbClr val="000000"/>
                  </a:outerShdw>
                </a:effectLst>
                <a:latin typeface="Verdana" pitchFamily="34" charset="0"/>
              </a:rPr>
              <a:t> yaşında erkek, annesine rutin inceleme sonucu 54 yaşında yeni kolon kanseri tanısı konmuş</a:t>
            </a:r>
            <a:r>
              <a:rPr lang="en-US" sz="2400">
                <a:effectLst>
                  <a:outerShdw blurRad="38100" dist="38100" dir="2700000" algn="tl">
                    <a:srgbClr val="000000"/>
                  </a:outerShdw>
                </a:effectLst>
                <a:latin typeface="Verdana" pitchFamily="34" charset="0"/>
              </a:rPr>
              <a:t>:</a:t>
            </a:r>
            <a:r>
              <a:rPr lang="tr-TR" sz="2400">
                <a:effectLst>
                  <a:outerShdw blurRad="38100" dist="38100" dir="2700000" algn="tl">
                    <a:srgbClr val="000000"/>
                  </a:outerShdw>
                </a:effectLst>
                <a:latin typeface="Verdana" pitchFamily="34" charset="0"/>
              </a:rPr>
              <a:t> Aile öyküsü</a:t>
            </a:r>
            <a:endParaRPr lang="en-US" sz="2400">
              <a:effectLst>
                <a:outerShdw blurRad="38100" dist="38100" dir="2700000" algn="tl">
                  <a:srgbClr val="000000"/>
                </a:outerShdw>
              </a:effectLst>
              <a:latin typeface="Verdana" pitchFamily="34" charset="0"/>
            </a:endParaRPr>
          </a:p>
          <a:p>
            <a:pPr marL="742950" lvl="1" indent="-285750" eaLnBrk="1" hangingPunct="1">
              <a:spcBef>
                <a:spcPct val="15000"/>
              </a:spcBef>
              <a:spcAft>
                <a:spcPct val="15000"/>
              </a:spcAft>
              <a:buClr>
                <a:schemeClr val="tx1"/>
              </a:buClr>
              <a:buFontTx/>
              <a:buChar char="•"/>
              <a:defRPr/>
            </a:pPr>
            <a:r>
              <a:rPr lang="tr-TR" sz="2000">
                <a:effectLst>
                  <a:outerShdw blurRad="38100" dist="38100" dir="2700000" algn="tl">
                    <a:srgbClr val="000000"/>
                  </a:outerShdw>
                </a:effectLst>
                <a:latin typeface="Verdana" pitchFamily="34" charset="0"/>
              </a:rPr>
              <a:t>Dedesi (baba)</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79 y da KRK’den -</a:t>
            </a:r>
            <a:r>
              <a:rPr lang="en-US" sz="2000">
                <a:effectLst>
                  <a:outerShdw blurRad="38100" dist="38100" dir="2700000" algn="tl">
                    <a:srgbClr val="000000"/>
                  </a:outerShdw>
                </a:effectLst>
                <a:latin typeface="Verdana" pitchFamily="34" charset="0"/>
              </a:rPr>
              <a:t>  </a:t>
            </a:r>
          </a:p>
          <a:p>
            <a:pPr marL="742950" lvl="1" indent="-285750" eaLnBrk="1" hangingPunct="1">
              <a:spcBef>
                <a:spcPct val="15000"/>
              </a:spcBef>
              <a:spcAft>
                <a:spcPct val="15000"/>
              </a:spcAft>
              <a:buClr>
                <a:schemeClr val="tx1"/>
              </a:buClr>
              <a:buFontTx/>
              <a:buChar char="•"/>
              <a:defRPr/>
            </a:pPr>
            <a:r>
              <a:rPr lang="tr-TR" sz="2000">
                <a:effectLst>
                  <a:outerShdw blurRad="38100" dist="38100" dir="2700000" algn="tl">
                    <a:srgbClr val="000000"/>
                  </a:outerShdw>
                </a:effectLst>
                <a:latin typeface="Verdana" pitchFamily="34" charset="0"/>
              </a:rPr>
              <a:t>Ailenin iki tarafında da e</a:t>
            </a:r>
            <a:r>
              <a:rPr lang="en-US" sz="2000">
                <a:effectLst>
                  <a:outerShdw blurRad="38100" dist="38100" dir="2700000" algn="tl">
                    <a:srgbClr val="000000"/>
                  </a:outerShdw>
                </a:effectLst>
                <a:latin typeface="Verdana" pitchFamily="34" charset="0"/>
              </a:rPr>
              <a:t>ndometri</a:t>
            </a:r>
            <a:r>
              <a:rPr lang="tr-TR" sz="2000">
                <a:effectLst>
                  <a:outerShdw blurRad="38100" dist="38100" dir="2700000" algn="tl">
                    <a:srgbClr val="000000"/>
                  </a:outerShdw>
                </a:effectLst>
                <a:latin typeface="Verdana" pitchFamily="34" charset="0"/>
              </a:rPr>
              <a:t>um</a:t>
            </a:r>
            <a:r>
              <a:rPr lang="en-US" sz="2000">
                <a:effectLst>
                  <a:outerShdw blurRad="38100" dist="38100" dir="2700000" algn="tl">
                    <a:srgbClr val="000000"/>
                  </a:outerShdw>
                </a:effectLst>
                <a:latin typeface="Verdana" pitchFamily="34" charset="0"/>
              </a:rPr>
              <a:t>, o</a:t>
            </a:r>
            <a:r>
              <a:rPr lang="tr-TR" sz="2000">
                <a:effectLst>
                  <a:outerShdw blurRad="38100" dist="38100" dir="2700000" algn="tl">
                    <a:srgbClr val="000000"/>
                  </a:outerShdw>
                </a:effectLst>
                <a:latin typeface="Verdana" pitchFamily="34" charset="0"/>
              </a:rPr>
              <a:t>ver</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i. bağırsak , idrar yolları v.s. Kanser öyküsü yok.</a:t>
            </a:r>
            <a:endParaRPr lang="en-US" sz="2000">
              <a:effectLst>
                <a:outerShdw blurRad="38100" dist="38100" dir="2700000" algn="tl">
                  <a:srgbClr val="000000"/>
                </a:outerShdw>
              </a:effectLst>
              <a:latin typeface="Verdana" pitchFamily="34" charset="0"/>
            </a:endParaRPr>
          </a:p>
          <a:p>
            <a:pPr marL="742950" lvl="1" indent="-285750" eaLnBrk="1" hangingPunct="1">
              <a:spcBef>
                <a:spcPct val="15000"/>
              </a:spcBef>
              <a:spcAft>
                <a:spcPct val="15000"/>
              </a:spcAft>
              <a:buClr>
                <a:schemeClr val="tx1"/>
              </a:buClr>
              <a:buFontTx/>
              <a:buChar char="•"/>
              <a:defRPr/>
            </a:pPr>
            <a:r>
              <a:rPr lang="tr-TR" sz="2000">
                <a:effectLst>
                  <a:outerShdw blurRad="38100" dist="38100" dir="2700000" algn="tl">
                    <a:srgbClr val="000000"/>
                  </a:outerShdw>
                </a:effectLst>
                <a:latin typeface="Verdana" pitchFamily="34" charset="0"/>
              </a:rPr>
              <a:t>İki teyzede</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se</a:t>
            </a:r>
            <a:r>
              <a:rPr lang="en-US" sz="2000">
                <a:effectLst>
                  <a:outerShdw blurRad="38100" dist="38100" dir="2700000" algn="tl">
                    <a:srgbClr val="000000"/>
                  </a:outerShdw>
                </a:effectLst>
                <a:latin typeface="Verdana" pitchFamily="34" charset="0"/>
              </a:rPr>
              <a:t>rvi</a:t>
            </a:r>
            <a:r>
              <a:rPr lang="tr-TR" sz="2000">
                <a:effectLst>
                  <a:outerShdw blurRad="38100" dist="38100" dir="2700000" algn="tl">
                    <a:srgbClr val="000000"/>
                  </a:outerShdw>
                </a:effectLst>
                <a:latin typeface="Verdana" pitchFamily="34" charset="0"/>
              </a:rPr>
              <a:t>k</a:t>
            </a:r>
            <a:r>
              <a:rPr lang="en-US" sz="2000">
                <a:effectLst>
                  <a:outerShdw blurRad="38100" dist="38100" dir="2700000" algn="tl">
                    <a:srgbClr val="000000"/>
                  </a:outerShdw>
                </a:effectLst>
                <a:latin typeface="Verdana" pitchFamily="34" charset="0"/>
              </a:rPr>
              <a:t>al ca 30</a:t>
            </a:r>
            <a:r>
              <a:rPr lang="tr-TR" sz="2000">
                <a:effectLst>
                  <a:outerShdw blurRad="38100" dist="38100" dir="2700000" algn="tl">
                    <a:srgbClr val="000000"/>
                  </a:outerShdw>
                </a:effectLst>
                <a:latin typeface="Verdana" pitchFamily="34" charset="0"/>
              </a:rPr>
              <a:t> ve</a:t>
            </a:r>
            <a:r>
              <a:rPr lang="en-US" sz="2000">
                <a:effectLst>
                  <a:outerShdw blurRad="38100" dist="38100" dir="2700000" algn="tl">
                    <a:srgbClr val="000000"/>
                  </a:outerShdw>
                </a:effectLst>
                <a:latin typeface="Verdana" pitchFamily="34" charset="0"/>
              </a:rPr>
              <a:t> 34</a:t>
            </a:r>
            <a:r>
              <a:rPr lang="tr-TR" sz="2000">
                <a:effectLst>
                  <a:outerShdw blurRad="38100" dist="38100" dir="2700000" algn="tl">
                    <a:srgbClr val="000000"/>
                  </a:outerShdw>
                </a:effectLst>
                <a:latin typeface="Verdana" pitchFamily="34" charset="0"/>
              </a:rPr>
              <a:t> y da tanı almış</a:t>
            </a:r>
            <a:endParaRPr lang="en-US" sz="2000">
              <a:effectLst>
                <a:outerShdw blurRad="38100" dist="38100" dir="2700000" algn="tl">
                  <a:srgbClr val="000000"/>
                </a:outerShdw>
              </a:effectLst>
              <a:latin typeface="Verdana" pitchFamily="34" charset="0"/>
            </a:endParaRPr>
          </a:p>
          <a:p>
            <a:pPr marL="742950" lvl="1" indent="-285750" eaLnBrk="1" hangingPunct="1">
              <a:spcBef>
                <a:spcPct val="15000"/>
              </a:spcBef>
              <a:spcAft>
                <a:spcPct val="15000"/>
              </a:spcAft>
              <a:buClr>
                <a:schemeClr val="tx1"/>
              </a:buClr>
              <a:buFontTx/>
              <a:buChar char="•"/>
              <a:defRPr/>
            </a:pPr>
            <a:r>
              <a:rPr lang="tr-TR" sz="2000">
                <a:effectLst>
                  <a:outerShdw blurRad="38100" dist="38100" dir="2700000" algn="tl">
                    <a:srgbClr val="000000"/>
                  </a:outerShdw>
                </a:effectLst>
                <a:latin typeface="Verdana" pitchFamily="34" charset="0"/>
              </a:rPr>
              <a:t>Anneannesi</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meme kanseri 85 yaşında tanı almış.</a:t>
            </a:r>
          </a:p>
          <a:p>
            <a:pPr marL="742950" lvl="1" indent="-285750" eaLnBrk="1" hangingPunct="1">
              <a:spcBef>
                <a:spcPct val="15000"/>
              </a:spcBef>
              <a:spcAft>
                <a:spcPct val="15000"/>
              </a:spcAft>
              <a:buClr>
                <a:schemeClr val="tx1"/>
              </a:buClr>
              <a:defRPr/>
            </a:pPr>
            <a:r>
              <a:rPr lang="tr-TR" sz="2000">
                <a:effectLst>
                  <a:outerShdw blurRad="38100" dist="38100" dir="2700000" algn="tl">
                    <a:srgbClr val="000000"/>
                  </a:outerShdw>
                </a:effectLst>
                <a:latin typeface="Verdana" pitchFamily="34" charset="0"/>
              </a:rPr>
              <a:t> 87’de -</a:t>
            </a:r>
            <a:endParaRPr lang="en-US" sz="2000">
              <a:effectLst>
                <a:outerShdw blurRad="38100" dist="38100" dir="2700000" algn="tl">
                  <a:srgbClr val="000000"/>
                </a:outerShdw>
              </a:effectLst>
              <a:latin typeface="Verdana" pitchFamily="34" charset="0"/>
            </a:endParaRPr>
          </a:p>
          <a:p>
            <a:pPr marL="342900" indent="-342900" eaLnBrk="1" hangingPunct="1">
              <a:spcBef>
                <a:spcPct val="15000"/>
              </a:spcBef>
              <a:spcAft>
                <a:spcPct val="15000"/>
              </a:spcAft>
              <a:buClr>
                <a:schemeClr val="tx2"/>
              </a:buClr>
              <a:buSzPct val="60000"/>
              <a:buFont typeface="Wingdings" pitchFamily="2" charset="2"/>
              <a:buNone/>
              <a:defRPr/>
            </a:pPr>
            <a:r>
              <a:rPr lang="en-US" sz="2800">
                <a:effectLst>
                  <a:outerShdw blurRad="38100" dist="38100" dir="2700000" algn="tl">
                    <a:srgbClr val="000000"/>
                  </a:outerShdw>
                </a:effectLst>
                <a:latin typeface="Verdana"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381125" y="474663"/>
            <a:ext cx="6056313" cy="742950"/>
          </a:xfrm>
        </p:spPr>
        <p:txBody>
          <a:bodyPr/>
          <a:lstStyle/>
          <a:p>
            <a:pPr eaLnBrk="1" hangingPunct="1">
              <a:defRPr/>
            </a:pPr>
            <a:r>
              <a:rPr lang="tr-TR" sz="4000" smtClean="0"/>
              <a:t>3. olgu</a:t>
            </a:r>
            <a:r>
              <a:rPr lang="en-US" sz="4000" smtClean="0"/>
              <a:t> </a:t>
            </a:r>
          </a:p>
        </p:txBody>
      </p:sp>
      <p:sp>
        <p:nvSpPr>
          <p:cNvPr id="34819" name="Rectangle 3"/>
          <p:cNvSpPr>
            <a:spLocks noChangeArrowheads="1"/>
          </p:cNvSpPr>
          <p:nvPr/>
        </p:nvSpPr>
        <p:spPr bwMode="auto">
          <a:xfrm>
            <a:off x="3348038" y="3284538"/>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0" name="Oval 4"/>
          <p:cNvSpPr>
            <a:spLocks noChangeArrowheads="1"/>
          </p:cNvSpPr>
          <p:nvPr/>
        </p:nvSpPr>
        <p:spPr bwMode="auto">
          <a:xfrm>
            <a:off x="4572000" y="3213100"/>
            <a:ext cx="503238" cy="503238"/>
          </a:xfrm>
          <a:prstGeom prst="ellipse">
            <a:avLst/>
          </a:prstGeom>
          <a:solidFill>
            <a:srgbClr val="0000FF"/>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1" name="Rectangle 5"/>
          <p:cNvSpPr>
            <a:spLocks noChangeArrowheads="1"/>
          </p:cNvSpPr>
          <p:nvPr/>
        </p:nvSpPr>
        <p:spPr bwMode="auto">
          <a:xfrm>
            <a:off x="4572000" y="4868863"/>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2" name="Rectangle 6"/>
          <p:cNvSpPr>
            <a:spLocks noChangeArrowheads="1"/>
          </p:cNvSpPr>
          <p:nvPr/>
        </p:nvSpPr>
        <p:spPr bwMode="auto">
          <a:xfrm>
            <a:off x="5003800" y="2060575"/>
            <a:ext cx="431800" cy="43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3" name="Rectangle 7"/>
          <p:cNvSpPr>
            <a:spLocks noChangeArrowheads="1"/>
          </p:cNvSpPr>
          <p:nvPr/>
        </p:nvSpPr>
        <p:spPr bwMode="auto">
          <a:xfrm>
            <a:off x="1908175" y="2060575"/>
            <a:ext cx="431800" cy="433388"/>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4" name="Rectangle 8"/>
          <p:cNvSpPr>
            <a:spLocks noChangeArrowheads="1"/>
          </p:cNvSpPr>
          <p:nvPr/>
        </p:nvSpPr>
        <p:spPr bwMode="auto">
          <a:xfrm>
            <a:off x="2051050" y="3284538"/>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5" name="Oval 9"/>
          <p:cNvSpPr>
            <a:spLocks noChangeArrowheads="1"/>
          </p:cNvSpPr>
          <p:nvPr/>
        </p:nvSpPr>
        <p:spPr bwMode="auto">
          <a:xfrm>
            <a:off x="6156325" y="1989138"/>
            <a:ext cx="503238" cy="503237"/>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6" name="Oval 10"/>
          <p:cNvSpPr>
            <a:spLocks noChangeArrowheads="1"/>
          </p:cNvSpPr>
          <p:nvPr/>
        </p:nvSpPr>
        <p:spPr bwMode="auto">
          <a:xfrm>
            <a:off x="2987675" y="1989138"/>
            <a:ext cx="503238" cy="503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7" name="Oval 11"/>
          <p:cNvSpPr>
            <a:spLocks noChangeArrowheads="1"/>
          </p:cNvSpPr>
          <p:nvPr/>
        </p:nvSpPr>
        <p:spPr bwMode="auto">
          <a:xfrm>
            <a:off x="5795963" y="3213100"/>
            <a:ext cx="503237" cy="50323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8" name="Oval 12"/>
          <p:cNvSpPr>
            <a:spLocks noChangeArrowheads="1"/>
          </p:cNvSpPr>
          <p:nvPr/>
        </p:nvSpPr>
        <p:spPr bwMode="auto">
          <a:xfrm>
            <a:off x="971550" y="321310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29" name="Oval 13"/>
          <p:cNvSpPr>
            <a:spLocks noChangeArrowheads="1"/>
          </p:cNvSpPr>
          <p:nvPr/>
        </p:nvSpPr>
        <p:spPr bwMode="auto">
          <a:xfrm>
            <a:off x="6877050" y="3213100"/>
            <a:ext cx="503238" cy="50323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30" name="Rectangle 14"/>
          <p:cNvSpPr>
            <a:spLocks noChangeArrowheads="1"/>
          </p:cNvSpPr>
          <p:nvPr/>
        </p:nvSpPr>
        <p:spPr bwMode="auto">
          <a:xfrm>
            <a:off x="3348038" y="4868863"/>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31" name="Line 15"/>
          <p:cNvSpPr>
            <a:spLocks noChangeShapeType="1"/>
          </p:cNvSpPr>
          <p:nvPr/>
        </p:nvSpPr>
        <p:spPr bwMode="auto">
          <a:xfrm flipV="1">
            <a:off x="4211638" y="5373688"/>
            <a:ext cx="2889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Text Box 16"/>
          <p:cNvSpPr txBox="1">
            <a:spLocks noChangeArrowheads="1"/>
          </p:cNvSpPr>
          <p:nvPr/>
        </p:nvSpPr>
        <p:spPr bwMode="auto">
          <a:xfrm>
            <a:off x="4624388" y="532130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30 y</a:t>
            </a:r>
          </a:p>
        </p:txBody>
      </p:sp>
      <p:sp>
        <p:nvSpPr>
          <p:cNvPr id="34833" name="Text Box 17"/>
          <p:cNvSpPr txBox="1">
            <a:spLocks noChangeArrowheads="1"/>
          </p:cNvSpPr>
          <p:nvPr/>
        </p:nvSpPr>
        <p:spPr bwMode="auto">
          <a:xfrm>
            <a:off x="3132138" y="5373688"/>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34 y</a:t>
            </a:r>
          </a:p>
        </p:txBody>
      </p:sp>
      <p:sp>
        <p:nvSpPr>
          <p:cNvPr id="34834" name="Rectangle 18"/>
          <p:cNvSpPr>
            <a:spLocks noChangeArrowheads="1"/>
          </p:cNvSpPr>
          <p:nvPr/>
        </p:nvSpPr>
        <p:spPr bwMode="auto">
          <a:xfrm>
            <a:off x="7885113" y="3284538"/>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35" name="Line 19"/>
          <p:cNvSpPr>
            <a:spLocks noChangeShapeType="1"/>
          </p:cNvSpPr>
          <p:nvPr/>
        </p:nvSpPr>
        <p:spPr bwMode="auto">
          <a:xfrm>
            <a:off x="3779838" y="3500438"/>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6" name="Line 20"/>
          <p:cNvSpPr>
            <a:spLocks noChangeShapeType="1"/>
          </p:cNvSpPr>
          <p:nvPr/>
        </p:nvSpPr>
        <p:spPr bwMode="auto">
          <a:xfrm>
            <a:off x="3563938" y="4292600"/>
            <a:ext cx="1223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21"/>
          <p:cNvSpPr>
            <a:spLocks noChangeShapeType="1"/>
          </p:cNvSpPr>
          <p:nvPr/>
        </p:nvSpPr>
        <p:spPr bwMode="auto">
          <a:xfrm>
            <a:off x="4140200" y="3500438"/>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22"/>
          <p:cNvSpPr>
            <a:spLocks noChangeShapeType="1"/>
          </p:cNvSpPr>
          <p:nvPr/>
        </p:nvSpPr>
        <p:spPr bwMode="auto">
          <a:xfrm>
            <a:off x="3563938" y="4292600"/>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23"/>
          <p:cNvSpPr>
            <a:spLocks noChangeShapeType="1"/>
          </p:cNvSpPr>
          <p:nvPr/>
        </p:nvSpPr>
        <p:spPr bwMode="auto">
          <a:xfrm>
            <a:off x="4787900" y="4292600"/>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24"/>
          <p:cNvSpPr>
            <a:spLocks noChangeShapeType="1"/>
          </p:cNvSpPr>
          <p:nvPr/>
        </p:nvSpPr>
        <p:spPr bwMode="auto">
          <a:xfrm>
            <a:off x="2339975" y="2276475"/>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Line 25"/>
          <p:cNvSpPr>
            <a:spLocks noChangeShapeType="1"/>
          </p:cNvSpPr>
          <p:nvPr/>
        </p:nvSpPr>
        <p:spPr bwMode="auto">
          <a:xfrm>
            <a:off x="5435600" y="227647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2" name="Line 26"/>
          <p:cNvSpPr>
            <a:spLocks noChangeShapeType="1"/>
          </p:cNvSpPr>
          <p:nvPr/>
        </p:nvSpPr>
        <p:spPr bwMode="auto">
          <a:xfrm flipV="1">
            <a:off x="1258888" y="2852738"/>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Line 27"/>
          <p:cNvSpPr>
            <a:spLocks noChangeShapeType="1"/>
          </p:cNvSpPr>
          <p:nvPr/>
        </p:nvSpPr>
        <p:spPr bwMode="auto">
          <a:xfrm>
            <a:off x="3563938" y="28527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4" name="Line 28"/>
          <p:cNvSpPr>
            <a:spLocks noChangeShapeType="1"/>
          </p:cNvSpPr>
          <p:nvPr/>
        </p:nvSpPr>
        <p:spPr bwMode="auto">
          <a:xfrm>
            <a:off x="2700338" y="2276475"/>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Line 29"/>
          <p:cNvSpPr>
            <a:spLocks noChangeShapeType="1"/>
          </p:cNvSpPr>
          <p:nvPr/>
        </p:nvSpPr>
        <p:spPr bwMode="auto">
          <a:xfrm>
            <a:off x="4859338" y="2852738"/>
            <a:ext cx="3241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30"/>
          <p:cNvSpPr>
            <a:spLocks noChangeShapeType="1"/>
          </p:cNvSpPr>
          <p:nvPr/>
        </p:nvSpPr>
        <p:spPr bwMode="auto">
          <a:xfrm>
            <a:off x="2268538" y="28527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Line 31"/>
          <p:cNvSpPr>
            <a:spLocks noChangeShapeType="1"/>
          </p:cNvSpPr>
          <p:nvPr/>
        </p:nvSpPr>
        <p:spPr bwMode="auto">
          <a:xfrm>
            <a:off x="12588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8" name="Line 32"/>
          <p:cNvSpPr>
            <a:spLocks noChangeShapeType="1"/>
          </p:cNvSpPr>
          <p:nvPr/>
        </p:nvSpPr>
        <p:spPr bwMode="auto">
          <a:xfrm>
            <a:off x="60848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9" name="Line 33"/>
          <p:cNvSpPr>
            <a:spLocks noChangeShapeType="1"/>
          </p:cNvSpPr>
          <p:nvPr/>
        </p:nvSpPr>
        <p:spPr bwMode="auto">
          <a:xfrm>
            <a:off x="485933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0" name="Line 34"/>
          <p:cNvSpPr>
            <a:spLocks noChangeShapeType="1"/>
          </p:cNvSpPr>
          <p:nvPr/>
        </p:nvSpPr>
        <p:spPr bwMode="auto">
          <a:xfrm>
            <a:off x="71643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1" name="Line 35"/>
          <p:cNvSpPr>
            <a:spLocks noChangeShapeType="1"/>
          </p:cNvSpPr>
          <p:nvPr/>
        </p:nvSpPr>
        <p:spPr bwMode="auto">
          <a:xfrm>
            <a:off x="8101013" y="28527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36"/>
          <p:cNvSpPr>
            <a:spLocks noChangeShapeType="1"/>
          </p:cNvSpPr>
          <p:nvPr/>
        </p:nvSpPr>
        <p:spPr bwMode="auto">
          <a:xfrm>
            <a:off x="5795963" y="2276475"/>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3" name="Oval 37"/>
          <p:cNvSpPr>
            <a:spLocks noChangeArrowheads="1"/>
          </p:cNvSpPr>
          <p:nvPr/>
        </p:nvSpPr>
        <p:spPr bwMode="auto">
          <a:xfrm>
            <a:off x="6732588" y="5084763"/>
            <a:ext cx="287337" cy="288925"/>
          </a:xfrm>
          <a:prstGeom prst="ellipse">
            <a:avLst/>
          </a:prstGeom>
          <a:solidFill>
            <a:srgbClr val="0000FF"/>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54" name="Oval 38"/>
          <p:cNvSpPr>
            <a:spLocks noChangeArrowheads="1"/>
          </p:cNvSpPr>
          <p:nvPr/>
        </p:nvSpPr>
        <p:spPr bwMode="auto">
          <a:xfrm>
            <a:off x="6732588" y="5805488"/>
            <a:ext cx="287337" cy="287337"/>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55" name="Oval 39"/>
          <p:cNvSpPr>
            <a:spLocks noChangeArrowheads="1"/>
          </p:cNvSpPr>
          <p:nvPr/>
        </p:nvSpPr>
        <p:spPr bwMode="auto">
          <a:xfrm>
            <a:off x="6732588" y="5445125"/>
            <a:ext cx="288925" cy="28892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34856" name="Text Box 40"/>
          <p:cNvSpPr txBox="1">
            <a:spLocks noChangeArrowheads="1"/>
          </p:cNvSpPr>
          <p:nvPr/>
        </p:nvSpPr>
        <p:spPr bwMode="auto">
          <a:xfrm>
            <a:off x="7143750" y="503237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KRK</a:t>
            </a:r>
            <a:r>
              <a:rPr lang="en-US" altLang="en-US">
                <a:latin typeface="Arial" charset="0"/>
              </a:rPr>
              <a:t> </a:t>
            </a:r>
          </a:p>
        </p:txBody>
      </p:sp>
      <p:sp>
        <p:nvSpPr>
          <p:cNvPr id="34857" name="Text Box 41"/>
          <p:cNvSpPr txBox="1">
            <a:spLocks noChangeArrowheads="1"/>
          </p:cNvSpPr>
          <p:nvPr/>
        </p:nvSpPr>
        <p:spPr bwMode="auto">
          <a:xfrm>
            <a:off x="7143750" y="5373688"/>
            <a:ext cx="124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Meme </a:t>
            </a:r>
            <a:r>
              <a:rPr lang="en-US" altLang="en-US">
                <a:latin typeface="Arial" charset="0"/>
              </a:rPr>
              <a:t>CA</a:t>
            </a:r>
          </a:p>
        </p:txBody>
      </p:sp>
      <p:sp>
        <p:nvSpPr>
          <p:cNvPr id="34858" name="Text Box 42"/>
          <p:cNvSpPr txBox="1">
            <a:spLocks noChangeArrowheads="1"/>
          </p:cNvSpPr>
          <p:nvPr/>
        </p:nvSpPr>
        <p:spPr bwMode="auto">
          <a:xfrm>
            <a:off x="7143750" y="5753100"/>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S</a:t>
            </a:r>
            <a:r>
              <a:rPr lang="en-US" altLang="en-US">
                <a:latin typeface="Arial" charset="0"/>
              </a:rPr>
              <a:t>ervi</a:t>
            </a:r>
            <a:r>
              <a:rPr lang="tr-TR" altLang="en-US">
                <a:latin typeface="Arial" charset="0"/>
              </a:rPr>
              <a:t>k</a:t>
            </a:r>
            <a:r>
              <a:rPr lang="en-US" altLang="en-US">
                <a:latin typeface="Arial" charset="0"/>
              </a:rPr>
              <a:t>al CA</a:t>
            </a:r>
          </a:p>
        </p:txBody>
      </p:sp>
      <p:sp>
        <p:nvSpPr>
          <p:cNvPr id="34859" name="Line 43"/>
          <p:cNvSpPr>
            <a:spLocks noChangeShapeType="1"/>
          </p:cNvSpPr>
          <p:nvPr/>
        </p:nvSpPr>
        <p:spPr bwMode="auto">
          <a:xfrm flipH="1">
            <a:off x="6084888" y="1916113"/>
            <a:ext cx="647700"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0" name="Text Box 44"/>
          <p:cNvSpPr txBox="1">
            <a:spLocks noChangeArrowheads="1"/>
          </p:cNvSpPr>
          <p:nvPr/>
        </p:nvSpPr>
        <p:spPr bwMode="auto">
          <a:xfrm>
            <a:off x="6711950" y="2008188"/>
            <a:ext cx="160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Meme</a:t>
            </a:r>
            <a:r>
              <a:rPr lang="en-US" altLang="en-US">
                <a:latin typeface="Arial" charset="0"/>
              </a:rPr>
              <a:t>Ca 85 y</a:t>
            </a:r>
          </a:p>
          <a:p>
            <a:pPr eaLnBrk="1" hangingPunct="1"/>
            <a:endParaRPr lang="en-US" altLang="en-US">
              <a:latin typeface="Arial" charset="0"/>
            </a:endParaRPr>
          </a:p>
        </p:txBody>
      </p:sp>
      <p:sp>
        <p:nvSpPr>
          <p:cNvPr id="34861" name="Text Box 45"/>
          <p:cNvSpPr txBox="1">
            <a:spLocks noChangeArrowheads="1"/>
          </p:cNvSpPr>
          <p:nvPr/>
        </p:nvSpPr>
        <p:spPr bwMode="auto">
          <a:xfrm>
            <a:off x="4551363" y="3736975"/>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a:t>
            </a:r>
            <a:r>
              <a:rPr lang="en-US" altLang="en-US">
                <a:latin typeface="Arial" charset="0"/>
              </a:rPr>
              <a:t>olon Ca</a:t>
            </a:r>
          </a:p>
          <a:p>
            <a:pPr eaLnBrk="1" hangingPunct="1"/>
            <a:r>
              <a:rPr lang="en-US" altLang="en-US">
                <a:latin typeface="Arial" charset="0"/>
              </a:rPr>
              <a:t>54 y</a:t>
            </a:r>
          </a:p>
        </p:txBody>
      </p:sp>
      <p:sp>
        <p:nvSpPr>
          <p:cNvPr id="34862" name="Text Box 46"/>
          <p:cNvSpPr txBox="1">
            <a:spLocks noChangeArrowheads="1"/>
          </p:cNvSpPr>
          <p:nvPr/>
        </p:nvSpPr>
        <p:spPr bwMode="auto">
          <a:xfrm>
            <a:off x="5775325" y="3736975"/>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S</a:t>
            </a:r>
            <a:r>
              <a:rPr lang="en-US" altLang="en-US">
                <a:latin typeface="Arial" charset="0"/>
              </a:rPr>
              <a:t>erv.Ca </a:t>
            </a:r>
          </a:p>
          <a:p>
            <a:pPr eaLnBrk="1" hangingPunct="1"/>
            <a:r>
              <a:rPr lang="en-US" altLang="en-US">
                <a:latin typeface="Arial" charset="0"/>
              </a:rPr>
              <a:t>30 y</a:t>
            </a:r>
          </a:p>
        </p:txBody>
      </p:sp>
      <p:sp>
        <p:nvSpPr>
          <p:cNvPr id="34863" name="Text Box 47"/>
          <p:cNvSpPr txBox="1">
            <a:spLocks noChangeArrowheads="1"/>
          </p:cNvSpPr>
          <p:nvPr/>
        </p:nvSpPr>
        <p:spPr bwMode="auto">
          <a:xfrm>
            <a:off x="4911725" y="2924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55</a:t>
            </a:r>
          </a:p>
        </p:txBody>
      </p:sp>
      <p:sp>
        <p:nvSpPr>
          <p:cNvPr id="34864" name="Text Box 48"/>
          <p:cNvSpPr txBox="1">
            <a:spLocks noChangeArrowheads="1"/>
          </p:cNvSpPr>
          <p:nvPr/>
        </p:nvSpPr>
        <p:spPr bwMode="auto">
          <a:xfrm>
            <a:off x="6156325" y="2924175"/>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58</a:t>
            </a:r>
          </a:p>
        </p:txBody>
      </p:sp>
      <p:sp>
        <p:nvSpPr>
          <p:cNvPr id="34865" name="Line 49"/>
          <p:cNvSpPr>
            <a:spLocks noChangeShapeType="1"/>
          </p:cNvSpPr>
          <p:nvPr/>
        </p:nvSpPr>
        <p:spPr bwMode="auto">
          <a:xfrm flipH="1">
            <a:off x="1763713" y="1989138"/>
            <a:ext cx="6477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6" name="Text Box 50"/>
          <p:cNvSpPr txBox="1">
            <a:spLocks noChangeArrowheads="1"/>
          </p:cNvSpPr>
          <p:nvPr/>
        </p:nvSpPr>
        <p:spPr bwMode="auto">
          <a:xfrm>
            <a:off x="6732588" y="3789363"/>
            <a:ext cx="10842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S</a:t>
            </a:r>
            <a:r>
              <a:rPr lang="en-US" altLang="en-US">
                <a:latin typeface="Arial" charset="0"/>
              </a:rPr>
              <a:t>erv.Ca </a:t>
            </a:r>
          </a:p>
          <a:p>
            <a:pPr eaLnBrk="1" hangingPunct="1"/>
            <a:r>
              <a:rPr lang="en-US" altLang="en-US">
                <a:latin typeface="Arial" charset="0"/>
              </a:rPr>
              <a:t>32 y</a:t>
            </a:r>
          </a:p>
          <a:p>
            <a:pPr eaLnBrk="1" hangingPunct="1"/>
            <a:endParaRPr lang="en-US" altLang="en-US">
              <a:latin typeface="Arial" charset="0"/>
            </a:endParaRPr>
          </a:p>
        </p:txBody>
      </p:sp>
      <p:sp>
        <p:nvSpPr>
          <p:cNvPr id="34867" name="Text Box 51"/>
          <p:cNvSpPr txBox="1">
            <a:spLocks noChangeArrowheads="1"/>
          </p:cNvSpPr>
          <p:nvPr/>
        </p:nvSpPr>
        <p:spPr bwMode="auto">
          <a:xfrm>
            <a:off x="7308850" y="2924175"/>
            <a:ext cx="45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60</a:t>
            </a:r>
          </a:p>
        </p:txBody>
      </p:sp>
      <p:sp>
        <p:nvSpPr>
          <p:cNvPr id="34868" name="Line 52"/>
          <p:cNvSpPr>
            <a:spLocks noChangeShapeType="1"/>
          </p:cNvSpPr>
          <p:nvPr/>
        </p:nvSpPr>
        <p:spPr bwMode="auto">
          <a:xfrm flipH="1">
            <a:off x="4932363" y="1989138"/>
            <a:ext cx="576262"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9" name="Text Box 53"/>
          <p:cNvSpPr txBox="1">
            <a:spLocks noChangeArrowheads="1"/>
          </p:cNvSpPr>
          <p:nvPr/>
        </p:nvSpPr>
        <p:spPr bwMode="auto">
          <a:xfrm>
            <a:off x="4335463" y="2008188"/>
            <a:ext cx="50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 58</a:t>
            </a:r>
          </a:p>
          <a:p>
            <a:pPr eaLnBrk="1" hangingPunct="1"/>
            <a:r>
              <a:rPr lang="en-US" altLang="en-US">
                <a:latin typeface="Arial" charset="0"/>
              </a:rPr>
              <a:t>MI</a:t>
            </a:r>
          </a:p>
        </p:txBody>
      </p:sp>
      <p:sp>
        <p:nvSpPr>
          <p:cNvPr id="34870" name="Text Box 54"/>
          <p:cNvSpPr txBox="1">
            <a:spLocks noChangeArrowheads="1"/>
          </p:cNvSpPr>
          <p:nvPr/>
        </p:nvSpPr>
        <p:spPr bwMode="auto">
          <a:xfrm>
            <a:off x="2967038" y="24399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84</a:t>
            </a:r>
          </a:p>
        </p:txBody>
      </p:sp>
      <p:sp>
        <p:nvSpPr>
          <p:cNvPr id="34871" name="Text Box 55"/>
          <p:cNvSpPr txBox="1">
            <a:spLocks noChangeArrowheads="1"/>
          </p:cNvSpPr>
          <p:nvPr/>
        </p:nvSpPr>
        <p:spPr bwMode="auto">
          <a:xfrm>
            <a:off x="3111500" y="2924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56</a:t>
            </a:r>
          </a:p>
        </p:txBody>
      </p:sp>
      <p:sp>
        <p:nvSpPr>
          <p:cNvPr id="34872" name="Text Box 56"/>
          <p:cNvSpPr txBox="1">
            <a:spLocks noChangeArrowheads="1"/>
          </p:cNvSpPr>
          <p:nvPr/>
        </p:nvSpPr>
        <p:spPr bwMode="auto">
          <a:xfrm>
            <a:off x="755650" y="2008188"/>
            <a:ext cx="1008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KRK</a:t>
            </a:r>
            <a:r>
              <a:rPr lang="en-US" altLang="en-US">
                <a:latin typeface="Arial" charset="0"/>
              </a:rPr>
              <a:t> 79</a:t>
            </a:r>
          </a:p>
          <a:p>
            <a:pPr eaLnBrk="1" hangingPunct="1"/>
            <a:r>
              <a:rPr lang="en-US" altLang="en-US">
                <a:latin typeface="Arial" charset="0"/>
              </a:rPr>
              <a:t>d.82</a:t>
            </a:r>
          </a:p>
        </p:txBody>
      </p:sp>
      <p:sp>
        <p:nvSpPr>
          <p:cNvPr id="34873" name="Text Box 57"/>
          <p:cNvSpPr txBox="1">
            <a:spLocks noChangeArrowheads="1"/>
          </p:cNvSpPr>
          <p:nvPr/>
        </p:nvSpPr>
        <p:spPr bwMode="auto">
          <a:xfrm>
            <a:off x="1384300" y="1335088"/>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Mersin</a:t>
            </a:r>
            <a:endParaRPr lang="en-US" altLang="en-US" sz="2000">
              <a:latin typeface="Arial" charset="0"/>
            </a:endParaRPr>
          </a:p>
        </p:txBody>
      </p:sp>
      <p:sp>
        <p:nvSpPr>
          <p:cNvPr id="34874" name="Text Box 58"/>
          <p:cNvSpPr txBox="1">
            <a:spLocks noChangeArrowheads="1"/>
          </p:cNvSpPr>
          <p:nvPr/>
        </p:nvSpPr>
        <p:spPr bwMode="auto">
          <a:xfrm>
            <a:off x="5364163" y="1341438"/>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Almanya</a:t>
            </a:r>
            <a:endParaRPr lang="en-US" altLang="en-US" sz="200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228600"/>
            <a:ext cx="8229600" cy="838200"/>
          </a:xfrm>
        </p:spPr>
        <p:txBody>
          <a:bodyPr/>
          <a:lstStyle/>
          <a:p>
            <a:pPr eaLnBrk="1" hangingPunct="1">
              <a:defRPr/>
            </a:pPr>
            <a:r>
              <a:rPr lang="tr-TR" sz="3600" smtClean="0"/>
              <a:t>Kalıtsal k</a:t>
            </a:r>
            <a:r>
              <a:rPr lang="en-US" sz="3600" smtClean="0"/>
              <a:t>olo</a:t>
            </a:r>
            <a:r>
              <a:rPr lang="tr-TR" sz="3600" smtClean="0"/>
              <a:t>rektal kanserler</a:t>
            </a:r>
            <a:endParaRPr lang="en-US" sz="3600" smtClean="0"/>
          </a:p>
        </p:txBody>
      </p:sp>
      <p:sp>
        <p:nvSpPr>
          <p:cNvPr id="306179" name="Rectangle 3"/>
          <p:cNvSpPr>
            <a:spLocks noGrp="1" noChangeArrowheads="1"/>
          </p:cNvSpPr>
          <p:nvPr>
            <p:ph type="body" sz="half" idx="1"/>
          </p:nvPr>
        </p:nvSpPr>
        <p:spPr>
          <a:xfrm>
            <a:off x="228600" y="1447800"/>
            <a:ext cx="4343400" cy="4530725"/>
          </a:xfrm>
        </p:spPr>
        <p:txBody>
          <a:bodyPr/>
          <a:lstStyle/>
          <a:p>
            <a:pPr eaLnBrk="1" hangingPunct="1">
              <a:lnSpc>
                <a:spcPct val="80000"/>
              </a:lnSpc>
              <a:buFont typeface="Wingdings" pitchFamily="2" charset="2"/>
              <a:buChar char="u"/>
              <a:defRPr/>
            </a:pPr>
            <a:r>
              <a:rPr lang="tr-TR" sz="1800" smtClean="0"/>
              <a:t>FAP (ailesel adenomatöz polipozis) Gardner, Turcot, attenüe FAP varyantları </a:t>
            </a:r>
          </a:p>
          <a:p>
            <a:pPr eaLnBrk="1" hangingPunct="1">
              <a:lnSpc>
                <a:spcPct val="80000"/>
              </a:lnSpc>
              <a:buFont typeface="Wingdings" pitchFamily="2" charset="2"/>
              <a:buChar char="u"/>
              <a:defRPr/>
            </a:pPr>
            <a:endParaRPr lang="tr-TR" sz="1800" smtClean="0"/>
          </a:p>
          <a:p>
            <a:pPr eaLnBrk="1" hangingPunct="1">
              <a:lnSpc>
                <a:spcPct val="80000"/>
              </a:lnSpc>
              <a:buFont typeface="Wingdings" pitchFamily="2" charset="2"/>
              <a:buChar char="u"/>
              <a:defRPr/>
            </a:pPr>
            <a:r>
              <a:rPr lang="en-US" sz="1800" smtClean="0"/>
              <a:t>(HNP</a:t>
            </a:r>
            <a:r>
              <a:rPr lang="tr-TR" sz="1800" smtClean="0"/>
              <a:t>KK</a:t>
            </a:r>
            <a:r>
              <a:rPr lang="en-US" sz="1800" smtClean="0"/>
              <a:t>)</a:t>
            </a:r>
            <a:r>
              <a:rPr lang="tr-TR" sz="1800" smtClean="0"/>
              <a:t> </a:t>
            </a:r>
            <a:r>
              <a:rPr lang="en-US" sz="1800" smtClean="0"/>
              <a:t>Heredit</a:t>
            </a:r>
            <a:r>
              <a:rPr lang="tr-TR" sz="1800" smtClean="0"/>
              <a:t>er</a:t>
            </a:r>
            <a:r>
              <a:rPr lang="en-US" sz="1800" smtClean="0"/>
              <a:t> non-pol</a:t>
            </a:r>
            <a:r>
              <a:rPr lang="tr-TR" sz="1800" smtClean="0"/>
              <a:t>i</a:t>
            </a:r>
            <a:r>
              <a:rPr lang="en-US" sz="1800" smtClean="0"/>
              <a:t>po</a:t>
            </a:r>
            <a:r>
              <a:rPr lang="tr-TR" sz="1800" smtClean="0"/>
              <a:t>z</a:t>
            </a:r>
            <a:r>
              <a:rPr lang="en-US" sz="1800" smtClean="0"/>
              <a:t>is </a:t>
            </a:r>
            <a:r>
              <a:rPr lang="tr-TR" sz="1800" smtClean="0"/>
              <a:t>k</a:t>
            </a:r>
            <a:r>
              <a:rPr lang="en-US" sz="1800" smtClean="0"/>
              <a:t>olon </a:t>
            </a:r>
            <a:r>
              <a:rPr lang="tr-TR" sz="1800" smtClean="0"/>
              <a:t>kanseri</a:t>
            </a:r>
            <a:r>
              <a:rPr lang="en-US" sz="1800" smtClean="0"/>
              <a:t> </a:t>
            </a:r>
            <a:r>
              <a:rPr lang="tr-TR" sz="1800" smtClean="0"/>
              <a:t>muir-torre, turcot varyantları</a:t>
            </a:r>
          </a:p>
          <a:p>
            <a:pPr eaLnBrk="1" hangingPunct="1">
              <a:lnSpc>
                <a:spcPct val="80000"/>
              </a:lnSpc>
              <a:buFont typeface="Wingdings" pitchFamily="2" charset="2"/>
              <a:buNone/>
              <a:defRPr/>
            </a:pPr>
            <a:endParaRPr lang="tr-TR" sz="1800" smtClean="0"/>
          </a:p>
          <a:p>
            <a:pPr eaLnBrk="1" hangingPunct="1">
              <a:lnSpc>
                <a:spcPct val="80000"/>
              </a:lnSpc>
              <a:buFont typeface="Wingdings" pitchFamily="2" charset="2"/>
              <a:buChar char="u"/>
              <a:defRPr/>
            </a:pPr>
            <a:r>
              <a:rPr lang="en-US" sz="1800" smtClean="0"/>
              <a:t>Multiple adenomatous polyposis syndrome</a:t>
            </a:r>
            <a:r>
              <a:rPr lang="tr-TR" sz="1800" smtClean="0"/>
              <a:t> </a:t>
            </a:r>
            <a:r>
              <a:rPr lang="en-US" sz="1800" smtClean="0"/>
              <a:t>(MAP)</a:t>
            </a:r>
            <a:endParaRPr lang="tr-TR" sz="1800" smtClean="0"/>
          </a:p>
          <a:p>
            <a:pPr eaLnBrk="1" hangingPunct="1">
              <a:lnSpc>
                <a:spcPct val="80000"/>
              </a:lnSpc>
              <a:buFont typeface="Wingdings" pitchFamily="2" charset="2"/>
              <a:buChar char="u"/>
              <a:defRPr/>
            </a:pPr>
            <a:endParaRPr lang="en-US" sz="1800" smtClean="0"/>
          </a:p>
          <a:p>
            <a:pPr eaLnBrk="1" hangingPunct="1">
              <a:lnSpc>
                <a:spcPct val="80000"/>
              </a:lnSpc>
              <a:buFont typeface="Wingdings" pitchFamily="2" charset="2"/>
              <a:buChar char="u"/>
              <a:defRPr/>
            </a:pPr>
            <a:r>
              <a:rPr lang="en-US" sz="1800" smtClean="0"/>
              <a:t>Peutz-Jeghers S</a:t>
            </a:r>
            <a:r>
              <a:rPr lang="tr-TR" sz="1800" smtClean="0"/>
              <a:t>endromu</a:t>
            </a:r>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Char char="u"/>
              <a:defRPr/>
            </a:pPr>
            <a:r>
              <a:rPr lang="en-US" sz="1800" smtClean="0"/>
              <a:t>Famil</a:t>
            </a:r>
            <a:r>
              <a:rPr lang="tr-TR" sz="1800" smtClean="0"/>
              <a:t>yal</a:t>
            </a:r>
            <a:r>
              <a:rPr lang="en-US" sz="1800" smtClean="0"/>
              <a:t> J</a:t>
            </a:r>
            <a:r>
              <a:rPr lang="tr-TR" sz="1800" smtClean="0"/>
              <a:t>üvenil</a:t>
            </a:r>
            <a:r>
              <a:rPr lang="en-US" sz="1800" smtClean="0"/>
              <a:t> pol</a:t>
            </a:r>
            <a:r>
              <a:rPr lang="tr-TR" sz="1800" smtClean="0"/>
              <a:t>ipozis</a:t>
            </a:r>
          </a:p>
          <a:p>
            <a:pPr eaLnBrk="1" hangingPunct="1">
              <a:lnSpc>
                <a:spcPct val="80000"/>
              </a:lnSpc>
              <a:buFont typeface="Wingdings" pitchFamily="2" charset="2"/>
              <a:buChar char="u"/>
              <a:defRPr/>
            </a:pPr>
            <a:endParaRPr lang="en-US" sz="1800" smtClean="0"/>
          </a:p>
          <a:p>
            <a:pPr eaLnBrk="1" hangingPunct="1">
              <a:lnSpc>
                <a:spcPct val="80000"/>
              </a:lnSpc>
              <a:buFont typeface="Wingdings" pitchFamily="2" charset="2"/>
              <a:buChar char="u"/>
              <a:defRPr/>
            </a:pPr>
            <a:r>
              <a:rPr lang="en-US" sz="1800" smtClean="0"/>
              <a:t>Cowden </a:t>
            </a:r>
            <a:r>
              <a:rPr lang="tr-TR" sz="1800" smtClean="0"/>
              <a:t>hastalığı</a:t>
            </a:r>
            <a:endParaRPr lang="en-US" sz="1800" smtClean="0"/>
          </a:p>
        </p:txBody>
      </p:sp>
      <p:sp>
        <p:nvSpPr>
          <p:cNvPr id="306180" name="Rectangle 4"/>
          <p:cNvSpPr>
            <a:spLocks noGrp="1" noChangeArrowheads="1"/>
          </p:cNvSpPr>
          <p:nvPr>
            <p:ph type="body" sz="half" idx="2"/>
          </p:nvPr>
        </p:nvSpPr>
        <p:spPr>
          <a:xfrm>
            <a:off x="4572000" y="1371600"/>
            <a:ext cx="4037013" cy="4530725"/>
          </a:xfrm>
        </p:spPr>
        <p:txBody>
          <a:bodyPr/>
          <a:lstStyle/>
          <a:p>
            <a:pPr eaLnBrk="1" hangingPunct="1">
              <a:lnSpc>
                <a:spcPct val="80000"/>
              </a:lnSpc>
              <a:buFont typeface="Wingdings" pitchFamily="2" charset="2"/>
              <a:buChar char="u"/>
              <a:defRPr/>
            </a:pPr>
            <a:r>
              <a:rPr lang="en-US" sz="1800" smtClean="0"/>
              <a:t>N</a:t>
            </a:r>
            <a:r>
              <a:rPr lang="tr-TR" sz="1800" smtClean="0"/>
              <a:t>öro</a:t>
            </a:r>
            <a:r>
              <a:rPr lang="en-US" sz="1800" smtClean="0"/>
              <a:t>fibromato</a:t>
            </a:r>
            <a:r>
              <a:rPr lang="tr-TR" sz="1800" smtClean="0"/>
              <a:t>z</a:t>
            </a:r>
            <a:r>
              <a:rPr lang="en-US" sz="1800" smtClean="0"/>
              <a:t>is</a:t>
            </a:r>
            <a:endParaRPr lang="tr-TR" sz="1800" smtClean="0"/>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Char char="u"/>
              <a:defRPr/>
            </a:pPr>
            <a:r>
              <a:rPr lang="en-US" sz="1800" smtClean="0"/>
              <a:t>Cronkite-</a:t>
            </a:r>
            <a:r>
              <a:rPr lang="tr-TR" sz="1800" smtClean="0"/>
              <a:t>K</a:t>
            </a:r>
            <a:r>
              <a:rPr lang="en-US" sz="1800" smtClean="0"/>
              <a:t>anada </a:t>
            </a:r>
            <a:r>
              <a:rPr lang="tr-TR" sz="1800" smtClean="0"/>
              <a:t>sendromu</a:t>
            </a:r>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Char char="u"/>
              <a:defRPr/>
            </a:pPr>
            <a:r>
              <a:rPr lang="tr-TR" sz="1800" smtClean="0"/>
              <a:t>Enflamatuvar</a:t>
            </a:r>
            <a:r>
              <a:rPr lang="en-US" sz="1800" smtClean="0"/>
              <a:t> </a:t>
            </a:r>
            <a:r>
              <a:rPr lang="tr-TR" sz="1800" smtClean="0"/>
              <a:t>barsak hastalıkları</a:t>
            </a:r>
          </a:p>
          <a:p>
            <a:pPr eaLnBrk="1" hangingPunct="1">
              <a:lnSpc>
                <a:spcPct val="80000"/>
              </a:lnSpc>
              <a:buFont typeface="Wingdings" pitchFamily="2" charset="2"/>
              <a:buNone/>
              <a:defRPr/>
            </a:pPr>
            <a:endParaRPr lang="en-US" sz="1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tr-TR" sz="3600" smtClean="0"/>
              <a:t>Genetik etkenler / Çevresel etkenler</a:t>
            </a:r>
            <a:endParaRPr lang="en-US" sz="3600" smtClean="0"/>
          </a:p>
        </p:txBody>
      </p:sp>
      <p:sp>
        <p:nvSpPr>
          <p:cNvPr id="91139" name="Rectangle 3"/>
          <p:cNvSpPr>
            <a:spLocks noGrp="1" noChangeArrowheads="1"/>
          </p:cNvSpPr>
          <p:nvPr>
            <p:ph type="body" idx="1"/>
          </p:nvPr>
        </p:nvSpPr>
        <p:spPr/>
        <p:txBody>
          <a:bodyPr/>
          <a:lstStyle/>
          <a:p>
            <a:pPr eaLnBrk="1" hangingPunct="1">
              <a:buFont typeface="Wingdings" pitchFamily="2" charset="2"/>
              <a:buChar char="u"/>
              <a:defRPr/>
            </a:pPr>
            <a:r>
              <a:rPr lang="tr-TR" sz="2800" smtClean="0"/>
              <a:t>Tümör baskılayıcı genlerde bozukluk</a:t>
            </a:r>
            <a:endParaRPr lang="en-US" sz="2800" smtClean="0"/>
          </a:p>
          <a:p>
            <a:pPr lvl="1" eaLnBrk="1" hangingPunct="1">
              <a:defRPr/>
            </a:pPr>
            <a:r>
              <a:rPr lang="tr-TR" sz="2400" smtClean="0"/>
              <a:t>Hücrenin çoğalma denetimi</a:t>
            </a:r>
            <a:r>
              <a:rPr lang="en-US" sz="2400" smtClean="0"/>
              <a:t> </a:t>
            </a:r>
          </a:p>
          <a:p>
            <a:pPr lvl="1" eaLnBrk="1" hangingPunct="1">
              <a:defRPr/>
            </a:pPr>
            <a:r>
              <a:rPr lang="tr-TR" sz="2400" smtClean="0"/>
              <a:t>İşlev kaybı (APC)</a:t>
            </a:r>
            <a:endParaRPr lang="en-US" sz="2400" smtClean="0"/>
          </a:p>
          <a:p>
            <a:pPr eaLnBrk="1" hangingPunct="1">
              <a:buFont typeface="Wingdings" pitchFamily="2" charset="2"/>
              <a:buChar char="u"/>
              <a:defRPr/>
            </a:pPr>
            <a:r>
              <a:rPr lang="tr-TR" sz="2800" smtClean="0"/>
              <a:t>Onkogen aktivasyonu (Ras)</a:t>
            </a:r>
            <a:endParaRPr lang="en-US" sz="2800" smtClean="0"/>
          </a:p>
          <a:p>
            <a:pPr lvl="1" eaLnBrk="1" hangingPunct="1">
              <a:defRPr/>
            </a:pPr>
            <a:r>
              <a:rPr lang="tr-TR" sz="2400" smtClean="0"/>
              <a:t>Artmış hücre bölünmesi</a:t>
            </a:r>
            <a:endParaRPr lang="en-US" sz="2400" smtClean="0"/>
          </a:p>
          <a:p>
            <a:pPr lvl="1" eaLnBrk="1" hangingPunct="1">
              <a:defRPr/>
            </a:pPr>
            <a:r>
              <a:rPr lang="tr-TR" sz="2400" smtClean="0"/>
              <a:t>İşlev artışı</a:t>
            </a:r>
            <a:endParaRPr lang="en-US" sz="2400" smtClean="0"/>
          </a:p>
          <a:p>
            <a:pPr eaLnBrk="1" hangingPunct="1">
              <a:buFont typeface="Wingdings" pitchFamily="2" charset="2"/>
              <a:buChar char="u"/>
              <a:defRPr/>
            </a:pPr>
            <a:r>
              <a:rPr lang="tr-TR" sz="2800" smtClean="0"/>
              <a:t>DNA onarım bozuklukları</a:t>
            </a:r>
            <a:r>
              <a:rPr lang="en-US" sz="2800" smtClean="0"/>
              <a:t> </a:t>
            </a:r>
            <a:r>
              <a:rPr lang="tr-TR" sz="2800" smtClean="0"/>
              <a:t>(BER/MMR)</a:t>
            </a:r>
          </a:p>
          <a:p>
            <a:pPr eaLnBrk="1" hangingPunct="1">
              <a:buFont typeface="Wingdings" pitchFamily="2" charset="2"/>
              <a:buChar char="u"/>
              <a:defRPr/>
            </a:pPr>
            <a:r>
              <a:rPr lang="tr-TR" sz="2800" smtClean="0"/>
              <a:t>Epigenetik mekanizmalar </a:t>
            </a:r>
            <a:r>
              <a:rPr lang="tr-TR" sz="2000" smtClean="0"/>
              <a:t>(Metilasyon)</a:t>
            </a:r>
            <a:endParaRPr lang="en-US" sz="20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tr-TR" smtClean="0"/>
              <a:t>FAP</a:t>
            </a:r>
            <a:endParaRPr lang="en-US" smtClean="0"/>
          </a:p>
        </p:txBody>
      </p:sp>
      <p:sp>
        <p:nvSpPr>
          <p:cNvPr id="70659" name="Rectangle 3"/>
          <p:cNvSpPr>
            <a:spLocks noGrp="1" noChangeArrowheads="1"/>
          </p:cNvSpPr>
          <p:nvPr>
            <p:ph type="body" sz="half" idx="1"/>
          </p:nvPr>
        </p:nvSpPr>
        <p:spPr>
          <a:xfrm>
            <a:off x="457200" y="1600200"/>
            <a:ext cx="4033838" cy="4530725"/>
          </a:xfrm>
        </p:spPr>
        <p:txBody>
          <a:bodyPr/>
          <a:lstStyle/>
          <a:p>
            <a:pPr eaLnBrk="1" hangingPunct="1">
              <a:buFont typeface="Wingdings" pitchFamily="2" charset="2"/>
              <a:buChar char="u"/>
              <a:defRPr/>
            </a:pPr>
            <a:r>
              <a:rPr lang="tr-TR" sz="2800" smtClean="0"/>
              <a:t>APC geni mutasyonu</a:t>
            </a:r>
            <a:endParaRPr lang="en-US" sz="2800" smtClean="0"/>
          </a:p>
          <a:p>
            <a:pPr eaLnBrk="1" hangingPunct="1">
              <a:buFont typeface="Wingdings" pitchFamily="2" charset="2"/>
              <a:buChar char="u"/>
              <a:defRPr/>
            </a:pPr>
            <a:r>
              <a:rPr lang="tr-TR" sz="2800" smtClean="0"/>
              <a:t>Yüksek penetrans</a:t>
            </a:r>
          </a:p>
          <a:p>
            <a:pPr eaLnBrk="1" hangingPunct="1">
              <a:buFont typeface="Wingdings" pitchFamily="2" charset="2"/>
              <a:buChar char="u"/>
              <a:defRPr/>
            </a:pPr>
            <a:r>
              <a:rPr lang="tr-TR" sz="2800" smtClean="0"/>
              <a:t>Gardner var.</a:t>
            </a:r>
          </a:p>
          <a:p>
            <a:pPr eaLnBrk="1" hangingPunct="1">
              <a:buFont typeface="Wingdings" pitchFamily="2" charset="2"/>
              <a:buChar char="u"/>
              <a:defRPr/>
            </a:pPr>
            <a:r>
              <a:rPr lang="tr-TR" sz="2800" smtClean="0"/>
              <a:t>Turcot var.</a:t>
            </a:r>
          </a:p>
          <a:p>
            <a:pPr eaLnBrk="1" hangingPunct="1">
              <a:buFont typeface="Wingdings" pitchFamily="2" charset="2"/>
              <a:buChar char="u"/>
              <a:defRPr/>
            </a:pPr>
            <a:r>
              <a:rPr lang="tr-TR" sz="2800" smtClean="0"/>
              <a:t>CHREP</a:t>
            </a:r>
          </a:p>
          <a:p>
            <a:pPr eaLnBrk="1" hangingPunct="1">
              <a:buFont typeface="Wingdings" pitchFamily="2" charset="2"/>
              <a:buChar char="u"/>
              <a:defRPr/>
            </a:pPr>
            <a:endParaRPr lang="en-US" sz="2800" smtClean="0"/>
          </a:p>
        </p:txBody>
      </p:sp>
      <p:pic>
        <p:nvPicPr>
          <p:cNvPr id="38916" name="Picture 6" descr="intcol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95800" y="2362200"/>
            <a:ext cx="4033838" cy="26797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tr-TR" smtClean="0"/>
              <a:t>K</a:t>
            </a:r>
            <a:r>
              <a:rPr lang="en-US" smtClean="0"/>
              <a:t>lini</a:t>
            </a:r>
            <a:r>
              <a:rPr lang="tr-TR" smtClean="0"/>
              <a:t>k</a:t>
            </a:r>
            <a:r>
              <a:rPr lang="en-US" smtClean="0"/>
              <a:t> S</a:t>
            </a:r>
            <a:r>
              <a:rPr lang="tr-TR" smtClean="0"/>
              <a:t>emptomlar</a:t>
            </a:r>
            <a:r>
              <a:rPr lang="en-US" smtClean="0"/>
              <a:t> </a:t>
            </a:r>
          </a:p>
        </p:txBody>
      </p:sp>
      <p:sp>
        <p:nvSpPr>
          <p:cNvPr id="75779" name="Rectangle 3"/>
          <p:cNvSpPr>
            <a:spLocks noGrp="1" noChangeArrowheads="1"/>
          </p:cNvSpPr>
          <p:nvPr>
            <p:ph type="body" sz="half" idx="1"/>
          </p:nvPr>
        </p:nvSpPr>
        <p:spPr>
          <a:xfrm>
            <a:off x="457200" y="1600200"/>
            <a:ext cx="4033838" cy="4530725"/>
          </a:xfrm>
        </p:spPr>
        <p:txBody>
          <a:bodyPr/>
          <a:lstStyle/>
          <a:p>
            <a:pPr eaLnBrk="1" hangingPunct="1">
              <a:buFont typeface="Wingdings" pitchFamily="2" charset="2"/>
              <a:buChar char="u"/>
              <a:defRPr/>
            </a:pPr>
            <a:r>
              <a:rPr lang="tr-TR" smtClean="0"/>
              <a:t>K</a:t>
            </a:r>
            <a:r>
              <a:rPr lang="en-US" smtClean="0"/>
              <a:t>olore</a:t>
            </a:r>
            <a:r>
              <a:rPr lang="tr-TR" smtClean="0"/>
              <a:t>k</a:t>
            </a:r>
            <a:r>
              <a:rPr lang="en-US" smtClean="0"/>
              <a:t>tal pol</a:t>
            </a:r>
            <a:r>
              <a:rPr lang="tr-TR" smtClean="0"/>
              <a:t>ipler</a:t>
            </a:r>
          </a:p>
          <a:p>
            <a:pPr eaLnBrk="1" hangingPunct="1">
              <a:buFont typeface="Wingdings" pitchFamily="2" charset="2"/>
              <a:buNone/>
              <a:defRPr/>
            </a:pPr>
            <a:r>
              <a:rPr lang="tr-TR" smtClean="0"/>
              <a:t>     </a:t>
            </a:r>
            <a:r>
              <a:rPr lang="en-US" sz="2400" smtClean="0"/>
              <a:t>7-36 </a:t>
            </a:r>
            <a:r>
              <a:rPr lang="tr-TR" sz="2400" smtClean="0"/>
              <a:t>yaş</a:t>
            </a:r>
            <a:r>
              <a:rPr lang="tr-TR" smtClean="0"/>
              <a:t> </a:t>
            </a:r>
            <a:r>
              <a:rPr lang="en-US" smtClean="0"/>
              <a:t> </a:t>
            </a:r>
          </a:p>
          <a:p>
            <a:pPr lvl="1" eaLnBrk="1" hangingPunct="1">
              <a:defRPr/>
            </a:pPr>
            <a:r>
              <a:rPr lang="tr-TR" smtClean="0"/>
              <a:t>Ortalama</a:t>
            </a:r>
            <a:r>
              <a:rPr lang="en-US" smtClean="0"/>
              <a:t> 16</a:t>
            </a:r>
          </a:p>
          <a:p>
            <a:pPr eaLnBrk="1" hangingPunct="1">
              <a:buFont typeface="Wingdings" pitchFamily="2" charset="2"/>
              <a:buChar char="u"/>
              <a:defRPr/>
            </a:pPr>
            <a:r>
              <a:rPr lang="tr-TR" smtClean="0"/>
              <a:t>K</a:t>
            </a:r>
            <a:r>
              <a:rPr lang="en-US" smtClean="0"/>
              <a:t>olon </a:t>
            </a:r>
            <a:r>
              <a:rPr lang="tr-TR" smtClean="0"/>
              <a:t>K</a:t>
            </a:r>
            <a:r>
              <a:rPr lang="en-US" smtClean="0"/>
              <a:t>an</a:t>
            </a:r>
            <a:r>
              <a:rPr lang="tr-TR" smtClean="0"/>
              <a:t>seri</a:t>
            </a:r>
            <a:endParaRPr lang="en-US" smtClean="0"/>
          </a:p>
          <a:p>
            <a:pPr lvl="1" eaLnBrk="1" hangingPunct="1">
              <a:defRPr/>
            </a:pPr>
            <a:r>
              <a:rPr lang="en-US" smtClean="0"/>
              <a:t>&gt;</a:t>
            </a:r>
            <a:r>
              <a:rPr lang="tr-TR" smtClean="0"/>
              <a:t>%</a:t>
            </a:r>
            <a:r>
              <a:rPr lang="en-US" smtClean="0"/>
              <a:t>9</a:t>
            </a:r>
            <a:r>
              <a:rPr lang="tr-TR" smtClean="0"/>
              <a:t>3</a:t>
            </a:r>
            <a:r>
              <a:rPr lang="en-US" smtClean="0"/>
              <a:t> ,</a:t>
            </a:r>
            <a:r>
              <a:rPr lang="tr-TR" smtClean="0"/>
              <a:t>ort</a:t>
            </a:r>
            <a:r>
              <a:rPr lang="en-US" smtClean="0"/>
              <a:t>. 39 y</a:t>
            </a:r>
          </a:p>
          <a:p>
            <a:pPr lvl="1" eaLnBrk="1" hangingPunct="1">
              <a:defRPr/>
            </a:pPr>
            <a:r>
              <a:rPr lang="tr-TR" smtClean="0"/>
              <a:t>%</a:t>
            </a:r>
            <a:r>
              <a:rPr lang="en-US" smtClean="0"/>
              <a:t>7 &lt;21</a:t>
            </a:r>
            <a:r>
              <a:rPr lang="tr-TR" smtClean="0"/>
              <a:t> </a:t>
            </a:r>
            <a:r>
              <a:rPr lang="en-US" smtClean="0"/>
              <a:t>y</a:t>
            </a:r>
            <a:r>
              <a:rPr lang="tr-TR" smtClean="0"/>
              <a:t>aş</a:t>
            </a:r>
            <a:endParaRPr lang="en-US" smtClean="0"/>
          </a:p>
          <a:p>
            <a:pPr eaLnBrk="1" hangingPunct="1">
              <a:buFont typeface="Wingdings" pitchFamily="2" charset="2"/>
              <a:buChar char="u"/>
              <a:defRPr/>
            </a:pPr>
            <a:r>
              <a:rPr lang="tr-TR" smtClean="0"/>
              <a:t>GI yolda diğer tümörler</a:t>
            </a:r>
            <a:endParaRPr lang="en-US" smtClean="0"/>
          </a:p>
        </p:txBody>
      </p:sp>
      <p:sp>
        <p:nvSpPr>
          <p:cNvPr id="75780" name="Rectangle 4"/>
          <p:cNvSpPr>
            <a:spLocks noGrp="1" noChangeArrowheads="1"/>
          </p:cNvSpPr>
          <p:nvPr>
            <p:ph type="body" sz="half" idx="2"/>
          </p:nvPr>
        </p:nvSpPr>
        <p:spPr>
          <a:xfrm>
            <a:off x="4652963" y="1600200"/>
            <a:ext cx="4033837" cy="4530725"/>
          </a:xfrm>
        </p:spPr>
        <p:txBody>
          <a:bodyPr/>
          <a:lstStyle/>
          <a:p>
            <a:pPr eaLnBrk="1" hangingPunct="1">
              <a:lnSpc>
                <a:spcPct val="90000"/>
              </a:lnSpc>
              <a:buFont typeface="Wingdings" pitchFamily="2" charset="2"/>
              <a:buChar char="u"/>
              <a:defRPr/>
            </a:pPr>
            <a:r>
              <a:rPr lang="tr-TR" smtClean="0"/>
              <a:t>Diğer kanserler</a:t>
            </a:r>
            <a:r>
              <a:rPr lang="en-US" smtClean="0"/>
              <a:t> </a:t>
            </a:r>
          </a:p>
          <a:p>
            <a:pPr lvl="1" eaLnBrk="1" hangingPunct="1">
              <a:lnSpc>
                <a:spcPct val="90000"/>
              </a:lnSpc>
              <a:defRPr/>
            </a:pPr>
            <a:r>
              <a:rPr lang="tr-TR" smtClean="0"/>
              <a:t>K ciğer</a:t>
            </a:r>
            <a:endParaRPr lang="en-US" smtClean="0"/>
          </a:p>
          <a:p>
            <a:pPr lvl="1" eaLnBrk="1" hangingPunct="1">
              <a:lnSpc>
                <a:spcPct val="90000"/>
              </a:lnSpc>
              <a:defRPr/>
            </a:pPr>
            <a:r>
              <a:rPr lang="en-US" smtClean="0"/>
              <a:t>T</a:t>
            </a:r>
            <a:r>
              <a:rPr lang="tr-TR" smtClean="0"/>
              <a:t>i</a:t>
            </a:r>
            <a:r>
              <a:rPr lang="en-US" smtClean="0"/>
              <a:t>roid</a:t>
            </a:r>
          </a:p>
          <a:p>
            <a:pPr lvl="1" eaLnBrk="1" hangingPunct="1">
              <a:lnSpc>
                <a:spcPct val="90000"/>
              </a:lnSpc>
              <a:defRPr/>
            </a:pPr>
            <a:r>
              <a:rPr lang="tr-TR" smtClean="0"/>
              <a:t>S kesesi</a:t>
            </a:r>
            <a:endParaRPr lang="en-US" smtClean="0"/>
          </a:p>
          <a:p>
            <a:pPr lvl="1" eaLnBrk="1" hangingPunct="1">
              <a:lnSpc>
                <a:spcPct val="90000"/>
              </a:lnSpc>
              <a:defRPr/>
            </a:pPr>
            <a:r>
              <a:rPr lang="en-US" smtClean="0"/>
              <a:t>Pan</a:t>
            </a:r>
            <a:r>
              <a:rPr lang="tr-TR" smtClean="0"/>
              <a:t>k</a:t>
            </a:r>
            <a:r>
              <a:rPr lang="en-US" smtClean="0"/>
              <a:t>reas</a:t>
            </a:r>
          </a:p>
          <a:p>
            <a:pPr lvl="1" eaLnBrk="1" hangingPunct="1">
              <a:lnSpc>
                <a:spcPct val="90000"/>
              </a:lnSpc>
              <a:defRPr/>
            </a:pPr>
            <a:r>
              <a:rPr lang="tr-TR" smtClean="0"/>
              <a:t>Sürrenal</a:t>
            </a:r>
            <a:endParaRPr lang="en-US" smtClean="0"/>
          </a:p>
          <a:p>
            <a:pPr lvl="1" eaLnBrk="1" hangingPunct="1">
              <a:lnSpc>
                <a:spcPct val="90000"/>
              </a:lnSpc>
              <a:defRPr/>
            </a:pPr>
            <a:r>
              <a:rPr lang="tr-TR" smtClean="0"/>
              <a:t>Sant Sinir Sist</a:t>
            </a:r>
            <a:endParaRPr lang="en-US" smtClean="0"/>
          </a:p>
          <a:p>
            <a:pPr eaLnBrk="1" hangingPunct="1">
              <a:lnSpc>
                <a:spcPct val="90000"/>
              </a:lnSpc>
              <a:buFont typeface="Wingdings" pitchFamily="2" charset="2"/>
              <a:buChar char="u"/>
              <a:defRPr/>
            </a:pPr>
            <a:r>
              <a:rPr lang="en-US" smtClean="0"/>
              <a:t>Desmoid t</a:t>
            </a:r>
            <a:r>
              <a:rPr lang="tr-TR" smtClean="0"/>
              <a:t>ü</a:t>
            </a:r>
            <a:r>
              <a:rPr lang="en-US" smtClean="0"/>
              <a:t>m</a:t>
            </a:r>
            <a:r>
              <a:rPr lang="tr-TR" smtClean="0"/>
              <a:t>ö</a:t>
            </a:r>
            <a:r>
              <a:rPr lang="en-US" smtClean="0"/>
              <a:t>r</a:t>
            </a:r>
          </a:p>
          <a:p>
            <a:pPr lvl="1" eaLnBrk="1" hangingPunct="1">
              <a:lnSpc>
                <a:spcPct val="90000"/>
              </a:lnSpc>
              <a:defRPr/>
            </a:pPr>
            <a:r>
              <a:rPr lang="tr-TR" smtClean="0"/>
              <a:t>%5</a:t>
            </a:r>
            <a:r>
              <a:rPr lang="en-US" smtClean="0"/>
              <a:t> morbidit</a:t>
            </a:r>
            <a:r>
              <a:rPr lang="tr-TR" smtClean="0"/>
              <a:t>e</a:t>
            </a:r>
            <a:r>
              <a:rPr lang="en-US" smtClean="0"/>
              <a:t>/mortalit</a:t>
            </a:r>
            <a:r>
              <a:rPr lang="tr-TR" smtClean="0"/>
              <a:t>e</a:t>
            </a:r>
            <a:endParaRPr lang="en-US" smtClean="0"/>
          </a:p>
          <a:p>
            <a:pPr eaLnBrk="1" hangingPunct="1">
              <a:lnSpc>
                <a:spcPct val="90000"/>
              </a:lnSpc>
              <a:buFont typeface="Wingdings" pitchFamily="2" charset="2"/>
              <a:buNone/>
              <a:defRPr/>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tr-TR" smtClean="0"/>
              <a:t>K</a:t>
            </a:r>
            <a:r>
              <a:rPr lang="en-US" smtClean="0"/>
              <a:t>lini</a:t>
            </a:r>
            <a:r>
              <a:rPr lang="tr-TR" smtClean="0"/>
              <a:t>k </a:t>
            </a:r>
            <a:r>
              <a:rPr lang="en-US" smtClean="0"/>
              <a:t>S</a:t>
            </a:r>
            <a:r>
              <a:rPr lang="tr-TR" smtClean="0"/>
              <a:t>emptomlar</a:t>
            </a:r>
            <a:endParaRPr lang="en-US" smtClean="0"/>
          </a:p>
        </p:txBody>
      </p:sp>
      <p:sp>
        <p:nvSpPr>
          <p:cNvPr id="76803" name="Rectangle 3"/>
          <p:cNvSpPr>
            <a:spLocks noGrp="1" noChangeArrowheads="1"/>
          </p:cNvSpPr>
          <p:nvPr>
            <p:ph type="body" idx="1"/>
          </p:nvPr>
        </p:nvSpPr>
        <p:spPr/>
        <p:txBody>
          <a:bodyPr/>
          <a:lstStyle/>
          <a:p>
            <a:pPr eaLnBrk="1" hangingPunct="1">
              <a:lnSpc>
                <a:spcPct val="90000"/>
              </a:lnSpc>
              <a:buFont typeface="Wingdings" pitchFamily="2" charset="2"/>
              <a:buChar char="u"/>
              <a:defRPr/>
            </a:pPr>
            <a:r>
              <a:rPr lang="en-US" sz="2800" smtClean="0"/>
              <a:t>Dental anomali</a:t>
            </a:r>
            <a:r>
              <a:rPr lang="tr-TR" sz="2800" smtClean="0"/>
              <a:t>ler</a:t>
            </a:r>
            <a:endParaRPr lang="en-US" sz="2800" smtClean="0"/>
          </a:p>
          <a:p>
            <a:pPr lvl="1" eaLnBrk="1" hangingPunct="1">
              <a:lnSpc>
                <a:spcPct val="90000"/>
              </a:lnSpc>
              <a:defRPr/>
            </a:pPr>
            <a:r>
              <a:rPr lang="tr-TR" sz="2400" smtClean="0"/>
              <a:t>Çıkmamış diş</a:t>
            </a:r>
            <a:endParaRPr lang="en-US" sz="2400" smtClean="0"/>
          </a:p>
          <a:p>
            <a:pPr lvl="1" eaLnBrk="1" hangingPunct="1">
              <a:lnSpc>
                <a:spcPct val="90000"/>
              </a:lnSpc>
              <a:defRPr/>
            </a:pPr>
            <a:r>
              <a:rPr lang="tr-TR" sz="2400" smtClean="0"/>
              <a:t>K</a:t>
            </a:r>
            <a:r>
              <a:rPr lang="en-US" sz="2400" smtClean="0"/>
              <a:t>on</a:t>
            </a:r>
            <a:r>
              <a:rPr lang="tr-TR" sz="2400" smtClean="0"/>
              <a:t>j</a:t>
            </a:r>
            <a:r>
              <a:rPr lang="en-US" sz="2400" smtClean="0"/>
              <a:t>enital </a:t>
            </a:r>
            <a:r>
              <a:rPr lang="tr-TR" sz="2400" smtClean="0"/>
              <a:t>diş yokluğu</a:t>
            </a:r>
            <a:endParaRPr lang="en-US" sz="2400" smtClean="0"/>
          </a:p>
          <a:p>
            <a:pPr lvl="1" eaLnBrk="1" hangingPunct="1">
              <a:lnSpc>
                <a:spcPct val="90000"/>
              </a:lnSpc>
              <a:defRPr/>
            </a:pPr>
            <a:r>
              <a:rPr lang="tr-TR" sz="2400" smtClean="0"/>
              <a:t>Çoklu diş</a:t>
            </a:r>
            <a:endParaRPr lang="en-US" sz="2400" smtClean="0"/>
          </a:p>
          <a:p>
            <a:pPr lvl="1" eaLnBrk="1" hangingPunct="1">
              <a:lnSpc>
                <a:spcPct val="90000"/>
              </a:lnSpc>
              <a:defRPr/>
            </a:pPr>
            <a:r>
              <a:rPr lang="tr-TR" sz="2400" smtClean="0"/>
              <a:t>Diş eti kistleri</a:t>
            </a:r>
            <a:endParaRPr lang="en-US" sz="2400" smtClean="0"/>
          </a:p>
          <a:p>
            <a:pPr lvl="1" eaLnBrk="1" hangingPunct="1">
              <a:lnSpc>
                <a:spcPct val="90000"/>
              </a:lnSpc>
              <a:defRPr/>
            </a:pPr>
            <a:r>
              <a:rPr lang="en-US" sz="2400" smtClean="0"/>
              <a:t>Odontoma</a:t>
            </a:r>
            <a:r>
              <a:rPr lang="tr-TR" sz="2400" smtClean="0"/>
              <a:t>lar</a:t>
            </a:r>
            <a:endParaRPr lang="en-US" sz="2400" smtClean="0"/>
          </a:p>
          <a:p>
            <a:pPr eaLnBrk="1" hangingPunct="1">
              <a:lnSpc>
                <a:spcPct val="90000"/>
              </a:lnSpc>
              <a:buFont typeface="Wingdings" pitchFamily="2" charset="2"/>
              <a:buChar char="u"/>
              <a:defRPr/>
            </a:pPr>
            <a:r>
              <a:rPr lang="en-US" sz="2800" smtClean="0"/>
              <a:t>E</a:t>
            </a:r>
            <a:r>
              <a:rPr lang="tr-TR" sz="2800" smtClean="0"/>
              <a:t>ks</a:t>
            </a:r>
            <a:r>
              <a:rPr lang="en-US" sz="2800" smtClean="0"/>
              <a:t>tra</a:t>
            </a:r>
            <a:r>
              <a:rPr lang="tr-TR" sz="2800" smtClean="0"/>
              <a:t>k</a:t>
            </a:r>
            <a:r>
              <a:rPr lang="en-US" sz="2800" smtClean="0"/>
              <a:t>oloni</a:t>
            </a:r>
            <a:r>
              <a:rPr lang="tr-TR" sz="2800" smtClean="0"/>
              <a:t>k</a:t>
            </a:r>
            <a:r>
              <a:rPr lang="en-US" sz="2800" smtClean="0"/>
              <a:t> </a:t>
            </a:r>
            <a:r>
              <a:rPr lang="tr-TR" sz="2800" smtClean="0"/>
              <a:t>oluşumlar</a:t>
            </a:r>
            <a:endParaRPr lang="en-US" sz="2800" smtClean="0"/>
          </a:p>
          <a:p>
            <a:pPr eaLnBrk="1" hangingPunct="1">
              <a:lnSpc>
                <a:spcPct val="90000"/>
              </a:lnSpc>
              <a:buFont typeface="Wingdings" pitchFamily="2" charset="2"/>
              <a:buChar char="u"/>
              <a:defRPr/>
            </a:pPr>
            <a:r>
              <a:rPr lang="tr-TR" sz="2800" smtClean="0"/>
              <a:t>Konje</a:t>
            </a:r>
            <a:r>
              <a:rPr lang="en-US" sz="2800" smtClean="0"/>
              <a:t>nital </a:t>
            </a:r>
            <a:r>
              <a:rPr lang="tr-TR" sz="2800" smtClean="0"/>
              <a:t>r</a:t>
            </a:r>
            <a:r>
              <a:rPr lang="en-US" sz="2800" smtClean="0"/>
              <a:t>etinal pigment epit</a:t>
            </a:r>
            <a:r>
              <a:rPr lang="tr-TR" sz="2800" smtClean="0"/>
              <a:t>el hipertrofisi </a:t>
            </a:r>
            <a:r>
              <a:rPr lang="en-US" sz="2800" smtClean="0"/>
              <a:t>(CHRPE)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t>CHRPE</a:t>
            </a:r>
          </a:p>
        </p:txBody>
      </p:sp>
      <p:sp>
        <p:nvSpPr>
          <p:cNvPr id="77827" name="Rectangle 3"/>
          <p:cNvSpPr>
            <a:spLocks noGrp="1" noChangeArrowheads="1"/>
          </p:cNvSpPr>
          <p:nvPr>
            <p:ph type="body" sz="half" idx="1"/>
          </p:nvPr>
        </p:nvSpPr>
        <p:spPr/>
        <p:txBody>
          <a:bodyPr/>
          <a:lstStyle/>
          <a:p>
            <a:pPr eaLnBrk="1" hangingPunct="1">
              <a:buFont typeface="Wingdings" pitchFamily="2" charset="2"/>
              <a:buChar char="u"/>
              <a:defRPr/>
            </a:pPr>
            <a:r>
              <a:rPr lang="tr-TR" sz="2800" smtClean="0"/>
              <a:t>R</a:t>
            </a:r>
            <a:r>
              <a:rPr lang="en-US" sz="2800" smtClean="0"/>
              <a:t>etina</a:t>
            </a:r>
            <a:r>
              <a:rPr lang="tr-TR" sz="2800" smtClean="0"/>
              <a:t> çili</a:t>
            </a:r>
            <a:endParaRPr lang="en-US" sz="2800" smtClean="0"/>
          </a:p>
          <a:p>
            <a:pPr eaLnBrk="1" hangingPunct="1">
              <a:buFont typeface="Wingdings" pitchFamily="2" charset="2"/>
              <a:buChar char="u"/>
              <a:defRPr/>
            </a:pPr>
            <a:r>
              <a:rPr lang="tr-TR" sz="2800" smtClean="0"/>
              <a:t>Görmede bozukluk yok</a:t>
            </a:r>
            <a:endParaRPr lang="en-US" sz="2800" smtClean="0"/>
          </a:p>
          <a:p>
            <a:pPr eaLnBrk="1" hangingPunct="1">
              <a:buFont typeface="Wingdings" pitchFamily="2" charset="2"/>
              <a:buChar char="u"/>
              <a:defRPr/>
            </a:pPr>
            <a:r>
              <a:rPr lang="tr-TR" sz="2800" smtClean="0"/>
              <a:t>FAP mutasyonları ile birliktelik</a:t>
            </a:r>
            <a:r>
              <a:rPr lang="en-US" sz="2800" smtClean="0"/>
              <a:t>.</a:t>
            </a:r>
          </a:p>
        </p:txBody>
      </p:sp>
      <p:pic>
        <p:nvPicPr>
          <p:cNvPr id="41988" name="Picture 6" descr="12793_fig04%20"/>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57838" y="1646238"/>
            <a:ext cx="2219325" cy="2095500"/>
          </a:xfrm>
          <a:noFill/>
          <a:extLst>
            <a:ext uri="{909E8E84-426E-40DD-AFC4-6F175D3DCCD1}">
              <a14:hiddenFill xmlns:a14="http://schemas.microsoft.com/office/drawing/2010/main">
                <a:solidFill>
                  <a:srgbClr val="FFFFFF"/>
                </a:solidFill>
              </a14:hiddenFill>
            </a:ext>
          </a:extLst>
        </p:spPr>
      </p:pic>
      <p:pic>
        <p:nvPicPr>
          <p:cNvPr id="41989" name="Picture 7" descr="29HypertrophyRPE"/>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80063" y="3941763"/>
            <a:ext cx="2173287" cy="21891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mtClean="0"/>
              <a:t>APC Gen</a:t>
            </a:r>
            <a:r>
              <a:rPr lang="tr-TR" smtClean="0"/>
              <a:t>i</a:t>
            </a:r>
            <a:endParaRPr lang="en-US" smtClean="0"/>
          </a:p>
        </p:txBody>
      </p:sp>
      <p:sp>
        <p:nvSpPr>
          <p:cNvPr id="95235" name="Rectangle 3"/>
          <p:cNvSpPr>
            <a:spLocks noGrp="1" noChangeArrowheads="1"/>
          </p:cNvSpPr>
          <p:nvPr>
            <p:ph type="body" idx="1"/>
          </p:nvPr>
        </p:nvSpPr>
        <p:spPr>
          <a:xfrm>
            <a:off x="457200" y="1676400"/>
            <a:ext cx="8229600" cy="4191000"/>
          </a:xfrm>
        </p:spPr>
        <p:txBody>
          <a:bodyPr/>
          <a:lstStyle/>
          <a:p>
            <a:pPr eaLnBrk="1" hangingPunct="1">
              <a:buFont typeface="Wingdings" pitchFamily="2" charset="2"/>
              <a:buChar char="u"/>
              <a:defRPr/>
            </a:pPr>
            <a:r>
              <a:rPr lang="tr-TR" sz="2400" smtClean="0"/>
              <a:t>Varlığı normal hücre çoğalması için gereklidir.</a:t>
            </a:r>
            <a:r>
              <a:rPr lang="en-US" sz="2400" smtClean="0"/>
              <a:t> </a:t>
            </a:r>
            <a:endParaRPr lang="tr-TR" sz="2400" smtClean="0"/>
          </a:p>
          <a:p>
            <a:pPr eaLnBrk="1" hangingPunct="1">
              <a:buFont typeface="Wingdings" pitchFamily="2" charset="2"/>
              <a:buChar char="u"/>
              <a:defRPr/>
            </a:pPr>
            <a:r>
              <a:rPr lang="tr-TR" sz="2400" smtClean="0"/>
              <a:t>Lokus: </a:t>
            </a:r>
            <a:r>
              <a:rPr lang="en-US" sz="2400" smtClean="0"/>
              <a:t>5q21-q22</a:t>
            </a:r>
          </a:p>
          <a:p>
            <a:pPr eaLnBrk="1" hangingPunct="1">
              <a:buFont typeface="Wingdings" pitchFamily="2" charset="2"/>
              <a:buChar char="u"/>
              <a:defRPr/>
            </a:pPr>
            <a:r>
              <a:rPr lang="tr-TR" sz="2400" smtClean="0"/>
              <a:t>Ana ürün</a:t>
            </a:r>
            <a:r>
              <a:rPr lang="en-US" sz="2400" smtClean="0"/>
              <a:t> 15 e</a:t>
            </a:r>
            <a:r>
              <a:rPr lang="tr-TR" sz="2400" smtClean="0"/>
              <a:t>kzondan oluşan </a:t>
            </a:r>
            <a:r>
              <a:rPr lang="en-US" sz="2400" smtClean="0"/>
              <a:t>2844 amino</a:t>
            </a:r>
            <a:r>
              <a:rPr lang="tr-TR" sz="2400" smtClean="0"/>
              <a:t>asitlik bir polipeptid. </a:t>
            </a:r>
          </a:p>
          <a:p>
            <a:pPr eaLnBrk="1" hangingPunct="1">
              <a:buFont typeface="Wingdings" pitchFamily="2" charset="2"/>
              <a:buChar char="u"/>
              <a:defRPr/>
            </a:pPr>
            <a:r>
              <a:rPr lang="en-US" sz="2400" smtClean="0"/>
              <a:t>APC </a:t>
            </a:r>
            <a:r>
              <a:rPr lang="tr-TR" sz="2400" smtClean="0"/>
              <a:t>kolonik kriptanın migrasyonunda da rol alır.</a:t>
            </a:r>
            <a:r>
              <a:rPr lang="en-US" sz="2400" smtClean="0"/>
              <a:t> </a:t>
            </a:r>
            <a:endParaRPr lang="tr-TR" sz="2400" smtClean="0"/>
          </a:p>
          <a:p>
            <a:pPr eaLnBrk="1" hangingPunct="1">
              <a:buFont typeface="Wingdings" pitchFamily="2" charset="2"/>
              <a:buChar char="u"/>
              <a:defRPr/>
            </a:pPr>
            <a:r>
              <a:rPr lang="en-US" sz="2400" smtClean="0"/>
              <a:t>APC</a:t>
            </a:r>
            <a:r>
              <a:rPr lang="tr-TR" sz="2400" smtClean="0"/>
              <a:t> bozuksa</a:t>
            </a:r>
            <a:r>
              <a:rPr lang="en-US" sz="2400" smtClean="0"/>
              <a:t>,  beta-</a:t>
            </a:r>
            <a:r>
              <a:rPr lang="tr-TR" sz="2400" smtClean="0"/>
              <a:t>k</a:t>
            </a:r>
            <a:r>
              <a:rPr lang="en-US" sz="2400" smtClean="0"/>
              <a:t>atenin </a:t>
            </a:r>
            <a:r>
              <a:rPr lang="tr-TR" sz="2400" smtClean="0"/>
              <a:t>birikimi ile proliferasyon artar.</a:t>
            </a:r>
          </a:p>
          <a:p>
            <a:pPr eaLnBrk="1" hangingPunct="1">
              <a:buFont typeface="Wingdings" pitchFamily="2" charset="2"/>
              <a:buChar char="u"/>
              <a:defRPr/>
            </a:pPr>
            <a:r>
              <a:rPr lang="en-US" sz="2400" smtClean="0"/>
              <a:t>450</a:t>
            </a:r>
            <a:r>
              <a:rPr lang="tr-TR" sz="2400" smtClean="0"/>
              <a:t>’nin üzerinde mutasyon nonsense/frameshift </a:t>
            </a:r>
          </a:p>
          <a:p>
            <a:pPr eaLnBrk="1" hangingPunct="1">
              <a:buFont typeface="Wingdings" pitchFamily="2" charset="2"/>
              <a:buChar char="u"/>
              <a:defRPr/>
            </a:pPr>
            <a:r>
              <a:rPr lang="tr-TR" sz="2400" smtClean="0"/>
              <a:t>Çoğunluğunda protein ürünü normalden kısa. (truncated..)</a:t>
            </a:r>
            <a:r>
              <a:rPr lang="en-US" sz="2400" smtClean="0"/>
              <a:t> </a:t>
            </a:r>
          </a:p>
          <a:p>
            <a:pPr eaLnBrk="1" hangingPunct="1">
              <a:buFont typeface="Wingdings" pitchFamily="2" charset="2"/>
              <a:buChar char="u"/>
              <a:defRPr/>
            </a:pPr>
            <a:endParaRPr lang="en-US" sz="2400" smtClean="0"/>
          </a:p>
          <a:p>
            <a:pPr eaLnBrk="1" hangingPunct="1">
              <a:buFont typeface="Wingdings" pitchFamily="2" charset="2"/>
              <a:buChar char="u"/>
              <a:defRPr/>
            </a:pPr>
            <a:endParaRPr lang="tr-TR" sz="2400" smtClean="0"/>
          </a:p>
          <a:p>
            <a:pPr eaLnBrk="1" hangingPunct="1">
              <a:buFont typeface="Wingdings" pitchFamily="2" charset="2"/>
              <a:buChar char="u"/>
              <a:defRPr/>
            </a:pPr>
            <a:endParaRPr lang="tr-TR" sz="2400" smtClean="0"/>
          </a:p>
          <a:p>
            <a:pPr eaLnBrk="1" hangingPunct="1">
              <a:buFont typeface="Wingdings" pitchFamily="2" charset="2"/>
              <a:buChar char="u"/>
              <a:defRPr/>
            </a:pPr>
            <a:endParaRPr lang="en-US" sz="2400" smtClean="0"/>
          </a:p>
          <a:p>
            <a:pPr eaLnBrk="1" hangingPunct="1">
              <a:buFont typeface="Wingdings" pitchFamily="2" charset="2"/>
              <a:buChar char="u"/>
              <a:defRPr/>
            </a:pPr>
            <a:endParaRPr lang="tr-TR" sz="2400" smtClean="0"/>
          </a:p>
          <a:p>
            <a:pPr eaLnBrk="1" hangingPunct="1">
              <a:buFont typeface="Wingdings" pitchFamily="2" charset="2"/>
              <a:buChar char="u"/>
              <a:defRPr/>
            </a:pPr>
            <a:endParaRPr lang="en-US" sz="24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3" descr="11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130300"/>
            <a:ext cx="82931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ChangeArrowheads="1"/>
          </p:cNvSpPr>
          <p:nvPr/>
        </p:nvSpPr>
        <p:spPr bwMode="ltGray">
          <a:xfrm>
            <a:off x="838200" y="1219200"/>
            <a:ext cx="78486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b="1" u="sng">
                <a:ea typeface="Times New Roman" charset="0"/>
                <a:cs typeface="Times New Roman" charset="0"/>
              </a:rPr>
              <a:t>Soy ağacında ailesel kansere işaret eden özellikler</a:t>
            </a:r>
          </a:p>
          <a:p>
            <a:endParaRPr lang="en-US" altLang="en-US" b="1" u="sng">
              <a:ea typeface="Times New Roman" charset="0"/>
              <a:cs typeface="Times New Roman" charset="0"/>
            </a:endParaRPr>
          </a:p>
          <a:p>
            <a:endParaRPr lang="en-US" altLang="en-US" sz="1400" b="1" u="sng">
              <a:ea typeface="Times New Roman" charset="0"/>
              <a:cs typeface="Times New Roman" charset="0"/>
            </a:endParaRPr>
          </a:p>
          <a:p>
            <a:pPr>
              <a:buFontTx/>
              <a:buChar char="•"/>
            </a:pPr>
            <a:r>
              <a:rPr lang="en-US" altLang="en-US" sz="1600">
                <a:ea typeface="Times New Roman" charset="0"/>
                <a:cs typeface="Times New Roman" charset="0"/>
              </a:rPr>
              <a:t>Ailenin tek tarafında iki veya fazla bireyde aynı tip kanser</a:t>
            </a:r>
          </a:p>
          <a:p>
            <a:pPr>
              <a:buFontTx/>
              <a:buChar char="•"/>
            </a:pPr>
            <a:endParaRPr lang="en-US" altLang="en-US" sz="1600">
              <a:ea typeface="Times New Roman" charset="0"/>
              <a:cs typeface="Times New Roman" charset="0"/>
            </a:endParaRPr>
          </a:p>
          <a:p>
            <a:pPr>
              <a:buFontTx/>
              <a:buChar char="•"/>
            </a:pPr>
            <a:r>
              <a:rPr lang="en-US" altLang="en-US" sz="1600">
                <a:ea typeface="Times New Roman" charset="0"/>
                <a:cs typeface="Times New Roman" charset="0"/>
              </a:rPr>
              <a:t>Beklenenden erken yaşta kanser tanısı alan birey</a:t>
            </a:r>
          </a:p>
          <a:p>
            <a:pPr>
              <a:buFontTx/>
              <a:buChar char="•"/>
            </a:pPr>
            <a:endParaRPr lang="en-US" altLang="en-US" sz="1600">
              <a:ea typeface="Times New Roman" charset="0"/>
              <a:cs typeface="Times New Roman" charset="0"/>
            </a:endParaRPr>
          </a:p>
          <a:p>
            <a:pPr>
              <a:buFontTx/>
              <a:buChar char="•"/>
            </a:pPr>
            <a:r>
              <a:rPr lang="en-US" altLang="en-US" sz="1600">
                <a:ea typeface="Times New Roman" charset="0"/>
                <a:cs typeface="Times New Roman" charset="0"/>
              </a:rPr>
              <a:t>Aynı bireyde birden fazla primer tümör</a:t>
            </a:r>
          </a:p>
          <a:p>
            <a:pPr>
              <a:buFontTx/>
              <a:buChar char="•"/>
            </a:pPr>
            <a:endParaRPr lang="en-US" altLang="en-US" sz="1600">
              <a:ea typeface="Times New Roman" charset="0"/>
              <a:cs typeface="Times New Roman" charset="0"/>
            </a:endParaRPr>
          </a:p>
          <a:p>
            <a:pPr>
              <a:buFontTx/>
              <a:buChar char="•"/>
            </a:pPr>
            <a:r>
              <a:rPr lang="en-US" altLang="en-US" sz="1600">
                <a:ea typeface="Times New Roman" charset="0"/>
                <a:cs typeface="Times New Roman" charset="0"/>
              </a:rPr>
              <a:t>Ailesel kanser sendromları ile ilişkili kanser olguları</a:t>
            </a:r>
          </a:p>
          <a:p>
            <a:pPr>
              <a:buFontTx/>
              <a:buChar char="•"/>
            </a:pPr>
            <a:endParaRPr lang="en-US" altLang="en-US" sz="1600">
              <a:ea typeface="Times New Roman" charset="0"/>
              <a:cs typeface="Times New Roman" charset="0"/>
            </a:endParaRPr>
          </a:p>
          <a:p>
            <a:pPr>
              <a:buFontTx/>
              <a:buChar char="•"/>
            </a:pPr>
            <a:r>
              <a:rPr lang="en-US" altLang="en-US" sz="1600">
                <a:ea typeface="Times New Roman" charset="0"/>
                <a:cs typeface="Times New Roman" charset="0"/>
              </a:rPr>
              <a:t>Ailede toplum insidansıa göre daha fazla sayıda kanser olgusu olması</a:t>
            </a:r>
          </a:p>
          <a:p>
            <a:pPr>
              <a:buFontTx/>
              <a:buChar char="•"/>
            </a:pPr>
            <a:endParaRPr lang="en-US" altLang="en-US" sz="1600">
              <a:ea typeface="Times New Roman" charset="0"/>
              <a:cs typeface="Times New Roman" charset="0"/>
            </a:endParaRPr>
          </a:p>
          <a:p>
            <a:pPr>
              <a:buFontTx/>
              <a:buChar char="•"/>
            </a:pPr>
            <a:r>
              <a:rPr lang="en-US" altLang="en-US" sz="1600">
                <a:ea typeface="Times New Roman" charset="0"/>
                <a:cs typeface="Times New Roman" charset="0"/>
              </a:rPr>
              <a:t>Doğumsal kusurlu bireyde kanser olgusu</a:t>
            </a:r>
          </a:p>
          <a:p>
            <a:pPr>
              <a:buFontTx/>
              <a:buChar char="•"/>
            </a:pPr>
            <a:endParaRPr lang="en-US" altLang="en-US" sz="1600">
              <a:ea typeface="Times New Roman" charset="0"/>
              <a:cs typeface="Times New Roman" charset="0"/>
            </a:endParaRPr>
          </a:p>
          <a:p>
            <a:pPr>
              <a:buFontTx/>
              <a:buChar char="•"/>
            </a:pPr>
            <a:r>
              <a:rPr lang="en-US" altLang="en-US" sz="1600">
                <a:ea typeface="Times New Roman" charset="0"/>
                <a:cs typeface="Times New Roman" charset="0"/>
              </a:rPr>
              <a:t>Kanser olgularının otozomal dominant kalıtım kalıbı ile aktarılıyor olması</a:t>
            </a:r>
            <a:endParaRPr lang="en-US" altLang="en-US"/>
          </a:p>
          <a:p>
            <a:endParaRPr lang="en-US" altLang="en-US" sz="6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4"/>
          <p:cNvSpPr>
            <a:spLocks noChangeArrowheads="1"/>
          </p:cNvSpPr>
          <p:nvPr/>
        </p:nvSpPr>
        <p:spPr bwMode="ltGray">
          <a:xfrm>
            <a:off x="1066800" y="5791200"/>
            <a:ext cx="585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t>FAP </a:t>
            </a:r>
            <a:r>
              <a:rPr lang="tr-TR" altLang="en-US"/>
              <a:t>fenotipi ve </a:t>
            </a:r>
            <a:r>
              <a:rPr lang="en-US" altLang="en-US"/>
              <a:t>APC muta</a:t>
            </a:r>
            <a:r>
              <a:rPr lang="tr-TR" altLang="en-US"/>
              <a:t>syonları arasındaki ilişki</a:t>
            </a:r>
            <a:endParaRPr lang="en-US" altLang="en-US"/>
          </a:p>
        </p:txBody>
      </p:sp>
      <p:pic>
        <p:nvPicPr>
          <p:cNvPr id="45059" name="Picture 5" descr="DDE09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4676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7"/>
          <p:cNvSpPr>
            <a:spLocks noChangeArrowheads="1"/>
          </p:cNvSpPr>
          <p:nvPr/>
        </p:nvSpPr>
        <p:spPr bwMode="ltGray">
          <a:xfrm>
            <a:off x="4419600" y="6400800"/>
            <a:ext cx="453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sz="1000"/>
              <a:t>Fearnhead </a:t>
            </a:r>
            <a:r>
              <a:rPr lang="tr-TR" altLang="en-US" sz="1000"/>
              <a:t> ve ark. </a:t>
            </a:r>
            <a:r>
              <a:rPr lang="en-US" altLang="en-US" sz="1000"/>
              <a:t>Human Molecular Genetics, 2001, Vol. 10, No.</a:t>
            </a:r>
            <a:r>
              <a:rPr lang="tr-TR" altLang="en-US" sz="1000"/>
              <a:t>7</a:t>
            </a:r>
            <a:r>
              <a:rPr lang="en-US" altLang="en-US" sz="100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812800"/>
            <a:ext cx="7772400" cy="1143000"/>
          </a:xfrm>
        </p:spPr>
        <p:txBody>
          <a:bodyPr lIns="90488" tIns="44450" rIns="90488" bIns="44450"/>
          <a:lstStyle/>
          <a:p>
            <a:pPr eaLnBrk="1" hangingPunct="1">
              <a:defRPr/>
            </a:pPr>
            <a:r>
              <a:rPr lang="tr-TR" smtClean="0"/>
              <a:t>APC</a:t>
            </a:r>
            <a:r>
              <a:rPr lang="en-US" smtClean="0"/>
              <a:t> </a:t>
            </a:r>
            <a:r>
              <a:rPr lang="tr-TR" sz="3600" smtClean="0"/>
              <a:t>(Tümör Baskılayıcı Gen)</a:t>
            </a:r>
            <a:endParaRPr lang="en-US" sz="3600" smtClean="0"/>
          </a:p>
        </p:txBody>
      </p:sp>
      <p:sp>
        <p:nvSpPr>
          <p:cNvPr id="263171" name="Rectangle 3"/>
          <p:cNvSpPr>
            <a:spLocks noChangeArrowheads="1"/>
          </p:cNvSpPr>
          <p:nvPr/>
        </p:nvSpPr>
        <p:spPr bwMode="auto">
          <a:xfrm>
            <a:off x="8118475" y="4346575"/>
            <a:ext cx="346075" cy="454025"/>
          </a:xfrm>
          <a:prstGeom prst="rect">
            <a:avLst/>
          </a:prstGeom>
          <a:noFill/>
          <a:ln w="12700">
            <a:noFill/>
            <a:miter lim="800000"/>
            <a:headEnd/>
            <a:tailEnd/>
          </a:ln>
          <a:effectLst/>
        </p:spPr>
        <p:txBody>
          <a:bodyPr wrap="none" lIns="90488" tIns="44450" rIns="90488" bIns="44450">
            <a:spAutoFit/>
          </a:bodyPr>
          <a:lstStyle/>
          <a:p>
            <a:pPr>
              <a:defRPr/>
            </a:pPr>
            <a:r>
              <a:rPr lang="en-US" sz="2400">
                <a:solidFill>
                  <a:srgbClr val="FFFFFF"/>
                </a:solidFill>
                <a:effectLst>
                  <a:outerShdw blurRad="38100" dist="38100" dir="2700000" algn="tl">
                    <a:srgbClr val="000000"/>
                  </a:outerShdw>
                </a:effectLst>
                <a:latin typeface="Times New Roman" pitchFamily="18" charset="0"/>
              </a:rPr>
              <a:t>3'</a:t>
            </a:r>
          </a:p>
        </p:txBody>
      </p:sp>
      <p:sp>
        <p:nvSpPr>
          <p:cNvPr id="263172" name="Rectangle 4"/>
          <p:cNvSpPr>
            <a:spLocks noChangeArrowheads="1"/>
          </p:cNvSpPr>
          <p:nvPr/>
        </p:nvSpPr>
        <p:spPr bwMode="auto">
          <a:xfrm>
            <a:off x="573088" y="4325938"/>
            <a:ext cx="346075" cy="454025"/>
          </a:xfrm>
          <a:prstGeom prst="rect">
            <a:avLst/>
          </a:prstGeom>
          <a:noFill/>
          <a:ln w="12700">
            <a:noFill/>
            <a:miter lim="800000"/>
            <a:headEnd/>
            <a:tailEnd/>
          </a:ln>
          <a:effectLst/>
        </p:spPr>
        <p:txBody>
          <a:bodyPr wrap="none" lIns="90488" tIns="44450" rIns="90488" bIns="44450">
            <a:spAutoFit/>
          </a:bodyPr>
          <a:lstStyle/>
          <a:p>
            <a:pPr>
              <a:defRPr/>
            </a:pPr>
            <a:r>
              <a:rPr lang="en-US" sz="2400">
                <a:solidFill>
                  <a:srgbClr val="FFFFFF"/>
                </a:solidFill>
                <a:effectLst>
                  <a:outerShdw blurRad="38100" dist="38100" dir="2700000" algn="tl">
                    <a:srgbClr val="000000"/>
                  </a:outerShdw>
                </a:effectLst>
                <a:latin typeface="Times New Roman" pitchFamily="18" charset="0"/>
              </a:rPr>
              <a:t>5'</a:t>
            </a:r>
          </a:p>
        </p:txBody>
      </p:sp>
      <p:sp>
        <p:nvSpPr>
          <p:cNvPr id="46085" name="Line 5"/>
          <p:cNvSpPr>
            <a:spLocks noChangeShapeType="1"/>
          </p:cNvSpPr>
          <p:nvPr/>
        </p:nvSpPr>
        <p:spPr bwMode="auto">
          <a:xfrm flipH="1">
            <a:off x="5514975" y="2732088"/>
            <a:ext cx="673100" cy="0"/>
          </a:xfrm>
          <a:prstGeom prst="line">
            <a:avLst/>
          </a:prstGeom>
          <a:noFill/>
          <a:ln w="254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3174" name="Rectangle 6"/>
          <p:cNvSpPr>
            <a:spLocks noChangeArrowheads="1"/>
          </p:cNvSpPr>
          <p:nvPr/>
        </p:nvSpPr>
        <p:spPr bwMode="auto">
          <a:xfrm>
            <a:off x="6291263" y="2500313"/>
            <a:ext cx="1508125" cy="454025"/>
          </a:xfrm>
          <a:prstGeom prst="rect">
            <a:avLst/>
          </a:prstGeom>
          <a:noFill/>
          <a:ln w="12700">
            <a:noFill/>
            <a:miter lim="800000"/>
            <a:headEnd/>
            <a:tailEnd/>
          </a:ln>
          <a:effectLst/>
        </p:spPr>
        <p:txBody>
          <a:bodyPr wrap="none" lIns="90488" tIns="44450" rIns="90488" bIns="44450">
            <a:spAutoFit/>
          </a:bodyPr>
          <a:lstStyle/>
          <a:p>
            <a:pPr>
              <a:defRPr/>
            </a:pPr>
            <a:r>
              <a:rPr lang="tr-TR" sz="2400">
                <a:solidFill>
                  <a:srgbClr val="FFFFFF"/>
                </a:solidFill>
                <a:effectLst>
                  <a:outerShdw blurRad="38100" dist="38100" dir="2700000" algn="tl">
                    <a:srgbClr val="000000"/>
                  </a:outerShdw>
                </a:effectLst>
                <a:latin typeface="Times New Roman" pitchFamily="18" charset="0"/>
              </a:rPr>
              <a:t>K</a:t>
            </a:r>
            <a:r>
              <a:rPr lang="en-US" sz="2400">
                <a:solidFill>
                  <a:srgbClr val="FFFFFF"/>
                </a:solidFill>
                <a:effectLst>
                  <a:outerShdw blurRad="38100" dist="38100" dir="2700000" algn="tl">
                    <a:srgbClr val="000000"/>
                  </a:outerShdw>
                </a:effectLst>
                <a:latin typeface="Times New Roman" pitchFamily="18" charset="0"/>
              </a:rPr>
              <a:t>odon 1309</a:t>
            </a:r>
          </a:p>
        </p:txBody>
      </p:sp>
      <p:sp>
        <p:nvSpPr>
          <p:cNvPr id="46087" name="Rectangle 7"/>
          <p:cNvSpPr>
            <a:spLocks noChangeArrowheads="1"/>
          </p:cNvSpPr>
          <p:nvPr/>
        </p:nvSpPr>
        <p:spPr bwMode="auto">
          <a:xfrm>
            <a:off x="935038" y="2198688"/>
            <a:ext cx="716915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088" name="Freeform 8"/>
          <p:cNvSpPr>
            <a:spLocks/>
          </p:cNvSpPr>
          <p:nvPr/>
        </p:nvSpPr>
        <p:spPr bwMode="auto">
          <a:xfrm>
            <a:off x="669925" y="4792663"/>
            <a:ext cx="6200775" cy="463550"/>
          </a:xfrm>
          <a:custGeom>
            <a:avLst/>
            <a:gdLst>
              <a:gd name="T0" fmla="*/ 2147483647 w 4394"/>
              <a:gd name="T1" fmla="*/ 2147483647 h 292"/>
              <a:gd name="T2" fmla="*/ 2147483647 w 4394"/>
              <a:gd name="T3" fmla="*/ 0 h 292"/>
              <a:gd name="T4" fmla="*/ 0 w 4394"/>
              <a:gd name="T5" fmla="*/ 0 h 292"/>
              <a:gd name="T6" fmla="*/ 0 w 4394"/>
              <a:gd name="T7" fmla="*/ 2147483647 h 292"/>
              <a:gd name="T8" fmla="*/ 2147483647 w 4394"/>
              <a:gd name="T9" fmla="*/ 2147483647 h 292"/>
              <a:gd name="T10" fmla="*/ 0 60000 65536"/>
              <a:gd name="T11" fmla="*/ 0 60000 65536"/>
              <a:gd name="T12" fmla="*/ 0 60000 65536"/>
              <a:gd name="T13" fmla="*/ 0 60000 65536"/>
              <a:gd name="T14" fmla="*/ 0 60000 65536"/>
              <a:gd name="T15" fmla="*/ 0 w 4394"/>
              <a:gd name="T16" fmla="*/ 0 h 292"/>
              <a:gd name="T17" fmla="*/ 4394 w 4394"/>
              <a:gd name="T18" fmla="*/ 292 h 292"/>
            </a:gdLst>
            <a:ahLst/>
            <a:cxnLst>
              <a:cxn ang="T10">
                <a:pos x="T0" y="T1"/>
              </a:cxn>
              <a:cxn ang="T11">
                <a:pos x="T2" y="T3"/>
              </a:cxn>
              <a:cxn ang="T12">
                <a:pos x="T4" y="T5"/>
              </a:cxn>
              <a:cxn ang="T13">
                <a:pos x="T6" y="T7"/>
              </a:cxn>
              <a:cxn ang="T14">
                <a:pos x="T8" y="T9"/>
              </a:cxn>
            </a:cxnLst>
            <a:rect l="T15" t="T16" r="T17" b="T18"/>
            <a:pathLst>
              <a:path w="4394" h="292">
                <a:moveTo>
                  <a:pt x="4316" y="291"/>
                </a:moveTo>
                <a:lnTo>
                  <a:pt x="4393" y="0"/>
                </a:lnTo>
                <a:lnTo>
                  <a:pt x="0" y="0"/>
                </a:lnTo>
                <a:lnTo>
                  <a:pt x="0" y="291"/>
                </a:lnTo>
                <a:lnTo>
                  <a:pt x="4316" y="291"/>
                </a:lnTo>
              </a:path>
            </a:pathLst>
          </a:custGeom>
          <a:gradFill rotWithShape="0">
            <a:gsLst>
              <a:gs pos="0">
                <a:srgbClr val="808080"/>
              </a:gs>
              <a:gs pos="50000">
                <a:srgbClr val="BFBFBF"/>
              </a:gs>
              <a:gs pos="100000">
                <a:srgbClr val="808080"/>
              </a:gs>
            </a:gsLst>
            <a:lin ang="5400000" scaled="1"/>
          </a:gra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089" name="Freeform 9"/>
          <p:cNvSpPr>
            <a:spLocks/>
          </p:cNvSpPr>
          <p:nvPr/>
        </p:nvSpPr>
        <p:spPr bwMode="auto">
          <a:xfrm>
            <a:off x="6859588" y="4797425"/>
            <a:ext cx="1476375" cy="463550"/>
          </a:xfrm>
          <a:custGeom>
            <a:avLst/>
            <a:gdLst>
              <a:gd name="T0" fmla="*/ 2147483647 w 1046"/>
              <a:gd name="T1" fmla="*/ 2147483647 h 292"/>
              <a:gd name="T2" fmla="*/ 2147483647 w 1046"/>
              <a:gd name="T3" fmla="*/ 0 h 292"/>
              <a:gd name="T4" fmla="*/ 2147483647 w 1046"/>
              <a:gd name="T5" fmla="*/ 0 h 292"/>
              <a:gd name="T6" fmla="*/ 0 w 1046"/>
              <a:gd name="T7" fmla="*/ 2147483647 h 292"/>
              <a:gd name="T8" fmla="*/ 2147483647 w 1046"/>
              <a:gd name="T9" fmla="*/ 2147483647 h 292"/>
              <a:gd name="T10" fmla="*/ 0 60000 65536"/>
              <a:gd name="T11" fmla="*/ 0 60000 65536"/>
              <a:gd name="T12" fmla="*/ 0 60000 65536"/>
              <a:gd name="T13" fmla="*/ 0 60000 65536"/>
              <a:gd name="T14" fmla="*/ 0 60000 65536"/>
              <a:gd name="T15" fmla="*/ 0 w 1046"/>
              <a:gd name="T16" fmla="*/ 0 h 292"/>
              <a:gd name="T17" fmla="*/ 1046 w 1046"/>
              <a:gd name="T18" fmla="*/ 292 h 292"/>
            </a:gdLst>
            <a:ahLst/>
            <a:cxnLst>
              <a:cxn ang="T10">
                <a:pos x="T0" y="T1"/>
              </a:cxn>
              <a:cxn ang="T11">
                <a:pos x="T2" y="T3"/>
              </a:cxn>
              <a:cxn ang="T12">
                <a:pos x="T4" y="T5"/>
              </a:cxn>
              <a:cxn ang="T13">
                <a:pos x="T6" y="T7"/>
              </a:cxn>
              <a:cxn ang="T14">
                <a:pos x="T8" y="T9"/>
              </a:cxn>
            </a:cxnLst>
            <a:rect l="T15" t="T16" r="T17" b="T18"/>
            <a:pathLst>
              <a:path w="1046" h="292">
                <a:moveTo>
                  <a:pt x="1045" y="291"/>
                </a:moveTo>
                <a:lnTo>
                  <a:pt x="1045" y="0"/>
                </a:lnTo>
                <a:lnTo>
                  <a:pt x="82" y="0"/>
                </a:lnTo>
                <a:lnTo>
                  <a:pt x="0" y="291"/>
                </a:lnTo>
                <a:lnTo>
                  <a:pt x="1045" y="291"/>
                </a:lnTo>
              </a:path>
            </a:pathLst>
          </a:custGeom>
          <a:gradFill rotWithShape="0">
            <a:gsLst>
              <a:gs pos="0">
                <a:srgbClr val="808080"/>
              </a:gs>
              <a:gs pos="50000">
                <a:srgbClr val="BFBFBF"/>
              </a:gs>
              <a:gs pos="100000">
                <a:srgbClr val="808080"/>
              </a:gs>
            </a:gsLst>
            <a:lin ang="5400000" scaled="1"/>
          </a:gra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090" name="Line 10"/>
          <p:cNvSpPr>
            <a:spLocks noChangeShapeType="1"/>
          </p:cNvSpPr>
          <p:nvPr/>
        </p:nvSpPr>
        <p:spPr bwMode="auto">
          <a:xfrm>
            <a:off x="79375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947738" y="4800600"/>
            <a:ext cx="1587"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2"/>
          <p:cNvSpPr>
            <a:spLocks noChangeShapeType="1"/>
          </p:cNvSpPr>
          <p:nvPr/>
        </p:nvSpPr>
        <p:spPr bwMode="auto">
          <a:xfrm>
            <a:off x="1101725" y="4800600"/>
            <a:ext cx="1588"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3" name="Line 13"/>
          <p:cNvSpPr>
            <a:spLocks noChangeShapeType="1"/>
          </p:cNvSpPr>
          <p:nvPr/>
        </p:nvSpPr>
        <p:spPr bwMode="auto">
          <a:xfrm>
            <a:off x="1309688" y="4800600"/>
            <a:ext cx="1587"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14"/>
          <p:cNvSpPr>
            <a:spLocks noChangeShapeType="1"/>
          </p:cNvSpPr>
          <p:nvPr/>
        </p:nvSpPr>
        <p:spPr bwMode="auto">
          <a:xfrm>
            <a:off x="146050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15"/>
          <p:cNvSpPr>
            <a:spLocks noChangeShapeType="1"/>
          </p:cNvSpPr>
          <p:nvPr/>
        </p:nvSpPr>
        <p:spPr bwMode="auto">
          <a:xfrm>
            <a:off x="161925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6" name="Line 16"/>
          <p:cNvSpPr>
            <a:spLocks noChangeShapeType="1"/>
          </p:cNvSpPr>
          <p:nvPr/>
        </p:nvSpPr>
        <p:spPr bwMode="auto">
          <a:xfrm>
            <a:off x="177165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17"/>
          <p:cNvSpPr>
            <a:spLocks noChangeShapeType="1"/>
          </p:cNvSpPr>
          <p:nvPr/>
        </p:nvSpPr>
        <p:spPr bwMode="auto">
          <a:xfrm>
            <a:off x="1935163" y="4800600"/>
            <a:ext cx="1587"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18"/>
          <p:cNvSpPr>
            <a:spLocks noChangeShapeType="1"/>
          </p:cNvSpPr>
          <p:nvPr/>
        </p:nvSpPr>
        <p:spPr bwMode="auto">
          <a:xfrm>
            <a:off x="2300288" y="4800600"/>
            <a:ext cx="1587"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19"/>
          <p:cNvSpPr>
            <a:spLocks noChangeShapeType="1"/>
          </p:cNvSpPr>
          <p:nvPr/>
        </p:nvSpPr>
        <p:spPr bwMode="auto">
          <a:xfrm>
            <a:off x="246380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0" name="Line 20"/>
          <p:cNvSpPr>
            <a:spLocks noChangeShapeType="1"/>
          </p:cNvSpPr>
          <p:nvPr/>
        </p:nvSpPr>
        <p:spPr bwMode="auto">
          <a:xfrm>
            <a:off x="262255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21"/>
          <p:cNvSpPr>
            <a:spLocks noChangeShapeType="1"/>
          </p:cNvSpPr>
          <p:nvPr/>
        </p:nvSpPr>
        <p:spPr bwMode="auto">
          <a:xfrm>
            <a:off x="278765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22"/>
          <p:cNvSpPr>
            <a:spLocks noChangeShapeType="1"/>
          </p:cNvSpPr>
          <p:nvPr/>
        </p:nvSpPr>
        <p:spPr bwMode="auto">
          <a:xfrm>
            <a:off x="2940050" y="4800600"/>
            <a:ext cx="0"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23"/>
          <p:cNvSpPr>
            <a:spLocks noChangeShapeType="1"/>
          </p:cNvSpPr>
          <p:nvPr/>
        </p:nvSpPr>
        <p:spPr bwMode="auto">
          <a:xfrm>
            <a:off x="3205163" y="4800600"/>
            <a:ext cx="1587"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4" name="Freeform 24"/>
          <p:cNvSpPr>
            <a:spLocks/>
          </p:cNvSpPr>
          <p:nvPr/>
        </p:nvSpPr>
        <p:spPr bwMode="auto">
          <a:xfrm>
            <a:off x="1028700" y="4662488"/>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1"/>
                </a:lnTo>
                <a:lnTo>
                  <a:pt x="42" y="50"/>
                </a:lnTo>
                <a:lnTo>
                  <a:pt x="44" y="47"/>
                </a:lnTo>
                <a:lnTo>
                  <a:pt x="46" y="46"/>
                </a:lnTo>
                <a:lnTo>
                  <a:pt x="47" y="44"/>
                </a:lnTo>
                <a:lnTo>
                  <a:pt x="49" y="42"/>
                </a:lnTo>
                <a:lnTo>
                  <a:pt x="50" y="40"/>
                </a:lnTo>
                <a:lnTo>
                  <a:pt x="51" y="37"/>
                </a:lnTo>
                <a:lnTo>
                  <a:pt x="52" y="34"/>
                </a:lnTo>
                <a:lnTo>
                  <a:pt x="53" y="33"/>
                </a:lnTo>
                <a:lnTo>
                  <a:pt x="53" y="30"/>
                </a:lnTo>
                <a:lnTo>
                  <a:pt x="54" y="27"/>
                </a:lnTo>
                <a:lnTo>
                  <a:pt x="53" y="24"/>
                </a:lnTo>
                <a:lnTo>
                  <a:pt x="53" y="21"/>
                </a:lnTo>
                <a:lnTo>
                  <a:pt x="52" y="19"/>
                </a:lnTo>
                <a:lnTo>
                  <a:pt x="51" y="16"/>
                </a:lnTo>
                <a:lnTo>
                  <a:pt x="50" y="13"/>
                </a:lnTo>
                <a:lnTo>
                  <a:pt x="49" y="12"/>
                </a:lnTo>
                <a:lnTo>
                  <a:pt x="47" y="9"/>
                </a:lnTo>
                <a:lnTo>
                  <a:pt x="46" y="7"/>
                </a:lnTo>
                <a:lnTo>
                  <a:pt x="44" y="6"/>
                </a:lnTo>
                <a:lnTo>
                  <a:pt x="42"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9"/>
                </a:lnTo>
                <a:lnTo>
                  <a:pt x="4" y="12"/>
                </a:lnTo>
                <a:lnTo>
                  <a:pt x="3" y="13"/>
                </a:lnTo>
                <a:lnTo>
                  <a:pt x="2" y="16"/>
                </a:lnTo>
                <a:lnTo>
                  <a:pt x="1" y="19"/>
                </a:lnTo>
                <a:lnTo>
                  <a:pt x="0" y="21"/>
                </a:lnTo>
                <a:lnTo>
                  <a:pt x="0" y="24"/>
                </a:lnTo>
                <a:lnTo>
                  <a:pt x="0" y="27"/>
                </a:lnTo>
                <a:lnTo>
                  <a:pt x="0" y="30"/>
                </a:lnTo>
                <a:lnTo>
                  <a:pt x="0" y="33"/>
                </a:lnTo>
                <a:lnTo>
                  <a:pt x="1" y="34"/>
                </a:lnTo>
                <a:lnTo>
                  <a:pt x="2" y="37"/>
                </a:lnTo>
                <a:lnTo>
                  <a:pt x="3" y="40"/>
                </a:lnTo>
                <a:lnTo>
                  <a:pt x="4" y="42"/>
                </a:lnTo>
                <a:lnTo>
                  <a:pt x="6" y="44"/>
                </a:lnTo>
                <a:lnTo>
                  <a:pt x="8" y="46"/>
                </a:lnTo>
                <a:lnTo>
                  <a:pt x="10" y="47"/>
                </a:lnTo>
                <a:lnTo>
                  <a:pt x="11" y="50"/>
                </a:lnTo>
                <a:lnTo>
                  <a:pt x="14"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05" name="Freeform 25"/>
          <p:cNvSpPr>
            <a:spLocks/>
          </p:cNvSpPr>
          <p:nvPr/>
        </p:nvSpPr>
        <p:spPr bwMode="auto">
          <a:xfrm>
            <a:off x="1089025" y="46656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3"/>
                </a:lnTo>
                <a:lnTo>
                  <a:pt x="38" y="52"/>
                </a:lnTo>
                <a:lnTo>
                  <a:pt x="40" y="50"/>
                </a:lnTo>
                <a:lnTo>
                  <a:pt x="42" y="49"/>
                </a:lnTo>
                <a:lnTo>
                  <a:pt x="44" y="48"/>
                </a:lnTo>
                <a:lnTo>
                  <a:pt x="46" y="46"/>
                </a:lnTo>
                <a:lnTo>
                  <a:pt x="47" y="44"/>
                </a:lnTo>
                <a:lnTo>
                  <a:pt x="50" y="42"/>
                </a:lnTo>
                <a:lnTo>
                  <a:pt x="51" y="40"/>
                </a:lnTo>
                <a:lnTo>
                  <a:pt x="52" y="37"/>
                </a:lnTo>
                <a:lnTo>
                  <a:pt x="53" y="35"/>
                </a:lnTo>
                <a:lnTo>
                  <a:pt x="53" y="33"/>
                </a:lnTo>
                <a:lnTo>
                  <a:pt x="53" y="30"/>
                </a:lnTo>
                <a:lnTo>
                  <a:pt x="54" y="28"/>
                </a:lnTo>
                <a:lnTo>
                  <a:pt x="53" y="24"/>
                </a:lnTo>
                <a:lnTo>
                  <a:pt x="53" y="21"/>
                </a:lnTo>
                <a:lnTo>
                  <a:pt x="53" y="18"/>
                </a:lnTo>
                <a:lnTo>
                  <a:pt x="52" y="17"/>
                </a:lnTo>
                <a:lnTo>
                  <a:pt x="51" y="14"/>
                </a:lnTo>
                <a:lnTo>
                  <a:pt x="50" y="12"/>
                </a:lnTo>
                <a:lnTo>
                  <a:pt x="47" y="10"/>
                </a:lnTo>
                <a:lnTo>
                  <a:pt x="46" y="8"/>
                </a:lnTo>
                <a:lnTo>
                  <a:pt x="44" y="6"/>
                </a:lnTo>
                <a:lnTo>
                  <a:pt x="42" y="4"/>
                </a:lnTo>
                <a:lnTo>
                  <a:pt x="40" y="3"/>
                </a:lnTo>
                <a:lnTo>
                  <a:pt x="38" y="2"/>
                </a:lnTo>
                <a:lnTo>
                  <a:pt x="35" y="1"/>
                </a:lnTo>
                <a:lnTo>
                  <a:pt x="33"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3" y="14"/>
                </a:lnTo>
                <a:lnTo>
                  <a:pt x="2" y="17"/>
                </a:lnTo>
                <a:lnTo>
                  <a:pt x="1" y="18"/>
                </a:lnTo>
                <a:lnTo>
                  <a:pt x="0" y="21"/>
                </a:lnTo>
                <a:lnTo>
                  <a:pt x="0" y="24"/>
                </a:lnTo>
                <a:lnTo>
                  <a:pt x="0" y="28"/>
                </a:lnTo>
                <a:lnTo>
                  <a:pt x="0" y="30"/>
                </a:lnTo>
                <a:lnTo>
                  <a:pt x="0" y="33"/>
                </a:lnTo>
                <a:lnTo>
                  <a:pt x="1" y="35"/>
                </a:lnTo>
                <a:lnTo>
                  <a:pt x="2" y="37"/>
                </a:lnTo>
                <a:lnTo>
                  <a:pt x="3" y="40"/>
                </a:lnTo>
                <a:lnTo>
                  <a:pt x="4" y="42"/>
                </a:lnTo>
                <a:lnTo>
                  <a:pt x="6" y="44"/>
                </a:lnTo>
                <a:lnTo>
                  <a:pt x="7" y="46"/>
                </a:lnTo>
                <a:lnTo>
                  <a:pt x="10" y="48"/>
                </a:lnTo>
                <a:lnTo>
                  <a:pt x="12" y="49"/>
                </a:lnTo>
                <a:lnTo>
                  <a:pt x="13" y="50"/>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06" name="Freeform 26"/>
          <p:cNvSpPr>
            <a:spLocks/>
          </p:cNvSpPr>
          <p:nvPr/>
        </p:nvSpPr>
        <p:spPr bwMode="auto">
          <a:xfrm>
            <a:off x="1141413" y="4667250"/>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1" y="53"/>
                </a:lnTo>
                <a:lnTo>
                  <a:pt x="34" y="53"/>
                </a:lnTo>
                <a:lnTo>
                  <a:pt x="36" y="52"/>
                </a:lnTo>
                <a:lnTo>
                  <a:pt x="38" y="51"/>
                </a:lnTo>
                <a:lnTo>
                  <a:pt x="41" y="50"/>
                </a:lnTo>
                <a:lnTo>
                  <a:pt x="42" y="47"/>
                </a:lnTo>
                <a:lnTo>
                  <a:pt x="44" y="46"/>
                </a:lnTo>
                <a:lnTo>
                  <a:pt x="46" y="44"/>
                </a:lnTo>
                <a:lnTo>
                  <a:pt x="47" y="42"/>
                </a:lnTo>
                <a:lnTo>
                  <a:pt x="48" y="40"/>
                </a:lnTo>
                <a:lnTo>
                  <a:pt x="50" y="37"/>
                </a:lnTo>
                <a:lnTo>
                  <a:pt x="51" y="34"/>
                </a:lnTo>
                <a:lnTo>
                  <a:pt x="51" y="33"/>
                </a:lnTo>
                <a:lnTo>
                  <a:pt x="51" y="29"/>
                </a:lnTo>
                <a:lnTo>
                  <a:pt x="52" y="27"/>
                </a:lnTo>
                <a:lnTo>
                  <a:pt x="51" y="23"/>
                </a:lnTo>
                <a:lnTo>
                  <a:pt x="51" y="21"/>
                </a:lnTo>
                <a:lnTo>
                  <a:pt x="51" y="19"/>
                </a:lnTo>
                <a:lnTo>
                  <a:pt x="50" y="16"/>
                </a:lnTo>
                <a:lnTo>
                  <a:pt x="48" y="13"/>
                </a:lnTo>
                <a:lnTo>
                  <a:pt x="47" y="11"/>
                </a:lnTo>
                <a:lnTo>
                  <a:pt x="46" y="9"/>
                </a:lnTo>
                <a:lnTo>
                  <a:pt x="44" y="7"/>
                </a:lnTo>
                <a:lnTo>
                  <a:pt x="42" y="6"/>
                </a:lnTo>
                <a:lnTo>
                  <a:pt x="41" y="4"/>
                </a:lnTo>
                <a:lnTo>
                  <a:pt x="38" y="2"/>
                </a:lnTo>
                <a:lnTo>
                  <a:pt x="36" y="2"/>
                </a:lnTo>
                <a:lnTo>
                  <a:pt x="34" y="1"/>
                </a:lnTo>
                <a:lnTo>
                  <a:pt x="31" y="0"/>
                </a:lnTo>
                <a:lnTo>
                  <a:pt x="29" y="0"/>
                </a:lnTo>
                <a:lnTo>
                  <a:pt x="26" y="0"/>
                </a:lnTo>
                <a:lnTo>
                  <a:pt x="23" y="0"/>
                </a:lnTo>
                <a:lnTo>
                  <a:pt x="20" y="0"/>
                </a:lnTo>
                <a:lnTo>
                  <a:pt x="18" y="1"/>
                </a:lnTo>
                <a:lnTo>
                  <a:pt x="15" y="2"/>
                </a:lnTo>
                <a:lnTo>
                  <a:pt x="13" y="2"/>
                </a:lnTo>
                <a:lnTo>
                  <a:pt x="11" y="4"/>
                </a:lnTo>
                <a:lnTo>
                  <a:pt x="9" y="6"/>
                </a:lnTo>
                <a:lnTo>
                  <a:pt x="7" y="7"/>
                </a:lnTo>
                <a:lnTo>
                  <a:pt x="6" y="9"/>
                </a:lnTo>
                <a:lnTo>
                  <a:pt x="4" y="11"/>
                </a:lnTo>
                <a:lnTo>
                  <a:pt x="2" y="13"/>
                </a:lnTo>
                <a:lnTo>
                  <a:pt x="2" y="16"/>
                </a:lnTo>
                <a:lnTo>
                  <a:pt x="1" y="19"/>
                </a:lnTo>
                <a:lnTo>
                  <a:pt x="0" y="21"/>
                </a:lnTo>
                <a:lnTo>
                  <a:pt x="0" y="23"/>
                </a:lnTo>
                <a:lnTo>
                  <a:pt x="0" y="27"/>
                </a:lnTo>
                <a:lnTo>
                  <a:pt x="0" y="29"/>
                </a:lnTo>
                <a:lnTo>
                  <a:pt x="0" y="33"/>
                </a:lnTo>
                <a:lnTo>
                  <a:pt x="1" y="34"/>
                </a:lnTo>
                <a:lnTo>
                  <a:pt x="2" y="37"/>
                </a:lnTo>
                <a:lnTo>
                  <a:pt x="2" y="40"/>
                </a:lnTo>
                <a:lnTo>
                  <a:pt x="4" y="42"/>
                </a:lnTo>
                <a:lnTo>
                  <a:pt x="6" y="44"/>
                </a:lnTo>
                <a:lnTo>
                  <a:pt x="7" y="46"/>
                </a:lnTo>
                <a:lnTo>
                  <a:pt x="9" y="47"/>
                </a:lnTo>
                <a:lnTo>
                  <a:pt x="11" y="50"/>
                </a:lnTo>
                <a:lnTo>
                  <a:pt x="13" y="51"/>
                </a:lnTo>
                <a:lnTo>
                  <a:pt x="15"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07" name="Freeform 27"/>
          <p:cNvSpPr>
            <a:spLocks/>
          </p:cNvSpPr>
          <p:nvPr/>
        </p:nvSpPr>
        <p:spPr bwMode="auto">
          <a:xfrm>
            <a:off x="1201738" y="4660900"/>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3" y="53"/>
                </a:lnTo>
                <a:lnTo>
                  <a:pt x="36" y="52"/>
                </a:lnTo>
                <a:lnTo>
                  <a:pt x="39" y="51"/>
                </a:lnTo>
                <a:lnTo>
                  <a:pt x="41" y="49"/>
                </a:lnTo>
                <a:lnTo>
                  <a:pt x="43" y="47"/>
                </a:lnTo>
                <a:lnTo>
                  <a:pt x="45" y="46"/>
                </a:lnTo>
                <a:lnTo>
                  <a:pt x="46" y="44"/>
                </a:lnTo>
                <a:lnTo>
                  <a:pt x="48" y="42"/>
                </a:lnTo>
                <a:lnTo>
                  <a:pt x="49" y="40"/>
                </a:lnTo>
                <a:lnTo>
                  <a:pt x="50" y="37"/>
                </a:lnTo>
                <a:lnTo>
                  <a:pt x="52" y="35"/>
                </a:lnTo>
                <a:lnTo>
                  <a:pt x="52" y="33"/>
                </a:lnTo>
                <a:lnTo>
                  <a:pt x="52" y="30"/>
                </a:lnTo>
                <a:lnTo>
                  <a:pt x="53" y="27"/>
                </a:lnTo>
                <a:lnTo>
                  <a:pt x="52" y="24"/>
                </a:lnTo>
                <a:lnTo>
                  <a:pt x="52" y="21"/>
                </a:lnTo>
                <a:lnTo>
                  <a:pt x="52" y="19"/>
                </a:lnTo>
                <a:lnTo>
                  <a:pt x="50" y="16"/>
                </a:lnTo>
                <a:lnTo>
                  <a:pt x="49" y="14"/>
                </a:lnTo>
                <a:lnTo>
                  <a:pt x="48" y="12"/>
                </a:lnTo>
                <a:lnTo>
                  <a:pt x="46" y="10"/>
                </a:lnTo>
                <a:lnTo>
                  <a:pt x="45" y="8"/>
                </a:lnTo>
                <a:lnTo>
                  <a:pt x="43" y="6"/>
                </a:lnTo>
                <a:lnTo>
                  <a:pt x="41" y="4"/>
                </a:lnTo>
                <a:lnTo>
                  <a:pt x="39" y="3"/>
                </a:lnTo>
                <a:lnTo>
                  <a:pt x="36" y="2"/>
                </a:lnTo>
                <a:lnTo>
                  <a:pt x="33" y="1"/>
                </a:lnTo>
                <a:lnTo>
                  <a:pt x="32" y="0"/>
                </a:lnTo>
                <a:lnTo>
                  <a:pt x="29" y="0"/>
                </a:lnTo>
                <a:lnTo>
                  <a:pt x="26" y="0"/>
                </a:lnTo>
                <a:lnTo>
                  <a:pt x="23" y="0"/>
                </a:lnTo>
                <a:lnTo>
                  <a:pt x="20" y="0"/>
                </a:lnTo>
                <a:lnTo>
                  <a:pt x="18" y="1"/>
                </a:lnTo>
                <a:lnTo>
                  <a:pt x="15" y="2"/>
                </a:lnTo>
                <a:lnTo>
                  <a:pt x="13" y="3"/>
                </a:lnTo>
                <a:lnTo>
                  <a:pt x="11"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1" y="49"/>
                </a:lnTo>
                <a:lnTo>
                  <a:pt x="13" y="51"/>
                </a:lnTo>
                <a:lnTo>
                  <a:pt x="15"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08" name="Freeform 28"/>
          <p:cNvSpPr>
            <a:spLocks/>
          </p:cNvSpPr>
          <p:nvPr/>
        </p:nvSpPr>
        <p:spPr bwMode="auto">
          <a:xfrm>
            <a:off x="1244600" y="4656138"/>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3"/>
                </a:lnTo>
                <a:lnTo>
                  <a:pt x="37" y="51"/>
                </a:lnTo>
                <a:lnTo>
                  <a:pt x="40" y="50"/>
                </a:lnTo>
                <a:lnTo>
                  <a:pt x="42" y="49"/>
                </a:lnTo>
                <a:lnTo>
                  <a:pt x="44" y="47"/>
                </a:lnTo>
                <a:lnTo>
                  <a:pt x="46" y="46"/>
                </a:lnTo>
                <a:lnTo>
                  <a:pt x="47" y="44"/>
                </a:lnTo>
                <a:lnTo>
                  <a:pt x="49" y="42"/>
                </a:lnTo>
                <a:lnTo>
                  <a:pt x="51" y="40"/>
                </a:lnTo>
                <a:lnTo>
                  <a:pt x="52" y="37"/>
                </a:lnTo>
                <a:lnTo>
                  <a:pt x="53" y="35"/>
                </a:lnTo>
                <a:lnTo>
                  <a:pt x="53" y="32"/>
                </a:lnTo>
                <a:lnTo>
                  <a:pt x="53" y="30"/>
                </a:lnTo>
                <a:lnTo>
                  <a:pt x="54" y="27"/>
                </a:lnTo>
                <a:lnTo>
                  <a:pt x="53" y="24"/>
                </a:lnTo>
                <a:lnTo>
                  <a:pt x="53" y="21"/>
                </a:lnTo>
                <a:lnTo>
                  <a:pt x="53" y="19"/>
                </a:lnTo>
                <a:lnTo>
                  <a:pt x="52" y="16"/>
                </a:lnTo>
                <a:lnTo>
                  <a:pt x="51" y="13"/>
                </a:lnTo>
                <a:lnTo>
                  <a:pt x="49" y="12"/>
                </a:lnTo>
                <a:lnTo>
                  <a:pt x="47" y="10"/>
                </a:lnTo>
                <a:lnTo>
                  <a:pt x="46" y="7"/>
                </a:lnTo>
                <a:lnTo>
                  <a:pt x="44" y="6"/>
                </a:lnTo>
                <a:lnTo>
                  <a:pt x="42" y="4"/>
                </a:lnTo>
                <a:lnTo>
                  <a:pt x="40" y="3"/>
                </a:lnTo>
                <a:lnTo>
                  <a:pt x="37" y="2"/>
                </a:lnTo>
                <a:lnTo>
                  <a:pt x="35" y="1"/>
                </a:lnTo>
                <a:lnTo>
                  <a:pt x="33" y="0"/>
                </a:lnTo>
                <a:lnTo>
                  <a:pt x="30" y="0"/>
                </a:lnTo>
                <a:lnTo>
                  <a:pt x="27" y="0"/>
                </a:lnTo>
                <a:lnTo>
                  <a:pt x="24" y="0"/>
                </a:lnTo>
                <a:lnTo>
                  <a:pt x="21" y="0"/>
                </a:lnTo>
                <a:lnTo>
                  <a:pt x="19" y="1"/>
                </a:lnTo>
                <a:lnTo>
                  <a:pt x="16" y="2"/>
                </a:lnTo>
                <a:lnTo>
                  <a:pt x="13" y="3"/>
                </a:lnTo>
                <a:lnTo>
                  <a:pt x="12" y="4"/>
                </a:lnTo>
                <a:lnTo>
                  <a:pt x="10" y="6"/>
                </a:lnTo>
                <a:lnTo>
                  <a:pt x="7" y="7"/>
                </a:lnTo>
                <a:lnTo>
                  <a:pt x="6" y="10"/>
                </a:lnTo>
                <a:lnTo>
                  <a:pt x="4" y="12"/>
                </a:lnTo>
                <a:lnTo>
                  <a:pt x="2" y="13"/>
                </a:lnTo>
                <a:lnTo>
                  <a:pt x="2" y="16"/>
                </a:lnTo>
                <a:lnTo>
                  <a:pt x="1" y="19"/>
                </a:lnTo>
                <a:lnTo>
                  <a:pt x="0" y="21"/>
                </a:lnTo>
                <a:lnTo>
                  <a:pt x="0" y="24"/>
                </a:lnTo>
                <a:lnTo>
                  <a:pt x="0" y="27"/>
                </a:lnTo>
                <a:lnTo>
                  <a:pt x="0" y="30"/>
                </a:lnTo>
                <a:lnTo>
                  <a:pt x="0" y="32"/>
                </a:lnTo>
                <a:lnTo>
                  <a:pt x="1" y="35"/>
                </a:lnTo>
                <a:lnTo>
                  <a:pt x="2" y="37"/>
                </a:lnTo>
                <a:lnTo>
                  <a:pt x="2" y="40"/>
                </a:lnTo>
                <a:lnTo>
                  <a:pt x="4" y="42"/>
                </a:lnTo>
                <a:lnTo>
                  <a:pt x="6" y="44"/>
                </a:lnTo>
                <a:lnTo>
                  <a:pt x="7" y="46"/>
                </a:lnTo>
                <a:lnTo>
                  <a:pt x="10" y="47"/>
                </a:lnTo>
                <a:lnTo>
                  <a:pt x="12" y="49"/>
                </a:lnTo>
                <a:lnTo>
                  <a:pt x="13" y="50"/>
                </a:lnTo>
                <a:lnTo>
                  <a:pt x="16" y="51"/>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09" name="Freeform 29"/>
          <p:cNvSpPr>
            <a:spLocks/>
          </p:cNvSpPr>
          <p:nvPr/>
        </p:nvSpPr>
        <p:spPr bwMode="auto">
          <a:xfrm>
            <a:off x="1246188" y="4546600"/>
            <a:ext cx="77787"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30" y="52"/>
                </a:lnTo>
                <a:lnTo>
                  <a:pt x="32" y="52"/>
                </a:lnTo>
                <a:lnTo>
                  <a:pt x="34" y="52"/>
                </a:lnTo>
                <a:lnTo>
                  <a:pt x="37" y="50"/>
                </a:lnTo>
                <a:lnTo>
                  <a:pt x="40" y="49"/>
                </a:lnTo>
                <a:lnTo>
                  <a:pt x="42" y="48"/>
                </a:lnTo>
                <a:lnTo>
                  <a:pt x="44" y="46"/>
                </a:lnTo>
                <a:lnTo>
                  <a:pt x="46" y="45"/>
                </a:lnTo>
                <a:lnTo>
                  <a:pt x="47" y="43"/>
                </a:lnTo>
                <a:lnTo>
                  <a:pt x="49" y="41"/>
                </a:lnTo>
                <a:lnTo>
                  <a:pt x="50" y="39"/>
                </a:lnTo>
                <a:lnTo>
                  <a:pt x="51" y="36"/>
                </a:lnTo>
                <a:lnTo>
                  <a:pt x="52" y="34"/>
                </a:lnTo>
                <a:lnTo>
                  <a:pt x="53" y="32"/>
                </a:lnTo>
                <a:lnTo>
                  <a:pt x="53" y="29"/>
                </a:lnTo>
                <a:lnTo>
                  <a:pt x="54" y="26"/>
                </a:lnTo>
                <a:lnTo>
                  <a:pt x="53" y="23"/>
                </a:lnTo>
                <a:lnTo>
                  <a:pt x="53" y="21"/>
                </a:lnTo>
                <a:lnTo>
                  <a:pt x="52" y="18"/>
                </a:lnTo>
                <a:lnTo>
                  <a:pt x="51" y="16"/>
                </a:lnTo>
                <a:lnTo>
                  <a:pt x="50" y="13"/>
                </a:lnTo>
                <a:lnTo>
                  <a:pt x="49" y="11"/>
                </a:lnTo>
                <a:lnTo>
                  <a:pt x="47" y="10"/>
                </a:lnTo>
                <a:lnTo>
                  <a:pt x="46" y="7"/>
                </a:lnTo>
                <a:lnTo>
                  <a:pt x="44" y="6"/>
                </a:lnTo>
                <a:lnTo>
                  <a:pt x="42" y="4"/>
                </a:lnTo>
                <a:lnTo>
                  <a:pt x="40" y="3"/>
                </a:lnTo>
                <a:lnTo>
                  <a:pt x="37" y="2"/>
                </a:lnTo>
                <a:lnTo>
                  <a:pt x="34" y="1"/>
                </a:lnTo>
                <a:lnTo>
                  <a:pt x="32" y="0"/>
                </a:lnTo>
                <a:lnTo>
                  <a:pt x="30" y="0"/>
                </a:lnTo>
                <a:lnTo>
                  <a:pt x="27" y="0"/>
                </a:lnTo>
                <a:lnTo>
                  <a:pt x="23" y="0"/>
                </a:lnTo>
                <a:lnTo>
                  <a:pt x="21" y="0"/>
                </a:lnTo>
                <a:lnTo>
                  <a:pt x="19" y="1"/>
                </a:lnTo>
                <a:lnTo>
                  <a:pt x="16" y="2"/>
                </a:lnTo>
                <a:lnTo>
                  <a:pt x="14" y="3"/>
                </a:lnTo>
                <a:lnTo>
                  <a:pt x="11" y="4"/>
                </a:lnTo>
                <a:lnTo>
                  <a:pt x="10" y="6"/>
                </a:lnTo>
                <a:lnTo>
                  <a:pt x="8" y="7"/>
                </a:lnTo>
                <a:lnTo>
                  <a:pt x="6" y="10"/>
                </a:lnTo>
                <a:lnTo>
                  <a:pt x="4" y="11"/>
                </a:lnTo>
                <a:lnTo>
                  <a:pt x="3" y="13"/>
                </a:lnTo>
                <a:lnTo>
                  <a:pt x="2" y="16"/>
                </a:lnTo>
                <a:lnTo>
                  <a:pt x="1" y="18"/>
                </a:lnTo>
                <a:lnTo>
                  <a:pt x="0" y="21"/>
                </a:lnTo>
                <a:lnTo>
                  <a:pt x="0" y="23"/>
                </a:lnTo>
                <a:lnTo>
                  <a:pt x="0" y="26"/>
                </a:lnTo>
                <a:lnTo>
                  <a:pt x="0" y="29"/>
                </a:lnTo>
                <a:lnTo>
                  <a:pt x="0" y="32"/>
                </a:lnTo>
                <a:lnTo>
                  <a:pt x="1" y="34"/>
                </a:lnTo>
                <a:lnTo>
                  <a:pt x="2" y="36"/>
                </a:lnTo>
                <a:lnTo>
                  <a:pt x="3" y="39"/>
                </a:lnTo>
                <a:lnTo>
                  <a:pt x="4" y="41"/>
                </a:lnTo>
                <a:lnTo>
                  <a:pt x="6" y="43"/>
                </a:lnTo>
                <a:lnTo>
                  <a:pt x="8" y="45"/>
                </a:lnTo>
                <a:lnTo>
                  <a:pt x="10" y="46"/>
                </a:lnTo>
                <a:lnTo>
                  <a:pt x="11" y="48"/>
                </a:lnTo>
                <a:lnTo>
                  <a:pt x="14" y="49"/>
                </a:lnTo>
                <a:lnTo>
                  <a:pt x="16" y="50"/>
                </a:lnTo>
                <a:lnTo>
                  <a:pt x="19" y="52"/>
                </a:lnTo>
                <a:lnTo>
                  <a:pt x="21" y="52"/>
                </a:lnTo>
                <a:lnTo>
                  <a:pt x="23"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0" name="Freeform 30"/>
          <p:cNvSpPr>
            <a:spLocks/>
          </p:cNvSpPr>
          <p:nvPr/>
        </p:nvSpPr>
        <p:spPr bwMode="auto">
          <a:xfrm>
            <a:off x="1346200" y="4546600"/>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5" y="54"/>
                </a:moveTo>
                <a:lnTo>
                  <a:pt x="28" y="53"/>
                </a:lnTo>
                <a:lnTo>
                  <a:pt x="31" y="53"/>
                </a:lnTo>
                <a:lnTo>
                  <a:pt x="32" y="53"/>
                </a:lnTo>
                <a:lnTo>
                  <a:pt x="35" y="52"/>
                </a:lnTo>
                <a:lnTo>
                  <a:pt x="38" y="51"/>
                </a:lnTo>
                <a:lnTo>
                  <a:pt x="40" y="50"/>
                </a:lnTo>
                <a:lnTo>
                  <a:pt x="42" y="47"/>
                </a:lnTo>
                <a:lnTo>
                  <a:pt x="44" y="46"/>
                </a:lnTo>
                <a:lnTo>
                  <a:pt x="45" y="44"/>
                </a:lnTo>
                <a:lnTo>
                  <a:pt x="47" y="42"/>
                </a:lnTo>
                <a:lnTo>
                  <a:pt x="48" y="40"/>
                </a:lnTo>
                <a:lnTo>
                  <a:pt x="49" y="37"/>
                </a:lnTo>
                <a:lnTo>
                  <a:pt x="50" y="34"/>
                </a:lnTo>
                <a:lnTo>
                  <a:pt x="51" y="33"/>
                </a:lnTo>
                <a:lnTo>
                  <a:pt x="51" y="29"/>
                </a:lnTo>
                <a:lnTo>
                  <a:pt x="52" y="27"/>
                </a:lnTo>
                <a:lnTo>
                  <a:pt x="51" y="23"/>
                </a:lnTo>
                <a:lnTo>
                  <a:pt x="51" y="21"/>
                </a:lnTo>
                <a:lnTo>
                  <a:pt x="50" y="19"/>
                </a:lnTo>
                <a:lnTo>
                  <a:pt x="49" y="16"/>
                </a:lnTo>
                <a:lnTo>
                  <a:pt x="48" y="13"/>
                </a:lnTo>
                <a:lnTo>
                  <a:pt x="47" y="11"/>
                </a:lnTo>
                <a:lnTo>
                  <a:pt x="45" y="9"/>
                </a:lnTo>
                <a:lnTo>
                  <a:pt x="44" y="7"/>
                </a:lnTo>
                <a:lnTo>
                  <a:pt x="42" y="6"/>
                </a:lnTo>
                <a:lnTo>
                  <a:pt x="40" y="4"/>
                </a:lnTo>
                <a:lnTo>
                  <a:pt x="38" y="2"/>
                </a:lnTo>
                <a:lnTo>
                  <a:pt x="35" y="2"/>
                </a:lnTo>
                <a:lnTo>
                  <a:pt x="32" y="1"/>
                </a:lnTo>
                <a:lnTo>
                  <a:pt x="31" y="0"/>
                </a:lnTo>
                <a:lnTo>
                  <a:pt x="28" y="0"/>
                </a:lnTo>
                <a:lnTo>
                  <a:pt x="25" y="0"/>
                </a:lnTo>
                <a:lnTo>
                  <a:pt x="22" y="0"/>
                </a:lnTo>
                <a:lnTo>
                  <a:pt x="20" y="0"/>
                </a:lnTo>
                <a:lnTo>
                  <a:pt x="18" y="1"/>
                </a:lnTo>
                <a:lnTo>
                  <a:pt x="15" y="2"/>
                </a:lnTo>
                <a:lnTo>
                  <a:pt x="13" y="2"/>
                </a:lnTo>
                <a:lnTo>
                  <a:pt x="10" y="4"/>
                </a:lnTo>
                <a:lnTo>
                  <a:pt x="9" y="6"/>
                </a:lnTo>
                <a:lnTo>
                  <a:pt x="7" y="7"/>
                </a:lnTo>
                <a:lnTo>
                  <a:pt x="5" y="9"/>
                </a:lnTo>
                <a:lnTo>
                  <a:pt x="4" y="11"/>
                </a:lnTo>
                <a:lnTo>
                  <a:pt x="2" y="13"/>
                </a:lnTo>
                <a:lnTo>
                  <a:pt x="2" y="16"/>
                </a:lnTo>
                <a:lnTo>
                  <a:pt x="1" y="19"/>
                </a:lnTo>
                <a:lnTo>
                  <a:pt x="0" y="21"/>
                </a:lnTo>
                <a:lnTo>
                  <a:pt x="0" y="23"/>
                </a:lnTo>
                <a:lnTo>
                  <a:pt x="0" y="27"/>
                </a:lnTo>
                <a:lnTo>
                  <a:pt x="0" y="29"/>
                </a:lnTo>
                <a:lnTo>
                  <a:pt x="0" y="33"/>
                </a:lnTo>
                <a:lnTo>
                  <a:pt x="1" y="34"/>
                </a:lnTo>
                <a:lnTo>
                  <a:pt x="2" y="37"/>
                </a:lnTo>
                <a:lnTo>
                  <a:pt x="2" y="40"/>
                </a:lnTo>
                <a:lnTo>
                  <a:pt x="4" y="42"/>
                </a:lnTo>
                <a:lnTo>
                  <a:pt x="5" y="44"/>
                </a:lnTo>
                <a:lnTo>
                  <a:pt x="7" y="46"/>
                </a:lnTo>
                <a:lnTo>
                  <a:pt x="9" y="47"/>
                </a:lnTo>
                <a:lnTo>
                  <a:pt x="10" y="50"/>
                </a:lnTo>
                <a:lnTo>
                  <a:pt x="13" y="51"/>
                </a:lnTo>
                <a:lnTo>
                  <a:pt x="15" y="52"/>
                </a:lnTo>
                <a:lnTo>
                  <a:pt x="18" y="53"/>
                </a:lnTo>
                <a:lnTo>
                  <a:pt x="20" y="53"/>
                </a:lnTo>
                <a:lnTo>
                  <a:pt x="22" y="53"/>
                </a:lnTo>
                <a:lnTo>
                  <a:pt x="25"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1" name="Freeform 31"/>
          <p:cNvSpPr>
            <a:spLocks/>
          </p:cNvSpPr>
          <p:nvPr/>
        </p:nvSpPr>
        <p:spPr bwMode="auto">
          <a:xfrm>
            <a:off x="1395413" y="4543425"/>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1" y="53"/>
                </a:lnTo>
                <a:lnTo>
                  <a:pt x="33" y="53"/>
                </a:lnTo>
                <a:lnTo>
                  <a:pt x="36" y="52"/>
                </a:lnTo>
                <a:lnTo>
                  <a:pt x="38" y="51"/>
                </a:lnTo>
                <a:lnTo>
                  <a:pt x="40" y="50"/>
                </a:lnTo>
                <a:lnTo>
                  <a:pt x="42" y="47"/>
                </a:lnTo>
                <a:lnTo>
                  <a:pt x="44" y="46"/>
                </a:lnTo>
                <a:lnTo>
                  <a:pt x="46" y="44"/>
                </a:lnTo>
                <a:lnTo>
                  <a:pt x="47" y="42"/>
                </a:lnTo>
                <a:lnTo>
                  <a:pt x="48" y="40"/>
                </a:lnTo>
                <a:lnTo>
                  <a:pt x="49" y="37"/>
                </a:lnTo>
                <a:lnTo>
                  <a:pt x="50" y="34"/>
                </a:lnTo>
                <a:lnTo>
                  <a:pt x="51" y="33"/>
                </a:lnTo>
                <a:lnTo>
                  <a:pt x="51" y="29"/>
                </a:lnTo>
                <a:lnTo>
                  <a:pt x="52" y="27"/>
                </a:lnTo>
                <a:lnTo>
                  <a:pt x="51" y="24"/>
                </a:lnTo>
                <a:lnTo>
                  <a:pt x="51" y="21"/>
                </a:lnTo>
                <a:lnTo>
                  <a:pt x="50" y="19"/>
                </a:lnTo>
                <a:lnTo>
                  <a:pt x="49" y="16"/>
                </a:lnTo>
                <a:lnTo>
                  <a:pt x="48" y="13"/>
                </a:lnTo>
                <a:lnTo>
                  <a:pt x="47" y="12"/>
                </a:lnTo>
                <a:lnTo>
                  <a:pt x="46" y="9"/>
                </a:lnTo>
                <a:lnTo>
                  <a:pt x="44" y="7"/>
                </a:lnTo>
                <a:lnTo>
                  <a:pt x="42" y="6"/>
                </a:lnTo>
                <a:lnTo>
                  <a:pt x="40" y="4"/>
                </a:lnTo>
                <a:lnTo>
                  <a:pt x="38" y="2"/>
                </a:lnTo>
                <a:lnTo>
                  <a:pt x="36" y="2"/>
                </a:lnTo>
                <a:lnTo>
                  <a:pt x="33" y="1"/>
                </a:lnTo>
                <a:lnTo>
                  <a:pt x="31" y="0"/>
                </a:lnTo>
                <a:lnTo>
                  <a:pt x="29" y="0"/>
                </a:lnTo>
                <a:lnTo>
                  <a:pt x="26" y="0"/>
                </a:lnTo>
                <a:lnTo>
                  <a:pt x="23" y="0"/>
                </a:lnTo>
                <a:lnTo>
                  <a:pt x="20" y="0"/>
                </a:lnTo>
                <a:lnTo>
                  <a:pt x="18" y="1"/>
                </a:lnTo>
                <a:lnTo>
                  <a:pt x="15" y="2"/>
                </a:lnTo>
                <a:lnTo>
                  <a:pt x="13" y="2"/>
                </a:lnTo>
                <a:lnTo>
                  <a:pt x="11" y="4"/>
                </a:lnTo>
                <a:lnTo>
                  <a:pt x="9" y="6"/>
                </a:lnTo>
                <a:lnTo>
                  <a:pt x="7" y="7"/>
                </a:lnTo>
                <a:lnTo>
                  <a:pt x="6" y="9"/>
                </a:lnTo>
                <a:lnTo>
                  <a:pt x="4" y="12"/>
                </a:lnTo>
                <a:lnTo>
                  <a:pt x="2" y="13"/>
                </a:lnTo>
                <a:lnTo>
                  <a:pt x="2" y="16"/>
                </a:lnTo>
                <a:lnTo>
                  <a:pt x="1" y="19"/>
                </a:lnTo>
                <a:lnTo>
                  <a:pt x="0" y="21"/>
                </a:lnTo>
                <a:lnTo>
                  <a:pt x="0" y="24"/>
                </a:lnTo>
                <a:lnTo>
                  <a:pt x="0" y="27"/>
                </a:lnTo>
                <a:lnTo>
                  <a:pt x="0" y="29"/>
                </a:lnTo>
                <a:lnTo>
                  <a:pt x="0" y="33"/>
                </a:lnTo>
                <a:lnTo>
                  <a:pt x="1" y="34"/>
                </a:lnTo>
                <a:lnTo>
                  <a:pt x="2" y="37"/>
                </a:lnTo>
                <a:lnTo>
                  <a:pt x="2" y="40"/>
                </a:lnTo>
                <a:lnTo>
                  <a:pt x="4" y="42"/>
                </a:lnTo>
                <a:lnTo>
                  <a:pt x="6" y="44"/>
                </a:lnTo>
                <a:lnTo>
                  <a:pt x="7" y="46"/>
                </a:lnTo>
                <a:lnTo>
                  <a:pt x="9" y="47"/>
                </a:lnTo>
                <a:lnTo>
                  <a:pt x="11" y="50"/>
                </a:lnTo>
                <a:lnTo>
                  <a:pt x="13" y="51"/>
                </a:lnTo>
                <a:lnTo>
                  <a:pt x="15"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2" name="Freeform 32"/>
          <p:cNvSpPr>
            <a:spLocks/>
          </p:cNvSpPr>
          <p:nvPr/>
        </p:nvSpPr>
        <p:spPr bwMode="auto">
          <a:xfrm>
            <a:off x="1447800" y="4546600"/>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3"/>
                </a:lnTo>
                <a:lnTo>
                  <a:pt x="37" y="52"/>
                </a:lnTo>
                <a:lnTo>
                  <a:pt x="39" y="51"/>
                </a:lnTo>
                <a:lnTo>
                  <a:pt x="41" y="49"/>
                </a:lnTo>
                <a:lnTo>
                  <a:pt x="43" y="47"/>
                </a:lnTo>
                <a:lnTo>
                  <a:pt x="45" y="46"/>
                </a:lnTo>
                <a:lnTo>
                  <a:pt x="47" y="44"/>
                </a:lnTo>
                <a:lnTo>
                  <a:pt x="48" y="42"/>
                </a:lnTo>
                <a:lnTo>
                  <a:pt x="49" y="40"/>
                </a:lnTo>
                <a:lnTo>
                  <a:pt x="50" y="37"/>
                </a:lnTo>
                <a:lnTo>
                  <a:pt x="51" y="35"/>
                </a:lnTo>
                <a:lnTo>
                  <a:pt x="52" y="33"/>
                </a:lnTo>
                <a:lnTo>
                  <a:pt x="52" y="30"/>
                </a:lnTo>
                <a:lnTo>
                  <a:pt x="53" y="27"/>
                </a:lnTo>
                <a:lnTo>
                  <a:pt x="52" y="24"/>
                </a:lnTo>
                <a:lnTo>
                  <a:pt x="52" y="21"/>
                </a:lnTo>
                <a:lnTo>
                  <a:pt x="51" y="19"/>
                </a:lnTo>
                <a:lnTo>
                  <a:pt x="50" y="16"/>
                </a:lnTo>
                <a:lnTo>
                  <a:pt x="49" y="14"/>
                </a:lnTo>
                <a:lnTo>
                  <a:pt x="48" y="12"/>
                </a:lnTo>
                <a:lnTo>
                  <a:pt x="47" y="10"/>
                </a:lnTo>
                <a:lnTo>
                  <a:pt x="45" y="8"/>
                </a:lnTo>
                <a:lnTo>
                  <a:pt x="43" y="6"/>
                </a:lnTo>
                <a:lnTo>
                  <a:pt x="41" y="4"/>
                </a:lnTo>
                <a:lnTo>
                  <a:pt x="39" y="3"/>
                </a:lnTo>
                <a:lnTo>
                  <a:pt x="37" y="2"/>
                </a:lnTo>
                <a:lnTo>
                  <a:pt x="34" y="1"/>
                </a:lnTo>
                <a:lnTo>
                  <a:pt x="32" y="0"/>
                </a:lnTo>
                <a:lnTo>
                  <a:pt x="29" y="0"/>
                </a:lnTo>
                <a:lnTo>
                  <a:pt x="26" y="0"/>
                </a:lnTo>
                <a:lnTo>
                  <a:pt x="24" y="0"/>
                </a:lnTo>
                <a:lnTo>
                  <a:pt x="21" y="0"/>
                </a:lnTo>
                <a:lnTo>
                  <a:pt x="19" y="1"/>
                </a:lnTo>
                <a:lnTo>
                  <a:pt x="16" y="2"/>
                </a:lnTo>
                <a:lnTo>
                  <a:pt x="14" y="3"/>
                </a:lnTo>
                <a:lnTo>
                  <a:pt x="11" y="4"/>
                </a:lnTo>
                <a:lnTo>
                  <a:pt x="9" y="6"/>
                </a:lnTo>
                <a:lnTo>
                  <a:pt x="8"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8" y="46"/>
                </a:lnTo>
                <a:lnTo>
                  <a:pt x="9" y="47"/>
                </a:lnTo>
                <a:lnTo>
                  <a:pt x="11" y="49"/>
                </a:lnTo>
                <a:lnTo>
                  <a:pt x="14" y="51"/>
                </a:lnTo>
                <a:lnTo>
                  <a:pt x="16" y="52"/>
                </a:lnTo>
                <a:lnTo>
                  <a:pt x="19" y="53"/>
                </a:lnTo>
                <a:lnTo>
                  <a:pt x="21" y="53"/>
                </a:lnTo>
                <a:lnTo>
                  <a:pt x="24"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3" name="Freeform 33"/>
          <p:cNvSpPr>
            <a:spLocks/>
          </p:cNvSpPr>
          <p:nvPr/>
        </p:nvSpPr>
        <p:spPr bwMode="auto">
          <a:xfrm>
            <a:off x="1398588" y="4430713"/>
            <a:ext cx="77787"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2" y="51"/>
                </a:lnTo>
                <a:lnTo>
                  <a:pt x="35" y="51"/>
                </a:lnTo>
                <a:lnTo>
                  <a:pt x="37" y="50"/>
                </a:lnTo>
                <a:lnTo>
                  <a:pt x="39" y="49"/>
                </a:lnTo>
                <a:lnTo>
                  <a:pt x="42" y="48"/>
                </a:lnTo>
                <a:lnTo>
                  <a:pt x="44" y="45"/>
                </a:lnTo>
                <a:lnTo>
                  <a:pt x="46" y="44"/>
                </a:lnTo>
                <a:lnTo>
                  <a:pt x="47" y="42"/>
                </a:lnTo>
                <a:lnTo>
                  <a:pt x="49" y="40"/>
                </a:lnTo>
                <a:lnTo>
                  <a:pt x="50" y="38"/>
                </a:lnTo>
                <a:lnTo>
                  <a:pt x="51" y="36"/>
                </a:lnTo>
                <a:lnTo>
                  <a:pt x="53" y="33"/>
                </a:lnTo>
                <a:lnTo>
                  <a:pt x="53" y="31"/>
                </a:lnTo>
                <a:lnTo>
                  <a:pt x="53" y="28"/>
                </a:lnTo>
                <a:lnTo>
                  <a:pt x="54" y="26"/>
                </a:lnTo>
                <a:lnTo>
                  <a:pt x="53" y="22"/>
                </a:lnTo>
                <a:lnTo>
                  <a:pt x="53" y="20"/>
                </a:lnTo>
                <a:lnTo>
                  <a:pt x="53" y="18"/>
                </a:lnTo>
                <a:lnTo>
                  <a:pt x="51" y="15"/>
                </a:lnTo>
                <a:lnTo>
                  <a:pt x="50" y="13"/>
                </a:lnTo>
                <a:lnTo>
                  <a:pt x="49" y="10"/>
                </a:lnTo>
                <a:lnTo>
                  <a:pt x="47" y="9"/>
                </a:lnTo>
                <a:lnTo>
                  <a:pt x="46" y="7"/>
                </a:lnTo>
                <a:lnTo>
                  <a:pt x="44" y="5"/>
                </a:lnTo>
                <a:lnTo>
                  <a:pt x="42" y="4"/>
                </a:lnTo>
                <a:lnTo>
                  <a:pt x="39" y="2"/>
                </a:lnTo>
                <a:lnTo>
                  <a:pt x="37" y="2"/>
                </a:lnTo>
                <a:lnTo>
                  <a:pt x="35" y="1"/>
                </a:lnTo>
                <a:lnTo>
                  <a:pt x="32" y="0"/>
                </a:lnTo>
                <a:lnTo>
                  <a:pt x="30" y="0"/>
                </a:lnTo>
                <a:lnTo>
                  <a:pt x="27" y="0"/>
                </a:lnTo>
                <a:lnTo>
                  <a:pt x="24" y="0"/>
                </a:lnTo>
                <a:lnTo>
                  <a:pt x="21" y="0"/>
                </a:lnTo>
                <a:lnTo>
                  <a:pt x="19" y="1"/>
                </a:lnTo>
                <a:lnTo>
                  <a:pt x="16" y="2"/>
                </a:lnTo>
                <a:lnTo>
                  <a:pt x="13" y="2"/>
                </a:lnTo>
                <a:lnTo>
                  <a:pt x="12" y="4"/>
                </a:lnTo>
                <a:lnTo>
                  <a:pt x="9" y="5"/>
                </a:lnTo>
                <a:lnTo>
                  <a:pt x="7" y="7"/>
                </a:lnTo>
                <a:lnTo>
                  <a:pt x="6" y="9"/>
                </a:lnTo>
                <a:lnTo>
                  <a:pt x="4" y="10"/>
                </a:lnTo>
                <a:lnTo>
                  <a:pt x="2" y="13"/>
                </a:lnTo>
                <a:lnTo>
                  <a:pt x="2" y="15"/>
                </a:lnTo>
                <a:lnTo>
                  <a:pt x="1" y="18"/>
                </a:lnTo>
                <a:lnTo>
                  <a:pt x="0" y="20"/>
                </a:lnTo>
                <a:lnTo>
                  <a:pt x="0" y="22"/>
                </a:lnTo>
                <a:lnTo>
                  <a:pt x="0" y="26"/>
                </a:lnTo>
                <a:lnTo>
                  <a:pt x="0" y="28"/>
                </a:lnTo>
                <a:lnTo>
                  <a:pt x="0" y="31"/>
                </a:lnTo>
                <a:lnTo>
                  <a:pt x="1" y="33"/>
                </a:lnTo>
                <a:lnTo>
                  <a:pt x="2" y="36"/>
                </a:lnTo>
                <a:lnTo>
                  <a:pt x="2" y="38"/>
                </a:lnTo>
                <a:lnTo>
                  <a:pt x="4" y="40"/>
                </a:lnTo>
                <a:lnTo>
                  <a:pt x="6" y="42"/>
                </a:lnTo>
                <a:lnTo>
                  <a:pt x="7" y="44"/>
                </a:lnTo>
                <a:lnTo>
                  <a:pt x="9" y="45"/>
                </a:lnTo>
                <a:lnTo>
                  <a:pt x="12" y="48"/>
                </a:lnTo>
                <a:lnTo>
                  <a:pt x="13" y="49"/>
                </a:lnTo>
                <a:lnTo>
                  <a:pt x="16" y="50"/>
                </a:lnTo>
                <a:lnTo>
                  <a:pt x="19" y="51"/>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4" name="Freeform 34"/>
          <p:cNvSpPr>
            <a:spLocks/>
          </p:cNvSpPr>
          <p:nvPr/>
        </p:nvSpPr>
        <p:spPr bwMode="auto">
          <a:xfrm>
            <a:off x="1343025" y="4660900"/>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3"/>
                </a:lnTo>
                <a:lnTo>
                  <a:pt x="37" y="51"/>
                </a:lnTo>
                <a:lnTo>
                  <a:pt x="40" y="50"/>
                </a:lnTo>
                <a:lnTo>
                  <a:pt x="42" y="49"/>
                </a:lnTo>
                <a:lnTo>
                  <a:pt x="44" y="47"/>
                </a:lnTo>
                <a:lnTo>
                  <a:pt x="46" y="46"/>
                </a:lnTo>
                <a:lnTo>
                  <a:pt x="47" y="44"/>
                </a:lnTo>
                <a:lnTo>
                  <a:pt x="49" y="42"/>
                </a:lnTo>
                <a:lnTo>
                  <a:pt x="51" y="40"/>
                </a:lnTo>
                <a:lnTo>
                  <a:pt x="52" y="37"/>
                </a:lnTo>
                <a:lnTo>
                  <a:pt x="53" y="35"/>
                </a:lnTo>
                <a:lnTo>
                  <a:pt x="53" y="32"/>
                </a:lnTo>
                <a:lnTo>
                  <a:pt x="53" y="30"/>
                </a:lnTo>
                <a:lnTo>
                  <a:pt x="54" y="27"/>
                </a:lnTo>
                <a:lnTo>
                  <a:pt x="53" y="24"/>
                </a:lnTo>
                <a:lnTo>
                  <a:pt x="53" y="21"/>
                </a:lnTo>
                <a:lnTo>
                  <a:pt x="53" y="19"/>
                </a:lnTo>
                <a:lnTo>
                  <a:pt x="52" y="16"/>
                </a:lnTo>
                <a:lnTo>
                  <a:pt x="51" y="13"/>
                </a:lnTo>
                <a:lnTo>
                  <a:pt x="49" y="12"/>
                </a:lnTo>
                <a:lnTo>
                  <a:pt x="47" y="10"/>
                </a:lnTo>
                <a:lnTo>
                  <a:pt x="46" y="7"/>
                </a:lnTo>
                <a:lnTo>
                  <a:pt x="44" y="6"/>
                </a:lnTo>
                <a:lnTo>
                  <a:pt x="42" y="4"/>
                </a:lnTo>
                <a:lnTo>
                  <a:pt x="40" y="2"/>
                </a:lnTo>
                <a:lnTo>
                  <a:pt x="37" y="2"/>
                </a:lnTo>
                <a:lnTo>
                  <a:pt x="35" y="1"/>
                </a:lnTo>
                <a:lnTo>
                  <a:pt x="33" y="0"/>
                </a:lnTo>
                <a:lnTo>
                  <a:pt x="30" y="0"/>
                </a:lnTo>
                <a:lnTo>
                  <a:pt x="27" y="0"/>
                </a:lnTo>
                <a:lnTo>
                  <a:pt x="24" y="0"/>
                </a:lnTo>
                <a:lnTo>
                  <a:pt x="21" y="0"/>
                </a:lnTo>
                <a:lnTo>
                  <a:pt x="19" y="1"/>
                </a:lnTo>
                <a:lnTo>
                  <a:pt x="16" y="2"/>
                </a:lnTo>
                <a:lnTo>
                  <a:pt x="13" y="2"/>
                </a:lnTo>
                <a:lnTo>
                  <a:pt x="12" y="4"/>
                </a:lnTo>
                <a:lnTo>
                  <a:pt x="10" y="6"/>
                </a:lnTo>
                <a:lnTo>
                  <a:pt x="7" y="7"/>
                </a:lnTo>
                <a:lnTo>
                  <a:pt x="6" y="10"/>
                </a:lnTo>
                <a:lnTo>
                  <a:pt x="4" y="12"/>
                </a:lnTo>
                <a:lnTo>
                  <a:pt x="3" y="13"/>
                </a:lnTo>
                <a:lnTo>
                  <a:pt x="2" y="16"/>
                </a:lnTo>
                <a:lnTo>
                  <a:pt x="1" y="19"/>
                </a:lnTo>
                <a:lnTo>
                  <a:pt x="0" y="21"/>
                </a:lnTo>
                <a:lnTo>
                  <a:pt x="0" y="24"/>
                </a:lnTo>
                <a:lnTo>
                  <a:pt x="0" y="27"/>
                </a:lnTo>
                <a:lnTo>
                  <a:pt x="0" y="30"/>
                </a:lnTo>
                <a:lnTo>
                  <a:pt x="0" y="32"/>
                </a:lnTo>
                <a:lnTo>
                  <a:pt x="1" y="35"/>
                </a:lnTo>
                <a:lnTo>
                  <a:pt x="2" y="37"/>
                </a:lnTo>
                <a:lnTo>
                  <a:pt x="3" y="40"/>
                </a:lnTo>
                <a:lnTo>
                  <a:pt x="4" y="42"/>
                </a:lnTo>
                <a:lnTo>
                  <a:pt x="6" y="44"/>
                </a:lnTo>
                <a:lnTo>
                  <a:pt x="7" y="46"/>
                </a:lnTo>
                <a:lnTo>
                  <a:pt x="10" y="47"/>
                </a:lnTo>
                <a:lnTo>
                  <a:pt x="12" y="49"/>
                </a:lnTo>
                <a:lnTo>
                  <a:pt x="13" y="50"/>
                </a:lnTo>
                <a:lnTo>
                  <a:pt x="16" y="51"/>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5" name="Freeform 35"/>
          <p:cNvSpPr>
            <a:spLocks/>
          </p:cNvSpPr>
          <p:nvPr/>
        </p:nvSpPr>
        <p:spPr bwMode="auto">
          <a:xfrm>
            <a:off x="1398588" y="4660900"/>
            <a:ext cx="76200" cy="84138"/>
          </a:xfrm>
          <a:custGeom>
            <a:avLst/>
            <a:gdLst>
              <a:gd name="T0" fmla="*/ 2147483647 w 54"/>
              <a:gd name="T1" fmla="*/ 2147483647 h 53"/>
              <a:gd name="T2" fmla="*/ 2147483647 w 54"/>
              <a:gd name="T3" fmla="*/ 2147483647 h 53"/>
              <a:gd name="T4" fmla="*/ 2147483647 w 54"/>
              <a:gd name="T5" fmla="*/ 2147483647 h 53"/>
              <a:gd name="T6" fmla="*/ 2147483647 w 54"/>
              <a:gd name="T7" fmla="*/ 2147483647 h 53"/>
              <a:gd name="T8" fmla="*/ 2147483647 w 54"/>
              <a:gd name="T9" fmla="*/ 2147483647 h 53"/>
              <a:gd name="T10" fmla="*/ 2147483647 w 54"/>
              <a:gd name="T11" fmla="*/ 2147483647 h 53"/>
              <a:gd name="T12" fmla="*/ 2147483647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2147483647 w 54"/>
              <a:gd name="T27" fmla="*/ 2147483647 h 53"/>
              <a:gd name="T28" fmla="*/ 2147483647 w 54"/>
              <a:gd name="T29" fmla="*/ 2147483647 h 53"/>
              <a:gd name="T30" fmla="*/ 2147483647 w 54"/>
              <a:gd name="T31" fmla="*/ 0 h 53"/>
              <a:gd name="T32" fmla="*/ 2147483647 w 54"/>
              <a:gd name="T33" fmla="*/ 0 h 53"/>
              <a:gd name="T34" fmla="*/ 2147483647 w 54"/>
              <a:gd name="T35" fmla="*/ 2147483647 h 53"/>
              <a:gd name="T36" fmla="*/ 2147483647 w 54"/>
              <a:gd name="T37" fmla="*/ 2147483647 h 53"/>
              <a:gd name="T38" fmla="*/ 2147483647 w 54"/>
              <a:gd name="T39" fmla="*/ 2147483647 h 53"/>
              <a:gd name="T40" fmla="*/ 2147483647 w 54"/>
              <a:gd name="T41" fmla="*/ 2147483647 h 53"/>
              <a:gd name="T42" fmla="*/ 2147483647 w 54"/>
              <a:gd name="T43" fmla="*/ 2147483647 h 53"/>
              <a:gd name="T44" fmla="*/ 2147483647 w 54"/>
              <a:gd name="T45" fmla="*/ 2147483647 h 53"/>
              <a:gd name="T46" fmla="*/ 0 w 54"/>
              <a:gd name="T47" fmla="*/ 2147483647 h 53"/>
              <a:gd name="T48" fmla="*/ 0 w 54"/>
              <a:gd name="T49" fmla="*/ 2147483647 h 53"/>
              <a:gd name="T50" fmla="*/ 2147483647 w 54"/>
              <a:gd name="T51" fmla="*/ 2147483647 h 53"/>
              <a:gd name="T52" fmla="*/ 2147483647 w 54"/>
              <a:gd name="T53" fmla="*/ 2147483647 h 53"/>
              <a:gd name="T54" fmla="*/ 2147483647 w 54"/>
              <a:gd name="T55" fmla="*/ 2147483647 h 53"/>
              <a:gd name="T56" fmla="*/ 2147483647 w 54"/>
              <a:gd name="T57" fmla="*/ 2147483647 h 53"/>
              <a:gd name="T58" fmla="*/ 2147483647 w 54"/>
              <a:gd name="T59" fmla="*/ 2147483647 h 53"/>
              <a:gd name="T60" fmla="*/ 2147483647 w 54"/>
              <a:gd name="T61" fmla="*/ 2147483647 h 53"/>
              <a:gd name="T62" fmla="*/ 2147483647 w 5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3"/>
              <a:gd name="T98" fmla="*/ 54 w 5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3">
                <a:moveTo>
                  <a:pt x="26" y="52"/>
                </a:moveTo>
                <a:lnTo>
                  <a:pt x="29" y="51"/>
                </a:lnTo>
                <a:lnTo>
                  <a:pt x="32" y="51"/>
                </a:lnTo>
                <a:lnTo>
                  <a:pt x="34" y="51"/>
                </a:lnTo>
                <a:lnTo>
                  <a:pt x="37" y="50"/>
                </a:lnTo>
                <a:lnTo>
                  <a:pt x="39" y="49"/>
                </a:lnTo>
                <a:lnTo>
                  <a:pt x="41" y="48"/>
                </a:lnTo>
                <a:lnTo>
                  <a:pt x="43" y="45"/>
                </a:lnTo>
                <a:lnTo>
                  <a:pt x="45" y="44"/>
                </a:lnTo>
                <a:lnTo>
                  <a:pt x="46" y="43"/>
                </a:lnTo>
                <a:lnTo>
                  <a:pt x="48" y="40"/>
                </a:lnTo>
                <a:lnTo>
                  <a:pt x="49" y="38"/>
                </a:lnTo>
                <a:lnTo>
                  <a:pt x="50" y="36"/>
                </a:lnTo>
                <a:lnTo>
                  <a:pt x="51" y="33"/>
                </a:lnTo>
                <a:lnTo>
                  <a:pt x="52" y="31"/>
                </a:lnTo>
                <a:lnTo>
                  <a:pt x="52" y="28"/>
                </a:lnTo>
                <a:lnTo>
                  <a:pt x="53" y="26"/>
                </a:lnTo>
                <a:lnTo>
                  <a:pt x="52" y="22"/>
                </a:lnTo>
                <a:lnTo>
                  <a:pt x="52" y="20"/>
                </a:lnTo>
                <a:lnTo>
                  <a:pt x="51" y="18"/>
                </a:lnTo>
                <a:lnTo>
                  <a:pt x="50" y="15"/>
                </a:lnTo>
                <a:lnTo>
                  <a:pt x="49" y="13"/>
                </a:lnTo>
                <a:lnTo>
                  <a:pt x="48" y="11"/>
                </a:lnTo>
                <a:lnTo>
                  <a:pt x="46" y="9"/>
                </a:lnTo>
                <a:lnTo>
                  <a:pt x="45" y="7"/>
                </a:lnTo>
                <a:lnTo>
                  <a:pt x="43" y="6"/>
                </a:lnTo>
                <a:lnTo>
                  <a:pt x="41" y="4"/>
                </a:lnTo>
                <a:lnTo>
                  <a:pt x="39" y="2"/>
                </a:lnTo>
                <a:lnTo>
                  <a:pt x="37" y="2"/>
                </a:lnTo>
                <a:lnTo>
                  <a:pt x="34" y="1"/>
                </a:lnTo>
                <a:lnTo>
                  <a:pt x="32" y="0"/>
                </a:lnTo>
                <a:lnTo>
                  <a:pt x="29" y="0"/>
                </a:lnTo>
                <a:lnTo>
                  <a:pt x="26" y="0"/>
                </a:lnTo>
                <a:lnTo>
                  <a:pt x="23" y="0"/>
                </a:lnTo>
                <a:lnTo>
                  <a:pt x="21" y="0"/>
                </a:lnTo>
                <a:lnTo>
                  <a:pt x="19" y="1"/>
                </a:lnTo>
                <a:lnTo>
                  <a:pt x="16" y="2"/>
                </a:lnTo>
                <a:lnTo>
                  <a:pt x="14" y="2"/>
                </a:lnTo>
                <a:lnTo>
                  <a:pt x="11" y="4"/>
                </a:lnTo>
                <a:lnTo>
                  <a:pt x="9" y="6"/>
                </a:lnTo>
                <a:lnTo>
                  <a:pt x="8" y="7"/>
                </a:lnTo>
                <a:lnTo>
                  <a:pt x="6" y="9"/>
                </a:lnTo>
                <a:lnTo>
                  <a:pt x="4" y="11"/>
                </a:lnTo>
                <a:lnTo>
                  <a:pt x="3" y="13"/>
                </a:lnTo>
                <a:lnTo>
                  <a:pt x="2" y="15"/>
                </a:lnTo>
                <a:lnTo>
                  <a:pt x="1" y="18"/>
                </a:lnTo>
                <a:lnTo>
                  <a:pt x="0" y="20"/>
                </a:lnTo>
                <a:lnTo>
                  <a:pt x="0" y="22"/>
                </a:lnTo>
                <a:lnTo>
                  <a:pt x="0" y="26"/>
                </a:lnTo>
                <a:lnTo>
                  <a:pt x="0" y="28"/>
                </a:lnTo>
                <a:lnTo>
                  <a:pt x="0" y="31"/>
                </a:lnTo>
                <a:lnTo>
                  <a:pt x="1" y="33"/>
                </a:lnTo>
                <a:lnTo>
                  <a:pt x="2" y="36"/>
                </a:lnTo>
                <a:lnTo>
                  <a:pt x="3" y="38"/>
                </a:lnTo>
                <a:lnTo>
                  <a:pt x="4" y="40"/>
                </a:lnTo>
                <a:lnTo>
                  <a:pt x="6" y="43"/>
                </a:lnTo>
                <a:lnTo>
                  <a:pt x="8" y="44"/>
                </a:lnTo>
                <a:lnTo>
                  <a:pt x="9" y="45"/>
                </a:lnTo>
                <a:lnTo>
                  <a:pt x="11" y="48"/>
                </a:lnTo>
                <a:lnTo>
                  <a:pt x="14" y="49"/>
                </a:lnTo>
                <a:lnTo>
                  <a:pt x="16" y="50"/>
                </a:lnTo>
                <a:lnTo>
                  <a:pt x="19" y="51"/>
                </a:lnTo>
                <a:lnTo>
                  <a:pt x="21" y="51"/>
                </a:lnTo>
                <a:lnTo>
                  <a:pt x="23" y="51"/>
                </a:lnTo>
                <a:lnTo>
                  <a:pt x="26"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6" name="Freeform 36"/>
          <p:cNvSpPr>
            <a:spLocks/>
          </p:cNvSpPr>
          <p:nvPr/>
        </p:nvSpPr>
        <p:spPr bwMode="auto">
          <a:xfrm>
            <a:off x="1449388" y="46609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8"/>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8"/>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7" name="Freeform 37"/>
          <p:cNvSpPr>
            <a:spLocks/>
          </p:cNvSpPr>
          <p:nvPr/>
        </p:nvSpPr>
        <p:spPr bwMode="auto">
          <a:xfrm>
            <a:off x="1554163" y="4430713"/>
            <a:ext cx="77787"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29" y="52"/>
                </a:lnTo>
                <a:lnTo>
                  <a:pt x="32" y="52"/>
                </a:lnTo>
                <a:lnTo>
                  <a:pt x="34" y="52"/>
                </a:lnTo>
                <a:lnTo>
                  <a:pt x="37" y="50"/>
                </a:lnTo>
                <a:lnTo>
                  <a:pt x="40" y="49"/>
                </a:lnTo>
                <a:lnTo>
                  <a:pt x="41" y="48"/>
                </a:lnTo>
                <a:lnTo>
                  <a:pt x="44" y="46"/>
                </a:lnTo>
                <a:lnTo>
                  <a:pt x="46" y="45"/>
                </a:lnTo>
                <a:lnTo>
                  <a:pt x="47" y="43"/>
                </a:lnTo>
                <a:lnTo>
                  <a:pt x="49" y="41"/>
                </a:lnTo>
                <a:lnTo>
                  <a:pt x="50" y="39"/>
                </a:lnTo>
                <a:lnTo>
                  <a:pt x="51" y="36"/>
                </a:lnTo>
                <a:lnTo>
                  <a:pt x="52" y="34"/>
                </a:lnTo>
                <a:lnTo>
                  <a:pt x="53" y="31"/>
                </a:lnTo>
                <a:lnTo>
                  <a:pt x="53" y="29"/>
                </a:lnTo>
                <a:lnTo>
                  <a:pt x="54" y="26"/>
                </a:lnTo>
                <a:lnTo>
                  <a:pt x="53" y="23"/>
                </a:lnTo>
                <a:lnTo>
                  <a:pt x="53" y="20"/>
                </a:lnTo>
                <a:lnTo>
                  <a:pt x="52" y="18"/>
                </a:lnTo>
                <a:lnTo>
                  <a:pt x="51" y="16"/>
                </a:lnTo>
                <a:lnTo>
                  <a:pt x="50" y="13"/>
                </a:lnTo>
                <a:lnTo>
                  <a:pt x="49" y="11"/>
                </a:lnTo>
                <a:lnTo>
                  <a:pt x="47" y="10"/>
                </a:lnTo>
                <a:lnTo>
                  <a:pt x="46" y="7"/>
                </a:lnTo>
                <a:lnTo>
                  <a:pt x="44" y="5"/>
                </a:lnTo>
                <a:lnTo>
                  <a:pt x="41"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5"/>
                </a:lnTo>
                <a:lnTo>
                  <a:pt x="8" y="7"/>
                </a:lnTo>
                <a:lnTo>
                  <a:pt x="6" y="10"/>
                </a:lnTo>
                <a:lnTo>
                  <a:pt x="4" y="11"/>
                </a:lnTo>
                <a:lnTo>
                  <a:pt x="3" y="13"/>
                </a:lnTo>
                <a:lnTo>
                  <a:pt x="2" y="16"/>
                </a:lnTo>
                <a:lnTo>
                  <a:pt x="1" y="18"/>
                </a:lnTo>
                <a:lnTo>
                  <a:pt x="0" y="20"/>
                </a:lnTo>
                <a:lnTo>
                  <a:pt x="0" y="23"/>
                </a:lnTo>
                <a:lnTo>
                  <a:pt x="0" y="26"/>
                </a:lnTo>
                <a:lnTo>
                  <a:pt x="0" y="29"/>
                </a:lnTo>
                <a:lnTo>
                  <a:pt x="0" y="31"/>
                </a:lnTo>
                <a:lnTo>
                  <a:pt x="1" y="34"/>
                </a:lnTo>
                <a:lnTo>
                  <a:pt x="2" y="36"/>
                </a:lnTo>
                <a:lnTo>
                  <a:pt x="3" y="39"/>
                </a:lnTo>
                <a:lnTo>
                  <a:pt x="4" y="41"/>
                </a:lnTo>
                <a:lnTo>
                  <a:pt x="6" y="43"/>
                </a:lnTo>
                <a:lnTo>
                  <a:pt x="8" y="45"/>
                </a:lnTo>
                <a:lnTo>
                  <a:pt x="10" y="46"/>
                </a:lnTo>
                <a:lnTo>
                  <a:pt x="11" y="48"/>
                </a:lnTo>
                <a:lnTo>
                  <a:pt x="14" y="49"/>
                </a:lnTo>
                <a:lnTo>
                  <a:pt x="16" y="50"/>
                </a:lnTo>
                <a:lnTo>
                  <a:pt x="19" y="52"/>
                </a:lnTo>
                <a:lnTo>
                  <a:pt x="21" y="52"/>
                </a:lnTo>
                <a:lnTo>
                  <a:pt x="23"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8" name="Freeform 38"/>
          <p:cNvSpPr>
            <a:spLocks/>
          </p:cNvSpPr>
          <p:nvPr/>
        </p:nvSpPr>
        <p:spPr bwMode="auto">
          <a:xfrm>
            <a:off x="1554163" y="45466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1"/>
                </a:lnTo>
                <a:lnTo>
                  <a:pt x="41" y="50"/>
                </a:lnTo>
                <a:lnTo>
                  <a:pt x="44" y="47"/>
                </a:lnTo>
                <a:lnTo>
                  <a:pt x="46" y="46"/>
                </a:lnTo>
                <a:lnTo>
                  <a:pt x="47" y="44"/>
                </a:lnTo>
                <a:lnTo>
                  <a:pt x="49" y="42"/>
                </a:lnTo>
                <a:lnTo>
                  <a:pt x="50" y="40"/>
                </a:lnTo>
                <a:lnTo>
                  <a:pt x="51" y="37"/>
                </a:lnTo>
                <a:lnTo>
                  <a:pt x="52" y="34"/>
                </a:lnTo>
                <a:lnTo>
                  <a:pt x="53" y="33"/>
                </a:lnTo>
                <a:lnTo>
                  <a:pt x="53" y="29"/>
                </a:lnTo>
                <a:lnTo>
                  <a:pt x="54" y="27"/>
                </a:lnTo>
                <a:lnTo>
                  <a:pt x="53" y="23"/>
                </a:lnTo>
                <a:lnTo>
                  <a:pt x="53" y="21"/>
                </a:lnTo>
                <a:lnTo>
                  <a:pt x="52" y="19"/>
                </a:lnTo>
                <a:lnTo>
                  <a:pt x="51" y="16"/>
                </a:lnTo>
                <a:lnTo>
                  <a:pt x="50" y="13"/>
                </a:lnTo>
                <a:lnTo>
                  <a:pt x="49" y="11"/>
                </a:lnTo>
                <a:lnTo>
                  <a:pt x="47" y="9"/>
                </a:lnTo>
                <a:lnTo>
                  <a:pt x="46" y="7"/>
                </a:lnTo>
                <a:lnTo>
                  <a:pt x="44" y="6"/>
                </a:lnTo>
                <a:lnTo>
                  <a:pt x="41"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9"/>
                </a:lnTo>
                <a:lnTo>
                  <a:pt x="4" y="11"/>
                </a:lnTo>
                <a:lnTo>
                  <a:pt x="3" y="13"/>
                </a:lnTo>
                <a:lnTo>
                  <a:pt x="2" y="16"/>
                </a:lnTo>
                <a:lnTo>
                  <a:pt x="1" y="19"/>
                </a:lnTo>
                <a:lnTo>
                  <a:pt x="0" y="21"/>
                </a:lnTo>
                <a:lnTo>
                  <a:pt x="0" y="23"/>
                </a:lnTo>
                <a:lnTo>
                  <a:pt x="0" y="27"/>
                </a:lnTo>
                <a:lnTo>
                  <a:pt x="0" y="29"/>
                </a:lnTo>
                <a:lnTo>
                  <a:pt x="0" y="33"/>
                </a:lnTo>
                <a:lnTo>
                  <a:pt x="1" y="34"/>
                </a:lnTo>
                <a:lnTo>
                  <a:pt x="2" y="37"/>
                </a:lnTo>
                <a:lnTo>
                  <a:pt x="3" y="40"/>
                </a:lnTo>
                <a:lnTo>
                  <a:pt x="4" y="42"/>
                </a:lnTo>
                <a:lnTo>
                  <a:pt x="6" y="44"/>
                </a:lnTo>
                <a:lnTo>
                  <a:pt x="8" y="46"/>
                </a:lnTo>
                <a:lnTo>
                  <a:pt x="10" y="47"/>
                </a:lnTo>
                <a:lnTo>
                  <a:pt x="11" y="50"/>
                </a:lnTo>
                <a:lnTo>
                  <a:pt x="14"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19" name="Freeform 39"/>
          <p:cNvSpPr>
            <a:spLocks/>
          </p:cNvSpPr>
          <p:nvPr/>
        </p:nvSpPr>
        <p:spPr bwMode="auto">
          <a:xfrm>
            <a:off x="1554163" y="46609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1"/>
                </a:lnTo>
                <a:lnTo>
                  <a:pt x="41" y="49"/>
                </a:lnTo>
                <a:lnTo>
                  <a:pt x="44" y="47"/>
                </a:lnTo>
                <a:lnTo>
                  <a:pt x="46" y="46"/>
                </a:lnTo>
                <a:lnTo>
                  <a:pt x="47" y="44"/>
                </a:lnTo>
                <a:lnTo>
                  <a:pt x="49" y="42"/>
                </a:lnTo>
                <a:lnTo>
                  <a:pt x="50" y="40"/>
                </a:lnTo>
                <a:lnTo>
                  <a:pt x="51" y="38"/>
                </a:lnTo>
                <a:lnTo>
                  <a:pt x="52" y="35"/>
                </a:lnTo>
                <a:lnTo>
                  <a:pt x="53" y="33"/>
                </a:lnTo>
                <a:lnTo>
                  <a:pt x="53" y="30"/>
                </a:lnTo>
                <a:lnTo>
                  <a:pt x="54" y="27"/>
                </a:lnTo>
                <a:lnTo>
                  <a:pt x="53" y="24"/>
                </a:lnTo>
                <a:lnTo>
                  <a:pt x="53" y="21"/>
                </a:lnTo>
                <a:lnTo>
                  <a:pt x="52" y="19"/>
                </a:lnTo>
                <a:lnTo>
                  <a:pt x="51" y="16"/>
                </a:lnTo>
                <a:lnTo>
                  <a:pt x="50" y="14"/>
                </a:lnTo>
                <a:lnTo>
                  <a:pt x="49" y="12"/>
                </a:lnTo>
                <a:lnTo>
                  <a:pt x="47" y="10"/>
                </a:lnTo>
                <a:lnTo>
                  <a:pt x="46" y="8"/>
                </a:lnTo>
                <a:lnTo>
                  <a:pt x="44" y="6"/>
                </a:lnTo>
                <a:lnTo>
                  <a:pt x="41" y="4"/>
                </a:lnTo>
                <a:lnTo>
                  <a:pt x="40" y="3"/>
                </a:lnTo>
                <a:lnTo>
                  <a:pt x="37" y="2"/>
                </a:lnTo>
                <a:lnTo>
                  <a:pt x="34" y="1"/>
                </a:lnTo>
                <a:lnTo>
                  <a:pt x="32" y="0"/>
                </a:lnTo>
                <a:lnTo>
                  <a:pt x="29" y="0"/>
                </a:lnTo>
                <a:lnTo>
                  <a:pt x="27" y="0"/>
                </a:lnTo>
                <a:lnTo>
                  <a:pt x="23" y="0"/>
                </a:lnTo>
                <a:lnTo>
                  <a:pt x="21" y="0"/>
                </a:lnTo>
                <a:lnTo>
                  <a:pt x="19" y="1"/>
                </a:lnTo>
                <a:lnTo>
                  <a:pt x="16" y="2"/>
                </a:lnTo>
                <a:lnTo>
                  <a:pt x="14" y="3"/>
                </a:lnTo>
                <a:lnTo>
                  <a:pt x="11" y="4"/>
                </a:lnTo>
                <a:lnTo>
                  <a:pt x="10" y="6"/>
                </a:lnTo>
                <a:lnTo>
                  <a:pt x="8" y="8"/>
                </a:lnTo>
                <a:lnTo>
                  <a:pt x="6" y="10"/>
                </a:lnTo>
                <a:lnTo>
                  <a:pt x="4" y="12"/>
                </a:lnTo>
                <a:lnTo>
                  <a:pt x="3" y="14"/>
                </a:lnTo>
                <a:lnTo>
                  <a:pt x="2" y="16"/>
                </a:lnTo>
                <a:lnTo>
                  <a:pt x="1" y="19"/>
                </a:lnTo>
                <a:lnTo>
                  <a:pt x="0" y="21"/>
                </a:lnTo>
                <a:lnTo>
                  <a:pt x="0" y="24"/>
                </a:lnTo>
                <a:lnTo>
                  <a:pt x="0" y="27"/>
                </a:lnTo>
                <a:lnTo>
                  <a:pt x="0" y="30"/>
                </a:lnTo>
                <a:lnTo>
                  <a:pt x="0" y="33"/>
                </a:lnTo>
                <a:lnTo>
                  <a:pt x="1" y="35"/>
                </a:lnTo>
                <a:lnTo>
                  <a:pt x="2" y="38"/>
                </a:lnTo>
                <a:lnTo>
                  <a:pt x="3" y="40"/>
                </a:lnTo>
                <a:lnTo>
                  <a:pt x="4" y="42"/>
                </a:lnTo>
                <a:lnTo>
                  <a:pt x="6" y="44"/>
                </a:lnTo>
                <a:lnTo>
                  <a:pt x="8" y="46"/>
                </a:lnTo>
                <a:lnTo>
                  <a:pt x="10" y="47"/>
                </a:lnTo>
                <a:lnTo>
                  <a:pt x="11" y="49"/>
                </a:lnTo>
                <a:lnTo>
                  <a:pt x="14"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0" name="Freeform 40"/>
          <p:cNvSpPr>
            <a:spLocks/>
          </p:cNvSpPr>
          <p:nvPr/>
        </p:nvSpPr>
        <p:spPr bwMode="auto">
          <a:xfrm>
            <a:off x="1652588" y="4660900"/>
            <a:ext cx="77787"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8" y="52"/>
                </a:moveTo>
                <a:lnTo>
                  <a:pt x="30" y="51"/>
                </a:lnTo>
                <a:lnTo>
                  <a:pt x="33" y="51"/>
                </a:lnTo>
                <a:lnTo>
                  <a:pt x="35" y="51"/>
                </a:lnTo>
                <a:lnTo>
                  <a:pt x="38" y="50"/>
                </a:lnTo>
                <a:lnTo>
                  <a:pt x="40" y="49"/>
                </a:lnTo>
                <a:lnTo>
                  <a:pt x="43" y="48"/>
                </a:lnTo>
                <a:lnTo>
                  <a:pt x="44" y="45"/>
                </a:lnTo>
                <a:lnTo>
                  <a:pt x="46" y="44"/>
                </a:lnTo>
                <a:lnTo>
                  <a:pt x="48" y="43"/>
                </a:lnTo>
                <a:lnTo>
                  <a:pt x="50" y="40"/>
                </a:lnTo>
                <a:lnTo>
                  <a:pt x="51" y="38"/>
                </a:lnTo>
                <a:lnTo>
                  <a:pt x="52" y="36"/>
                </a:lnTo>
                <a:lnTo>
                  <a:pt x="53" y="33"/>
                </a:lnTo>
                <a:lnTo>
                  <a:pt x="53" y="31"/>
                </a:lnTo>
                <a:lnTo>
                  <a:pt x="53" y="28"/>
                </a:lnTo>
                <a:lnTo>
                  <a:pt x="54" y="26"/>
                </a:lnTo>
                <a:lnTo>
                  <a:pt x="53" y="22"/>
                </a:lnTo>
                <a:lnTo>
                  <a:pt x="53" y="20"/>
                </a:lnTo>
                <a:lnTo>
                  <a:pt x="53" y="18"/>
                </a:lnTo>
                <a:lnTo>
                  <a:pt x="52" y="15"/>
                </a:lnTo>
                <a:lnTo>
                  <a:pt x="51" y="13"/>
                </a:lnTo>
                <a:lnTo>
                  <a:pt x="50" y="11"/>
                </a:lnTo>
                <a:lnTo>
                  <a:pt x="48" y="9"/>
                </a:lnTo>
                <a:lnTo>
                  <a:pt x="46" y="7"/>
                </a:lnTo>
                <a:lnTo>
                  <a:pt x="44" y="6"/>
                </a:lnTo>
                <a:lnTo>
                  <a:pt x="43" y="4"/>
                </a:lnTo>
                <a:lnTo>
                  <a:pt x="40" y="2"/>
                </a:lnTo>
                <a:lnTo>
                  <a:pt x="38" y="2"/>
                </a:lnTo>
                <a:lnTo>
                  <a:pt x="35" y="1"/>
                </a:lnTo>
                <a:lnTo>
                  <a:pt x="33" y="0"/>
                </a:lnTo>
                <a:lnTo>
                  <a:pt x="30" y="0"/>
                </a:lnTo>
                <a:lnTo>
                  <a:pt x="28" y="0"/>
                </a:lnTo>
                <a:lnTo>
                  <a:pt x="24" y="0"/>
                </a:lnTo>
                <a:lnTo>
                  <a:pt x="21" y="0"/>
                </a:lnTo>
                <a:lnTo>
                  <a:pt x="20" y="1"/>
                </a:lnTo>
                <a:lnTo>
                  <a:pt x="17" y="2"/>
                </a:lnTo>
                <a:lnTo>
                  <a:pt x="14" y="2"/>
                </a:lnTo>
                <a:lnTo>
                  <a:pt x="12" y="4"/>
                </a:lnTo>
                <a:lnTo>
                  <a:pt x="10" y="6"/>
                </a:lnTo>
                <a:lnTo>
                  <a:pt x="8" y="7"/>
                </a:lnTo>
                <a:lnTo>
                  <a:pt x="6" y="9"/>
                </a:lnTo>
                <a:lnTo>
                  <a:pt x="4" y="11"/>
                </a:lnTo>
                <a:lnTo>
                  <a:pt x="3" y="13"/>
                </a:lnTo>
                <a:lnTo>
                  <a:pt x="2" y="15"/>
                </a:lnTo>
                <a:lnTo>
                  <a:pt x="1" y="18"/>
                </a:lnTo>
                <a:lnTo>
                  <a:pt x="0" y="20"/>
                </a:lnTo>
                <a:lnTo>
                  <a:pt x="0" y="22"/>
                </a:lnTo>
                <a:lnTo>
                  <a:pt x="0" y="26"/>
                </a:lnTo>
                <a:lnTo>
                  <a:pt x="0" y="28"/>
                </a:lnTo>
                <a:lnTo>
                  <a:pt x="0" y="31"/>
                </a:lnTo>
                <a:lnTo>
                  <a:pt x="1" y="33"/>
                </a:lnTo>
                <a:lnTo>
                  <a:pt x="2" y="36"/>
                </a:lnTo>
                <a:lnTo>
                  <a:pt x="3" y="38"/>
                </a:lnTo>
                <a:lnTo>
                  <a:pt x="4" y="40"/>
                </a:lnTo>
                <a:lnTo>
                  <a:pt x="6" y="43"/>
                </a:lnTo>
                <a:lnTo>
                  <a:pt x="8" y="44"/>
                </a:lnTo>
                <a:lnTo>
                  <a:pt x="10" y="45"/>
                </a:lnTo>
                <a:lnTo>
                  <a:pt x="12" y="48"/>
                </a:lnTo>
                <a:lnTo>
                  <a:pt x="14" y="49"/>
                </a:lnTo>
                <a:lnTo>
                  <a:pt x="17" y="50"/>
                </a:lnTo>
                <a:lnTo>
                  <a:pt x="20" y="51"/>
                </a:lnTo>
                <a:lnTo>
                  <a:pt x="21" y="51"/>
                </a:lnTo>
                <a:lnTo>
                  <a:pt x="24" y="51"/>
                </a:lnTo>
                <a:lnTo>
                  <a:pt x="28"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1" name="Freeform 41"/>
          <p:cNvSpPr>
            <a:spLocks/>
          </p:cNvSpPr>
          <p:nvPr/>
        </p:nvSpPr>
        <p:spPr bwMode="auto">
          <a:xfrm>
            <a:off x="1704975" y="4660900"/>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3"/>
                </a:lnTo>
                <a:lnTo>
                  <a:pt x="38" y="52"/>
                </a:lnTo>
                <a:lnTo>
                  <a:pt x="40" y="51"/>
                </a:lnTo>
                <a:lnTo>
                  <a:pt x="42" y="49"/>
                </a:lnTo>
                <a:lnTo>
                  <a:pt x="44" y="47"/>
                </a:lnTo>
                <a:lnTo>
                  <a:pt x="46" y="46"/>
                </a:lnTo>
                <a:lnTo>
                  <a:pt x="47" y="44"/>
                </a:lnTo>
                <a:lnTo>
                  <a:pt x="50" y="42"/>
                </a:lnTo>
                <a:lnTo>
                  <a:pt x="51" y="40"/>
                </a:lnTo>
                <a:lnTo>
                  <a:pt x="52" y="38"/>
                </a:lnTo>
                <a:lnTo>
                  <a:pt x="53" y="35"/>
                </a:lnTo>
                <a:lnTo>
                  <a:pt x="53" y="33"/>
                </a:lnTo>
                <a:lnTo>
                  <a:pt x="53" y="30"/>
                </a:lnTo>
                <a:lnTo>
                  <a:pt x="54" y="27"/>
                </a:lnTo>
                <a:lnTo>
                  <a:pt x="53" y="24"/>
                </a:lnTo>
                <a:lnTo>
                  <a:pt x="53" y="21"/>
                </a:lnTo>
                <a:lnTo>
                  <a:pt x="53" y="19"/>
                </a:lnTo>
                <a:lnTo>
                  <a:pt x="52" y="16"/>
                </a:lnTo>
                <a:lnTo>
                  <a:pt x="51" y="14"/>
                </a:lnTo>
                <a:lnTo>
                  <a:pt x="50" y="12"/>
                </a:lnTo>
                <a:lnTo>
                  <a:pt x="47" y="10"/>
                </a:lnTo>
                <a:lnTo>
                  <a:pt x="46" y="8"/>
                </a:lnTo>
                <a:lnTo>
                  <a:pt x="44" y="6"/>
                </a:lnTo>
                <a:lnTo>
                  <a:pt x="42" y="4"/>
                </a:lnTo>
                <a:lnTo>
                  <a:pt x="40" y="3"/>
                </a:lnTo>
                <a:lnTo>
                  <a:pt x="38" y="2"/>
                </a:lnTo>
                <a:lnTo>
                  <a:pt x="35" y="1"/>
                </a:lnTo>
                <a:lnTo>
                  <a:pt x="33" y="0"/>
                </a:lnTo>
                <a:lnTo>
                  <a:pt x="30" y="0"/>
                </a:lnTo>
                <a:lnTo>
                  <a:pt x="27" y="0"/>
                </a:lnTo>
                <a:lnTo>
                  <a:pt x="24" y="0"/>
                </a:lnTo>
                <a:lnTo>
                  <a:pt x="21" y="0"/>
                </a:lnTo>
                <a:lnTo>
                  <a:pt x="19" y="1"/>
                </a:lnTo>
                <a:lnTo>
                  <a:pt x="16" y="2"/>
                </a:lnTo>
                <a:lnTo>
                  <a:pt x="14" y="3"/>
                </a:lnTo>
                <a:lnTo>
                  <a:pt x="12" y="4"/>
                </a:lnTo>
                <a:lnTo>
                  <a:pt x="10" y="6"/>
                </a:lnTo>
                <a:lnTo>
                  <a:pt x="8" y="8"/>
                </a:lnTo>
                <a:lnTo>
                  <a:pt x="6" y="10"/>
                </a:lnTo>
                <a:lnTo>
                  <a:pt x="4" y="12"/>
                </a:lnTo>
                <a:lnTo>
                  <a:pt x="3" y="14"/>
                </a:lnTo>
                <a:lnTo>
                  <a:pt x="2" y="16"/>
                </a:lnTo>
                <a:lnTo>
                  <a:pt x="1" y="19"/>
                </a:lnTo>
                <a:lnTo>
                  <a:pt x="0" y="21"/>
                </a:lnTo>
                <a:lnTo>
                  <a:pt x="0" y="24"/>
                </a:lnTo>
                <a:lnTo>
                  <a:pt x="0" y="27"/>
                </a:lnTo>
                <a:lnTo>
                  <a:pt x="0" y="30"/>
                </a:lnTo>
                <a:lnTo>
                  <a:pt x="0" y="33"/>
                </a:lnTo>
                <a:lnTo>
                  <a:pt x="1" y="35"/>
                </a:lnTo>
                <a:lnTo>
                  <a:pt x="2" y="38"/>
                </a:lnTo>
                <a:lnTo>
                  <a:pt x="3" y="40"/>
                </a:lnTo>
                <a:lnTo>
                  <a:pt x="4" y="42"/>
                </a:lnTo>
                <a:lnTo>
                  <a:pt x="6" y="44"/>
                </a:lnTo>
                <a:lnTo>
                  <a:pt x="8" y="46"/>
                </a:lnTo>
                <a:lnTo>
                  <a:pt x="10" y="47"/>
                </a:lnTo>
                <a:lnTo>
                  <a:pt x="12" y="49"/>
                </a:lnTo>
                <a:lnTo>
                  <a:pt x="14"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2" name="Freeform 42"/>
          <p:cNvSpPr>
            <a:spLocks/>
          </p:cNvSpPr>
          <p:nvPr/>
        </p:nvSpPr>
        <p:spPr bwMode="auto">
          <a:xfrm>
            <a:off x="1760538" y="4660900"/>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1" y="53"/>
                </a:lnTo>
                <a:lnTo>
                  <a:pt x="33" y="53"/>
                </a:lnTo>
                <a:lnTo>
                  <a:pt x="36" y="52"/>
                </a:lnTo>
                <a:lnTo>
                  <a:pt x="38" y="51"/>
                </a:lnTo>
                <a:lnTo>
                  <a:pt x="40" y="49"/>
                </a:lnTo>
                <a:lnTo>
                  <a:pt x="42" y="47"/>
                </a:lnTo>
                <a:lnTo>
                  <a:pt x="44" y="46"/>
                </a:lnTo>
                <a:lnTo>
                  <a:pt x="46" y="44"/>
                </a:lnTo>
                <a:lnTo>
                  <a:pt x="47" y="42"/>
                </a:lnTo>
                <a:lnTo>
                  <a:pt x="48" y="40"/>
                </a:lnTo>
                <a:lnTo>
                  <a:pt x="49" y="38"/>
                </a:lnTo>
                <a:lnTo>
                  <a:pt x="51" y="35"/>
                </a:lnTo>
                <a:lnTo>
                  <a:pt x="51" y="33"/>
                </a:lnTo>
                <a:lnTo>
                  <a:pt x="51" y="30"/>
                </a:lnTo>
                <a:lnTo>
                  <a:pt x="52" y="27"/>
                </a:lnTo>
                <a:lnTo>
                  <a:pt x="51" y="24"/>
                </a:lnTo>
                <a:lnTo>
                  <a:pt x="51" y="21"/>
                </a:lnTo>
                <a:lnTo>
                  <a:pt x="51" y="19"/>
                </a:lnTo>
                <a:lnTo>
                  <a:pt x="49" y="16"/>
                </a:lnTo>
                <a:lnTo>
                  <a:pt x="48" y="14"/>
                </a:lnTo>
                <a:lnTo>
                  <a:pt x="47" y="12"/>
                </a:lnTo>
                <a:lnTo>
                  <a:pt x="46" y="10"/>
                </a:lnTo>
                <a:lnTo>
                  <a:pt x="44" y="8"/>
                </a:lnTo>
                <a:lnTo>
                  <a:pt x="42" y="6"/>
                </a:lnTo>
                <a:lnTo>
                  <a:pt x="40" y="4"/>
                </a:lnTo>
                <a:lnTo>
                  <a:pt x="38" y="3"/>
                </a:lnTo>
                <a:lnTo>
                  <a:pt x="36" y="2"/>
                </a:lnTo>
                <a:lnTo>
                  <a:pt x="33" y="1"/>
                </a:lnTo>
                <a:lnTo>
                  <a:pt x="31" y="0"/>
                </a:lnTo>
                <a:lnTo>
                  <a:pt x="29" y="0"/>
                </a:lnTo>
                <a:lnTo>
                  <a:pt x="26" y="0"/>
                </a:lnTo>
                <a:lnTo>
                  <a:pt x="23" y="0"/>
                </a:lnTo>
                <a:lnTo>
                  <a:pt x="20" y="0"/>
                </a:lnTo>
                <a:lnTo>
                  <a:pt x="18" y="1"/>
                </a:lnTo>
                <a:lnTo>
                  <a:pt x="15" y="2"/>
                </a:lnTo>
                <a:lnTo>
                  <a:pt x="13" y="3"/>
                </a:lnTo>
                <a:lnTo>
                  <a:pt x="11"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8"/>
                </a:lnTo>
                <a:lnTo>
                  <a:pt x="2" y="40"/>
                </a:lnTo>
                <a:lnTo>
                  <a:pt x="4" y="42"/>
                </a:lnTo>
                <a:lnTo>
                  <a:pt x="6" y="44"/>
                </a:lnTo>
                <a:lnTo>
                  <a:pt x="7" y="46"/>
                </a:lnTo>
                <a:lnTo>
                  <a:pt x="9" y="47"/>
                </a:lnTo>
                <a:lnTo>
                  <a:pt x="11" y="49"/>
                </a:lnTo>
                <a:lnTo>
                  <a:pt x="13" y="51"/>
                </a:lnTo>
                <a:lnTo>
                  <a:pt x="15"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3" name="Freeform 43"/>
          <p:cNvSpPr>
            <a:spLocks/>
          </p:cNvSpPr>
          <p:nvPr/>
        </p:nvSpPr>
        <p:spPr bwMode="auto">
          <a:xfrm>
            <a:off x="1814513" y="4665663"/>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3"/>
                </a:lnTo>
                <a:lnTo>
                  <a:pt x="36" y="52"/>
                </a:lnTo>
                <a:lnTo>
                  <a:pt x="39" y="51"/>
                </a:lnTo>
                <a:lnTo>
                  <a:pt x="41" y="49"/>
                </a:lnTo>
                <a:lnTo>
                  <a:pt x="43" y="47"/>
                </a:lnTo>
                <a:lnTo>
                  <a:pt x="45" y="46"/>
                </a:lnTo>
                <a:lnTo>
                  <a:pt x="46" y="44"/>
                </a:lnTo>
                <a:lnTo>
                  <a:pt x="48" y="42"/>
                </a:lnTo>
                <a:lnTo>
                  <a:pt x="49" y="40"/>
                </a:lnTo>
                <a:lnTo>
                  <a:pt x="50" y="37"/>
                </a:lnTo>
                <a:lnTo>
                  <a:pt x="52" y="35"/>
                </a:lnTo>
                <a:lnTo>
                  <a:pt x="52" y="33"/>
                </a:lnTo>
                <a:lnTo>
                  <a:pt x="52" y="30"/>
                </a:lnTo>
                <a:lnTo>
                  <a:pt x="53" y="27"/>
                </a:lnTo>
                <a:lnTo>
                  <a:pt x="52" y="24"/>
                </a:lnTo>
                <a:lnTo>
                  <a:pt x="52" y="21"/>
                </a:lnTo>
                <a:lnTo>
                  <a:pt x="52" y="19"/>
                </a:lnTo>
                <a:lnTo>
                  <a:pt x="50" y="16"/>
                </a:lnTo>
                <a:lnTo>
                  <a:pt x="49" y="14"/>
                </a:lnTo>
                <a:lnTo>
                  <a:pt x="48" y="12"/>
                </a:lnTo>
                <a:lnTo>
                  <a:pt x="46" y="10"/>
                </a:lnTo>
                <a:lnTo>
                  <a:pt x="45" y="8"/>
                </a:lnTo>
                <a:lnTo>
                  <a:pt x="43" y="6"/>
                </a:lnTo>
                <a:lnTo>
                  <a:pt x="41" y="4"/>
                </a:lnTo>
                <a:lnTo>
                  <a:pt x="39" y="3"/>
                </a:lnTo>
                <a:lnTo>
                  <a:pt x="36" y="2"/>
                </a:lnTo>
                <a:lnTo>
                  <a:pt x="34" y="1"/>
                </a:lnTo>
                <a:lnTo>
                  <a:pt x="32" y="0"/>
                </a:lnTo>
                <a:lnTo>
                  <a:pt x="29" y="0"/>
                </a:lnTo>
                <a:lnTo>
                  <a:pt x="26" y="0"/>
                </a:lnTo>
                <a:lnTo>
                  <a:pt x="23" y="0"/>
                </a:lnTo>
                <a:lnTo>
                  <a:pt x="20" y="0"/>
                </a:lnTo>
                <a:lnTo>
                  <a:pt x="18" y="1"/>
                </a:lnTo>
                <a:lnTo>
                  <a:pt x="15" y="2"/>
                </a:lnTo>
                <a:lnTo>
                  <a:pt x="13" y="3"/>
                </a:lnTo>
                <a:lnTo>
                  <a:pt x="11"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1" y="49"/>
                </a:lnTo>
                <a:lnTo>
                  <a:pt x="13" y="51"/>
                </a:lnTo>
                <a:lnTo>
                  <a:pt x="15"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4" name="Freeform 44"/>
          <p:cNvSpPr>
            <a:spLocks/>
          </p:cNvSpPr>
          <p:nvPr/>
        </p:nvSpPr>
        <p:spPr bwMode="auto">
          <a:xfrm>
            <a:off x="1863725" y="46656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3" y="53"/>
                </a:lnTo>
                <a:lnTo>
                  <a:pt x="35" y="53"/>
                </a:lnTo>
                <a:lnTo>
                  <a:pt x="37" y="52"/>
                </a:lnTo>
                <a:lnTo>
                  <a:pt x="40" y="51"/>
                </a:lnTo>
                <a:lnTo>
                  <a:pt x="42" y="49"/>
                </a:lnTo>
                <a:lnTo>
                  <a:pt x="44" y="47"/>
                </a:lnTo>
                <a:lnTo>
                  <a:pt x="46" y="46"/>
                </a:lnTo>
                <a:lnTo>
                  <a:pt x="48" y="44"/>
                </a:lnTo>
                <a:lnTo>
                  <a:pt x="49"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49" y="12"/>
                </a:lnTo>
                <a:lnTo>
                  <a:pt x="48" y="10"/>
                </a:lnTo>
                <a:lnTo>
                  <a:pt x="46" y="8"/>
                </a:lnTo>
                <a:lnTo>
                  <a:pt x="44" y="6"/>
                </a:lnTo>
                <a:lnTo>
                  <a:pt x="42" y="4"/>
                </a:lnTo>
                <a:lnTo>
                  <a:pt x="40" y="3"/>
                </a:lnTo>
                <a:lnTo>
                  <a:pt x="37" y="2"/>
                </a:lnTo>
                <a:lnTo>
                  <a:pt x="35" y="1"/>
                </a:lnTo>
                <a:lnTo>
                  <a:pt x="33" y="0"/>
                </a:lnTo>
                <a:lnTo>
                  <a:pt x="29" y="0"/>
                </a:lnTo>
                <a:lnTo>
                  <a:pt x="27" y="0"/>
                </a:lnTo>
                <a:lnTo>
                  <a:pt x="23" y="0"/>
                </a:lnTo>
                <a:lnTo>
                  <a:pt x="21" y="0"/>
                </a:lnTo>
                <a:lnTo>
                  <a:pt x="18" y="1"/>
                </a:lnTo>
                <a:lnTo>
                  <a:pt x="16" y="2"/>
                </a:lnTo>
                <a:lnTo>
                  <a:pt x="14" y="3"/>
                </a:lnTo>
                <a:lnTo>
                  <a:pt x="11" y="4"/>
                </a:lnTo>
                <a:lnTo>
                  <a:pt x="10" y="6"/>
                </a:lnTo>
                <a:lnTo>
                  <a:pt x="7"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7" y="46"/>
                </a:lnTo>
                <a:lnTo>
                  <a:pt x="10" y="47"/>
                </a:lnTo>
                <a:lnTo>
                  <a:pt x="11" y="49"/>
                </a:lnTo>
                <a:lnTo>
                  <a:pt x="14" y="51"/>
                </a:lnTo>
                <a:lnTo>
                  <a:pt x="16" y="52"/>
                </a:lnTo>
                <a:lnTo>
                  <a:pt x="18"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5" name="Freeform 45"/>
          <p:cNvSpPr>
            <a:spLocks/>
          </p:cNvSpPr>
          <p:nvPr/>
        </p:nvSpPr>
        <p:spPr bwMode="auto">
          <a:xfrm>
            <a:off x="1912938" y="466407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2"/>
                </a:lnTo>
                <a:lnTo>
                  <a:pt x="37" y="51"/>
                </a:lnTo>
                <a:lnTo>
                  <a:pt x="40" y="50"/>
                </a:lnTo>
                <a:lnTo>
                  <a:pt x="42" y="49"/>
                </a:lnTo>
                <a:lnTo>
                  <a:pt x="44" y="47"/>
                </a:lnTo>
                <a:lnTo>
                  <a:pt x="46" y="46"/>
                </a:lnTo>
                <a:lnTo>
                  <a:pt x="47" y="44"/>
                </a:lnTo>
                <a:lnTo>
                  <a:pt x="49" y="42"/>
                </a:lnTo>
                <a:lnTo>
                  <a:pt x="51" y="39"/>
                </a:lnTo>
                <a:lnTo>
                  <a:pt x="52" y="37"/>
                </a:lnTo>
                <a:lnTo>
                  <a:pt x="53" y="35"/>
                </a:lnTo>
                <a:lnTo>
                  <a:pt x="53" y="32"/>
                </a:lnTo>
                <a:lnTo>
                  <a:pt x="53" y="30"/>
                </a:lnTo>
                <a:lnTo>
                  <a:pt x="54" y="27"/>
                </a:lnTo>
                <a:lnTo>
                  <a:pt x="53" y="24"/>
                </a:lnTo>
                <a:lnTo>
                  <a:pt x="53" y="21"/>
                </a:lnTo>
                <a:lnTo>
                  <a:pt x="53" y="19"/>
                </a:lnTo>
                <a:lnTo>
                  <a:pt x="52" y="16"/>
                </a:lnTo>
                <a:lnTo>
                  <a:pt x="51" y="13"/>
                </a:lnTo>
                <a:lnTo>
                  <a:pt x="49" y="12"/>
                </a:lnTo>
                <a:lnTo>
                  <a:pt x="47" y="9"/>
                </a:lnTo>
                <a:lnTo>
                  <a:pt x="46" y="7"/>
                </a:lnTo>
                <a:lnTo>
                  <a:pt x="44" y="6"/>
                </a:lnTo>
                <a:lnTo>
                  <a:pt x="42" y="4"/>
                </a:lnTo>
                <a:lnTo>
                  <a:pt x="40" y="2"/>
                </a:lnTo>
                <a:lnTo>
                  <a:pt x="37" y="2"/>
                </a:lnTo>
                <a:lnTo>
                  <a:pt x="35" y="1"/>
                </a:lnTo>
                <a:lnTo>
                  <a:pt x="33" y="0"/>
                </a:lnTo>
                <a:lnTo>
                  <a:pt x="30" y="0"/>
                </a:lnTo>
                <a:lnTo>
                  <a:pt x="27" y="0"/>
                </a:lnTo>
                <a:lnTo>
                  <a:pt x="24" y="0"/>
                </a:lnTo>
                <a:lnTo>
                  <a:pt x="21" y="0"/>
                </a:lnTo>
                <a:lnTo>
                  <a:pt x="19" y="1"/>
                </a:lnTo>
                <a:lnTo>
                  <a:pt x="16" y="2"/>
                </a:lnTo>
                <a:lnTo>
                  <a:pt x="13" y="2"/>
                </a:lnTo>
                <a:lnTo>
                  <a:pt x="12" y="4"/>
                </a:lnTo>
                <a:lnTo>
                  <a:pt x="10" y="6"/>
                </a:lnTo>
                <a:lnTo>
                  <a:pt x="7"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7" y="46"/>
                </a:lnTo>
                <a:lnTo>
                  <a:pt x="10"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6" name="Freeform 46"/>
          <p:cNvSpPr>
            <a:spLocks/>
          </p:cNvSpPr>
          <p:nvPr/>
        </p:nvSpPr>
        <p:spPr bwMode="auto">
          <a:xfrm>
            <a:off x="1808163" y="4551363"/>
            <a:ext cx="77787"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29" y="51"/>
                </a:lnTo>
                <a:lnTo>
                  <a:pt x="32" y="51"/>
                </a:lnTo>
                <a:lnTo>
                  <a:pt x="34" y="51"/>
                </a:lnTo>
                <a:lnTo>
                  <a:pt x="37" y="49"/>
                </a:lnTo>
                <a:lnTo>
                  <a:pt x="40" y="48"/>
                </a:lnTo>
                <a:lnTo>
                  <a:pt x="41" y="47"/>
                </a:lnTo>
                <a:lnTo>
                  <a:pt x="44" y="46"/>
                </a:lnTo>
                <a:lnTo>
                  <a:pt x="46" y="44"/>
                </a:lnTo>
                <a:lnTo>
                  <a:pt x="47" y="42"/>
                </a:lnTo>
                <a:lnTo>
                  <a:pt x="49" y="40"/>
                </a:lnTo>
                <a:lnTo>
                  <a:pt x="50" y="38"/>
                </a:lnTo>
                <a:lnTo>
                  <a:pt x="51" y="36"/>
                </a:lnTo>
                <a:lnTo>
                  <a:pt x="52" y="33"/>
                </a:lnTo>
                <a:lnTo>
                  <a:pt x="53" y="31"/>
                </a:lnTo>
                <a:lnTo>
                  <a:pt x="53" y="29"/>
                </a:lnTo>
                <a:lnTo>
                  <a:pt x="54" y="26"/>
                </a:lnTo>
                <a:lnTo>
                  <a:pt x="53" y="23"/>
                </a:lnTo>
                <a:lnTo>
                  <a:pt x="53" y="20"/>
                </a:lnTo>
                <a:lnTo>
                  <a:pt x="52" y="18"/>
                </a:lnTo>
                <a:lnTo>
                  <a:pt x="51" y="16"/>
                </a:lnTo>
                <a:lnTo>
                  <a:pt x="50" y="13"/>
                </a:lnTo>
                <a:lnTo>
                  <a:pt x="49" y="11"/>
                </a:lnTo>
                <a:lnTo>
                  <a:pt x="47" y="9"/>
                </a:lnTo>
                <a:lnTo>
                  <a:pt x="46" y="7"/>
                </a:lnTo>
                <a:lnTo>
                  <a:pt x="44" y="6"/>
                </a:lnTo>
                <a:lnTo>
                  <a:pt x="41"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9"/>
                </a:lnTo>
                <a:lnTo>
                  <a:pt x="4" y="11"/>
                </a:lnTo>
                <a:lnTo>
                  <a:pt x="3" y="13"/>
                </a:lnTo>
                <a:lnTo>
                  <a:pt x="2" y="16"/>
                </a:lnTo>
                <a:lnTo>
                  <a:pt x="1" y="18"/>
                </a:lnTo>
                <a:lnTo>
                  <a:pt x="0" y="20"/>
                </a:lnTo>
                <a:lnTo>
                  <a:pt x="0" y="23"/>
                </a:lnTo>
                <a:lnTo>
                  <a:pt x="0" y="26"/>
                </a:lnTo>
                <a:lnTo>
                  <a:pt x="0" y="29"/>
                </a:lnTo>
                <a:lnTo>
                  <a:pt x="0" y="31"/>
                </a:lnTo>
                <a:lnTo>
                  <a:pt x="1" y="33"/>
                </a:lnTo>
                <a:lnTo>
                  <a:pt x="2" y="36"/>
                </a:lnTo>
                <a:lnTo>
                  <a:pt x="3" y="38"/>
                </a:lnTo>
                <a:lnTo>
                  <a:pt x="4" y="40"/>
                </a:lnTo>
                <a:lnTo>
                  <a:pt x="6" y="42"/>
                </a:lnTo>
                <a:lnTo>
                  <a:pt x="8" y="44"/>
                </a:lnTo>
                <a:lnTo>
                  <a:pt x="10" y="46"/>
                </a:lnTo>
                <a:lnTo>
                  <a:pt x="11" y="47"/>
                </a:lnTo>
                <a:lnTo>
                  <a:pt x="14" y="48"/>
                </a:lnTo>
                <a:lnTo>
                  <a:pt x="16" y="49"/>
                </a:lnTo>
                <a:lnTo>
                  <a:pt x="19" y="51"/>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7" name="Freeform 47"/>
          <p:cNvSpPr>
            <a:spLocks/>
          </p:cNvSpPr>
          <p:nvPr/>
        </p:nvSpPr>
        <p:spPr bwMode="auto">
          <a:xfrm>
            <a:off x="1811338" y="4430713"/>
            <a:ext cx="77787" cy="88900"/>
          </a:xfrm>
          <a:custGeom>
            <a:avLst/>
            <a:gdLst>
              <a:gd name="T0" fmla="*/ 2147483647 w 55"/>
              <a:gd name="T1" fmla="*/ 2147483647 h 56"/>
              <a:gd name="T2" fmla="*/ 2147483647 w 55"/>
              <a:gd name="T3" fmla="*/ 2147483647 h 56"/>
              <a:gd name="T4" fmla="*/ 2147483647 w 55"/>
              <a:gd name="T5" fmla="*/ 2147483647 h 56"/>
              <a:gd name="T6" fmla="*/ 2147483647 w 55"/>
              <a:gd name="T7" fmla="*/ 2147483647 h 56"/>
              <a:gd name="T8" fmla="*/ 2147483647 w 55"/>
              <a:gd name="T9" fmla="*/ 2147483647 h 56"/>
              <a:gd name="T10" fmla="*/ 2147483647 w 55"/>
              <a:gd name="T11" fmla="*/ 2147483647 h 56"/>
              <a:gd name="T12" fmla="*/ 2147483647 w 55"/>
              <a:gd name="T13" fmla="*/ 2147483647 h 56"/>
              <a:gd name="T14" fmla="*/ 2147483647 w 55"/>
              <a:gd name="T15" fmla="*/ 2147483647 h 56"/>
              <a:gd name="T16" fmla="*/ 2147483647 w 55"/>
              <a:gd name="T17" fmla="*/ 2147483647 h 56"/>
              <a:gd name="T18" fmla="*/ 2147483647 w 55"/>
              <a:gd name="T19" fmla="*/ 2147483647 h 56"/>
              <a:gd name="T20" fmla="*/ 2147483647 w 55"/>
              <a:gd name="T21" fmla="*/ 2147483647 h 56"/>
              <a:gd name="T22" fmla="*/ 2147483647 w 55"/>
              <a:gd name="T23" fmla="*/ 2147483647 h 56"/>
              <a:gd name="T24" fmla="*/ 2147483647 w 55"/>
              <a:gd name="T25" fmla="*/ 2147483647 h 56"/>
              <a:gd name="T26" fmla="*/ 2147483647 w 55"/>
              <a:gd name="T27" fmla="*/ 2147483647 h 56"/>
              <a:gd name="T28" fmla="*/ 2147483647 w 55"/>
              <a:gd name="T29" fmla="*/ 2147483647 h 56"/>
              <a:gd name="T30" fmla="*/ 2147483647 w 55"/>
              <a:gd name="T31" fmla="*/ 0 h 56"/>
              <a:gd name="T32" fmla="*/ 2147483647 w 55"/>
              <a:gd name="T33" fmla="*/ 0 h 56"/>
              <a:gd name="T34" fmla="*/ 2147483647 w 55"/>
              <a:gd name="T35" fmla="*/ 2147483647 h 56"/>
              <a:gd name="T36" fmla="*/ 2147483647 w 55"/>
              <a:gd name="T37" fmla="*/ 2147483647 h 56"/>
              <a:gd name="T38" fmla="*/ 2147483647 w 55"/>
              <a:gd name="T39" fmla="*/ 2147483647 h 56"/>
              <a:gd name="T40" fmla="*/ 2147483647 w 55"/>
              <a:gd name="T41" fmla="*/ 2147483647 h 56"/>
              <a:gd name="T42" fmla="*/ 2147483647 w 55"/>
              <a:gd name="T43" fmla="*/ 2147483647 h 56"/>
              <a:gd name="T44" fmla="*/ 2147483647 w 55"/>
              <a:gd name="T45" fmla="*/ 2147483647 h 56"/>
              <a:gd name="T46" fmla="*/ 0 w 55"/>
              <a:gd name="T47" fmla="*/ 2147483647 h 56"/>
              <a:gd name="T48" fmla="*/ 0 w 55"/>
              <a:gd name="T49" fmla="*/ 2147483647 h 56"/>
              <a:gd name="T50" fmla="*/ 2147483647 w 55"/>
              <a:gd name="T51" fmla="*/ 2147483647 h 56"/>
              <a:gd name="T52" fmla="*/ 2147483647 w 55"/>
              <a:gd name="T53" fmla="*/ 2147483647 h 56"/>
              <a:gd name="T54" fmla="*/ 2147483647 w 55"/>
              <a:gd name="T55" fmla="*/ 2147483647 h 56"/>
              <a:gd name="T56" fmla="*/ 2147483647 w 55"/>
              <a:gd name="T57" fmla="*/ 2147483647 h 56"/>
              <a:gd name="T58" fmla="*/ 2147483647 w 55"/>
              <a:gd name="T59" fmla="*/ 2147483647 h 56"/>
              <a:gd name="T60" fmla="*/ 2147483647 w 55"/>
              <a:gd name="T61" fmla="*/ 2147483647 h 56"/>
              <a:gd name="T62" fmla="*/ 2147483647 w 55"/>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6"/>
              <a:gd name="T98" fmla="*/ 55 w 55"/>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6">
                <a:moveTo>
                  <a:pt x="27" y="55"/>
                </a:moveTo>
                <a:lnTo>
                  <a:pt x="30" y="54"/>
                </a:lnTo>
                <a:lnTo>
                  <a:pt x="33" y="54"/>
                </a:lnTo>
                <a:lnTo>
                  <a:pt x="35" y="54"/>
                </a:lnTo>
                <a:lnTo>
                  <a:pt x="38" y="52"/>
                </a:lnTo>
                <a:lnTo>
                  <a:pt x="40" y="52"/>
                </a:lnTo>
                <a:lnTo>
                  <a:pt x="42" y="50"/>
                </a:lnTo>
                <a:lnTo>
                  <a:pt x="44" y="48"/>
                </a:lnTo>
                <a:lnTo>
                  <a:pt x="46" y="47"/>
                </a:lnTo>
                <a:lnTo>
                  <a:pt x="47" y="45"/>
                </a:lnTo>
                <a:lnTo>
                  <a:pt x="50" y="42"/>
                </a:lnTo>
                <a:lnTo>
                  <a:pt x="51" y="41"/>
                </a:lnTo>
                <a:lnTo>
                  <a:pt x="52" y="37"/>
                </a:lnTo>
                <a:lnTo>
                  <a:pt x="53" y="35"/>
                </a:lnTo>
                <a:lnTo>
                  <a:pt x="53" y="33"/>
                </a:lnTo>
                <a:lnTo>
                  <a:pt x="53" y="30"/>
                </a:lnTo>
                <a:lnTo>
                  <a:pt x="54" y="27"/>
                </a:lnTo>
                <a:lnTo>
                  <a:pt x="53" y="24"/>
                </a:lnTo>
                <a:lnTo>
                  <a:pt x="53" y="22"/>
                </a:lnTo>
                <a:lnTo>
                  <a:pt x="53" y="19"/>
                </a:lnTo>
                <a:lnTo>
                  <a:pt x="52" y="16"/>
                </a:lnTo>
                <a:lnTo>
                  <a:pt x="51" y="14"/>
                </a:lnTo>
                <a:lnTo>
                  <a:pt x="50" y="11"/>
                </a:lnTo>
                <a:lnTo>
                  <a:pt x="47" y="10"/>
                </a:lnTo>
                <a:lnTo>
                  <a:pt x="46" y="8"/>
                </a:lnTo>
                <a:lnTo>
                  <a:pt x="44" y="6"/>
                </a:lnTo>
                <a:lnTo>
                  <a:pt x="42" y="4"/>
                </a:lnTo>
                <a:lnTo>
                  <a:pt x="40" y="3"/>
                </a:lnTo>
                <a:lnTo>
                  <a:pt x="38" y="2"/>
                </a:lnTo>
                <a:lnTo>
                  <a:pt x="35" y="1"/>
                </a:lnTo>
                <a:lnTo>
                  <a:pt x="33" y="0"/>
                </a:lnTo>
                <a:lnTo>
                  <a:pt x="30" y="0"/>
                </a:lnTo>
                <a:lnTo>
                  <a:pt x="27" y="0"/>
                </a:lnTo>
                <a:lnTo>
                  <a:pt x="24" y="0"/>
                </a:lnTo>
                <a:lnTo>
                  <a:pt x="21" y="0"/>
                </a:lnTo>
                <a:lnTo>
                  <a:pt x="19" y="1"/>
                </a:lnTo>
                <a:lnTo>
                  <a:pt x="16" y="2"/>
                </a:lnTo>
                <a:lnTo>
                  <a:pt x="14" y="3"/>
                </a:lnTo>
                <a:lnTo>
                  <a:pt x="12" y="4"/>
                </a:lnTo>
                <a:lnTo>
                  <a:pt x="10" y="6"/>
                </a:lnTo>
                <a:lnTo>
                  <a:pt x="8" y="8"/>
                </a:lnTo>
                <a:lnTo>
                  <a:pt x="6" y="10"/>
                </a:lnTo>
                <a:lnTo>
                  <a:pt x="4" y="11"/>
                </a:lnTo>
                <a:lnTo>
                  <a:pt x="3" y="14"/>
                </a:lnTo>
                <a:lnTo>
                  <a:pt x="2" y="16"/>
                </a:lnTo>
                <a:lnTo>
                  <a:pt x="1" y="19"/>
                </a:lnTo>
                <a:lnTo>
                  <a:pt x="0" y="22"/>
                </a:lnTo>
                <a:lnTo>
                  <a:pt x="0" y="24"/>
                </a:lnTo>
                <a:lnTo>
                  <a:pt x="0" y="27"/>
                </a:lnTo>
                <a:lnTo>
                  <a:pt x="0" y="30"/>
                </a:lnTo>
                <a:lnTo>
                  <a:pt x="0" y="33"/>
                </a:lnTo>
                <a:lnTo>
                  <a:pt x="1" y="35"/>
                </a:lnTo>
                <a:lnTo>
                  <a:pt x="2" y="37"/>
                </a:lnTo>
                <a:lnTo>
                  <a:pt x="3" y="41"/>
                </a:lnTo>
                <a:lnTo>
                  <a:pt x="4" y="42"/>
                </a:lnTo>
                <a:lnTo>
                  <a:pt x="6" y="45"/>
                </a:lnTo>
                <a:lnTo>
                  <a:pt x="8" y="47"/>
                </a:lnTo>
                <a:lnTo>
                  <a:pt x="10" y="48"/>
                </a:lnTo>
                <a:lnTo>
                  <a:pt x="12" y="50"/>
                </a:lnTo>
                <a:lnTo>
                  <a:pt x="14" y="52"/>
                </a:lnTo>
                <a:lnTo>
                  <a:pt x="16" y="52"/>
                </a:lnTo>
                <a:lnTo>
                  <a:pt x="19" y="54"/>
                </a:lnTo>
                <a:lnTo>
                  <a:pt x="21" y="54"/>
                </a:lnTo>
                <a:lnTo>
                  <a:pt x="24" y="54"/>
                </a:lnTo>
                <a:lnTo>
                  <a:pt x="27" y="55"/>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8" name="Freeform 48"/>
          <p:cNvSpPr>
            <a:spLocks/>
          </p:cNvSpPr>
          <p:nvPr/>
        </p:nvSpPr>
        <p:spPr bwMode="auto">
          <a:xfrm>
            <a:off x="1814513" y="4310063"/>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3"/>
                </a:lnTo>
                <a:lnTo>
                  <a:pt x="36" y="52"/>
                </a:lnTo>
                <a:lnTo>
                  <a:pt x="39" y="50"/>
                </a:lnTo>
                <a:lnTo>
                  <a:pt x="41" y="49"/>
                </a:lnTo>
                <a:lnTo>
                  <a:pt x="43" y="47"/>
                </a:lnTo>
                <a:lnTo>
                  <a:pt x="45" y="46"/>
                </a:lnTo>
                <a:lnTo>
                  <a:pt x="46" y="44"/>
                </a:lnTo>
                <a:lnTo>
                  <a:pt x="48" y="42"/>
                </a:lnTo>
                <a:lnTo>
                  <a:pt x="49" y="40"/>
                </a:lnTo>
                <a:lnTo>
                  <a:pt x="50" y="37"/>
                </a:lnTo>
                <a:lnTo>
                  <a:pt x="52" y="35"/>
                </a:lnTo>
                <a:lnTo>
                  <a:pt x="52" y="32"/>
                </a:lnTo>
                <a:lnTo>
                  <a:pt x="52" y="30"/>
                </a:lnTo>
                <a:lnTo>
                  <a:pt x="53" y="27"/>
                </a:lnTo>
                <a:lnTo>
                  <a:pt x="52" y="24"/>
                </a:lnTo>
                <a:lnTo>
                  <a:pt x="52" y="21"/>
                </a:lnTo>
                <a:lnTo>
                  <a:pt x="52" y="19"/>
                </a:lnTo>
                <a:lnTo>
                  <a:pt x="50" y="16"/>
                </a:lnTo>
                <a:lnTo>
                  <a:pt x="49" y="13"/>
                </a:lnTo>
                <a:lnTo>
                  <a:pt x="48" y="12"/>
                </a:lnTo>
                <a:lnTo>
                  <a:pt x="46" y="10"/>
                </a:lnTo>
                <a:lnTo>
                  <a:pt x="45" y="7"/>
                </a:lnTo>
                <a:lnTo>
                  <a:pt x="43" y="6"/>
                </a:lnTo>
                <a:lnTo>
                  <a:pt x="41" y="4"/>
                </a:lnTo>
                <a:lnTo>
                  <a:pt x="39" y="3"/>
                </a:lnTo>
                <a:lnTo>
                  <a:pt x="36" y="2"/>
                </a:lnTo>
                <a:lnTo>
                  <a:pt x="34" y="1"/>
                </a:lnTo>
                <a:lnTo>
                  <a:pt x="32" y="0"/>
                </a:lnTo>
                <a:lnTo>
                  <a:pt x="29" y="0"/>
                </a:lnTo>
                <a:lnTo>
                  <a:pt x="26" y="0"/>
                </a:lnTo>
                <a:lnTo>
                  <a:pt x="23" y="0"/>
                </a:lnTo>
                <a:lnTo>
                  <a:pt x="20" y="0"/>
                </a:lnTo>
                <a:lnTo>
                  <a:pt x="18" y="1"/>
                </a:lnTo>
                <a:lnTo>
                  <a:pt x="15" y="2"/>
                </a:lnTo>
                <a:lnTo>
                  <a:pt x="13" y="3"/>
                </a:lnTo>
                <a:lnTo>
                  <a:pt x="11" y="4"/>
                </a:lnTo>
                <a:lnTo>
                  <a:pt x="9" y="6"/>
                </a:lnTo>
                <a:lnTo>
                  <a:pt x="7" y="7"/>
                </a:lnTo>
                <a:lnTo>
                  <a:pt x="6" y="10"/>
                </a:lnTo>
                <a:lnTo>
                  <a:pt x="4" y="12"/>
                </a:lnTo>
                <a:lnTo>
                  <a:pt x="2" y="13"/>
                </a:lnTo>
                <a:lnTo>
                  <a:pt x="2" y="16"/>
                </a:lnTo>
                <a:lnTo>
                  <a:pt x="1" y="19"/>
                </a:lnTo>
                <a:lnTo>
                  <a:pt x="0" y="21"/>
                </a:lnTo>
                <a:lnTo>
                  <a:pt x="0" y="24"/>
                </a:lnTo>
                <a:lnTo>
                  <a:pt x="0" y="27"/>
                </a:lnTo>
                <a:lnTo>
                  <a:pt x="0" y="30"/>
                </a:lnTo>
                <a:lnTo>
                  <a:pt x="0" y="32"/>
                </a:lnTo>
                <a:lnTo>
                  <a:pt x="1" y="35"/>
                </a:lnTo>
                <a:lnTo>
                  <a:pt x="2" y="37"/>
                </a:lnTo>
                <a:lnTo>
                  <a:pt x="2" y="40"/>
                </a:lnTo>
                <a:lnTo>
                  <a:pt x="4" y="42"/>
                </a:lnTo>
                <a:lnTo>
                  <a:pt x="6" y="44"/>
                </a:lnTo>
                <a:lnTo>
                  <a:pt x="7" y="46"/>
                </a:lnTo>
                <a:lnTo>
                  <a:pt x="9" y="47"/>
                </a:lnTo>
                <a:lnTo>
                  <a:pt x="11" y="49"/>
                </a:lnTo>
                <a:lnTo>
                  <a:pt x="13" y="50"/>
                </a:lnTo>
                <a:lnTo>
                  <a:pt x="15"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29" name="Freeform 49"/>
          <p:cNvSpPr>
            <a:spLocks/>
          </p:cNvSpPr>
          <p:nvPr/>
        </p:nvSpPr>
        <p:spPr bwMode="auto">
          <a:xfrm>
            <a:off x="1863725" y="45513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3" y="53"/>
                </a:lnTo>
                <a:lnTo>
                  <a:pt x="35" y="53"/>
                </a:lnTo>
                <a:lnTo>
                  <a:pt x="37" y="52"/>
                </a:lnTo>
                <a:lnTo>
                  <a:pt x="40" y="51"/>
                </a:lnTo>
                <a:lnTo>
                  <a:pt x="42" y="49"/>
                </a:lnTo>
                <a:lnTo>
                  <a:pt x="44" y="47"/>
                </a:lnTo>
                <a:lnTo>
                  <a:pt x="46" y="46"/>
                </a:lnTo>
                <a:lnTo>
                  <a:pt x="48" y="44"/>
                </a:lnTo>
                <a:lnTo>
                  <a:pt x="49"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49" y="12"/>
                </a:lnTo>
                <a:lnTo>
                  <a:pt x="48" y="10"/>
                </a:lnTo>
                <a:lnTo>
                  <a:pt x="46" y="8"/>
                </a:lnTo>
                <a:lnTo>
                  <a:pt x="44" y="6"/>
                </a:lnTo>
                <a:lnTo>
                  <a:pt x="42" y="4"/>
                </a:lnTo>
                <a:lnTo>
                  <a:pt x="40" y="3"/>
                </a:lnTo>
                <a:lnTo>
                  <a:pt x="37" y="2"/>
                </a:lnTo>
                <a:lnTo>
                  <a:pt x="35" y="1"/>
                </a:lnTo>
                <a:lnTo>
                  <a:pt x="33" y="0"/>
                </a:lnTo>
                <a:lnTo>
                  <a:pt x="29" y="0"/>
                </a:lnTo>
                <a:lnTo>
                  <a:pt x="27" y="0"/>
                </a:lnTo>
                <a:lnTo>
                  <a:pt x="23" y="0"/>
                </a:lnTo>
                <a:lnTo>
                  <a:pt x="21" y="0"/>
                </a:lnTo>
                <a:lnTo>
                  <a:pt x="18" y="1"/>
                </a:lnTo>
                <a:lnTo>
                  <a:pt x="16" y="2"/>
                </a:lnTo>
                <a:lnTo>
                  <a:pt x="14" y="3"/>
                </a:lnTo>
                <a:lnTo>
                  <a:pt x="11" y="4"/>
                </a:lnTo>
                <a:lnTo>
                  <a:pt x="10" y="6"/>
                </a:lnTo>
                <a:lnTo>
                  <a:pt x="7"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7" y="46"/>
                </a:lnTo>
                <a:lnTo>
                  <a:pt x="10" y="47"/>
                </a:lnTo>
                <a:lnTo>
                  <a:pt x="11" y="49"/>
                </a:lnTo>
                <a:lnTo>
                  <a:pt x="14" y="51"/>
                </a:lnTo>
                <a:lnTo>
                  <a:pt x="16" y="52"/>
                </a:lnTo>
                <a:lnTo>
                  <a:pt x="18"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0" name="Freeform 50"/>
          <p:cNvSpPr>
            <a:spLocks/>
          </p:cNvSpPr>
          <p:nvPr/>
        </p:nvSpPr>
        <p:spPr bwMode="auto">
          <a:xfrm>
            <a:off x="1866900" y="4435475"/>
            <a:ext cx="74613" cy="84138"/>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6" y="52"/>
                </a:moveTo>
                <a:lnTo>
                  <a:pt x="29" y="51"/>
                </a:lnTo>
                <a:lnTo>
                  <a:pt x="31" y="51"/>
                </a:lnTo>
                <a:lnTo>
                  <a:pt x="34" y="50"/>
                </a:lnTo>
                <a:lnTo>
                  <a:pt x="36" y="49"/>
                </a:lnTo>
                <a:lnTo>
                  <a:pt x="38" y="48"/>
                </a:lnTo>
                <a:lnTo>
                  <a:pt x="41" y="47"/>
                </a:lnTo>
                <a:lnTo>
                  <a:pt x="42" y="45"/>
                </a:lnTo>
                <a:lnTo>
                  <a:pt x="44" y="44"/>
                </a:lnTo>
                <a:lnTo>
                  <a:pt x="46" y="42"/>
                </a:lnTo>
                <a:lnTo>
                  <a:pt x="47" y="40"/>
                </a:lnTo>
                <a:lnTo>
                  <a:pt x="48" y="38"/>
                </a:lnTo>
                <a:lnTo>
                  <a:pt x="50" y="35"/>
                </a:lnTo>
                <a:lnTo>
                  <a:pt x="51" y="32"/>
                </a:lnTo>
                <a:lnTo>
                  <a:pt x="51" y="31"/>
                </a:lnTo>
                <a:lnTo>
                  <a:pt x="51" y="28"/>
                </a:lnTo>
                <a:lnTo>
                  <a:pt x="52" y="25"/>
                </a:lnTo>
                <a:lnTo>
                  <a:pt x="51" y="22"/>
                </a:lnTo>
                <a:lnTo>
                  <a:pt x="51" y="20"/>
                </a:lnTo>
                <a:lnTo>
                  <a:pt x="51" y="18"/>
                </a:lnTo>
                <a:lnTo>
                  <a:pt x="50" y="15"/>
                </a:lnTo>
                <a:lnTo>
                  <a:pt x="48" y="13"/>
                </a:lnTo>
                <a:lnTo>
                  <a:pt x="47" y="11"/>
                </a:lnTo>
                <a:lnTo>
                  <a:pt x="46" y="9"/>
                </a:lnTo>
                <a:lnTo>
                  <a:pt x="44" y="7"/>
                </a:lnTo>
                <a:lnTo>
                  <a:pt x="42" y="5"/>
                </a:lnTo>
                <a:lnTo>
                  <a:pt x="41" y="4"/>
                </a:lnTo>
                <a:lnTo>
                  <a:pt x="38" y="2"/>
                </a:lnTo>
                <a:lnTo>
                  <a:pt x="36" y="2"/>
                </a:lnTo>
                <a:lnTo>
                  <a:pt x="34" y="1"/>
                </a:lnTo>
                <a:lnTo>
                  <a:pt x="31" y="0"/>
                </a:lnTo>
                <a:lnTo>
                  <a:pt x="29" y="0"/>
                </a:lnTo>
                <a:lnTo>
                  <a:pt x="26" y="0"/>
                </a:lnTo>
                <a:lnTo>
                  <a:pt x="23" y="0"/>
                </a:lnTo>
                <a:lnTo>
                  <a:pt x="20" y="0"/>
                </a:lnTo>
                <a:lnTo>
                  <a:pt x="18" y="1"/>
                </a:lnTo>
                <a:lnTo>
                  <a:pt x="15" y="2"/>
                </a:lnTo>
                <a:lnTo>
                  <a:pt x="13" y="2"/>
                </a:lnTo>
                <a:lnTo>
                  <a:pt x="11" y="4"/>
                </a:lnTo>
                <a:lnTo>
                  <a:pt x="9" y="5"/>
                </a:lnTo>
                <a:lnTo>
                  <a:pt x="7" y="7"/>
                </a:lnTo>
                <a:lnTo>
                  <a:pt x="6" y="9"/>
                </a:lnTo>
                <a:lnTo>
                  <a:pt x="4" y="11"/>
                </a:lnTo>
                <a:lnTo>
                  <a:pt x="2" y="13"/>
                </a:lnTo>
                <a:lnTo>
                  <a:pt x="2" y="15"/>
                </a:lnTo>
                <a:lnTo>
                  <a:pt x="1" y="18"/>
                </a:lnTo>
                <a:lnTo>
                  <a:pt x="0" y="20"/>
                </a:lnTo>
                <a:lnTo>
                  <a:pt x="0" y="22"/>
                </a:lnTo>
                <a:lnTo>
                  <a:pt x="0" y="25"/>
                </a:lnTo>
                <a:lnTo>
                  <a:pt x="0" y="28"/>
                </a:lnTo>
                <a:lnTo>
                  <a:pt x="0" y="31"/>
                </a:lnTo>
                <a:lnTo>
                  <a:pt x="1" y="32"/>
                </a:lnTo>
                <a:lnTo>
                  <a:pt x="2" y="35"/>
                </a:lnTo>
                <a:lnTo>
                  <a:pt x="2" y="38"/>
                </a:lnTo>
                <a:lnTo>
                  <a:pt x="4" y="40"/>
                </a:lnTo>
                <a:lnTo>
                  <a:pt x="6" y="42"/>
                </a:lnTo>
                <a:lnTo>
                  <a:pt x="7" y="44"/>
                </a:lnTo>
                <a:lnTo>
                  <a:pt x="9" y="45"/>
                </a:lnTo>
                <a:lnTo>
                  <a:pt x="11" y="47"/>
                </a:lnTo>
                <a:lnTo>
                  <a:pt x="13" y="48"/>
                </a:lnTo>
                <a:lnTo>
                  <a:pt x="15" y="49"/>
                </a:lnTo>
                <a:lnTo>
                  <a:pt x="18" y="50"/>
                </a:lnTo>
                <a:lnTo>
                  <a:pt x="20" y="51"/>
                </a:lnTo>
                <a:lnTo>
                  <a:pt x="23" y="51"/>
                </a:lnTo>
                <a:lnTo>
                  <a:pt x="26"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1" name="Freeform 51"/>
          <p:cNvSpPr>
            <a:spLocks/>
          </p:cNvSpPr>
          <p:nvPr/>
        </p:nvSpPr>
        <p:spPr bwMode="auto">
          <a:xfrm>
            <a:off x="1868488" y="431482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8" y="54"/>
                </a:moveTo>
                <a:lnTo>
                  <a:pt x="30" y="53"/>
                </a:lnTo>
                <a:lnTo>
                  <a:pt x="33" y="53"/>
                </a:lnTo>
                <a:lnTo>
                  <a:pt x="35" y="53"/>
                </a:lnTo>
                <a:lnTo>
                  <a:pt x="37" y="51"/>
                </a:lnTo>
                <a:lnTo>
                  <a:pt x="40" y="50"/>
                </a:lnTo>
                <a:lnTo>
                  <a:pt x="42" y="49"/>
                </a:lnTo>
                <a:lnTo>
                  <a:pt x="44" y="47"/>
                </a:lnTo>
                <a:lnTo>
                  <a:pt x="46" y="46"/>
                </a:lnTo>
                <a:lnTo>
                  <a:pt x="48" y="44"/>
                </a:lnTo>
                <a:lnTo>
                  <a:pt x="49" y="42"/>
                </a:lnTo>
                <a:lnTo>
                  <a:pt x="51" y="40"/>
                </a:lnTo>
                <a:lnTo>
                  <a:pt x="52" y="37"/>
                </a:lnTo>
                <a:lnTo>
                  <a:pt x="53" y="35"/>
                </a:lnTo>
                <a:lnTo>
                  <a:pt x="53" y="32"/>
                </a:lnTo>
                <a:lnTo>
                  <a:pt x="53" y="30"/>
                </a:lnTo>
                <a:lnTo>
                  <a:pt x="54" y="27"/>
                </a:lnTo>
                <a:lnTo>
                  <a:pt x="53" y="24"/>
                </a:lnTo>
                <a:lnTo>
                  <a:pt x="53" y="21"/>
                </a:lnTo>
                <a:lnTo>
                  <a:pt x="53" y="19"/>
                </a:lnTo>
                <a:lnTo>
                  <a:pt x="52" y="16"/>
                </a:lnTo>
                <a:lnTo>
                  <a:pt x="51" y="13"/>
                </a:lnTo>
                <a:lnTo>
                  <a:pt x="49" y="12"/>
                </a:lnTo>
                <a:lnTo>
                  <a:pt x="48" y="10"/>
                </a:lnTo>
                <a:lnTo>
                  <a:pt x="46" y="7"/>
                </a:lnTo>
                <a:lnTo>
                  <a:pt x="44" y="6"/>
                </a:lnTo>
                <a:lnTo>
                  <a:pt x="42" y="4"/>
                </a:lnTo>
                <a:lnTo>
                  <a:pt x="40" y="2"/>
                </a:lnTo>
                <a:lnTo>
                  <a:pt x="37" y="2"/>
                </a:lnTo>
                <a:lnTo>
                  <a:pt x="35" y="1"/>
                </a:lnTo>
                <a:lnTo>
                  <a:pt x="33" y="0"/>
                </a:lnTo>
                <a:lnTo>
                  <a:pt x="30" y="0"/>
                </a:lnTo>
                <a:lnTo>
                  <a:pt x="28" y="0"/>
                </a:lnTo>
                <a:lnTo>
                  <a:pt x="24" y="0"/>
                </a:lnTo>
                <a:lnTo>
                  <a:pt x="21" y="0"/>
                </a:lnTo>
                <a:lnTo>
                  <a:pt x="19" y="1"/>
                </a:lnTo>
                <a:lnTo>
                  <a:pt x="17" y="2"/>
                </a:lnTo>
                <a:lnTo>
                  <a:pt x="13" y="2"/>
                </a:lnTo>
                <a:lnTo>
                  <a:pt x="12" y="4"/>
                </a:lnTo>
                <a:lnTo>
                  <a:pt x="10" y="6"/>
                </a:lnTo>
                <a:lnTo>
                  <a:pt x="7" y="7"/>
                </a:lnTo>
                <a:lnTo>
                  <a:pt x="6" y="10"/>
                </a:lnTo>
                <a:lnTo>
                  <a:pt x="4" y="12"/>
                </a:lnTo>
                <a:lnTo>
                  <a:pt x="3" y="13"/>
                </a:lnTo>
                <a:lnTo>
                  <a:pt x="2" y="16"/>
                </a:lnTo>
                <a:lnTo>
                  <a:pt x="1" y="19"/>
                </a:lnTo>
                <a:lnTo>
                  <a:pt x="0" y="21"/>
                </a:lnTo>
                <a:lnTo>
                  <a:pt x="0" y="24"/>
                </a:lnTo>
                <a:lnTo>
                  <a:pt x="0" y="27"/>
                </a:lnTo>
                <a:lnTo>
                  <a:pt x="0" y="30"/>
                </a:lnTo>
                <a:lnTo>
                  <a:pt x="0" y="32"/>
                </a:lnTo>
                <a:lnTo>
                  <a:pt x="1" y="35"/>
                </a:lnTo>
                <a:lnTo>
                  <a:pt x="2" y="37"/>
                </a:lnTo>
                <a:lnTo>
                  <a:pt x="3" y="40"/>
                </a:lnTo>
                <a:lnTo>
                  <a:pt x="4" y="42"/>
                </a:lnTo>
                <a:lnTo>
                  <a:pt x="6" y="44"/>
                </a:lnTo>
                <a:lnTo>
                  <a:pt x="7" y="46"/>
                </a:lnTo>
                <a:lnTo>
                  <a:pt x="10" y="47"/>
                </a:lnTo>
                <a:lnTo>
                  <a:pt x="12" y="49"/>
                </a:lnTo>
                <a:lnTo>
                  <a:pt x="13" y="50"/>
                </a:lnTo>
                <a:lnTo>
                  <a:pt x="17" y="51"/>
                </a:lnTo>
                <a:lnTo>
                  <a:pt x="19" y="53"/>
                </a:lnTo>
                <a:lnTo>
                  <a:pt x="21" y="53"/>
                </a:lnTo>
                <a:lnTo>
                  <a:pt x="24" y="53"/>
                </a:lnTo>
                <a:lnTo>
                  <a:pt x="28"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2" name="Freeform 52"/>
          <p:cNvSpPr>
            <a:spLocks/>
          </p:cNvSpPr>
          <p:nvPr/>
        </p:nvSpPr>
        <p:spPr bwMode="auto">
          <a:xfrm>
            <a:off x="2020888" y="466407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2"/>
                </a:lnTo>
                <a:lnTo>
                  <a:pt x="37" y="51"/>
                </a:lnTo>
                <a:lnTo>
                  <a:pt x="40" y="50"/>
                </a:lnTo>
                <a:lnTo>
                  <a:pt x="41" y="49"/>
                </a:lnTo>
                <a:lnTo>
                  <a:pt x="43" y="47"/>
                </a:lnTo>
                <a:lnTo>
                  <a:pt x="46" y="46"/>
                </a:lnTo>
                <a:lnTo>
                  <a:pt x="47" y="44"/>
                </a:lnTo>
                <a:lnTo>
                  <a:pt x="49" y="42"/>
                </a:lnTo>
                <a:lnTo>
                  <a:pt x="50" y="39"/>
                </a:lnTo>
                <a:lnTo>
                  <a:pt x="52" y="37"/>
                </a:lnTo>
                <a:lnTo>
                  <a:pt x="53" y="35"/>
                </a:lnTo>
                <a:lnTo>
                  <a:pt x="53" y="32"/>
                </a:lnTo>
                <a:lnTo>
                  <a:pt x="53" y="30"/>
                </a:lnTo>
                <a:lnTo>
                  <a:pt x="54" y="27"/>
                </a:lnTo>
                <a:lnTo>
                  <a:pt x="53" y="24"/>
                </a:lnTo>
                <a:lnTo>
                  <a:pt x="53" y="21"/>
                </a:lnTo>
                <a:lnTo>
                  <a:pt x="53" y="19"/>
                </a:lnTo>
                <a:lnTo>
                  <a:pt x="52" y="16"/>
                </a:lnTo>
                <a:lnTo>
                  <a:pt x="50" y="13"/>
                </a:lnTo>
                <a:lnTo>
                  <a:pt x="49" y="12"/>
                </a:lnTo>
                <a:lnTo>
                  <a:pt x="47" y="9"/>
                </a:lnTo>
                <a:lnTo>
                  <a:pt x="46" y="7"/>
                </a:lnTo>
                <a:lnTo>
                  <a:pt x="43" y="6"/>
                </a:lnTo>
                <a:lnTo>
                  <a:pt x="41" y="4"/>
                </a:lnTo>
                <a:lnTo>
                  <a:pt x="40" y="2"/>
                </a:lnTo>
                <a:lnTo>
                  <a:pt x="37" y="2"/>
                </a:lnTo>
                <a:lnTo>
                  <a:pt x="34" y="1"/>
                </a:lnTo>
                <a:lnTo>
                  <a:pt x="32" y="0"/>
                </a:lnTo>
                <a:lnTo>
                  <a:pt x="29" y="0"/>
                </a:lnTo>
                <a:lnTo>
                  <a:pt x="27" y="0"/>
                </a:lnTo>
                <a:lnTo>
                  <a:pt x="23" y="0"/>
                </a:lnTo>
                <a:lnTo>
                  <a:pt x="21" y="0"/>
                </a:lnTo>
                <a:lnTo>
                  <a:pt x="19" y="1"/>
                </a:lnTo>
                <a:lnTo>
                  <a:pt x="16" y="2"/>
                </a:lnTo>
                <a:lnTo>
                  <a:pt x="13" y="2"/>
                </a:lnTo>
                <a:lnTo>
                  <a:pt x="11" y="4"/>
                </a:lnTo>
                <a:lnTo>
                  <a:pt x="10"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10" y="47"/>
                </a:lnTo>
                <a:lnTo>
                  <a:pt x="11" y="49"/>
                </a:lnTo>
                <a:lnTo>
                  <a:pt x="13" y="50"/>
                </a:lnTo>
                <a:lnTo>
                  <a:pt x="16" y="51"/>
                </a:lnTo>
                <a:lnTo>
                  <a:pt x="19" y="52"/>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3" name="Freeform 53"/>
          <p:cNvSpPr>
            <a:spLocks/>
          </p:cNvSpPr>
          <p:nvPr/>
        </p:nvSpPr>
        <p:spPr bwMode="auto">
          <a:xfrm>
            <a:off x="2073275" y="46640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1" y="39"/>
                </a:lnTo>
                <a:lnTo>
                  <a:pt x="52" y="37"/>
                </a:lnTo>
                <a:lnTo>
                  <a:pt x="53" y="35"/>
                </a:lnTo>
                <a:lnTo>
                  <a:pt x="53" y="32"/>
                </a:lnTo>
                <a:lnTo>
                  <a:pt x="53" y="30"/>
                </a:lnTo>
                <a:lnTo>
                  <a:pt x="54" y="27"/>
                </a:lnTo>
                <a:lnTo>
                  <a:pt x="53" y="24"/>
                </a:lnTo>
                <a:lnTo>
                  <a:pt x="53" y="21"/>
                </a:lnTo>
                <a:lnTo>
                  <a:pt x="53" y="19"/>
                </a:lnTo>
                <a:lnTo>
                  <a:pt x="52" y="16"/>
                </a:lnTo>
                <a:lnTo>
                  <a:pt x="51"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10"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10"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4" name="Freeform 54"/>
          <p:cNvSpPr>
            <a:spLocks/>
          </p:cNvSpPr>
          <p:nvPr/>
        </p:nvSpPr>
        <p:spPr bwMode="auto">
          <a:xfrm>
            <a:off x="2127250" y="4664075"/>
            <a:ext cx="76200"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1" y="39"/>
                </a:lnTo>
                <a:lnTo>
                  <a:pt x="52" y="37"/>
                </a:lnTo>
                <a:lnTo>
                  <a:pt x="53" y="35"/>
                </a:lnTo>
                <a:lnTo>
                  <a:pt x="53" y="32"/>
                </a:lnTo>
                <a:lnTo>
                  <a:pt x="53" y="30"/>
                </a:lnTo>
                <a:lnTo>
                  <a:pt x="54" y="27"/>
                </a:lnTo>
                <a:lnTo>
                  <a:pt x="53" y="24"/>
                </a:lnTo>
                <a:lnTo>
                  <a:pt x="53" y="21"/>
                </a:lnTo>
                <a:lnTo>
                  <a:pt x="53" y="19"/>
                </a:lnTo>
                <a:lnTo>
                  <a:pt x="52" y="16"/>
                </a:lnTo>
                <a:lnTo>
                  <a:pt x="51"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10"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10"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5" name="Freeform 55"/>
          <p:cNvSpPr>
            <a:spLocks/>
          </p:cNvSpPr>
          <p:nvPr/>
        </p:nvSpPr>
        <p:spPr bwMode="auto">
          <a:xfrm>
            <a:off x="2179638" y="466566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0" y="40"/>
                </a:lnTo>
                <a:lnTo>
                  <a:pt x="52" y="37"/>
                </a:lnTo>
                <a:lnTo>
                  <a:pt x="53" y="35"/>
                </a:lnTo>
                <a:lnTo>
                  <a:pt x="53" y="33"/>
                </a:lnTo>
                <a:lnTo>
                  <a:pt x="53" y="30"/>
                </a:lnTo>
                <a:lnTo>
                  <a:pt x="54" y="27"/>
                </a:lnTo>
                <a:lnTo>
                  <a:pt x="53" y="24"/>
                </a:lnTo>
                <a:lnTo>
                  <a:pt x="53" y="21"/>
                </a:lnTo>
                <a:lnTo>
                  <a:pt x="53" y="19"/>
                </a:lnTo>
                <a:lnTo>
                  <a:pt x="52" y="16"/>
                </a:lnTo>
                <a:lnTo>
                  <a:pt x="50"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6" name="Freeform 56"/>
          <p:cNvSpPr>
            <a:spLocks/>
          </p:cNvSpPr>
          <p:nvPr/>
        </p:nvSpPr>
        <p:spPr bwMode="auto">
          <a:xfrm>
            <a:off x="2232025" y="4664075"/>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1" y="53"/>
                </a:lnTo>
                <a:lnTo>
                  <a:pt x="34" y="52"/>
                </a:lnTo>
                <a:lnTo>
                  <a:pt x="36" y="51"/>
                </a:lnTo>
                <a:lnTo>
                  <a:pt x="38" y="50"/>
                </a:lnTo>
                <a:lnTo>
                  <a:pt x="41" y="49"/>
                </a:lnTo>
                <a:lnTo>
                  <a:pt x="42" y="47"/>
                </a:lnTo>
                <a:lnTo>
                  <a:pt x="44" y="46"/>
                </a:lnTo>
                <a:lnTo>
                  <a:pt x="46" y="44"/>
                </a:lnTo>
                <a:lnTo>
                  <a:pt x="47" y="42"/>
                </a:lnTo>
                <a:lnTo>
                  <a:pt x="48" y="39"/>
                </a:lnTo>
                <a:lnTo>
                  <a:pt x="50" y="37"/>
                </a:lnTo>
                <a:lnTo>
                  <a:pt x="51" y="35"/>
                </a:lnTo>
                <a:lnTo>
                  <a:pt x="51" y="32"/>
                </a:lnTo>
                <a:lnTo>
                  <a:pt x="51" y="30"/>
                </a:lnTo>
                <a:lnTo>
                  <a:pt x="52" y="27"/>
                </a:lnTo>
                <a:lnTo>
                  <a:pt x="51" y="24"/>
                </a:lnTo>
                <a:lnTo>
                  <a:pt x="51" y="21"/>
                </a:lnTo>
                <a:lnTo>
                  <a:pt x="51" y="19"/>
                </a:lnTo>
                <a:lnTo>
                  <a:pt x="50" y="16"/>
                </a:lnTo>
                <a:lnTo>
                  <a:pt x="48" y="13"/>
                </a:lnTo>
                <a:lnTo>
                  <a:pt x="47" y="12"/>
                </a:lnTo>
                <a:lnTo>
                  <a:pt x="46" y="9"/>
                </a:lnTo>
                <a:lnTo>
                  <a:pt x="44" y="7"/>
                </a:lnTo>
                <a:lnTo>
                  <a:pt x="42" y="6"/>
                </a:lnTo>
                <a:lnTo>
                  <a:pt x="41" y="4"/>
                </a:lnTo>
                <a:lnTo>
                  <a:pt x="38" y="2"/>
                </a:lnTo>
                <a:lnTo>
                  <a:pt x="36" y="2"/>
                </a:lnTo>
                <a:lnTo>
                  <a:pt x="34" y="1"/>
                </a:lnTo>
                <a:lnTo>
                  <a:pt x="31" y="0"/>
                </a:lnTo>
                <a:lnTo>
                  <a:pt x="29" y="0"/>
                </a:lnTo>
                <a:lnTo>
                  <a:pt x="26" y="0"/>
                </a:lnTo>
                <a:lnTo>
                  <a:pt x="23" y="0"/>
                </a:lnTo>
                <a:lnTo>
                  <a:pt x="20" y="0"/>
                </a:lnTo>
                <a:lnTo>
                  <a:pt x="18" y="1"/>
                </a:lnTo>
                <a:lnTo>
                  <a:pt x="16" y="2"/>
                </a:lnTo>
                <a:lnTo>
                  <a:pt x="13" y="2"/>
                </a:lnTo>
                <a:lnTo>
                  <a:pt x="11"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1" y="49"/>
                </a:lnTo>
                <a:lnTo>
                  <a:pt x="13" y="50"/>
                </a:lnTo>
                <a:lnTo>
                  <a:pt x="16" y="51"/>
                </a:lnTo>
                <a:lnTo>
                  <a:pt x="18"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7" name="Freeform 57"/>
          <p:cNvSpPr>
            <a:spLocks/>
          </p:cNvSpPr>
          <p:nvPr/>
        </p:nvSpPr>
        <p:spPr bwMode="auto">
          <a:xfrm>
            <a:off x="2286000" y="46656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6" y="54"/>
                </a:moveTo>
                <a:lnTo>
                  <a:pt x="29" y="53"/>
                </a:lnTo>
                <a:lnTo>
                  <a:pt x="32" y="53"/>
                </a:lnTo>
                <a:lnTo>
                  <a:pt x="35" y="53"/>
                </a:lnTo>
                <a:lnTo>
                  <a:pt x="37" y="52"/>
                </a:lnTo>
                <a:lnTo>
                  <a:pt x="39" y="51"/>
                </a:lnTo>
                <a:lnTo>
                  <a:pt x="42" y="49"/>
                </a:lnTo>
                <a:lnTo>
                  <a:pt x="44" y="47"/>
                </a:lnTo>
                <a:lnTo>
                  <a:pt x="46" y="46"/>
                </a:lnTo>
                <a:lnTo>
                  <a:pt x="47" y="44"/>
                </a:lnTo>
                <a:lnTo>
                  <a:pt x="49" y="42"/>
                </a:lnTo>
                <a:lnTo>
                  <a:pt x="50" y="40"/>
                </a:lnTo>
                <a:lnTo>
                  <a:pt x="51" y="37"/>
                </a:lnTo>
                <a:lnTo>
                  <a:pt x="53" y="35"/>
                </a:lnTo>
                <a:lnTo>
                  <a:pt x="53" y="33"/>
                </a:lnTo>
                <a:lnTo>
                  <a:pt x="53" y="30"/>
                </a:lnTo>
                <a:lnTo>
                  <a:pt x="54" y="27"/>
                </a:lnTo>
                <a:lnTo>
                  <a:pt x="53" y="24"/>
                </a:lnTo>
                <a:lnTo>
                  <a:pt x="53" y="21"/>
                </a:lnTo>
                <a:lnTo>
                  <a:pt x="53" y="19"/>
                </a:lnTo>
                <a:lnTo>
                  <a:pt x="51" y="16"/>
                </a:lnTo>
                <a:lnTo>
                  <a:pt x="50" y="14"/>
                </a:lnTo>
                <a:lnTo>
                  <a:pt x="49" y="12"/>
                </a:lnTo>
                <a:lnTo>
                  <a:pt x="47" y="10"/>
                </a:lnTo>
                <a:lnTo>
                  <a:pt x="46" y="8"/>
                </a:lnTo>
                <a:lnTo>
                  <a:pt x="44" y="6"/>
                </a:lnTo>
                <a:lnTo>
                  <a:pt x="42" y="4"/>
                </a:lnTo>
                <a:lnTo>
                  <a:pt x="39" y="3"/>
                </a:lnTo>
                <a:lnTo>
                  <a:pt x="37" y="2"/>
                </a:lnTo>
                <a:lnTo>
                  <a:pt x="35" y="1"/>
                </a:lnTo>
                <a:lnTo>
                  <a:pt x="32" y="0"/>
                </a:lnTo>
                <a:lnTo>
                  <a:pt x="29" y="0"/>
                </a:lnTo>
                <a:lnTo>
                  <a:pt x="26" y="0"/>
                </a:lnTo>
                <a:lnTo>
                  <a:pt x="23" y="0"/>
                </a:lnTo>
                <a:lnTo>
                  <a:pt x="20" y="0"/>
                </a:lnTo>
                <a:lnTo>
                  <a:pt x="19" y="1"/>
                </a:lnTo>
                <a:lnTo>
                  <a:pt x="16" y="2"/>
                </a:lnTo>
                <a:lnTo>
                  <a:pt x="13" y="3"/>
                </a:lnTo>
                <a:lnTo>
                  <a:pt x="11"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1" y="49"/>
                </a:lnTo>
                <a:lnTo>
                  <a:pt x="13" y="51"/>
                </a:lnTo>
                <a:lnTo>
                  <a:pt x="16" y="52"/>
                </a:lnTo>
                <a:lnTo>
                  <a:pt x="19"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8" name="Freeform 58"/>
          <p:cNvSpPr>
            <a:spLocks/>
          </p:cNvSpPr>
          <p:nvPr/>
        </p:nvSpPr>
        <p:spPr bwMode="auto">
          <a:xfrm>
            <a:off x="2127250" y="45513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1"/>
                </a:lnTo>
                <a:lnTo>
                  <a:pt x="41" y="49"/>
                </a:lnTo>
                <a:lnTo>
                  <a:pt x="44" y="47"/>
                </a:lnTo>
                <a:lnTo>
                  <a:pt x="46" y="46"/>
                </a:lnTo>
                <a:lnTo>
                  <a:pt x="47" y="44"/>
                </a:lnTo>
                <a:lnTo>
                  <a:pt x="49" y="42"/>
                </a:lnTo>
                <a:lnTo>
                  <a:pt x="50" y="40"/>
                </a:lnTo>
                <a:lnTo>
                  <a:pt x="51" y="37"/>
                </a:lnTo>
                <a:lnTo>
                  <a:pt x="52" y="35"/>
                </a:lnTo>
                <a:lnTo>
                  <a:pt x="53" y="33"/>
                </a:lnTo>
                <a:lnTo>
                  <a:pt x="53" y="30"/>
                </a:lnTo>
                <a:lnTo>
                  <a:pt x="54" y="27"/>
                </a:lnTo>
                <a:lnTo>
                  <a:pt x="53" y="24"/>
                </a:lnTo>
                <a:lnTo>
                  <a:pt x="53" y="21"/>
                </a:lnTo>
                <a:lnTo>
                  <a:pt x="52" y="19"/>
                </a:lnTo>
                <a:lnTo>
                  <a:pt x="51" y="16"/>
                </a:lnTo>
                <a:lnTo>
                  <a:pt x="50" y="14"/>
                </a:lnTo>
                <a:lnTo>
                  <a:pt x="49" y="12"/>
                </a:lnTo>
                <a:lnTo>
                  <a:pt x="47" y="10"/>
                </a:lnTo>
                <a:lnTo>
                  <a:pt x="46" y="8"/>
                </a:lnTo>
                <a:lnTo>
                  <a:pt x="44" y="6"/>
                </a:lnTo>
                <a:lnTo>
                  <a:pt x="41" y="4"/>
                </a:lnTo>
                <a:lnTo>
                  <a:pt x="40" y="3"/>
                </a:lnTo>
                <a:lnTo>
                  <a:pt x="37" y="2"/>
                </a:lnTo>
                <a:lnTo>
                  <a:pt x="34" y="1"/>
                </a:lnTo>
                <a:lnTo>
                  <a:pt x="32" y="0"/>
                </a:lnTo>
                <a:lnTo>
                  <a:pt x="29" y="0"/>
                </a:lnTo>
                <a:lnTo>
                  <a:pt x="27" y="0"/>
                </a:lnTo>
                <a:lnTo>
                  <a:pt x="23" y="0"/>
                </a:lnTo>
                <a:lnTo>
                  <a:pt x="21" y="0"/>
                </a:lnTo>
                <a:lnTo>
                  <a:pt x="19" y="1"/>
                </a:lnTo>
                <a:lnTo>
                  <a:pt x="16" y="2"/>
                </a:lnTo>
                <a:lnTo>
                  <a:pt x="14" y="3"/>
                </a:lnTo>
                <a:lnTo>
                  <a:pt x="11" y="4"/>
                </a:lnTo>
                <a:lnTo>
                  <a:pt x="10" y="6"/>
                </a:lnTo>
                <a:lnTo>
                  <a:pt x="8"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8" y="46"/>
                </a:lnTo>
                <a:lnTo>
                  <a:pt x="10" y="47"/>
                </a:lnTo>
                <a:lnTo>
                  <a:pt x="11" y="49"/>
                </a:lnTo>
                <a:lnTo>
                  <a:pt x="14"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39" name="Freeform 59"/>
          <p:cNvSpPr>
            <a:spLocks/>
          </p:cNvSpPr>
          <p:nvPr/>
        </p:nvSpPr>
        <p:spPr bwMode="auto">
          <a:xfrm>
            <a:off x="2228850" y="4551363"/>
            <a:ext cx="76200" cy="84137"/>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5" y="52"/>
                </a:moveTo>
                <a:lnTo>
                  <a:pt x="28" y="51"/>
                </a:lnTo>
                <a:lnTo>
                  <a:pt x="31" y="51"/>
                </a:lnTo>
                <a:lnTo>
                  <a:pt x="33" y="51"/>
                </a:lnTo>
                <a:lnTo>
                  <a:pt x="35" y="49"/>
                </a:lnTo>
                <a:lnTo>
                  <a:pt x="38" y="48"/>
                </a:lnTo>
                <a:lnTo>
                  <a:pt x="40" y="47"/>
                </a:lnTo>
                <a:lnTo>
                  <a:pt x="42" y="46"/>
                </a:lnTo>
                <a:lnTo>
                  <a:pt x="44" y="44"/>
                </a:lnTo>
                <a:lnTo>
                  <a:pt x="45" y="42"/>
                </a:lnTo>
                <a:lnTo>
                  <a:pt x="47" y="40"/>
                </a:lnTo>
                <a:lnTo>
                  <a:pt x="48" y="38"/>
                </a:lnTo>
                <a:lnTo>
                  <a:pt x="49" y="36"/>
                </a:lnTo>
                <a:lnTo>
                  <a:pt x="51" y="33"/>
                </a:lnTo>
                <a:lnTo>
                  <a:pt x="51" y="31"/>
                </a:lnTo>
                <a:lnTo>
                  <a:pt x="51" y="29"/>
                </a:lnTo>
                <a:lnTo>
                  <a:pt x="52" y="26"/>
                </a:lnTo>
                <a:lnTo>
                  <a:pt x="51" y="23"/>
                </a:lnTo>
                <a:lnTo>
                  <a:pt x="51" y="20"/>
                </a:lnTo>
                <a:lnTo>
                  <a:pt x="51" y="18"/>
                </a:lnTo>
                <a:lnTo>
                  <a:pt x="49" y="16"/>
                </a:lnTo>
                <a:lnTo>
                  <a:pt x="48" y="13"/>
                </a:lnTo>
                <a:lnTo>
                  <a:pt x="47" y="11"/>
                </a:lnTo>
                <a:lnTo>
                  <a:pt x="45" y="9"/>
                </a:lnTo>
                <a:lnTo>
                  <a:pt x="44" y="7"/>
                </a:lnTo>
                <a:lnTo>
                  <a:pt x="42" y="6"/>
                </a:lnTo>
                <a:lnTo>
                  <a:pt x="40" y="4"/>
                </a:lnTo>
                <a:lnTo>
                  <a:pt x="38" y="2"/>
                </a:lnTo>
                <a:lnTo>
                  <a:pt x="35" y="2"/>
                </a:lnTo>
                <a:lnTo>
                  <a:pt x="33" y="1"/>
                </a:lnTo>
                <a:lnTo>
                  <a:pt x="31" y="0"/>
                </a:lnTo>
                <a:lnTo>
                  <a:pt x="28" y="0"/>
                </a:lnTo>
                <a:lnTo>
                  <a:pt x="25" y="0"/>
                </a:lnTo>
                <a:lnTo>
                  <a:pt x="22" y="0"/>
                </a:lnTo>
                <a:lnTo>
                  <a:pt x="20" y="0"/>
                </a:lnTo>
                <a:lnTo>
                  <a:pt x="18" y="1"/>
                </a:lnTo>
                <a:lnTo>
                  <a:pt x="15" y="2"/>
                </a:lnTo>
                <a:lnTo>
                  <a:pt x="13" y="2"/>
                </a:lnTo>
                <a:lnTo>
                  <a:pt x="11" y="4"/>
                </a:lnTo>
                <a:lnTo>
                  <a:pt x="9" y="6"/>
                </a:lnTo>
                <a:lnTo>
                  <a:pt x="7" y="7"/>
                </a:lnTo>
                <a:lnTo>
                  <a:pt x="5" y="9"/>
                </a:lnTo>
                <a:lnTo>
                  <a:pt x="4" y="11"/>
                </a:lnTo>
                <a:lnTo>
                  <a:pt x="2" y="13"/>
                </a:lnTo>
                <a:lnTo>
                  <a:pt x="2" y="16"/>
                </a:lnTo>
                <a:lnTo>
                  <a:pt x="1" y="18"/>
                </a:lnTo>
                <a:lnTo>
                  <a:pt x="0" y="20"/>
                </a:lnTo>
                <a:lnTo>
                  <a:pt x="0" y="23"/>
                </a:lnTo>
                <a:lnTo>
                  <a:pt x="0" y="26"/>
                </a:lnTo>
                <a:lnTo>
                  <a:pt x="0" y="29"/>
                </a:lnTo>
                <a:lnTo>
                  <a:pt x="0" y="31"/>
                </a:lnTo>
                <a:lnTo>
                  <a:pt x="1" y="33"/>
                </a:lnTo>
                <a:lnTo>
                  <a:pt x="2" y="36"/>
                </a:lnTo>
                <a:lnTo>
                  <a:pt x="2" y="38"/>
                </a:lnTo>
                <a:lnTo>
                  <a:pt x="4" y="40"/>
                </a:lnTo>
                <a:lnTo>
                  <a:pt x="5" y="42"/>
                </a:lnTo>
                <a:lnTo>
                  <a:pt x="7" y="44"/>
                </a:lnTo>
                <a:lnTo>
                  <a:pt x="9" y="46"/>
                </a:lnTo>
                <a:lnTo>
                  <a:pt x="11" y="47"/>
                </a:lnTo>
                <a:lnTo>
                  <a:pt x="13" y="48"/>
                </a:lnTo>
                <a:lnTo>
                  <a:pt x="15" y="49"/>
                </a:lnTo>
                <a:lnTo>
                  <a:pt x="18" y="51"/>
                </a:lnTo>
                <a:lnTo>
                  <a:pt x="20" y="51"/>
                </a:lnTo>
                <a:lnTo>
                  <a:pt x="22" y="51"/>
                </a:lnTo>
                <a:lnTo>
                  <a:pt x="25"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0" name="Freeform 60"/>
          <p:cNvSpPr>
            <a:spLocks/>
          </p:cNvSpPr>
          <p:nvPr/>
        </p:nvSpPr>
        <p:spPr bwMode="auto">
          <a:xfrm>
            <a:off x="2390775" y="4660900"/>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7" y="54"/>
                </a:moveTo>
                <a:lnTo>
                  <a:pt x="29" y="53"/>
                </a:lnTo>
                <a:lnTo>
                  <a:pt x="32" y="53"/>
                </a:lnTo>
                <a:lnTo>
                  <a:pt x="34" y="53"/>
                </a:lnTo>
                <a:lnTo>
                  <a:pt x="36" y="52"/>
                </a:lnTo>
                <a:lnTo>
                  <a:pt x="39" y="51"/>
                </a:lnTo>
                <a:lnTo>
                  <a:pt x="41" y="49"/>
                </a:lnTo>
                <a:lnTo>
                  <a:pt x="43" y="47"/>
                </a:lnTo>
                <a:lnTo>
                  <a:pt x="45" y="46"/>
                </a:lnTo>
                <a:lnTo>
                  <a:pt x="46" y="44"/>
                </a:lnTo>
                <a:lnTo>
                  <a:pt x="49" y="42"/>
                </a:lnTo>
                <a:lnTo>
                  <a:pt x="50" y="40"/>
                </a:lnTo>
                <a:lnTo>
                  <a:pt x="51" y="38"/>
                </a:lnTo>
                <a:lnTo>
                  <a:pt x="52" y="35"/>
                </a:lnTo>
                <a:lnTo>
                  <a:pt x="52" y="33"/>
                </a:lnTo>
                <a:lnTo>
                  <a:pt x="52" y="30"/>
                </a:lnTo>
                <a:lnTo>
                  <a:pt x="53" y="27"/>
                </a:lnTo>
                <a:lnTo>
                  <a:pt x="52" y="24"/>
                </a:lnTo>
                <a:lnTo>
                  <a:pt x="52" y="21"/>
                </a:lnTo>
                <a:lnTo>
                  <a:pt x="52" y="19"/>
                </a:lnTo>
                <a:lnTo>
                  <a:pt x="51" y="16"/>
                </a:lnTo>
                <a:lnTo>
                  <a:pt x="50" y="14"/>
                </a:lnTo>
                <a:lnTo>
                  <a:pt x="49" y="12"/>
                </a:lnTo>
                <a:lnTo>
                  <a:pt x="46" y="10"/>
                </a:lnTo>
                <a:lnTo>
                  <a:pt x="45" y="8"/>
                </a:lnTo>
                <a:lnTo>
                  <a:pt x="43" y="6"/>
                </a:lnTo>
                <a:lnTo>
                  <a:pt x="41" y="4"/>
                </a:lnTo>
                <a:lnTo>
                  <a:pt x="39" y="3"/>
                </a:lnTo>
                <a:lnTo>
                  <a:pt x="36" y="2"/>
                </a:lnTo>
                <a:lnTo>
                  <a:pt x="34" y="1"/>
                </a:lnTo>
                <a:lnTo>
                  <a:pt x="32" y="0"/>
                </a:lnTo>
                <a:lnTo>
                  <a:pt x="29" y="0"/>
                </a:lnTo>
                <a:lnTo>
                  <a:pt x="27" y="0"/>
                </a:lnTo>
                <a:lnTo>
                  <a:pt x="23" y="0"/>
                </a:lnTo>
                <a:lnTo>
                  <a:pt x="21" y="0"/>
                </a:lnTo>
                <a:lnTo>
                  <a:pt x="18" y="1"/>
                </a:lnTo>
                <a:lnTo>
                  <a:pt x="16" y="2"/>
                </a:lnTo>
                <a:lnTo>
                  <a:pt x="13" y="3"/>
                </a:lnTo>
                <a:lnTo>
                  <a:pt x="11" y="4"/>
                </a:lnTo>
                <a:lnTo>
                  <a:pt x="10" y="6"/>
                </a:lnTo>
                <a:lnTo>
                  <a:pt x="7" y="8"/>
                </a:lnTo>
                <a:lnTo>
                  <a:pt x="6" y="10"/>
                </a:lnTo>
                <a:lnTo>
                  <a:pt x="4" y="12"/>
                </a:lnTo>
                <a:lnTo>
                  <a:pt x="3" y="14"/>
                </a:lnTo>
                <a:lnTo>
                  <a:pt x="2" y="16"/>
                </a:lnTo>
                <a:lnTo>
                  <a:pt x="1" y="19"/>
                </a:lnTo>
                <a:lnTo>
                  <a:pt x="0" y="21"/>
                </a:lnTo>
                <a:lnTo>
                  <a:pt x="0" y="24"/>
                </a:lnTo>
                <a:lnTo>
                  <a:pt x="0" y="27"/>
                </a:lnTo>
                <a:lnTo>
                  <a:pt x="0" y="30"/>
                </a:lnTo>
                <a:lnTo>
                  <a:pt x="0" y="33"/>
                </a:lnTo>
                <a:lnTo>
                  <a:pt x="1" y="35"/>
                </a:lnTo>
                <a:lnTo>
                  <a:pt x="2" y="38"/>
                </a:lnTo>
                <a:lnTo>
                  <a:pt x="3" y="40"/>
                </a:lnTo>
                <a:lnTo>
                  <a:pt x="4" y="42"/>
                </a:lnTo>
                <a:lnTo>
                  <a:pt x="6" y="44"/>
                </a:lnTo>
                <a:lnTo>
                  <a:pt x="7" y="46"/>
                </a:lnTo>
                <a:lnTo>
                  <a:pt x="10" y="47"/>
                </a:lnTo>
                <a:lnTo>
                  <a:pt x="11" y="49"/>
                </a:lnTo>
                <a:lnTo>
                  <a:pt x="13" y="51"/>
                </a:lnTo>
                <a:lnTo>
                  <a:pt x="16" y="52"/>
                </a:lnTo>
                <a:lnTo>
                  <a:pt x="18"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1" name="Freeform 61"/>
          <p:cNvSpPr>
            <a:spLocks/>
          </p:cNvSpPr>
          <p:nvPr/>
        </p:nvSpPr>
        <p:spPr bwMode="auto">
          <a:xfrm>
            <a:off x="2495550" y="45513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2" name="Freeform 62"/>
          <p:cNvSpPr>
            <a:spLocks/>
          </p:cNvSpPr>
          <p:nvPr/>
        </p:nvSpPr>
        <p:spPr bwMode="auto">
          <a:xfrm>
            <a:off x="2497138" y="466407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2"/>
                </a:lnTo>
                <a:lnTo>
                  <a:pt x="37" y="51"/>
                </a:lnTo>
                <a:lnTo>
                  <a:pt x="40" y="50"/>
                </a:lnTo>
                <a:lnTo>
                  <a:pt x="42" y="49"/>
                </a:lnTo>
                <a:lnTo>
                  <a:pt x="44" y="47"/>
                </a:lnTo>
                <a:lnTo>
                  <a:pt x="46" y="46"/>
                </a:lnTo>
                <a:lnTo>
                  <a:pt x="47" y="44"/>
                </a:lnTo>
                <a:lnTo>
                  <a:pt x="49" y="42"/>
                </a:lnTo>
                <a:lnTo>
                  <a:pt x="50" y="39"/>
                </a:lnTo>
                <a:lnTo>
                  <a:pt x="51" y="37"/>
                </a:lnTo>
                <a:lnTo>
                  <a:pt x="52" y="35"/>
                </a:lnTo>
                <a:lnTo>
                  <a:pt x="53" y="32"/>
                </a:lnTo>
                <a:lnTo>
                  <a:pt x="53" y="30"/>
                </a:lnTo>
                <a:lnTo>
                  <a:pt x="54" y="27"/>
                </a:lnTo>
                <a:lnTo>
                  <a:pt x="53" y="24"/>
                </a:lnTo>
                <a:lnTo>
                  <a:pt x="53" y="21"/>
                </a:lnTo>
                <a:lnTo>
                  <a:pt x="52" y="19"/>
                </a:lnTo>
                <a:lnTo>
                  <a:pt x="51" y="16"/>
                </a:lnTo>
                <a:lnTo>
                  <a:pt x="50" y="13"/>
                </a:lnTo>
                <a:lnTo>
                  <a:pt x="49" y="12"/>
                </a:lnTo>
                <a:lnTo>
                  <a:pt x="47" y="9"/>
                </a:lnTo>
                <a:lnTo>
                  <a:pt x="46" y="7"/>
                </a:lnTo>
                <a:lnTo>
                  <a:pt x="44" y="6"/>
                </a:lnTo>
                <a:lnTo>
                  <a:pt x="42"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8" y="46"/>
                </a:lnTo>
                <a:lnTo>
                  <a:pt x="10" y="47"/>
                </a:lnTo>
                <a:lnTo>
                  <a:pt x="11" y="49"/>
                </a:lnTo>
                <a:lnTo>
                  <a:pt x="14" y="50"/>
                </a:lnTo>
                <a:lnTo>
                  <a:pt x="16" y="51"/>
                </a:lnTo>
                <a:lnTo>
                  <a:pt x="19" y="52"/>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3" name="Freeform 63"/>
          <p:cNvSpPr>
            <a:spLocks/>
          </p:cNvSpPr>
          <p:nvPr/>
        </p:nvSpPr>
        <p:spPr bwMode="auto">
          <a:xfrm>
            <a:off x="2549525" y="4664075"/>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1" y="53"/>
                </a:lnTo>
                <a:lnTo>
                  <a:pt x="34" y="52"/>
                </a:lnTo>
                <a:lnTo>
                  <a:pt x="37" y="51"/>
                </a:lnTo>
                <a:lnTo>
                  <a:pt x="39" y="50"/>
                </a:lnTo>
                <a:lnTo>
                  <a:pt x="41" y="49"/>
                </a:lnTo>
                <a:lnTo>
                  <a:pt x="43" y="47"/>
                </a:lnTo>
                <a:lnTo>
                  <a:pt x="45" y="46"/>
                </a:lnTo>
                <a:lnTo>
                  <a:pt x="47" y="44"/>
                </a:lnTo>
                <a:lnTo>
                  <a:pt x="48" y="42"/>
                </a:lnTo>
                <a:lnTo>
                  <a:pt x="50" y="39"/>
                </a:lnTo>
                <a:lnTo>
                  <a:pt x="51" y="37"/>
                </a:lnTo>
                <a:lnTo>
                  <a:pt x="52" y="35"/>
                </a:lnTo>
                <a:lnTo>
                  <a:pt x="52" y="32"/>
                </a:lnTo>
                <a:lnTo>
                  <a:pt x="52" y="30"/>
                </a:lnTo>
                <a:lnTo>
                  <a:pt x="53" y="27"/>
                </a:lnTo>
                <a:lnTo>
                  <a:pt x="52" y="24"/>
                </a:lnTo>
                <a:lnTo>
                  <a:pt x="52" y="21"/>
                </a:lnTo>
                <a:lnTo>
                  <a:pt x="52" y="19"/>
                </a:lnTo>
                <a:lnTo>
                  <a:pt x="51" y="16"/>
                </a:lnTo>
                <a:lnTo>
                  <a:pt x="50" y="13"/>
                </a:lnTo>
                <a:lnTo>
                  <a:pt x="48" y="12"/>
                </a:lnTo>
                <a:lnTo>
                  <a:pt x="47" y="9"/>
                </a:lnTo>
                <a:lnTo>
                  <a:pt x="45" y="7"/>
                </a:lnTo>
                <a:lnTo>
                  <a:pt x="43" y="6"/>
                </a:lnTo>
                <a:lnTo>
                  <a:pt x="41" y="4"/>
                </a:lnTo>
                <a:lnTo>
                  <a:pt x="39" y="2"/>
                </a:lnTo>
                <a:lnTo>
                  <a:pt x="37" y="2"/>
                </a:lnTo>
                <a:lnTo>
                  <a:pt x="34" y="1"/>
                </a:lnTo>
                <a:lnTo>
                  <a:pt x="31" y="0"/>
                </a:lnTo>
                <a:lnTo>
                  <a:pt x="29" y="0"/>
                </a:lnTo>
                <a:lnTo>
                  <a:pt x="26" y="0"/>
                </a:lnTo>
                <a:lnTo>
                  <a:pt x="23" y="0"/>
                </a:lnTo>
                <a:lnTo>
                  <a:pt x="20" y="0"/>
                </a:lnTo>
                <a:lnTo>
                  <a:pt x="18" y="1"/>
                </a:lnTo>
                <a:lnTo>
                  <a:pt x="16" y="2"/>
                </a:lnTo>
                <a:lnTo>
                  <a:pt x="13" y="2"/>
                </a:lnTo>
                <a:lnTo>
                  <a:pt x="11"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1" y="49"/>
                </a:lnTo>
                <a:lnTo>
                  <a:pt x="13" y="50"/>
                </a:lnTo>
                <a:lnTo>
                  <a:pt x="16" y="51"/>
                </a:lnTo>
                <a:lnTo>
                  <a:pt x="18"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4" name="Freeform 64"/>
          <p:cNvSpPr>
            <a:spLocks/>
          </p:cNvSpPr>
          <p:nvPr/>
        </p:nvSpPr>
        <p:spPr bwMode="auto">
          <a:xfrm>
            <a:off x="2609850" y="4665663"/>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3"/>
                </a:lnTo>
                <a:lnTo>
                  <a:pt x="37" y="52"/>
                </a:lnTo>
                <a:lnTo>
                  <a:pt x="39" y="51"/>
                </a:lnTo>
                <a:lnTo>
                  <a:pt x="41" y="49"/>
                </a:lnTo>
                <a:lnTo>
                  <a:pt x="43" y="47"/>
                </a:lnTo>
                <a:lnTo>
                  <a:pt x="45" y="46"/>
                </a:lnTo>
                <a:lnTo>
                  <a:pt x="46" y="44"/>
                </a:lnTo>
                <a:lnTo>
                  <a:pt x="48" y="42"/>
                </a:lnTo>
                <a:lnTo>
                  <a:pt x="49" y="40"/>
                </a:lnTo>
                <a:lnTo>
                  <a:pt x="50" y="37"/>
                </a:lnTo>
                <a:lnTo>
                  <a:pt x="51" y="35"/>
                </a:lnTo>
                <a:lnTo>
                  <a:pt x="52" y="33"/>
                </a:lnTo>
                <a:lnTo>
                  <a:pt x="52" y="30"/>
                </a:lnTo>
                <a:lnTo>
                  <a:pt x="53" y="27"/>
                </a:lnTo>
                <a:lnTo>
                  <a:pt x="52" y="24"/>
                </a:lnTo>
                <a:lnTo>
                  <a:pt x="52" y="21"/>
                </a:lnTo>
                <a:lnTo>
                  <a:pt x="51" y="19"/>
                </a:lnTo>
                <a:lnTo>
                  <a:pt x="50" y="16"/>
                </a:lnTo>
                <a:lnTo>
                  <a:pt x="49" y="14"/>
                </a:lnTo>
                <a:lnTo>
                  <a:pt x="48" y="12"/>
                </a:lnTo>
                <a:lnTo>
                  <a:pt x="46" y="10"/>
                </a:lnTo>
                <a:lnTo>
                  <a:pt x="45" y="8"/>
                </a:lnTo>
                <a:lnTo>
                  <a:pt x="43" y="6"/>
                </a:lnTo>
                <a:lnTo>
                  <a:pt x="41" y="4"/>
                </a:lnTo>
                <a:lnTo>
                  <a:pt x="39" y="3"/>
                </a:lnTo>
                <a:lnTo>
                  <a:pt x="37" y="2"/>
                </a:lnTo>
                <a:lnTo>
                  <a:pt x="34" y="1"/>
                </a:lnTo>
                <a:lnTo>
                  <a:pt x="32" y="0"/>
                </a:lnTo>
                <a:lnTo>
                  <a:pt x="29" y="0"/>
                </a:lnTo>
                <a:lnTo>
                  <a:pt x="26" y="0"/>
                </a:lnTo>
                <a:lnTo>
                  <a:pt x="23" y="0"/>
                </a:lnTo>
                <a:lnTo>
                  <a:pt x="21" y="0"/>
                </a:lnTo>
                <a:lnTo>
                  <a:pt x="19" y="1"/>
                </a:lnTo>
                <a:lnTo>
                  <a:pt x="16" y="2"/>
                </a:lnTo>
                <a:lnTo>
                  <a:pt x="14" y="3"/>
                </a:lnTo>
                <a:lnTo>
                  <a:pt x="11" y="4"/>
                </a:lnTo>
                <a:lnTo>
                  <a:pt x="9" y="6"/>
                </a:lnTo>
                <a:lnTo>
                  <a:pt x="8"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8" y="46"/>
                </a:lnTo>
                <a:lnTo>
                  <a:pt x="9" y="47"/>
                </a:lnTo>
                <a:lnTo>
                  <a:pt x="11" y="49"/>
                </a:lnTo>
                <a:lnTo>
                  <a:pt x="14" y="51"/>
                </a:lnTo>
                <a:lnTo>
                  <a:pt x="16" y="52"/>
                </a:lnTo>
                <a:lnTo>
                  <a:pt x="19" y="53"/>
                </a:lnTo>
                <a:lnTo>
                  <a:pt x="21"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5" name="Freeform 65"/>
          <p:cNvSpPr>
            <a:spLocks/>
          </p:cNvSpPr>
          <p:nvPr/>
        </p:nvSpPr>
        <p:spPr bwMode="auto">
          <a:xfrm>
            <a:off x="2716213" y="466407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2"/>
                </a:lnTo>
                <a:lnTo>
                  <a:pt x="37" y="51"/>
                </a:lnTo>
                <a:lnTo>
                  <a:pt x="39" y="50"/>
                </a:lnTo>
                <a:lnTo>
                  <a:pt x="42" y="49"/>
                </a:lnTo>
                <a:lnTo>
                  <a:pt x="44" y="47"/>
                </a:lnTo>
                <a:lnTo>
                  <a:pt x="46" y="46"/>
                </a:lnTo>
                <a:lnTo>
                  <a:pt x="47" y="44"/>
                </a:lnTo>
                <a:lnTo>
                  <a:pt x="49" y="42"/>
                </a:lnTo>
                <a:lnTo>
                  <a:pt x="50" y="39"/>
                </a:lnTo>
                <a:lnTo>
                  <a:pt x="51" y="37"/>
                </a:lnTo>
                <a:lnTo>
                  <a:pt x="53" y="35"/>
                </a:lnTo>
                <a:lnTo>
                  <a:pt x="53" y="32"/>
                </a:lnTo>
                <a:lnTo>
                  <a:pt x="53" y="30"/>
                </a:lnTo>
                <a:lnTo>
                  <a:pt x="54" y="27"/>
                </a:lnTo>
                <a:lnTo>
                  <a:pt x="53" y="24"/>
                </a:lnTo>
                <a:lnTo>
                  <a:pt x="53" y="21"/>
                </a:lnTo>
                <a:lnTo>
                  <a:pt x="53" y="19"/>
                </a:lnTo>
                <a:lnTo>
                  <a:pt x="51" y="16"/>
                </a:lnTo>
                <a:lnTo>
                  <a:pt x="50" y="13"/>
                </a:lnTo>
                <a:lnTo>
                  <a:pt x="49" y="12"/>
                </a:lnTo>
                <a:lnTo>
                  <a:pt x="47" y="9"/>
                </a:lnTo>
                <a:lnTo>
                  <a:pt x="46" y="7"/>
                </a:lnTo>
                <a:lnTo>
                  <a:pt x="44" y="6"/>
                </a:lnTo>
                <a:lnTo>
                  <a:pt x="42" y="4"/>
                </a:lnTo>
                <a:lnTo>
                  <a:pt x="39" y="2"/>
                </a:lnTo>
                <a:lnTo>
                  <a:pt x="37" y="2"/>
                </a:lnTo>
                <a:lnTo>
                  <a:pt x="34"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6" name="Freeform 66"/>
          <p:cNvSpPr>
            <a:spLocks/>
          </p:cNvSpPr>
          <p:nvPr/>
        </p:nvSpPr>
        <p:spPr bwMode="auto">
          <a:xfrm>
            <a:off x="2711450" y="45513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3"/>
                </a:lnTo>
                <a:lnTo>
                  <a:pt x="37" y="52"/>
                </a:lnTo>
                <a:lnTo>
                  <a:pt x="39" y="51"/>
                </a:lnTo>
                <a:lnTo>
                  <a:pt x="42" y="49"/>
                </a:lnTo>
                <a:lnTo>
                  <a:pt x="44" y="47"/>
                </a:lnTo>
                <a:lnTo>
                  <a:pt x="46" y="46"/>
                </a:lnTo>
                <a:lnTo>
                  <a:pt x="47" y="44"/>
                </a:lnTo>
                <a:lnTo>
                  <a:pt x="49" y="42"/>
                </a:lnTo>
                <a:lnTo>
                  <a:pt x="50" y="40"/>
                </a:lnTo>
                <a:lnTo>
                  <a:pt x="51" y="37"/>
                </a:lnTo>
                <a:lnTo>
                  <a:pt x="53" y="35"/>
                </a:lnTo>
                <a:lnTo>
                  <a:pt x="53" y="33"/>
                </a:lnTo>
                <a:lnTo>
                  <a:pt x="53" y="30"/>
                </a:lnTo>
                <a:lnTo>
                  <a:pt x="54" y="27"/>
                </a:lnTo>
                <a:lnTo>
                  <a:pt x="53" y="24"/>
                </a:lnTo>
                <a:lnTo>
                  <a:pt x="53" y="21"/>
                </a:lnTo>
                <a:lnTo>
                  <a:pt x="53" y="19"/>
                </a:lnTo>
                <a:lnTo>
                  <a:pt x="51" y="16"/>
                </a:lnTo>
                <a:lnTo>
                  <a:pt x="50" y="14"/>
                </a:lnTo>
                <a:lnTo>
                  <a:pt x="49" y="12"/>
                </a:lnTo>
                <a:lnTo>
                  <a:pt x="47" y="10"/>
                </a:lnTo>
                <a:lnTo>
                  <a:pt x="46" y="8"/>
                </a:lnTo>
                <a:lnTo>
                  <a:pt x="44" y="6"/>
                </a:lnTo>
                <a:lnTo>
                  <a:pt x="42" y="4"/>
                </a:lnTo>
                <a:lnTo>
                  <a:pt x="39" y="3"/>
                </a:lnTo>
                <a:lnTo>
                  <a:pt x="37" y="2"/>
                </a:lnTo>
                <a:lnTo>
                  <a:pt x="34" y="1"/>
                </a:lnTo>
                <a:lnTo>
                  <a:pt x="32" y="0"/>
                </a:lnTo>
                <a:lnTo>
                  <a:pt x="30" y="0"/>
                </a:lnTo>
                <a:lnTo>
                  <a:pt x="27" y="0"/>
                </a:lnTo>
                <a:lnTo>
                  <a:pt x="24" y="0"/>
                </a:lnTo>
                <a:lnTo>
                  <a:pt x="21" y="0"/>
                </a:lnTo>
                <a:lnTo>
                  <a:pt x="19" y="1"/>
                </a:lnTo>
                <a:lnTo>
                  <a:pt x="16" y="2"/>
                </a:lnTo>
                <a:lnTo>
                  <a:pt x="13" y="3"/>
                </a:lnTo>
                <a:lnTo>
                  <a:pt x="12"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7" name="Freeform 67"/>
          <p:cNvSpPr>
            <a:spLocks/>
          </p:cNvSpPr>
          <p:nvPr/>
        </p:nvSpPr>
        <p:spPr bwMode="auto">
          <a:xfrm>
            <a:off x="2770188" y="46609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8"/>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8"/>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8" name="Freeform 68"/>
          <p:cNvSpPr>
            <a:spLocks/>
          </p:cNvSpPr>
          <p:nvPr/>
        </p:nvSpPr>
        <p:spPr bwMode="auto">
          <a:xfrm>
            <a:off x="2770188" y="4551363"/>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3" y="53"/>
                </a:lnTo>
                <a:lnTo>
                  <a:pt x="36" y="52"/>
                </a:lnTo>
                <a:lnTo>
                  <a:pt x="39" y="51"/>
                </a:lnTo>
                <a:lnTo>
                  <a:pt x="41" y="49"/>
                </a:lnTo>
                <a:lnTo>
                  <a:pt x="43" y="47"/>
                </a:lnTo>
                <a:lnTo>
                  <a:pt x="45" y="46"/>
                </a:lnTo>
                <a:lnTo>
                  <a:pt x="46" y="44"/>
                </a:lnTo>
                <a:lnTo>
                  <a:pt x="48" y="42"/>
                </a:lnTo>
                <a:lnTo>
                  <a:pt x="49" y="40"/>
                </a:lnTo>
                <a:lnTo>
                  <a:pt x="50" y="37"/>
                </a:lnTo>
                <a:lnTo>
                  <a:pt x="51" y="35"/>
                </a:lnTo>
                <a:lnTo>
                  <a:pt x="52" y="33"/>
                </a:lnTo>
                <a:lnTo>
                  <a:pt x="52" y="30"/>
                </a:lnTo>
                <a:lnTo>
                  <a:pt x="53" y="27"/>
                </a:lnTo>
                <a:lnTo>
                  <a:pt x="52" y="24"/>
                </a:lnTo>
                <a:lnTo>
                  <a:pt x="52" y="21"/>
                </a:lnTo>
                <a:lnTo>
                  <a:pt x="51" y="19"/>
                </a:lnTo>
                <a:lnTo>
                  <a:pt x="50" y="16"/>
                </a:lnTo>
                <a:lnTo>
                  <a:pt x="49" y="14"/>
                </a:lnTo>
                <a:lnTo>
                  <a:pt x="48" y="12"/>
                </a:lnTo>
                <a:lnTo>
                  <a:pt x="46" y="10"/>
                </a:lnTo>
                <a:lnTo>
                  <a:pt x="45" y="8"/>
                </a:lnTo>
                <a:lnTo>
                  <a:pt x="43" y="6"/>
                </a:lnTo>
                <a:lnTo>
                  <a:pt x="41" y="4"/>
                </a:lnTo>
                <a:lnTo>
                  <a:pt x="39" y="3"/>
                </a:lnTo>
                <a:lnTo>
                  <a:pt x="36" y="2"/>
                </a:lnTo>
                <a:lnTo>
                  <a:pt x="33" y="1"/>
                </a:lnTo>
                <a:lnTo>
                  <a:pt x="32" y="0"/>
                </a:lnTo>
                <a:lnTo>
                  <a:pt x="29" y="0"/>
                </a:lnTo>
                <a:lnTo>
                  <a:pt x="26" y="0"/>
                </a:lnTo>
                <a:lnTo>
                  <a:pt x="23" y="0"/>
                </a:lnTo>
                <a:lnTo>
                  <a:pt x="20" y="0"/>
                </a:lnTo>
                <a:lnTo>
                  <a:pt x="18" y="1"/>
                </a:lnTo>
                <a:lnTo>
                  <a:pt x="15" y="2"/>
                </a:lnTo>
                <a:lnTo>
                  <a:pt x="13" y="3"/>
                </a:lnTo>
                <a:lnTo>
                  <a:pt x="11"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1" y="49"/>
                </a:lnTo>
                <a:lnTo>
                  <a:pt x="13" y="51"/>
                </a:lnTo>
                <a:lnTo>
                  <a:pt x="15"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49" name="Freeform 69"/>
          <p:cNvSpPr>
            <a:spLocks/>
          </p:cNvSpPr>
          <p:nvPr/>
        </p:nvSpPr>
        <p:spPr bwMode="auto">
          <a:xfrm>
            <a:off x="2825750" y="46656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4" y="53"/>
                </a:lnTo>
                <a:lnTo>
                  <a:pt x="37" y="52"/>
                </a:lnTo>
                <a:lnTo>
                  <a:pt x="40" y="51"/>
                </a:lnTo>
                <a:lnTo>
                  <a:pt x="42" y="49"/>
                </a:lnTo>
                <a:lnTo>
                  <a:pt x="44" y="47"/>
                </a:lnTo>
                <a:lnTo>
                  <a:pt x="46" y="46"/>
                </a:lnTo>
                <a:lnTo>
                  <a:pt x="47" y="44"/>
                </a:lnTo>
                <a:lnTo>
                  <a:pt x="49" y="42"/>
                </a:lnTo>
                <a:lnTo>
                  <a:pt x="50" y="40"/>
                </a:lnTo>
                <a:lnTo>
                  <a:pt x="51" y="37"/>
                </a:lnTo>
                <a:lnTo>
                  <a:pt x="52" y="35"/>
                </a:lnTo>
                <a:lnTo>
                  <a:pt x="53" y="33"/>
                </a:lnTo>
                <a:lnTo>
                  <a:pt x="53" y="30"/>
                </a:lnTo>
                <a:lnTo>
                  <a:pt x="54" y="27"/>
                </a:lnTo>
                <a:lnTo>
                  <a:pt x="53" y="24"/>
                </a:lnTo>
                <a:lnTo>
                  <a:pt x="53" y="21"/>
                </a:lnTo>
                <a:lnTo>
                  <a:pt x="52" y="19"/>
                </a:lnTo>
                <a:lnTo>
                  <a:pt x="51" y="16"/>
                </a:lnTo>
                <a:lnTo>
                  <a:pt x="50" y="14"/>
                </a:lnTo>
                <a:lnTo>
                  <a:pt x="49" y="12"/>
                </a:lnTo>
                <a:lnTo>
                  <a:pt x="47" y="10"/>
                </a:lnTo>
                <a:lnTo>
                  <a:pt x="46" y="8"/>
                </a:lnTo>
                <a:lnTo>
                  <a:pt x="44" y="6"/>
                </a:lnTo>
                <a:lnTo>
                  <a:pt x="42" y="4"/>
                </a:lnTo>
                <a:lnTo>
                  <a:pt x="40" y="3"/>
                </a:lnTo>
                <a:lnTo>
                  <a:pt x="37" y="2"/>
                </a:lnTo>
                <a:lnTo>
                  <a:pt x="34" y="1"/>
                </a:lnTo>
                <a:lnTo>
                  <a:pt x="33" y="0"/>
                </a:lnTo>
                <a:lnTo>
                  <a:pt x="30" y="0"/>
                </a:lnTo>
                <a:lnTo>
                  <a:pt x="27" y="0"/>
                </a:lnTo>
                <a:lnTo>
                  <a:pt x="24" y="0"/>
                </a:lnTo>
                <a:lnTo>
                  <a:pt x="21" y="0"/>
                </a:lnTo>
                <a:lnTo>
                  <a:pt x="20" y="1"/>
                </a:lnTo>
                <a:lnTo>
                  <a:pt x="17" y="2"/>
                </a:lnTo>
                <a:lnTo>
                  <a:pt x="14" y="3"/>
                </a:lnTo>
                <a:lnTo>
                  <a:pt x="12" y="4"/>
                </a:lnTo>
                <a:lnTo>
                  <a:pt x="10" y="6"/>
                </a:lnTo>
                <a:lnTo>
                  <a:pt x="8" y="8"/>
                </a:lnTo>
                <a:lnTo>
                  <a:pt x="6" y="10"/>
                </a:lnTo>
                <a:lnTo>
                  <a:pt x="5" y="12"/>
                </a:lnTo>
                <a:lnTo>
                  <a:pt x="4" y="14"/>
                </a:lnTo>
                <a:lnTo>
                  <a:pt x="2" y="16"/>
                </a:lnTo>
                <a:lnTo>
                  <a:pt x="1" y="19"/>
                </a:lnTo>
                <a:lnTo>
                  <a:pt x="0" y="21"/>
                </a:lnTo>
                <a:lnTo>
                  <a:pt x="0" y="24"/>
                </a:lnTo>
                <a:lnTo>
                  <a:pt x="0" y="27"/>
                </a:lnTo>
                <a:lnTo>
                  <a:pt x="0" y="30"/>
                </a:lnTo>
                <a:lnTo>
                  <a:pt x="0" y="33"/>
                </a:lnTo>
                <a:lnTo>
                  <a:pt x="1" y="35"/>
                </a:lnTo>
                <a:lnTo>
                  <a:pt x="2" y="37"/>
                </a:lnTo>
                <a:lnTo>
                  <a:pt x="4" y="40"/>
                </a:lnTo>
                <a:lnTo>
                  <a:pt x="5" y="42"/>
                </a:lnTo>
                <a:lnTo>
                  <a:pt x="6" y="44"/>
                </a:lnTo>
                <a:lnTo>
                  <a:pt x="8" y="46"/>
                </a:lnTo>
                <a:lnTo>
                  <a:pt x="10" y="47"/>
                </a:lnTo>
                <a:lnTo>
                  <a:pt x="12" y="49"/>
                </a:lnTo>
                <a:lnTo>
                  <a:pt x="14" y="51"/>
                </a:lnTo>
                <a:lnTo>
                  <a:pt x="17" y="52"/>
                </a:lnTo>
                <a:lnTo>
                  <a:pt x="20"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0" name="Freeform 70"/>
          <p:cNvSpPr>
            <a:spLocks/>
          </p:cNvSpPr>
          <p:nvPr/>
        </p:nvSpPr>
        <p:spPr bwMode="auto">
          <a:xfrm>
            <a:off x="2825750" y="4556125"/>
            <a:ext cx="77788"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3" y="51"/>
                </a:lnTo>
                <a:lnTo>
                  <a:pt x="34" y="50"/>
                </a:lnTo>
                <a:lnTo>
                  <a:pt x="37" y="49"/>
                </a:lnTo>
                <a:lnTo>
                  <a:pt x="40" y="48"/>
                </a:lnTo>
                <a:lnTo>
                  <a:pt x="42" y="47"/>
                </a:lnTo>
                <a:lnTo>
                  <a:pt x="44" y="46"/>
                </a:lnTo>
                <a:lnTo>
                  <a:pt x="46" y="44"/>
                </a:lnTo>
                <a:lnTo>
                  <a:pt x="47" y="42"/>
                </a:lnTo>
                <a:lnTo>
                  <a:pt x="49" y="40"/>
                </a:lnTo>
                <a:lnTo>
                  <a:pt x="50" y="38"/>
                </a:lnTo>
                <a:lnTo>
                  <a:pt x="51" y="36"/>
                </a:lnTo>
                <a:lnTo>
                  <a:pt x="52" y="33"/>
                </a:lnTo>
                <a:lnTo>
                  <a:pt x="53" y="31"/>
                </a:lnTo>
                <a:lnTo>
                  <a:pt x="53" y="29"/>
                </a:lnTo>
                <a:lnTo>
                  <a:pt x="54" y="26"/>
                </a:lnTo>
                <a:lnTo>
                  <a:pt x="53" y="23"/>
                </a:lnTo>
                <a:lnTo>
                  <a:pt x="53" y="20"/>
                </a:lnTo>
                <a:lnTo>
                  <a:pt x="52" y="18"/>
                </a:lnTo>
                <a:lnTo>
                  <a:pt x="51" y="15"/>
                </a:lnTo>
                <a:lnTo>
                  <a:pt x="50" y="13"/>
                </a:lnTo>
                <a:lnTo>
                  <a:pt x="49" y="11"/>
                </a:lnTo>
                <a:lnTo>
                  <a:pt x="47" y="9"/>
                </a:lnTo>
                <a:lnTo>
                  <a:pt x="46" y="7"/>
                </a:lnTo>
                <a:lnTo>
                  <a:pt x="44" y="6"/>
                </a:lnTo>
                <a:lnTo>
                  <a:pt x="42" y="4"/>
                </a:lnTo>
                <a:lnTo>
                  <a:pt x="40" y="2"/>
                </a:lnTo>
                <a:lnTo>
                  <a:pt x="37" y="2"/>
                </a:lnTo>
                <a:lnTo>
                  <a:pt x="34" y="1"/>
                </a:lnTo>
                <a:lnTo>
                  <a:pt x="33" y="0"/>
                </a:lnTo>
                <a:lnTo>
                  <a:pt x="30" y="0"/>
                </a:lnTo>
                <a:lnTo>
                  <a:pt x="27" y="0"/>
                </a:lnTo>
                <a:lnTo>
                  <a:pt x="24" y="0"/>
                </a:lnTo>
                <a:lnTo>
                  <a:pt x="21" y="0"/>
                </a:lnTo>
                <a:lnTo>
                  <a:pt x="20" y="1"/>
                </a:lnTo>
                <a:lnTo>
                  <a:pt x="17" y="2"/>
                </a:lnTo>
                <a:lnTo>
                  <a:pt x="14" y="2"/>
                </a:lnTo>
                <a:lnTo>
                  <a:pt x="12" y="4"/>
                </a:lnTo>
                <a:lnTo>
                  <a:pt x="10" y="6"/>
                </a:lnTo>
                <a:lnTo>
                  <a:pt x="8" y="7"/>
                </a:lnTo>
                <a:lnTo>
                  <a:pt x="6" y="9"/>
                </a:lnTo>
                <a:lnTo>
                  <a:pt x="5" y="11"/>
                </a:lnTo>
                <a:lnTo>
                  <a:pt x="4" y="13"/>
                </a:lnTo>
                <a:lnTo>
                  <a:pt x="2" y="15"/>
                </a:lnTo>
                <a:lnTo>
                  <a:pt x="1" y="18"/>
                </a:lnTo>
                <a:lnTo>
                  <a:pt x="0" y="20"/>
                </a:lnTo>
                <a:lnTo>
                  <a:pt x="0" y="23"/>
                </a:lnTo>
                <a:lnTo>
                  <a:pt x="0" y="26"/>
                </a:lnTo>
                <a:lnTo>
                  <a:pt x="0" y="29"/>
                </a:lnTo>
                <a:lnTo>
                  <a:pt x="0" y="31"/>
                </a:lnTo>
                <a:lnTo>
                  <a:pt x="1" y="33"/>
                </a:lnTo>
                <a:lnTo>
                  <a:pt x="2" y="36"/>
                </a:lnTo>
                <a:lnTo>
                  <a:pt x="4" y="38"/>
                </a:lnTo>
                <a:lnTo>
                  <a:pt x="5" y="40"/>
                </a:lnTo>
                <a:lnTo>
                  <a:pt x="6" y="42"/>
                </a:lnTo>
                <a:lnTo>
                  <a:pt x="8" y="44"/>
                </a:lnTo>
                <a:lnTo>
                  <a:pt x="10" y="46"/>
                </a:lnTo>
                <a:lnTo>
                  <a:pt x="12" y="47"/>
                </a:lnTo>
                <a:lnTo>
                  <a:pt x="14" y="48"/>
                </a:lnTo>
                <a:lnTo>
                  <a:pt x="17" y="49"/>
                </a:lnTo>
                <a:lnTo>
                  <a:pt x="20" y="50"/>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1" name="Freeform 71"/>
          <p:cNvSpPr>
            <a:spLocks/>
          </p:cNvSpPr>
          <p:nvPr/>
        </p:nvSpPr>
        <p:spPr bwMode="auto">
          <a:xfrm>
            <a:off x="2819400" y="44354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8" y="54"/>
                </a:moveTo>
                <a:lnTo>
                  <a:pt x="30" y="53"/>
                </a:lnTo>
                <a:lnTo>
                  <a:pt x="33" y="53"/>
                </a:lnTo>
                <a:lnTo>
                  <a:pt x="35" y="53"/>
                </a:lnTo>
                <a:lnTo>
                  <a:pt x="38" y="52"/>
                </a:lnTo>
                <a:lnTo>
                  <a:pt x="40" y="51"/>
                </a:lnTo>
                <a:lnTo>
                  <a:pt x="42" y="49"/>
                </a:lnTo>
                <a:lnTo>
                  <a:pt x="44" y="47"/>
                </a:lnTo>
                <a:lnTo>
                  <a:pt x="46" y="46"/>
                </a:lnTo>
                <a:lnTo>
                  <a:pt x="48" y="44"/>
                </a:lnTo>
                <a:lnTo>
                  <a:pt x="49" y="42"/>
                </a:lnTo>
                <a:lnTo>
                  <a:pt x="51" y="40"/>
                </a:lnTo>
                <a:lnTo>
                  <a:pt x="52" y="37"/>
                </a:lnTo>
                <a:lnTo>
                  <a:pt x="53" y="35"/>
                </a:lnTo>
                <a:lnTo>
                  <a:pt x="53" y="33"/>
                </a:lnTo>
                <a:lnTo>
                  <a:pt x="53" y="30"/>
                </a:lnTo>
                <a:lnTo>
                  <a:pt x="54" y="27"/>
                </a:lnTo>
                <a:lnTo>
                  <a:pt x="53" y="24"/>
                </a:lnTo>
                <a:lnTo>
                  <a:pt x="53" y="21"/>
                </a:lnTo>
                <a:lnTo>
                  <a:pt x="53" y="18"/>
                </a:lnTo>
                <a:lnTo>
                  <a:pt x="52" y="16"/>
                </a:lnTo>
                <a:lnTo>
                  <a:pt x="51" y="14"/>
                </a:lnTo>
                <a:lnTo>
                  <a:pt x="49" y="12"/>
                </a:lnTo>
                <a:lnTo>
                  <a:pt x="48" y="10"/>
                </a:lnTo>
                <a:lnTo>
                  <a:pt x="46" y="8"/>
                </a:lnTo>
                <a:lnTo>
                  <a:pt x="44" y="5"/>
                </a:lnTo>
                <a:lnTo>
                  <a:pt x="42" y="4"/>
                </a:lnTo>
                <a:lnTo>
                  <a:pt x="40" y="3"/>
                </a:lnTo>
                <a:lnTo>
                  <a:pt x="38" y="2"/>
                </a:lnTo>
                <a:lnTo>
                  <a:pt x="35" y="1"/>
                </a:lnTo>
                <a:lnTo>
                  <a:pt x="33" y="0"/>
                </a:lnTo>
                <a:lnTo>
                  <a:pt x="30" y="0"/>
                </a:lnTo>
                <a:lnTo>
                  <a:pt x="28" y="0"/>
                </a:lnTo>
                <a:lnTo>
                  <a:pt x="24" y="0"/>
                </a:lnTo>
                <a:lnTo>
                  <a:pt x="22" y="0"/>
                </a:lnTo>
                <a:lnTo>
                  <a:pt x="19" y="1"/>
                </a:lnTo>
                <a:lnTo>
                  <a:pt x="17" y="2"/>
                </a:lnTo>
                <a:lnTo>
                  <a:pt x="14" y="3"/>
                </a:lnTo>
                <a:lnTo>
                  <a:pt x="12" y="4"/>
                </a:lnTo>
                <a:lnTo>
                  <a:pt x="10" y="5"/>
                </a:lnTo>
                <a:lnTo>
                  <a:pt x="8" y="8"/>
                </a:lnTo>
                <a:lnTo>
                  <a:pt x="6" y="10"/>
                </a:lnTo>
                <a:lnTo>
                  <a:pt x="5" y="12"/>
                </a:lnTo>
                <a:lnTo>
                  <a:pt x="4" y="14"/>
                </a:lnTo>
                <a:lnTo>
                  <a:pt x="2" y="16"/>
                </a:lnTo>
                <a:lnTo>
                  <a:pt x="1" y="18"/>
                </a:lnTo>
                <a:lnTo>
                  <a:pt x="0" y="21"/>
                </a:lnTo>
                <a:lnTo>
                  <a:pt x="0" y="24"/>
                </a:lnTo>
                <a:lnTo>
                  <a:pt x="0" y="27"/>
                </a:lnTo>
                <a:lnTo>
                  <a:pt x="0" y="30"/>
                </a:lnTo>
                <a:lnTo>
                  <a:pt x="0" y="33"/>
                </a:lnTo>
                <a:lnTo>
                  <a:pt x="1" y="35"/>
                </a:lnTo>
                <a:lnTo>
                  <a:pt x="2" y="37"/>
                </a:lnTo>
                <a:lnTo>
                  <a:pt x="4" y="40"/>
                </a:lnTo>
                <a:lnTo>
                  <a:pt x="5" y="42"/>
                </a:lnTo>
                <a:lnTo>
                  <a:pt x="6" y="44"/>
                </a:lnTo>
                <a:lnTo>
                  <a:pt x="8" y="46"/>
                </a:lnTo>
                <a:lnTo>
                  <a:pt x="10" y="47"/>
                </a:lnTo>
                <a:lnTo>
                  <a:pt x="12" y="49"/>
                </a:lnTo>
                <a:lnTo>
                  <a:pt x="14" y="51"/>
                </a:lnTo>
                <a:lnTo>
                  <a:pt x="17" y="52"/>
                </a:lnTo>
                <a:lnTo>
                  <a:pt x="19" y="53"/>
                </a:lnTo>
                <a:lnTo>
                  <a:pt x="22" y="53"/>
                </a:lnTo>
                <a:lnTo>
                  <a:pt x="24" y="53"/>
                </a:lnTo>
                <a:lnTo>
                  <a:pt x="28"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2" name="Freeform 72"/>
          <p:cNvSpPr>
            <a:spLocks/>
          </p:cNvSpPr>
          <p:nvPr/>
        </p:nvSpPr>
        <p:spPr bwMode="auto">
          <a:xfrm>
            <a:off x="2878138" y="4664075"/>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5" y="54"/>
                </a:moveTo>
                <a:lnTo>
                  <a:pt x="28" y="53"/>
                </a:lnTo>
                <a:lnTo>
                  <a:pt x="31" y="53"/>
                </a:lnTo>
                <a:lnTo>
                  <a:pt x="33" y="52"/>
                </a:lnTo>
                <a:lnTo>
                  <a:pt x="35" y="51"/>
                </a:lnTo>
                <a:lnTo>
                  <a:pt x="38" y="50"/>
                </a:lnTo>
                <a:lnTo>
                  <a:pt x="40" y="49"/>
                </a:lnTo>
                <a:lnTo>
                  <a:pt x="42" y="47"/>
                </a:lnTo>
                <a:lnTo>
                  <a:pt x="44" y="46"/>
                </a:lnTo>
                <a:lnTo>
                  <a:pt x="45" y="44"/>
                </a:lnTo>
                <a:lnTo>
                  <a:pt x="47" y="42"/>
                </a:lnTo>
                <a:lnTo>
                  <a:pt x="48" y="39"/>
                </a:lnTo>
                <a:lnTo>
                  <a:pt x="50" y="37"/>
                </a:lnTo>
                <a:lnTo>
                  <a:pt x="51" y="35"/>
                </a:lnTo>
                <a:lnTo>
                  <a:pt x="51" y="32"/>
                </a:lnTo>
                <a:lnTo>
                  <a:pt x="51" y="30"/>
                </a:lnTo>
                <a:lnTo>
                  <a:pt x="52" y="27"/>
                </a:lnTo>
                <a:lnTo>
                  <a:pt x="51" y="24"/>
                </a:lnTo>
                <a:lnTo>
                  <a:pt x="51" y="21"/>
                </a:lnTo>
                <a:lnTo>
                  <a:pt x="51" y="19"/>
                </a:lnTo>
                <a:lnTo>
                  <a:pt x="50" y="16"/>
                </a:lnTo>
                <a:lnTo>
                  <a:pt x="48" y="13"/>
                </a:lnTo>
                <a:lnTo>
                  <a:pt x="47" y="12"/>
                </a:lnTo>
                <a:lnTo>
                  <a:pt x="45" y="9"/>
                </a:lnTo>
                <a:lnTo>
                  <a:pt x="44" y="7"/>
                </a:lnTo>
                <a:lnTo>
                  <a:pt x="42" y="6"/>
                </a:lnTo>
                <a:lnTo>
                  <a:pt x="40" y="4"/>
                </a:lnTo>
                <a:lnTo>
                  <a:pt x="38" y="2"/>
                </a:lnTo>
                <a:lnTo>
                  <a:pt x="35" y="2"/>
                </a:lnTo>
                <a:lnTo>
                  <a:pt x="33" y="1"/>
                </a:lnTo>
                <a:lnTo>
                  <a:pt x="31" y="0"/>
                </a:lnTo>
                <a:lnTo>
                  <a:pt x="28" y="0"/>
                </a:lnTo>
                <a:lnTo>
                  <a:pt x="25" y="0"/>
                </a:lnTo>
                <a:lnTo>
                  <a:pt x="22" y="0"/>
                </a:lnTo>
                <a:lnTo>
                  <a:pt x="21" y="0"/>
                </a:lnTo>
                <a:lnTo>
                  <a:pt x="18" y="1"/>
                </a:lnTo>
                <a:lnTo>
                  <a:pt x="15" y="2"/>
                </a:lnTo>
                <a:lnTo>
                  <a:pt x="13" y="2"/>
                </a:lnTo>
                <a:lnTo>
                  <a:pt x="11" y="4"/>
                </a:lnTo>
                <a:lnTo>
                  <a:pt x="9" y="6"/>
                </a:lnTo>
                <a:lnTo>
                  <a:pt x="7" y="7"/>
                </a:lnTo>
                <a:lnTo>
                  <a:pt x="5"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5" y="44"/>
                </a:lnTo>
                <a:lnTo>
                  <a:pt x="7" y="46"/>
                </a:lnTo>
                <a:lnTo>
                  <a:pt x="9" y="47"/>
                </a:lnTo>
                <a:lnTo>
                  <a:pt x="11" y="49"/>
                </a:lnTo>
                <a:lnTo>
                  <a:pt x="13" y="50"/>
                </a:lnTo>
                <a:lnTo>
                  <a:pt x="15" y="51"/>
                </a:lnTo>
                <a:lnTo>
                  <a:pt x="18" y="52"/>
                </a:lnTo>
                <a:lnTo>
                  <a:pt x="21" y="53"/>
                </a:lnTo>
                <a:lnTo>
                  <a:pt x="22" y="53"/>
                </a:lnTo>
                <a:lnTo>
                  <a:pt x="25"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3" name="Freeform 73"/>
          <p:cNvSpPr>
            <a:spLocks/>
          </p:cNvSpPr>
          <p:nvPr/>
        </p:nvSpPr>
        <p:spPr bwMode="auto">
          <a:xfrm>
            <a:off x="2927350" y="4551363"/>
            <a:ext cx="76200"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0" y="40"/>
                </a:lnTo>
                <a:lnTo>
                  <a:pt x="52" y="37"/>
                </a:lnTo>
                <a:lnTo>
                  <a:pt x="53" y="35"/>
                </a:lnTo>
                <a:lnTo>
                  <a:pt x="53" y="33"/>
                </a:lnTo>
                <a:lnTo>
                  <a:pt x="53" y="30"/>
                </a:lnTo>
                <a:lnTo>
                  <a:pt x="54" y="27"/>
                </a:lnTo>
                <a:lnTo>
                  <a:pt x="53" y="24"/>
                </a:lnTo>
                <a:lnTo>
                  <a:pt x="53" y="21"/>
                </a:lnTo>
                <a:lnTo>
                  <a:pt x="53" y="19"/>
                </a:lnTo>
                <a:lnTo>
                  <a:pt x="52" y="16"/>
                </a:lnTo>
                <a:lnTo>
                  <a:pt x="50"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4" name="Freeform 74"/>
          <p:cNvSpPr>
            <a:spLocks/>
          </p:cNvSpPr>
          <p:nvPr/>
        </p:nvSpPr>
        <p:spPr bwMode="auto">
          <a:xfrm>
            <a:off x="2928938" y="4664075"/>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2"/>
                </a:lnTo>
                <a:lnTo>
                  <a:pt x="37" y="51"/>
                </a:lnTo>
                <a:lnTo>
                  <a:pt x="39" y="50"/>
                </a:lnTo>
                <a:lnTo>
                  <a:pt x="41" y="49"/>
                </a:lnTo>
                <a:lnTo>
                  <a:pt x="43" y="47"/>
                </a:lnTo>
                <a:lnTo>
                  <a:pt x="45" y="46"/>
                </a:lnTo>
                <a:lnTo>
                  <a:pt x="46" y="44"/>
                </a:lnTo>
                <a:lnTo>
                  <a:pt x="48" y="42"/>
                </a:lnTo>
                <a:lnTo>
                  <a:pt x="49" y="39"/>
                </a:lnTo>
                <a:lnTo>
                  <a:pt x="50" y="37"/>
                </a:lnTo>
                <a:lnTo>
                  <a:pt x="51" y="35"/>
                </a:lnTo>
                <a:lnTo>
                  <a:pt x="52" y="32"/>
                </a:lnTo>
                <a:lnTo>
                  <a:pt x="52" y="30"/>
                </a:lnTo>
                <a:lnTo>
                  <a:pt x="53" y="27"/>
                </a:lnTo>
                <a:lnTo>
                  <a:pt x="52" y="24"/>
                </a:lnTo>
                <a:lnTo>
                  <a:pt x="52" y="21"/>
                </a:lnTo>
                <a:lnTo>
                  <a:pt x="51" y="19"/>
                </a:lnTo>
                <a:lnTo>
                  <a:pt x="50" y="16"/>
                </a:lnTo>
                <a:lnTo>
                  <a:pt x="49" y="13"/>
                </a:lnTo>
                <a:lnTo>
                  <a:pt x="48" y="12"/>
                </a:lnTo>
                <a:lnTo>
                  <a:pt x="46" y="9"/>
                </a:lnTo>
                <a:lnTo>
                  <a:pt x="45" y="7"/>
                </a:lnTo>
                <a:lnTo>
                  <a:pt x="43" y="6"/>
                </a:lnTo>
                <a:lnTo>
                  <a:pt x="41" y="4"/>
                </a:lnTo>
                <a:lnTo>
                  <a:pt x="39" y="2"/>
                </a:lnTo>
                <a:lnTo>
                  <a:pt x="37" y="2"/>
                </a:lnTo>
                <a:lnTo>
                  <a:pt x="34" y="1"/>
                </a:lnTo>
                <a:lnTo>
                  <a:pt x="32" y="0"/>
                </a:lnTo>
                <a:lnTo>
                  <a:pt x="29" y="0"/>
                </a:lnTo>
                <a:lnTo>
                  <a:pt x="26" y="0"/>
                </a:lnTo>
                <a:lnTo>
                  <a:pt x="23" y="0"/>
                </a:lnTo>
                <a:lnTo>
                  <a:pt x="21" y="0"/>
                </a:lnTo>
                <a:lnTo>
                  <a:pt x="19" y="1"/>
                </a:lnTo>
                <a:lnTo>
                  <a:pt x="16" y="2"/>
                </a:lnTo>
                <a:lnTo>
                  <a:pt x="14" y="2"/>
                </a:lnTo>
                <a:lnTo>
                  <a:pt x="11" y="4"/>
                </a:lnTo>
                <a:lnTo>
                  <a:pt x="9" y="6"/>
                </a:lnTo>
                <a:lnTo>
                  <a:pt x="8"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8" y="46"/>
                </a:lnTo>
                <a:lnTo>
                  <a:pt x="9" y="47"/>
                </a:lnTo>
                <a:lnTo>
                  <a:pt x="11" y="49"/>
                </a:lnTo>
                <a:lnTo>
                  <a:pt x="14" y="50"/>
                </a:lnTo>
                <a:lnTo>
                  <a:pt x="16" y="51"/>
                </a:lnTo>
                <a:lnTo>
                  <a:pt x="19" y="52"/>
                </a:lnTo>
                <a:lnTo>
                  <a:pt x="21"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5" name="Freeform 75"/>
          <p:cNvSpPr>
            <a:spLocks/>
          </p:cNvSpPr>
          <p:nvPr/>
        </p:nvSpPr>
        <p:spPr bwMode="auto">
          <a:xfrm>
            <a:off x="2981325" y="4554538"/>
            <a:ext cx="74613" cy="84137"/>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7" y="52"/>
                </a:moveTo>
                <a:lnTo>
                  <a:pt x="29" y="51"/>
                </a:lnTo>
                <a:lnTo>
                  <a:pt x="31" y="51"/>
                </a:lnTo>
                <a:lnTo>
                  <a:pt x="34" y="51"/>
                </a:lnTo>
                <a:lnTo>
                  <a:pt x="37" y="50"/>
                </a:lnTo>
                <a:lnTo>
                  <a:pt x="38" y="49"/>
                </a:lnTo>
                <a:lnTo>
                  <a:pt x="41" y="48"/>
                </a:lnTo>
                <a:lnTo>
                  <a:pt x="43" y="46"/>
                </a:lnTo>
                <a:lnTo>
                  <a:pt x="44" y="44"/>
                </a:lnTo>
                <a:lnTo>
                  <a:pt x="46" y="42"/>
                </a:lnTo>
                <a:lnTo>
                  <a:pt x="48" y="41"/>
                </a:lnTo>
                <a:lnTo>
                  <a:pt x="49" y="38"/>
                </a:lnTo>
                <a:lnTo>
                  <a:pt x="50" y="36"/>
                </a:lnTo>
                <a:lnTo>
                  <a:pt x="51" y="33"/>
                </a:lnTo>
                <a:lnTo>
                  <a:pt x="51" y="31"/>
                </a:lnTo>
                <a:lnTo>
                  <a:pt x="51" y="29"/>
                </a:lnTo>
                <a:lnTo>
                  <a:pt x="52" y="26"/>
                </a:lnTo>
                <a:lnTo>
                  <a:pt x="51" y="23"/>
                </a:lnTo>
                <a:lnTo>
                  <a:pt x="51" y="20"/>
                </a:lnTo>
                <a:lnTo>
                  <a:pt x="51" y="19"/>
                </a:lnTo>
                <a:lnTo>
                  <a:pt x="50" y="16"/>
                </a:lnTo>
                <a:lnTo>
                  <a:pt x="49" y="13"/>
                </a:lnTo>
                <a:lnTo>
                  <a:pt x="48" y="11"/>
                </a:lnTo>
                <a:lnTo>
                  <a:pt x="46" y="9"/>
                </a:lnTo>
                <a:lnTo>
                  <a:pt x="44" y="7"/>
                </a:lnTo>
                <a:lnTo>
                  <a:pt x="43" y="6"/>
                </a:lnTo>
                <a:lnTo>
                  <a:pt x="41" y="4"/>
                </a:lnTo>
                <a:lnTo>
                  <a:pt x="38" y="2"/>
                </a:lnTo>
                <a:lnTo>
                  <a:pt x="37" y="2"/>
                </a:lnTo>
                <a:lnTo>
                  <a:pt x="34" y="1"/>
                </a:lnTo>
                <a:lnTo>
                  <a:pt x="31" y="0"/>
                </a:lnTo>
                <a:lnTo>
                  <a:pt x="29" y="0"/>
                </a:lnTo>
                <a:lnTo>
                  <a:pt x="27" y="0"/>
                </a:lnTo>
                <a:lnTo>
                  <a:pt x="23" y="0"/>
                </a:lnTo>
                <a:lnTo>
                  <a:pt x="21" y="0"/>
                </a:lnTo>
                <a:lnTo>
                  <a:pt x="19" y="1"/>
                </a:lnTo>
                <a:lnTo>
                  <a:pt x="16" y="2"/>
                </a:lnTo>
                <a:lnTo>
                  <a:pt x="14" y="2"/>
                </a:lnTo>
                <a:lnTo>
                  <a:pt x="11" y="4"/>
                </a:lnTo>
                <a:lnTo>
                  <a:pt x="9" y="6"/>
                </a:lnTo>
                <a:lnTo>
                  <a:pt x="8" y="7"/>
                </a:lnTo>
                <a:lnTo>
                  <a:pt x="6" y="9"/>
                </a:lnTo>
                <a:lnTo>
                  <a:pt x="4" y="11"/>
                </a:lnTo>
                <a:lnTo>
                  <a:pt x="3" y="13"/>
                </a:lnTo>
                <a:lnTo>
                  <a:pt x="2" y="16"/>
                </a:lnTo>
                <a:lnTo>
                  <a:pt x="1" y="19"/>
                </a:lnTo>
                <a:lnTo>
                  <a:pt x="0" y="20"/>
                </a:lnTo>
                <a:lnTo>
                  <a:pt x="0" y="23"/>
                </a:lnTo>
                <a:lnTo>
                  <a:pt x="0" y="26"/>
                </a:lnTo>
                <a:lnTo>
                  <a:pt x="0" y="29"/>
                </a:lnTo>
                <a:lnTo>
                  <a:pt x="0" y="31"/>
                </a:lnTo>
                <a:lnTo>
                  <a:pt x="1" y="33"/>
                </a:lnTo>
                <a:lnTo>
                  <a:pt x="2" y="36"/>
                </a:lnTo>
                <a:lnTo>
                  <a:pt x="3" y="38"/>
                </a:lnTo>
                <a:lnTo>
                  <a:pt x="4" y="41"/>
                </a:lnTo>
                <a:lnTo>
                  <a:pt x="6" y="42"/>
                </a:lnTo>
                <a:lnTo>
                  <a:pt x="8" y="44"/>
                </a:lnTo>
                <a:lnTo>
                  <a:pt x="9" y="46"/>
                </a:lnTo>
                <a:lnTo>
                  <a:pt x="11" y="48"/>
                </a:lnTo>
                <a:lnTo>
                  <a:pt x="14" y="49"/>
                </a:lnTo>
                <a:lnTo>
                  <a:pt x="16" y="50"/>
                </a:lnTo>
                <a:lnTo>
                  <a:pt x="19" y="51"/>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6" name="Freeform 76"/>
          <p:cNvSpPr>
            <a:spLocks/>
          </p:cNvSpPr>
          <p:nvPr/>
        </p:nvSpPr>
        <p:spPr bwMode="auto">
          <a:xfrm>
            <a:off x="2981325" y="4664075"/>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2"/>
                </a:lnTo>
                <a:lnTo>
                  <a:pt x="36" y="51"/>
                </a:lnTo>
                <a:lnTo>
                  <a:pt x="39" y="50"/>
                </a:lnTo>
                <a:lnTo>
                  <a:pt x="40" y="49"/>
                </a:lnTo>
                <a:lnTo>
                  <a:pt x="43" y="47"/>
                </a:lnTo>
                <a:lnTo>
                  <a:pt x="44" y="46"/>
                </a:lnTo>
                <a:lnTo>
                  <a:pt x="46" y="44"/>
                </a:lnTo>
                <a:lnTo>
                  <a:pt x="48" y="42"/>
                </a:lnTo>
                <a:lnTo>
                  <a:pt x="49" y="39"/>
                </a:lnTo>
                <a:lnTo>
                  <a:pt x="50" y="37"/>
                </a:lnTo>
                <a:lnTo>
                  <a:pt x="51" y="35"/>
                </a:lnTo>
                <a:lnTo>
                  <a:pt x="51" y="32"/>
                </a:lnTo>
                <a:lnTo>
                  <a:pt x="51" y="30"/>
                </a:lnTo>
                <a:lnTo>
                  <a:pt x="52" y="27"/>
                </a:lnTo>
                <a:lnTo>
                  <a:pt x="51" y="24"/>
                </a:lnTo>
                <a:lnTo>
                  <a:pt x="51" y="21"/>
                </a:lnTo>
                <a:lnTo>
                  <a:pt x="51" y="19"/>
                </a:lnTo>
                <a:lnTo>
                  <a:pt x="50" y="16"/>
                </a:lnTo>
                <a:lnTo>
                  <a:pt x="49" y="13"/>
                </a:lnTo>
                <a:lnTo>
                  <a:pt x="48" y="12"/>
                </a:lnTo>
                <a:lnTo>
                  <a:pt x="46" y="9"/>
                </a:lnTo>
                <a:lnTo>
                  <a:pt x="44" y="7"/>
                </a:lnTo>
                <a:lnTo>
                  <a:pt x="43" y="6"/>
                </a:lnTo>
                <a:lnTo>
                  <a:pt x="40" y="4"/>
                </a:lnTo>
                <a:lnTo>
                  <a:pt x="39" y="2"/>
                </a:lnTo>
                <a:lnTo>
                  <a:pt x="36" y="2"/>
                </a:lnTo>
                <a:lnTo>
                  <a:pt x="33" y="1"/>
                </a:lnTo>
                <a:lnTo>
                  <a:pt x="32" y="0"/>
                </a:lnTo>
                <a:lnTo>
                  <a:pt x="29" y="0"/>
                </a:lnTo>
                <a:lnTo>
                  <a:pt x="26" y="0"/>
                </a:lnTo>
                <a:lnTo>
                  <a:pt x="23" y="0"/>
                </a:lnTo>
                <a:lnTo>
                  <a:pt x="20" y="0"/>
                </a:lnTo>
                <a:lnTo>
                  <a:pt x="19" y="1"/>
                </a:lnTo>
                <a:lnTo>
                  <a:pt x="16" y="2"/>
                </a:lnTo>
                <a:lnTo>
                  <a:pt x="13" y="2"/>
                </a:lnTo>
                <a:lnTo>
                  <a:pt x="11" y="4"/>
                </a:lnTo>
                <a:lnTo>
                  <a:pt x="9" y="6"/>
                </a:lnTo>
                <a:lnTo>
                  <a:pt x="8"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8" y="46"/>
                </a:lnTo>
                <a:lnTo>
                  <a:pt x="9" y="47"/>
                </a:lnTo>
                <a:lnTo>
                  <a:pt x="11" y="49"/>
                </a:lnTo>
                <a:lnTo>
                  <a:pt x="13" y="50"/>
                </a:lnTo>
                <a:lnTo>
                  <a:pt x="16" y="51"/>
                </a:lnTo>
                <a:lnTo>
                  <a:pt x="19"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7" name="Freeform 77"/>
          <p:cNvSpPr>
            <a:spLocks/>
          </p:cNvSpPr>
          <p:nvPr/>
        </p:nvSpPr>
        <p:spPr bwMode="auto">
          <a:xfrm>
            <a:off x="3035300" y="4660900"/>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7" y="54"/>
                </a:moveTo>
                <a:lnTo>
                  <a:pt x="29" y="53"/>
                </a:lnTo>
                <a:lnTo>
                  <a:pt x="31" y="53"/>
                </a:lnTo>
                <a:lnTo>
                  <a:pt x="34" y="53"/>
                </a:lnTo>
                <a:lnTo>
                  <a:pt x="37" y="52"/>
                </a:lnTo>
                <a:lnTo>
                  <a:pt x="38" y="51"/>
                </a:lnTo>
                <a:lnTo>
                  <a:pt x="41" y="49"/>
                </a:lnTo>
                <a:lnTo>
                  <a:pt x="43" y="47"/>
                </a:lnTo>
                <a:lnTo>
                  <a:pt x="44" y="46"/>
                </a:lnTo>
                <a:lnTo>
                  <a:pt x="46" y="44"/>
                </a:lnTo>
                <a:lnTo>
                  <a:pt x="47" y="42"/>
                </a:lnTo>
                <a:lnTo>
                  <a:pt x="49" y="40"/>
                </a:lnTo>
                <a:lnTo>
                  <a:pt x="50" y="38"/>
                </a:lnTo>
                <a:lnTo>
                  <a:pt x="51" y="35"/>
                </a:lnTo>
                <a:lnTo>
                  <a:pt x="51" y="33"/>
                </a:lnTo>
                <a:lnTo>
                  <a:pt x="51" y="30"/>
                </a:lnTo>
                <a:lnTo>
                  <a:pt x="52" y="27"/>
                </a:lnTo>
                <a:lnTo>
                  <a:pt x="51" y="24"/>
                </a:lnTo>
                <a:lnTo>
                  <a:pt x="51" y="21"/>
                </a:lnTo>
                <a:lnTo>
                  <a:pt x="51" y="19"/>
                </a:lnTo>
                <a:lnTo>
                  <a:pt x="50" y="16"/>
                </a:lnTo>
                <a:lnTo>
                  <a:pt x="49" y="14"/>
                </a:lnTo>
                <a:lnTo>
                  <a:pt x="47" y="12"/>
                </a:lnTo>
                <a:lnTo>
                  <a:pt x="46" y="10"/>
                </a:lnTo>
                <a:lnTo>
                  <a:pt x="44" y="8"/>
                </a:lnTo>
                <a:lnTo>
                  <a:pt x="43" y="6"/>
                </a:lnTo>
                <a:lnTo>
                  <a:pt x="41" y="4"/>
                </a:lnTo>
                <a:lnTo>
                  <a:pt x="38" y="3"/>
                </a:lnTo>
                <a:lnTo>
                  <a:pt x="37" y="2"/>
                </a:lnTo>
                <a:lnTo>
                  <a:pt x="34" y="1"/>
                </a:lnTo>
                <a:lnTo>
                  <a:pt x="31" y="0"/>
                </a:lnTo>
                <a:lnTo>
                  <a:pt x="29" y="0"/>
                </a:lnTo>
                <a:lnTo>
                  <a:pt x="27" y="0"/>
                </a:lnTo>
                <a:lnTo>
                  <a:pt x="23" y="0"/>
                </a:lnTo>
                <a:lnTo>
                  <a:pt x="21" y="0"/>
                </a:lnTo>
                <a:lnTo>
                  <a:pt x="18" y="1"/>
                </a:lnTo>
                <a:lnTo>
                  <a:pt x="16" y="2"/>
                </a:lnTo>
                <a:lnTo>
                  <a:pt x="14" y="3"/>
                </a:lnTo>
                <a:lnTo>
                  <a:pt x="11" y="4"/>
                </a:lnTo>
                <a:lnTo>
                  <a:pt x="9" y="6"/>
                </a:lnTo>
                <a:lnTo>
                  <a:pt x="7" y="8"/>
                </a:lnTo>
                <a:lnTo>
                  <a:pt x="6" y="10"/>
                </a:lnTo>
                <a:lnTo>
                  <a:pt x="4" y="12"/>
                </a:lnTo>
                <a:lnTo>
                  <a:pt x="3" y="14"/>
                </a:lnTo>
                <a:lnTo>
                  <a:pt x="2" y="16"/>
                </a:lnTo>
                <a:lnTo>
                  <a:pt x="1" y="19"/>
                </a:lnTo>
                <a:lnTo>
                  <a:pt x="0" y="21"/>
                </a:lnTo>
                <a:lnTo>
                  <a:pt x="0" y="24"/>
                </a:lnTo>
                <a:lnTo>
                  <a:pt x="0" y="27"/>
                </a:lnTo>
                <a:lnTo>
                  <a:pt x="0" y="30"/>
                </a:lnTo>
                <a:lnTo>
                  <a:pt x="0" y="33"/>
                </a:lnTo>
                <a:lnTo>
                  <a:pt x="1" y="35"/>
                </a:lnTo>
                <a:lnTo>
                  <a:pt x="2" y="38"/>
                </a:lnTo>
                <a:lnTo>
                  <a:pt x="3" y="40"/>
                </a:lnTo>
                <a:lnTo>
                  <a:pt x="4" y="42"/>
                </a:lnTo>
                <a:lnTo>
                  <a:pt x="6" y="44"/>
                </a:lnTo>
                <a:lnTo>
                  <a:pt x="7" y="46"/>
                </a:lnTo>
                <a:lnTo>
                  <a:pt x="9" y="47"/>
                </a:lnTo>
                <a:lnTo>
                  <a:pt x="11" y="49"/>
                </a:lnTo>
                <a:lnTo>
                  <a:pt x="14" y="51"/>
                </a:lnTo>
                <a:lnTo>
                  <a:pt x="16" y="52"/>
                </a:lnTo>
                <a:lnTo>
                  <a:pt x="18"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8" name="Freeform 78"/>
          <p:cNvSpPr>
            <a:spLocks/>
          </p:cNvSpPr>
          <p:nvPr/>
        </p:nvSpPr>
        <p:spPr bwMode="auto">
          <a:xfrm>
            <a:off x="3035300" y="4551363"/>
            <a:ext cx="74613"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7" y="54"/>
                </a:moveTo>
                <a:lnTo>
                  <a:pt x="29" y="53"/>
                </a:lnTo>
                <a:lnTo>
                  <a:pt x="31" y="53"/>
                </a:lnTo>
                <a:lnTo>
                  <a:pt x="34" y="53"/>
                </a:lnTo>
                <a:lnTo>
                  <a:pt x="37" y="52"/>
                </a:lnTo>
                <a:lnTo>
                  <a:pt x="38" y="51"/>
                </a:lnTo>
                <a:lnTo>
                  <a:pt x="41" y="49"/>
                </a:lnTo>
                <a:lnTo>
                  <a:pt x="43" y="47"/>
                </a:lnTo>
                <a:lnTo>
                  <a:pt x="44" y="46"/>
                </a:lnTo>
                <a:lnTo>
                  <a:pt x="46" y="44"/>
                </a:lnTo>
                <a:lnTo>
                  <a:pt x="47" y="42"/>
                </a:lnTo>
                <a:lnTo>
                  <a:pt x="49" y="40"/>
                </a:lnTo>
                <a:lnTo>
                  <a:pt x="50" y="37"/>
                </a:lnTo>
                <a:lnTo>
                  <a:pt x="51" y="35"/>
                </a:lnTo>
                <a:lnTo>
                  <a:pt x="51" y="33"/>
                </a:lnTo>
                <a:lnTo>
                  <a:pt x="51" y="30"/>
                </a:lnTo>
                <a:lnTo>
                  <a:pt x="52" y="27"/>
                </a:lnTo>
                <a:lnTo>
                  <a:pt x="51" y="24"/>
                </a:lnTo>
                <a:lnTo>
                  <a:pt x="51" y="21"/>
                </a:lnTo>
                <a:lnTo>
                  <a:pt x="51" y="19"/>
                </a:lnTo>
                <a:lnTo>
                  <a:pt x="50" y="16"/>
                </a:lnTo>
                <a:lnTo>
                  <a:pt x="49" y="14"/>
                </a:lnTo>
                <a:lnTo>
                  <a:pt x="47" y="12"/>
                </a:lnTo>
                <a:lnTo>
                  <a:pt x="46" y="10"/>
                </a:lnTo>
                <a:lnTo>
                  <a:pt x="44" y="8"/>
                </a:lnTo>
                <a:lnTo>
                  <a:pt x="43" y="6"/>
                </a:lnTo>
                <a:lnTo>
                  <a:pt x="41" y="4"/>
                </a:lnTo>
                <a:lnTo>
                  <a:pt x="38" y="3"/>
                </a:lnTo>
                <a:lnTo>
                  <a:pt x="37" y="2"/>
                </a:lnTo>
                <a:lnTo>
                  <a:pt x="34" y="1"/>
                </a:lnTo>
                <a:lnTo>
                  <a:pt x="31" y="0"/>
                </a:lnTo>
                <a:lnTo>
                  <a:pt x="29" y="0"/>
                </a:lnTo>
                <a:lnTo>
                  <a:pt x="27" y="0"/>
                </a:lnTo>
                <a:lnTo>
                  <a:pt x="23" y="0"/>
                </a:lnTo>
                <a:lnTo>
                  <a:pt x="21" y="0"/>
                </a:lnTo>
                <a:lnTo>
                  <a:pt x="18" y="1"/>
                </a:lnTo>
                <a:lnTo>
                  <a:pt x="16" y="2"/>
                </a:lnTo>
                <a:lnTo>
                  <a:pt x="14" y="3"/>
                </a:lnTo>
                <a:lnTo>
                  <a:pt x="11" y="4"/>
                </a:lnTo>
                <a:lnTo>
                  <a:pt x="9" y="6"/>
                </a:lnTo>
                <a:lnTo>
                  <a:pt x="7"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7" y="46"/>
                </a:lnTo>
                <a:lnTo>
                  <a:pt x="9" y="47"/>
                </a:lnTo>
                <a:lnTo>
                  <a:pt x="11" y="49"/>
                </a:lnTo>
                <a:lnTo>
                  <a:pt x="14" y="51"/>
                </a:lnTo>
                <a:lnTo>
                  <a:pt x="16" y="52"/>
                </a:lnTo>
                <a:lnTo>
                  <a:pt x="18"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59" name="Freeform 79"/>
          <p:cNvSpPr>
            <a:spLocks/>
          </p:cNvSpPr>
          <p:nvPr/>
        </p:nvSpPr>
        <p:spPr bwMode="auto">
          <a:xfrm>
            <a:off x="3086100" y="46640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39" y="50"/>
                </a:lnTo>
                <a:lnTo>
                  <a:pt x="42" y="49"/>
                </a:lnTo>
                <a:lnTo>
                  <a:pt x="44" y="47"/>
                </a:lnTo>
                <a:lnTo>
                  <a:pt x="46" y="46"/>
                </a:lnTo>
                <a:lnTo>
                  <a:pt x="47" y="44"/>
                </a:lnTo>
                <a:lnTo>
                  <a:pt x="49" y="42"/>
                </a:lnTo>
                <a:lnTo>
                  <a:pt x="50" y="39"/>
                </a:lnTo>
                <a:lnTo>
                  <a:pt x="51" y="37"/>
                </a:lnTo>
                <a:lnTo>
                  <a:pt x="53" y="35"/>
                </a:lnTo>
                <a:lnTo>
                  <a:pt x="53" y="32"/>
                </a:lnTo>
                <a:lnTo>
                  <a:pt x="53" y="30"/>
                </a:lnTo>
                <a:lnTo>
                  <a:pt x="54" y="27"/>
                </a:lnTo>
                <a:lnTo>
                  <a:pt x="53" y="24"/>
                </a:lnTo>
                <a:lnTo>
                  <a:pt x="53" y="21"/>
                </a:lnTo>
                <a:lnTo>
                  <a:pt x="53" y="19"/>
                </a:lnTo>
                <a:lnTo>
                  <a:pt x="51" y="16"/>
                </a:lnTo>
                <a:lnTo>
                  <a:pt x="50" y="13"/>
                </a:lnTo>
                <a:lnTo>
                  <a:pt x="49" y="12"/>
                </a:lnTo>
                <a:lnTo>
                  <a:pt x="47" y="9"/>
                </a:lnTo>
                <a:lnTo>
                  <a:pt x="46" y="7"/>
                </a:lnTo>
                <a:lnTo>
                  <a:pt x="44" y="6"/>
                </a:lnTo>
                <a:lnTo>
                  <a:pt x="42" y="4"/>
                </a:lnTo>
                <a:lnTo>
                  <a:pt x="39"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0" name="Freeform 80"/>
          <p:cNvSpPr>
            <a:spLocks/>
          </p:cNvSpPr>
          <p:nvPr/>
        </p:nvSpPr>
        <p:spPr bwMode="auto">
          <a:xfrm>
            <a:off x="3087688" y="4551363"/>
            <a:ext cx="76200" cy="84137"/>
          </a:xfrm>
          <a:custGeom>
            <a:avLst/>
            <a:gdLst>
              <a:gd name="T0" fmla="*/ 2147483647 w 54"/>
              <a:gd name="T1" fmla="*/ 2147483647 h 53"/>
              <a:gd name="T2" fmla="*/ 2147483647 w 54"/>
              <a:gd name="T3" fmla="*/ 2147483647 h 53"/>
              <a:gd name="T4" fmla="*/ 2147483647 w 54"/>
              <a:gd name="T5" fmla="*/ 2147483647 h 53"/>
              <a:gd name="T6" fmla="*/ 2147483647 w 54"/>
              <a:gd name="T7" fmla="*/ 2147483647 h 53"/>
              <a:gd name="T8" fmla="*/ 2147483647 w 54"/>
              <a:gd name="T9" fmla="*/ 2147483647 h 53"/>
              <a:gd name="T10" fmla="*/ 2147483647 w 54"/>
              <a:gd name="T11" fmla="*/ 2147483647 h 53"/>
              <a:gd name="T12" fmla="*/ 2147483647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2147483647 w 54"/>
              <a:gd name="T27" fmla="*/ 2147483647 h 53"/>
              <a:gd name="T28" fmla="*/ 2147483647 w 54"/>
              <a:gd name="T29" fmla="*/ 2147483647 h 53"/>
              <a:gd name="T30" fmla="*/ 2147483647 w 54"/>
              <a:gd name="T31" fmla="*/ 0 h 53"/>
              <a:gd name="T32" fmla="*/ 2147483647 w 54"/>
              <a:gd name="T33" fmla="*/ 0 h 53"/>
              <a:gd name="T34" fmla="*/ 2147483647 w 54"/>
              <a:gd name="T35" fmla="*/ 2147483647 h 53"/>
              <a:gd name="T36" fmla="*/ 2147483647 w 54"/>
              <a:gd name="T37" fmla="*/ 2147483647 h 53"/>
              <a:gd name="T38" fmla="*/ 2147483647 w 54"/>
              <a:gd name="T39" fmla="*/ 2147483647 h 53"/>
              <a:gd name="T40" fmla="*/ 2147483647 w 54"/>
              <a:gd name="T41" fmla="*/ 2147483647 h 53"/>
              <a:gd name="T42" fmla="*/ 2147483647 w 54"/>
              <a:gd name="T43" fmla="*/ 2147483647 h 53"/>
              <a:gd name="T44" fmla="*/ 2147483647 w 54"/>
              <a:gd name="T45" fmla="*/ 2147483647 h 53"/>
              <a:gd name="T46" fmla="*/ 0 w 54"/>
              <a:gd name="T47" fmla="*/ 2147483647 h 53"/>
              <a:gd name="T48" fmla="*/ 0 w 54"/>
              <a:gd name="T49" fmla="*/ 2147483647 h 53"/>
              <a:gd name="T50" fmla="*/ 2147483647 w 54"/>
              <a:gd name="T51" fmla="*/ 2147483647 h 53"/>
              <a:gd name="T52" fmla="*/ 2147483647 w 54"/>
              <a:gd name="T53" fmla="*/ 2147483647 h 53"/>
              <a:gd name="T54" fmla="*/ 2147483647 w 54"/>
              <a:gd name="T55" fmla="*/ 2147483647 h 53"/>
              <a:gd name="T56" fmla="*/ 2147483647 w 54"/>
              <a:gd name="T57" fmla="*/ 2147483647 h 53"/>
              <a:gd name="T58" fmla="*/ 2147483647 w 54"/>
              <a:gd name="T59" fmla="*/ 2147483647 h 53"/>
              <a:gd name="T60" fmla="*/ 2147483647 w 54"/>
              <a:gd name="T61" fmla="*/ 2147483647 h 53"/>
              <a:gd name="T62" fmla="*/ 2147483647 w 5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3"/>
              <a:gd name="T98" fmla="*/ 54 w 5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3">
                <a:moveTo>
                  <a:pt x="27" y="52"/>
                </a:moveTo>
                <a:lnTo>
                  <a:pt x="29" y="51"/>
                </a:lnTo>
                <a:lnTo>
                  <a:pt x="32" y="51"/>
                </a:lnTo>
                <a:lnTo>
                  <a:pt x="34" y="51"/>
                </a:lnTo>
                <a:lnTo>
                  <a:pt x="36" y="49"/>
                </a:lnTo>
                <a:lnTo>
                  <a:pt x="39" y="48"/>
                </a:lnTo>
                <a:lnTo>
                  <a:pt x="41" y="47"/>
                </a:lnTo>
                <a:lnTo>
                  <a:pt x="43" y="46"/>
                </a:lnTo>
                <a:lnTo>
                  <a:pt x="45" y="44"/>
                </a:lnTo>
                <a:lnTo>
                  <a:pt x="46" y="42"/>
                </a:lnTo>
                <a:lnTo>
                  <a:pt x="49" y="40"/>
                </a:lnTo>
                <a:lnTo>
                  <a:pt x="50" y="38"/>
                </a:lnTo>
                <a:lnTo>
                  <a:pt x="51" y="36"/>
                </a:lnTo>
                <a:lnTo>
                  <a:pt x="52" y="33"/>
                </a:lnTo>
                <a:lnTo>
                  <a:pt x="52" y="31"/>
                </a:lnTo>
                <a:lnTo>
                  <a:pt x="52" y="29"/>
                </a:lnTo>
                <a:lnTo>
                  <a:pt x="53" y="26"/>
                </a:lnTo>
                <a:lnTo>
                  <a:pt x="52" y="23"/>
                </a:lnTo>
                <a:lnTo>
                  <a:pt x="52" y="20"/>
                </a:lnTo>
                <a:lnTo>
                  <a:pt x="52" y="18"/>
                </a:lnTo>
                <a:lnTo>
                  <a:pt x="51" y="16"/>
                </a:lnTo>
                <a:lnTo>
                  <a:pt x="50" y="13"/>
                </a:lnTo>
                <a:lnTo>
                  <a:pt x="49" y="11"/>
                </a:lnTo>
                <a:lnTo>
                  <a:pt x="46" y="9"/>
                </a:lnTo>
                <a:lnTo>
                  <a:pt x="45" y="7"/>
                </a:lnTo>
                <a:lnTo>
                  <a:pt x="43" y="6"/>
                </a:lnTo>
                <a:lnTo>
                  <a:pt x="41" y="4"/>
                </a:lnTo>
                <a:lnTo>
                  <a:pt x="39" y="2"/>
                </a:lnTo>
                <a:lnTo>
                  <a:pt x="36" y="2"/>
                </a:lnTo>
                <a:lnTo>
                  <a:pt x="34" y="1"/>
                </a:lnTo>
                <a:lnTo>
                  <a:pt x="32" y="0"/>
                </a:lnTo>
                <a:lnTo>
                  <a:pt x="29" y="0"/>
                </a:lnTo>
                <a:lnTo>
                  <a:pt x="27" y="0"/>
                </a:lnTo>
                <a:lnTo>
                  <a:pt x="23" y="0"/>
                </a:lnTo>
                <a:lnTo>
                  <a:pt x="21" y="0"/>
                </a:lnTo>
                <a:lnTo>
                  <a:pt x="18" y="1"/>
                </a:lnTo>
                <a:lnTo>
                  <a:pt x="16" y="2"/>
                </a:lnTo>
                <a:lnTo>
                  <a:pt x="13" y="2"/>
                </a:lnTo>
                <a:lnTo>
                  <a:pt x="11" y="4"/>
                </a:lnTo>
                <a:lnTo>
                  <a:pt x="10" y="6"/>
                </a:lnTo>
                <a:lnTo>
                  <a:pt x="7" y="7"/>
                </a:lnTo>
                <a:lnTo>
                  <a:pt x="6" y="9"/>
                </a:lnTo>
                <a:lnTo>
                  <a:pt x="4" y="11"/>
                </a:lnTo>
                <a:lnTo>
                  <a:pt x="3" y="13"/>
                </a:lnTo>
                <a:lnTo>
                  <a:pt x="2" y="16"/>
                </a:lnTo>
                <a:lnTo>
                  <a:pt x="1" y="18"/>
                </a:lnTo>
                <a:lnTo>
                  <a:pt x="0" y="20"/>
                </a:lnTo>
                <a:lnTo>
                  <a:pt x="0" y="23"/>
                </a:lnTo>
                <a:lnTo>
                  <a:pt x="0" y="26"/>
                </a:lnTo>
                <a:lnTo>
                  <a:pt x="0" y="29"/>
                </a:lnTo>
                <a:lnTo>
                  <a:pt x="0" y="31"/>
                </a:lnTo>
                <a:lnTo>
                  <a:pt x="1" y="33"/>
                </a:lnTo>
                <a:lnTo>
                  <a:pt x="2" y="36"/>
                </a:lnTo>
                <a:lnTo>
                  <a:pt x="3" y="38"/>
                </a:lnTo>
                <a:lnTo>
                  <a:pt x="4" y="40"/>
                </a:lnTo>
                <a:lnTo>
                  <a:pt x="6" y="42"/>
                </a:lnTo>
                <a:lnTo>
                  <a:pt x="7" y="44"/>
                </a:lnTo>
                <a:lnTo>
                  <a:pt x="10" y="46"/>
                </a:lnTo>
                <a:lnTo>
                  <a:pt x="11" y="47"/>
                </a:lnTo>
                <a:lnTo>
                  <a:pt x="13" y="48"/>
                </a:lnTo>
                <a:lnTo>
                  <a:pt x="16" y="49"/>
                </a:lnTo>
                <a:lnTo>
                  <a:pt x="18" y="51"/>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1" name="Freeform 81"/>
          <p:cNvSpPr>
            <a:spLocks/>
          </p:cNvSpPr>
          <p:nvPr/>
        </p:nvSpPr>
        <p:spPr bwMode="auto">
          <a:xfrm>
            <a:off x="3089275" y="44354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3"/>
                </a:lnTo>
                <a:lnTo>
                  <a:pt x="37" y="52"/>
                </a:lnTo>
                <a:lnTo>
                  <a:pt x="39" y="51"/>
                </a:lnTo>
                <a:lnTo>
                  <a:pt x="42" y="49"/>
                </a:lnTo>
                <a:lnTo>
                  <a:pt x="44" y="47"/>
                </a:lnTo>
                <a:lnTo>
                  <a:pt x="46" y="46"/>
                </a:lnTo>
                <a:lnTo>
                  <a:pt x="47" y="44"/>
                </a:lnTo>
                <a:lnTo>
                  <a:pt x="49" y="42"/>
                </a:lnTo>
                <a:lnTo>
                  <a:pt x="50" y="40"/>
                </a:lnTo>
                <a:lnTo>
                  <a:pt x="51" y="37"/>
                </a:lnTo>
                <a:lnTo>
                  <a:pt x="53" y="35"/>
                </a:lnTo>
                <a:lnTo>
                  <a:pt x="53" y="33"/>
                </a:lnTo>
                <a:lnTo>
                  <a:pt x="53" y="30"/>
                </a:lnTo>
                <a:lnTo>
                  <a:pt x="54" y="27"/>
                </a:lnTo>
                <a:lnTo>
                  <a:pt x="53" y="24"/>
                </a:lnTo>
                <a:lnTo>
                  <a:pt x="53" y="21"/>
                </a:lnTo>
                <a:lnTo>
                  <a:pt x="53" y="18"/>
                </a:lnTo>
                <a:lnTo>
                  <a:pt x="51" y="16"/>
                </a:lnTo>
                <a:lnTo>
                  <a:pt x="50" y="14"/>
                </a:lnTo>
                <a:lnTo>
                  <a:pt x="49" y="12"/>
                </a:lnTo>
                <a:lnTo>
                  <a:pt x="47" y="10"/>
                </a:lnTo>
                <a:lnTo>
                  <a:pt x="46" y="8"/>
                </a:lnTo>
                <a:lnTo>
                  <a:pt x="44" y="5"/>
                </a:lnTo>
                <a:lnTo>
                  <a:pt x="42" y="4"/>
                </a:lnTo>
                <a:lnTo>
                  <a:pt x="39" y="3"/>
                </a:lnTo>
                <a:lnTo>
                  <a:pt x="37" y="2"/>
                </a:lnTo>
                <a:lnTo>
                  <a:pt x="34" y="1"/>
                </a:lnTo>
                <a:lnTo>
                  <a:pt x="32" y="0"/>
                </a:lnTo>
                <a:lnTo>
                  <a:pt x="30" y="0"/>
                </a:lnTo>
                <a:lnTo>
                  <a:pt x="27" y="0"/>
                </a:lnTo>
                <a:lnTo>
                  <a:pt x="24" y="0"/>
                </a:lnTo>
                <a:lnTo>
                  <a:pt x="21" y="0"/>
                </a:lnTo>
                <a:lnTo>
                  <a:pt x="19" y="1"/>
                </a:lnTo>
                <a:lnTo>
                  <a:pt x="16" y="2"/>
                </a:lnTo>
                <a:lnTo>
                  <a:pt x="13" y="3"/>
                </a:lnTo>
                <a:lnTo>
                  <a:pt x="12" y="4"/>
                </a:lnTo>
                <a:lnTo>
                  <a:pt x="9" y="5"/>
                </a:lnTo>
                <a:lnTo>
                  <a:pt x="7" y="8"/>
                </a:lnTo>
                <a:lnTo>
                  <a:pt x="6" y="10"/>
                </a:lnTo>
                <a:lnTo>
                  <a:pt x="4" y="12"/>
                </a:lnTo>
                <a:lnTo>
                  <a:pt x="2" y="14"/>
                </a:lnTo>
                <a:lnTo>
                  <a:pt x="2" y="16"/>
                </a:lnTo>
                <a:lnTo>
                  <a:pt x="1" y="18"/>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2" name="Freeform 82"/>
          <p:cNvSpPr>
            <a:spLocks/>
          </p:cNvSpPr>
          <p:nvPr/>
        </p:nvSpPr>
        <p:spPr bwMode="auto">
          <a:xfrm>
            <a:off x="3092450" y="4318000"/>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3"/>
                </a:lnTo>
                <a:lnTo>
                  <a:pt x="36" y="51"/>
                </a:lnTo>
                <a:lnTo>
                  <a:pt x="39" y="50"/>
                </a:lnTo>
                <a:lnTo>
                  <a:pt x="40" y="49"/>
                </a:lnTo>
                <a:lnTo>
                  <a:pt x="43" y="47"/>
                </a:lnTo>
                <a:lnTo>
                  <a:pt x="44" y="46"/>
                </a:lnTo>
                <a:lnTo>
                  <a:pt x="46" y="44"/>
                </a:lnTo>
                <a:lnTo>
                  <a:pt x="47" y="42"/>
                </a:lnTo>
                <a:lnTo>
                  <a:pt x="49" y="39"/>
                </a:lnTo>
                <a:lnTo>
                  <a:pt x="50" y="37"/>
                </a:lnTo>
                <a:lnTo>
                  <a:pt x="51" y="35"/>
                </a:lnTo>
                <a:lnTo>
                  <a:pt x="51" y="32"/>
                </a:lnTo>
                <a:lnTo>
                  <a:pt x="51" y="30"/>
                </a:lnTo>
                <a:lnTo>
                  <a:pt x="52" y="27"/>
                </a:lnTo>
                <a:lnTo>
                  <a:pt x="51" y="24"/>
                </a:lnTo>
                <a:lnTo>
                  <a:pt x="51" y="21"/>
                </a:lnTo>
                <a:lnTo>
                  <a:pt x="51" y="19"/>
                </a:lnTo>
                <a:lnTo>
                  <a:pt x="50" y="16"/>
                </a:lnTo>
                <a:lnTo>
                  <a:pt x="49" y="13"/>
                </a:lnTo>
                <a:lnTo>
                  <a:pt x="47" y="12"/>
                </a:lnTo>
                <a:lnTo>
                  <a:pt x="46" y="9"/>
                </a:lnTo>
                <a:lnTo>
                  <a:pt x="44" y="7"/>
                </a:lnTo>
                <a:lnTo>
                  <a:pt x="43" y="6"/>
                </a:lnTo>
                <a:lnTo>
                  <a:pt x="40" y="4"/>
                </a:lnTo>
                <a:lnTo>
                  <a:pt x="39" y="2"/>
                </a:lnTo>
                <a:lnTo>
                  <a:pt x="36" y="2"/>
                </a:lnTo>
                <a:lnTo>
                  <a:pt x="33" y="1"/>
                </a:lnTo>
                <a:lnTo>
                  <a:pt x="32" y="0"/>
                </a:lnTo>
                <a:lnTo>
                  <a:pt x="29" y="0"/>
                </a:lnTo>
                <a:lnTo>
                  <a:pt x="26" y="0"/>
                </a:lnTo>
                <a:lnTo>
                  <a:pt x="23" y="0"/>
                </a:lnTo>
                <a:lnTo>
                  <a:pt x="20" y="0"/>
                </a:lnTo>
                <a:lnTo>
                  <a:pt x="18" y="1"/>
                </a:lnTo>
                <a:lnTo>
                  <a:pt x="16" y="2"/>
                </a:lnTo>
                <a:lnTo>
                  <a:pt x="13" y="2"/>
                </a:lnTo>
                <a:lnTo>
                  <a:pt x="11" y="4"/>
                </a:lnTo>
                <a:lnTo>
                  <a:pt x="9" y="6"/>
                </a:lnTo>
                <a:lnTo>
                  <a:pt x="7"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7" y="46"/>
                </a:lnTo>
                <a:lnTo>
                  <a:pt x="9" y="47"/>
                </a:lnTo>
                <a:lnTo>
                  <a:pt x="11" y="49"/>
                </a:lnTo>
                <a:lnTo>
                  <a:pt x="13" y="50"/>
                </a:lnTo>
                <a:lnTo>
                  <a:pt x="16" y="51"/>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3" name="Freeform 83"/>
          <p:cNvSpPr>
            <a:spLocks/>
          </p:cNvSpPr>
          <p:nvPr/>
        </p:nvSpPr>
        <p:spPr bwMode="auto">
          <a:xfrm>
            <a:off x="3141663" y="4660900"/>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3"/>
                </a:lnTo>
                <a:lnTo>
                  <a:pt x="36" y="52"/>
                </a:lnTo>
                <a:lnTo>
                  <a:pt x="39" y="51"/>
                </a:lnTo>
                <a:lnTo>
                  <a:pt x="40" y="49"/>
                </a:lnTo>
                <a:lnTo>
                  <a:pt x="43" y="47"/>
                </a:lnTo>
                <a:lnTo>
                  <a:pt x="44" y="46"/>
                </a:lnTo>
                <a:lnTo>
                  <a:pt x="46" y="44"/>
                </a:lnTo>
                <a:lnTo>
                  <a:pt x="47" y="42"/>
                </a:lnTo>
                <a:lnTo>
                  <a:pt x="49" y="40"/>
                </a:lnTo>
                <a:lnTo>
                  <a:pt x="50" y="38"/>
                </a:lnTo>
                <a:lnTo>
                  <a:pt x="51" y="35"/>
                </a:lnTo>
                <a:lnTo>
                  <a:pt x="51" y="33"/>
                </a:lnTo>
                <a:lnTo>
                  <a:pt x="51" y="30"/>
                </a:lnTo>
                <a:lnTo>
                  <a:pt x="52" y="27"/>
                </a:lnTo>
                <a:lnTo>
                  <a:pt x="51" y="24"/>
                </a:lnTo>
                <a:lnTo>
                  <a:pt x="51" y="21"/>
                </a:lnTo>
                <a:lnTo>
                  <a:pt x="51" y="19"/>
                </a:lnTo>
                <a:lnTo>
                  <a:pt x="50" y="16"/>
                </a:lnTo>
                <a:lnTo>
                  <a:pt x="49" y="14"/>
                </a:lnTo>
                <a:lnTo>
                  <a:pt x="47" y="12"/>
                </a:lnTo>
                <a:lnTo>
                  <a:pt x="46" y="10"/>
                </a:lnTo>
                <a:lnTo>
                  <a:pt x="44" y="8"/>
                </a:lnTo>
                <a:lnTo>
                  <a:pt x="43" y="6"/>
                </a:lnTo>
                <a:lnTo>
                  <a:pt x="40" y="4"/>
                </a:lnTo>
                <a:lnTo>
                  <a:pt x="39" y="3"/>
                </a:lnTo>
                <a:lnTo>
                  <a:pt x="36" y="2"/>
                </a:lnTo>
                <a:lnTo>
                  <a:pt x="33" y="1"/>
                </a:lnTo>
                <a:lnTo>
                  <a:pt x="32" y="0"/>
                </a:lnTo>
                <a:lnTo>
                  <a:pt x="29" y="0"/>
                </a:lnTo>
                <a:lnTo>
                  <a:pt x="26" y="0"/>
                </a:lnTo>
                <a:lnTo>
                  <a:pt x="23" y="0"/>
                </a:lnTo>
                <a:lnTo>
                  <a:pt x="20" y="0"/>
                </a:lnTo>
                <a:lnTo>
                  <a:pt x="18" y="1"/>
                </a:lnTo>
                <a:lnTo>
                  <a:pt x="16" y="2"/>
                </a:lnTo>
                <a:lnTo>
                  <a:pt x="13" y="3"/>
                </a:lnTo>
                <a:lnTo>
                  <a:pt x="11" y="4"/>
                </a:lnTo>
                <a:lnTo>
                  <a:pt x="9" y="6"/>
                </a:lnTo>
                <a:lnTo>
                  <a:pt x="7" y="8"/>
                </a:lnTo>
                <a:lnTo>
                  <a:pt x="6" y="10"/>
                </a:lnTo>
                <a:lnTo>
                  <a:pt x="4" y="12"/>
                </a:lnTo>
                <a:lnTo>
                  <a:pt x="3" y="14"/>
                </a:lnTo>
                <a:lnTo>
                  <a:pt x="2" y="16"/>
                </a:lnTo>
                <a:lnTo>
                  <a:pt x="1" y="19"/>
                </a:lnTo>
                <a:lnTo>
                  <a:pt x="0" y="21"/>
                </a:lnTo>
                <a:lnTo>
                  <a:pt x="0" y="24"/>
                </a:lnTo>
                <a:lnTo>
                  <a:pt x="0" y="27"/>
                </a:lnTo>
                <a:lnTo>
                  <a:pt x="0" y="30"/>
                </a:lnTo>
                <a:lnTo>
                  <a:pt x="0" y="33"/>
                </a:lnTo>
                <a:lnTo>
                  <a:pt x="1" y="35"/>
                </a:lnTo>
                <a:lnTo>
                  <a:pt x="2" y="38"/>
                </a:lnTo>
                <a:lnTo>
                  <a:pt x="3" y="40"/>
                </a:lnTo>
                <a:lnTo>
                  <a:pt x="4" y="42"/>
                </a:lnTo>
                <a:lnTo>
                  <a:pt x="6" y="44"/>
                </a:lnTo>
                <a:lnTo>
                  <a:pt x="7" y="46"/>
                </a:lnTo>
                <a:lnTo>
                  <a:pt x="9" y="47"/>
                </a:lnTo>
                <a:lnTo>
                  <a:pt x="11" y="49"/>
                </a:lnTo>
                <a:lnTo>
                  <a:pt x="13" y="51"/>
                </a:lnTo>
                <a:lnTo>
                  <a:pt x="16"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4" name="Freeform 84"/>
          <p:cNvSpPr>
            <a:spLocks/>
          </p:cNvSpPr>
          <p:nvPr/>
        </p:nvSpPr>
        <p:spPr bwMode="auto">
          <a:xfrm>
            <a:off x="3198813" y="4551363"/>
            <a:ext cx="74612" cy="84137"/>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6" y="52"/>
                </a:moveTo>
                <a:lnTo>
                  <a:pt x="29" y="51"/>
                </a:lnTo>
                <a:lnTo>
                  <a:pt x="31" y="51"/>
                </a:lnTo>
                <a:lnTo>
                  <a:pt x="33" y="51"/>
                </a:lnTo>
                <a:lnTo>
                  <a:pt x="36" y="49"/>
                </a:lnTo>
                <a:lnTo>
                  <a:pt x="39" y="48"/>
                </a:lnTo>
                <a:lnTo>
                  <a:pt x="40" y="47"/>
                </a:lnTo>
                <a:lnTo>
                  <a:pt x="42" y="46"/>
                </a:lnTo>
                <a:lnTo>
                  <a:pt x="44" y="44"/>
                </a:lnTo>
                <a:lnTo>
                  <a:pt x="46" y="42"/>
                </a:lnTo>
                <a:lnTo>
                  <a:pt x="47" y="40"/>
                </a:lnTo>
                <a:lnTo>
                  <a:pt x="49" y="38"/>
                </a:lnTo>
                <a:lnTo>
                  <a:pt x="50" y="36"/>
                </a:lnTo>
                <a:lnTo>
                  <a:pt x="51" y="33"/>
                </a:lnTo>
                <a:lnTo>
                  <a:pt x="51" y="31"/>
                </a:lnTo>
                <a:lnTo>
                  <a:pt x="51" y="29"/>
                </a:lnTo>
                <a:lnTo>
                  <a:pt x="52" y="26"/>
                </a:lnTo>
                <a:lnTo>
                  <a:pt x="51" y="23"/>
                </a:lnTo>
                <a:lnTo>
                  <a:pt x="51" y="20"/>
                </a:lnTo>
                <a:lnTo>
                  <a:pt x="51" y="18"/>
                </a:lnTo>
                <a:lnTo>
                  <a:pt x="50" y="16"/>
                </a:lnTo>
                <a:lnTo>
                  <a:pt x="49" y="13"/>
                </a:lnTo>
                <a:lnTo>
                  <a:pt x="47" y="11"/>
                </a:lnTo>
                <a:lnTo>
                  <a:pt x="46" y="9"/>
                </a:lnTo>
                <a:lnTo>
                  <a:pt x="44" y="7"/>
                </a:lnTo>
                <a:lnTo>
                  <a:pt x="42" y="6"/>
                </a:lnTo>
                <a:lnTo>
                  <a:pt x="40" y="4"/>
                </a:lnTo>
                <a:lnTo>
                  <a:pt x="39" y="2"/>
                </a:lnTo>
                <a:lnTo>
                  <a:pt x="36" y="2"/>
                </a:lnTo>
                <a:lnTo>
                  <a:pt x="33" y="1"/>
                </a:lnTo>
                <a:lnTo>
                  <a:pt x="31" y="0"/>
                </a:lnTo>
                <a:lnTo>
                  <a:pt x="29" y="0"/>
                </a:lnTo>
                <a:lnTo>
                  <a:pt x="26" y="0"/>
                </a:lnTo>
                <a:lnTo>
                  <a:pt x="23" y="0"/>
                </a:lnTo>
                <a:lnTo>
                  <a:pt x="20" y="0"/>
                </a:lnTo>
                <a:lnTo>
                  <a:pt x="18" y="1"/>
                </a:lnTo>
                <a:lnTo>
                  <a:pt x="16" y="2"/>
                </a:lnTo>
                <a:lnTo>
                  <a:pt x="13" y="2"/>
                </a:lnTo>
                <a:lnTo>
                  <a:pt x="11" y="4"/>
                </a:lnTo>
                <a:lnTo>
                  <a:pt x="9" y="6"/>
                </a:lnTo>
                <a:lnTo>
                  <a:pt x="7" y="7"/>
                </a:lnTo>
                <a:lnTo>
                  <a:pt x="6" y="9"/>
                </a:lnTo>
                <a:lnTo>
                  <a:pt x="4" y="11"/>
                </a:lnTo>
                <a:lnTo>
                  <a:pt x="2" y="13"/>
                </a:lnTo>
                <a:lnTo>
                  <a:pt x="2" y="16"/>
                </a:lnTo>
                <a:lnTo>
                  <a:pt x="1" y="18"/>
                </a:lnTo>
                <a:lnTo>
                  <a:pt x="0" y="20"/>
                </a:lnTo>
                <a:lnTo>
                  <a:pt x="0" y="23"/>
                </a:lnTo>
                <a:lnTo>
                  <a:pt x="0" y="26"/>
                </a:lnTo>
                <a:lnTo>
                  <a:pt x="0" y="29"/>
                </a:lnTo>
                <a:lnTo>
                  <a:pt x="0" y="31"/>
                </a:lnTo>
                <a:lnTo>
                  <a:pt x="1" y="33"/>
                </a:lnTo>
                <a:lnTo>
                  <a:pt x="2" y="36"/>
                </a:lnTo>
                <a:lnTo>
                  <a:pt x="2" y="38"/>
                </a:lnTo>
                <a:lnTo>
                  <a:pt x="4" y="40"/>
                </a:lnTo>
                <a:lnTo>
                  <a:pt x="6" y="42"/>
                </a:lnTo>
                <a:lnTo>
                  <a:pt x="7" y="44"/>
                </a:lnTo>
                <a:lnTo>
                  <a:pt x="9" y="46"/>
                </a:lnTo>
                <a:lnTo>
                  <a:pt x="11" y="47"/>
                </a:lnTo>
                <a:lnTo>
                  <a:pt x="13" y="48"/>
                </a:lnTo>
                <a:lnTo>
                  <a:pt x="16" y="49"/>
                </a:lnTo>
                <a:lnTo>
                  <a:pt x="18" y="51"/>
                </a:lnTo>
                <a:lnTo>
                  <a:pt x="20" y="51"/>
                </a:lnTo>
                <a:lnTo>
                  <a:pt x="23" y="51"/>
                </a:lnTo>
                <a:lnTo>
                  <a:pt x="26"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5" name="Freeform 85"/>
          <p:cNvSpPr>
            <a:spLocks/>
          </p:cNvSpPr>
          <p:nvPr/>
        </p:nvSpPr>
        <p:spPr bwMode="auto">
          <a:xfrm>
            <a:off x="3194050" y="4660900"/>
            <a:ext cx="76200"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3"/>
                </a:lnTo>
                <a:lnTo>
                  <a:pt x="36" y="51"/>
                </a:lnTo>
                <a:lnTo>
                  <a:pt x="39" y="50"/>
                </a:lnTo>
                <a:lnTo>
                  <a:pt x="40" y="49"/>
                </a:lnTo>
                <a:lnTo>
                  <a:pt x="43" y="47"/>
                </a:lnTo>
                <a:lnTo>
                  <a:pt x="44" y="46"/>
                </a:lnTo>
                <a:lnTo>
                  <a:pt x="46" y="44"/>
                </a:lnTo>
                <a:lnTo>
                  <a:pt x="47" y="42"/>
                </a:lnTo>
                <a:lnTo>
                  <a:pt x="49" y="40"/>
                </a:lnTo>
                <a:lnTo>
                  <a:pt x="50" y="37"/>
                </a:lnTo>
                <a:lnTo>
                  <a:pt x="51" y="35"/>
                </a:lnTo>
                <a:lnTo>
                  <a:pt x="51" y="32"/>
                </a:lnTo>
                <a:lnTo>
                  <a:pt x="51" y="30"/>
                </a:lnTo>
                <a:lnTo>
                  <a:pt x="52" y="27"/>
                </a:lnTo>
                <a:lnTo>
                  <a:pt x="51" y="24"/>
                </a:lnTo>
                <a:lnTo>
                  <a:pt x="51" y="21"/>
                </a:lnTo>
                <a:lnTo>
                  <a:pt x="51" y="19"/>
                </a:lnTo>
                <a:lnTo>
                  <a:pt x="50" y="16"/>
                </a:lnTo>
                <a:lnTo>
                  <a:pt x="49" y="13"/>
                </a:lnTo>
                <a:lnTo>
                  <a:pt x="47" y="12"/>
                </a:lnTo>
                <a:lnTo>
                  <a:pt x="46" y="10"/>
                </a:lnTo>
                <a:lnTo>
                  <a:pt x="44" y="7"/>
                </a:lnTo>
                <a:lnTo>
                  <a:pt x="43" y="6"/>
                </a:lnTo>
                <a:lnTo>
                  <a:pt x="40" y="4"/>
                </a:lnTo>
                <a:lnTo>
                  <a:pt x="39" y="2"/>
                </a:lnTo>
                <a:lnTo>
                  <a:pt x="36" y="2"/>
                </a:lnTo>
                <a:lnTo>
                  <a:pt x="33" y="1"/>
                </a:lnTo>
                <a:lnTo>
                  <a:pt x="32" y="0"/>
                </a:lnTo>
                <a:lnTo>
                  <a:pt x="29" y="0"/>
                </a:lnTo>
                <a:lnTo>
                  <a:pt x="26" y="0"/>
                </a:lnTo>
                <a:lnTo>
                  <a:pt x="23" y="0"/>
                </a:lnTo>
                <a:lnTo>
                  <a:pt x="20" y="0"/>
                </a:lnTo>
                <a:lnTo>
                  <a:pt x="18" y="1"/>
                </a:lnTo>
                <a:lnTo>
                  <a:pt x="16" y="2"/>
                </a:lnTo>
                <a:lnTo>
                  <a:pt x="13" y="2"/>
                </a:lnTo>
                <a:lnTo>
                  <a:pt x="11" y="4"/>
                </a:lnTo>
                <a:lnTo>
                  <a:pt x="9" y="6"/>
                </a:lnTo>
                <a:lnTo>
                  <a:pt x="7" y="7"/>
                </a:lnTo>
                <a:lnTo>
                  <a:pt x="6" y="10"/>
                </a:lnTo>
                <a:lnTo>
                  <a:pt x="4" y="12"/>
                </a:lnTo>
                <a:lnTo>
                  <a:pt x="3" y="13"/>
                </a:lnTo>
                <a:lnTo>
                  <a:pt x="2" y="16"/>
                </a:lnTo>
                <a:lnTo>
                  <a:pt x="1" y="19"/>
                </a:lnTo>
                <a:lnTo>
                  <a:pt x="0" y="21"/>
                </a:lnTo>
                <a:lnTo>
                  <a:pt x="0" y="24"/>
                </a:lnTo>
                <a:lnTo>
                  <a:pt x="0" y="27"/>
                </a:lnTo>
                <a:lnTo>
                  <a:pt x="0" y="30"/>
                </a:lnTo>
                <a:lnTo>
                  <a:pt x="0" y="32"/>
                </a:lnTo>
                <a:lnTo>
                  <a:pt x="1" y="35"/>
                </a:lnTo>
                <a:lnTo>
                  <a:pt x="2" y="37"/>
                </a:lnTo>
                <a:lnTo>
                  <a:pt x="3" y="40"/>
                </a:lnTo>
                <a:lnTo>
                  <a:pt x="4" y="42"/>
                </a:lnTo>
                <a:lnTo>
                  <a:pt x="6" y="44"/>
                </a:lnTo>
                <a:lnTo>
                  <a:pt x="7" y="46"/>
                </a:lnTo>
                <a:lnTo>
                  <a:pt x="9" y="47"/>
                </a:lnTo>
                <a:lnTo>
                  <a:pt x="11" y="49"/>
                </a:lnTo>
                <a:lnTo>
                  <a:pt x="13" y="50"/>
                </a:lnTo>
                <a:lnTo>
                  <a:pt x="16" y="51"/>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6" name="Freeform 86"/>
          <p:cNvSpPr>
            <a:spLocks/>
          </p:cNvSpPr>
          <p:nvPr/>
        </p:nvSpPr>
        <p:spPr bwMode="auto">
          <a:xfrm>
            <a:off x="3246438" y="4664075"/>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5" y="54"/>
                </a:moveTo>
                <a:lnTo>
                  <a:pt x="28" y="53"/>
                </a:lnTo>
                <a:lnTo>
                  <a:pt x="31" y="53"/>
                </a:lnTo>
                <a:lnTo>
                  <a:pt x="33" y="52"/>
                </a:lnTo>
                <a:lnTo>
                  <a:pt x="35" y="51"/>
                </a:lnTo>
                <a:lnTo>
                  <a:pt x="38" y="50"/>
                </a:lnTo>
                <a:lnTo>
                  <a:pt x="40" y="49"/>
                </a:lnTo>
                <a:lnTo>
                  <a:pt x="42" y="47"/>
                </a:lnTo>
                <a:lnTo>
                  <a:pt x="44" y="46"/>
                </a:lnTo>
                <a:lnTo>
                  <a:pt x="45" y="44"/>
                </a:lnTo>
                <a:lnTo>
                  <a:pt x="47" y="42"/>
                </a:lnTo>
                <a:lnTo>
                  <a:pt x="48" y="39"/>
                </a:lnTo>
                <a:lnTo>
                  <a:pt x="50" y="37"/>
                </a:lnTo>
                <a:lnTo>
                  <a:pt x="51" y="35"/>
                </a:lnTo>
                <a:lnTo>
                  <a:pt x="51" y="32"/>
                </a:lnTo>
                <a:lnTo>
                  <a:pt x="51" y="30"/>
                </a:lnTo>
                <a:lnTo>
                  <a:pt x="52" y="27"/>
                </a:lnTo>
                <a:lnTo>
                  <a:pt x="51" y="24"/>
                </a:lnTo>
                <a:lnTo>
                  <a:pt x="51" y="21"/>
                </a:lnTo>
                <a:lnTo>
                  <a:pt x="51" y="19"/>
                </a:lnTo>
                <a:lnTo>
                  <a:pt x="50" y="16"/>
                </a:lnTo>
                <a:lnTo>
                  <a:pt x="48" y="13"/>
                </a:lnTo>
                <a:lnTo>
                  <a:pt x="47" y="12"/>
                </a:lnTo>
                <a:lnTo>
                  <a:pt x="45" y="9"/>
                </a:lnTo>
                <a:lnTo>
                  <a:pt x="44" y="7"/>
                </a:lnTo>
                <a:lnTo>
                  <a:pt x="42" y="6"/>
                </a:lnTo>
                <a:lnTo>
                  <a:pt x="40" y="4"/>
                </a:lnTo>
                <a:lnTo>
                  <a:pt x="38" y="2"/>
                </a:lnTo>
                <a:lnTo>
                  <a:pt x="35" y="2"/>
                </a:lnTo>
                <a:lnTo>
                  <a:pt x="33" y="1"/>
                </a:lnTo>
                <a:lnTo>
                  <a:pt x="31" y="0"/>
                </a:lnTo>
                <a:lnTo>
                  <a:pt x="28" y="0"/>
                </a:lnTo>
                <a:lnTo>
                  <a:pt x="25" y="0"/>
                </a:lnTo>
                <a:lnTo>
                  <a:pt x="22" y="0"/>
                </a:lnTo>
                <a:lnTo>
                  <a:pt x="21" y="0"/>
                </a:lnTo>
                <a:lnTo>
                  <a:pt x="18" y="1"/>
                </a:lnTo>
                <a:lnTo>
                  <a:pt x="15" y="2"/>
                </a:lnTo>
                <a:lnTo>
                  <a:pt x="13" y="2"/>
                </a:lnTo>
                <a:lnTo>
                  <a:pt x="11" y="4"/>
                </a:lnTo>
                <a:lnTo>
                  <a:pt x="9" y="6"/>
                </a:lnTo>
                <a:lnTo>
                  <a:pt x="7" y="7"/>
                </a:lnTo>
                <a:lnTo>
                  <a:pt x="5"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5" y="44"/>
                </a:lnTo>
                <a:lnTo>
                  <a:pt x="7" y="46"/>
                </a:lnTo>
                <a:lnTo>
                  <a:pt x="9" y="47"/>
                </a:lnTo>
                <a:lnTo>
                  <a:pt x="11" y="49"/>
                </a:lnTo>
                <a:lnTo>
                  <a:pt x="13" y="50"/>
                </a:lnTo>
                <a:lnTo>
                  <a:pt x="15" y="51"/>
                </a:lnTo>
                <a:lnTo>
                  <a:pt x="18" y="52"/>
                </a:lnTo>
                <a:lnTo>
                  <a:pt x="21" y="53"/>
                </a:lnTo>
                <a:lnTo>
                  <a:pt x="22" y="53"/>
                </a:lnTo>
                <a:lnTo>
                  <a:pt x="25"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7" name="Freeform 87"/>
          <p:cNvSpPr>
            <a:spLocks/>
          </p:cNvSpPr>
          <p:nvPr/>
        </p:nvSpPr>
        <p:spPr bwMode="auto">
          <a:xfrm>
            <a:off x="3351213" y="466566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1"/>
                </a:lnTo>
                <a:lnTo>
                  <a:pt x="42" y="49"/>
                </a:lnTo>
                <a:lnTo>
                  <a:pt x="44" y="47"/>
                </a:lnTo>
                <a:lnTo>
                  <a:pt x="46" y="46"/>
                </a:lnTo>
                <a:lnTo>
                  <a:pt x="47" y="44"/>
                </a:lnTo>
                <a:lnTo>
                  <a:pt x="49" y="42"/>
                </a:lnTo>
                <a:lnTo>
                  <a:pt x="50" y="40"/>
                </a:lnTo>
                <a:lnTo>
                  <a:pt x="51" y="37"/>
                </a:lnTo>
                <a:lnTo>
                  <a:pt x="52" y="35"/>
                </a:lnTo>
                <a:lnTo>
                  <a:pt x="53" y="33"/>
                </a:lnTo>
                <a:lnTo>
                  <a:pt x="53" y="30"/>
                </a:lnTo>
                <a:lnTo>
                  <a:pt x="54" y="27"/>
                </a:lnTo>
                <a:lnTo>
                  <a:pt x="53" y="24"/>
                </a:lnTo>
                <a:lnTo>
                  <a:pt x="53" y="21"/>
                </a:lnTo>
                <a:lnTo>
                  <a:pt x="52" y="19"/>
                </a:lnTo>
                <a:lnTo>
                  <a:pt x="51" y="16"/>
                </a:lnTo>
                <a:lnTo>
                  <a:pt x="50" y="14"/>
                </a:lnTo>
                <a:lnTo>
                  <a:pt x="49" y="12"/>
                </a:lnTo>
                <a:lnTo>
                  <a:pt x="47" y="10"/>
                </a:lnTo>
                <a:lnTo>
                  <a:pt x="46" y="8"/>
                </a:lnTo>
                <a:lnTo>
                  <a:pt x="44" y="6"/>
                </a:lnTo>
                <a:lnTo>
                  <a:pt x="42" y="4"/>
                </a:lnTo>
                <a:lnTo>
                  <a:pt x="40" y="3"/>
                </a:lnTo>
                <a:lnTo>
                  <a:pt x="37" y="2"/>
                </a:lnTo>
                <a:lnTo>
                  <a:pt x="34" y="1"/>
                </a:lnTo>
                <a:lnTo>
                  <a:pt x="32" y="0"/>
                </a:lnTo>
                <a:lnTo>
                  <a:pt x="29" y="0"/>
                </a:lnTo>
                <a:lnTo>
                  <a:pt x="27" y="0"/>
                </a:lnTo>
                <a:lnTo>
                  <a:pt x="23" y="0"/>
                </a:lnTo>
                <a:lnTo>
                  <a:pt x="21" y="0"/>
                </a:lnTo>
                <a:lnTo>
                  <a:pt x="19" y="1"/>
                </a:lnTo>
                <a:lnTo>
                  <a:pt x="16" y="2"/>
                </a:lnTo>
                <a:lnTo>
                  <a:pt x="14" y="3"/>
                </a:lnTo>
                <a:lnTo>
                  <a:pt x="11" y="4"/>
                </a:lnTo>
                <a:lnTo>
                  <a:pt x="10" y="6"/>
                </a:lnTo>
                <a:lnTo>
                  <a:pt x="8"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8" y="46"/>
                </a:lnTo>
                <a:lnTo>
                  <a:pt x="10" y="47"/>
                </a:lnTo>
                <a:lnTo>
                  <a:pt x="11" y="49"/>
                </a:lnTo>
                <a:lnTo>
                  <a:pt x="14"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8" name="Freeform 88"/>
          <p:cNvSpPr>
            <a:spLocks/>
          </p:cNvSpPr>
          <p:nvPr/>
        </p:nvSpPr>
        <p:spPr bwMode="auto">
          <a:xfrm>
            <a:off x="3403600" y="4660900"/>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7" y="54"/>
                </a:moveTo>
                <a:lnTo>
                  <a:pt x="29" y="53"/>
                </a:lnTo>
                <a:lnTo>
                  <a:pt x="31" y="53"/>
                </a:lnTo>
                <a:lnTo>
                  <a:pt x="34" y="53"/>
                </a:lnTo>
                <a:lnTo>
                  <a:pt x="36" y="52"/>
                </a:lnTo>
                <a:lnTo>
                  <a:pt x="38" y="51"/>
                </a:lnTo>
                <a:lnTo>
                  <a:pt x="41" y="49"/>
                </a:lnTo>
                <a:lnTo>
                  <a:pt x="42" y="47"/>
                </a:lnTo>
                <a:lnTo>
                  <a:pt x="44" y="46"/>
                </a:lnTo>
                <a:lnTo>
                  <a:pt x="46" y="44"/>
                </a:lnTo>
                <a:lnTo>
                  <a:pt x="47" y="42"/>
                </a:lnTo>
                <a:lnTo>
                  <a:pt x="48" y="40"/>
                </a:lnTo>
                <a:lnTo>
                  <a:pt x="50" y="38"/>
                </a:lnTo>
                <a:lnTo>
                  <a:pt x="51" y="35"/>
                </a:lnTo>
                <a:lnTo>
                  <a:pt x="51" y="33"/>
                </a:lnTo>
                <a:lnTo>
                  <a:pt x="51" y="30"/>
                </a:lnTo>
                <a:lnTo>
                  <a:pt x="52" y="27"/>
                </a:lnTo>
                <a:lnTo>
                  <a:pt x="51" y="24"/>
                </a:lnTo>
                <a:lnTo>
                  <a:pt x="51" y="21"/>
                </a:lnTo>
                <a:lnTo>
                  <a:pt x="51" y="19"/>
                </a:lnTo>
                <a:lnTo>
                  <a:pt x="50" y="16"/>
                </a:lnTo>
                <a:lnTo>
                  <a:pt x="48" y="14"/>
                </a:lnTo>
                <a:lnTo>
                  <a:pt x="47" y="12"/>
                </a:lnTo>
                <a:lnTo>
                  <a:pt x="46" y="10"/>
                </a:lnTo>
                <a:lnTo>
                  <a:pt x="44" y="8"/>
                </a:lnTo>
                <a:lnTo>
                  <a:pt x="42" y="6"/>
                </a:lnTo>
                <a:lnTo>
                  <a:pt x="41" y="4"/>
                </a:lnTo>
                <a:lnTo>
                  <a:pt x="38" y="3"/>
                </a:lnTo>
                <a:lnTo>
                  <a:pt x="36" y="2"/>
                </a:lnTo>
                <a:lnTo>
                  <a:pt x="34" y="1"/>
                </a:lnTo>
                <a:lnTo>
                  <a:pt x="31" y="0"/>
                </a:lnTo>
                <a:lnTo>
                  <a:pt x="29" y="0"/>
                </a:lnTo>
                <a:lnTo>
                  <a:pt x="27" y="0"/>
                </a:lnTo>
                <a:lnTo>
                  <a:pt x="23" y="0"/>
                </a:lnTo>
                <a:lnTo>
                  <a:pt x="20" y="0"/>
                </a:lnTo>
                <a:lnTo>
                  <a:pt x="18" y="1"/>
                </a:lnTo>
                <a:lnTo>
                  <a:pt x="16" y="2"/>
                </a:lnTo>
                <a:lnTo>
                  <a:pt x="13" y="3"/>
                </a:lnTo>
                <a:lnTo>
                  <a:pt x="11"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8"/>
                </a:lnTo>
                <a:lnTo>
                  <a:pt x="2" y="40"/>
                </a:lnTo>
                <a:lnTo>
                  <a:pt x="4" y="42"/>
                </a:lnTo>
                <a:lnTo>
                  <a:pt x="6" y="44"/>
                </a:lnTo>
                <a:lnTo>
                  <a:pt x="7" y="46"/>
                </a:lnTo>
                <a:lnTo>
                  <a:pt x="9" y="47"/>
                </a:lnTo>
                <a:lnTo>
                  <a:pt x="11" y="49"/>
                </a:lnTo>
                <a:lnTo>
                  <a:pt x="13" y="51"/>
                </a:lnTo>
                <a:lnTo>
                  <a:pt x="16" y="52"/>
                </a:lnTo>
                <a:lnTo>
                  <a:pt x="18" y="53"/>
                </a:lnTo>
                <a:lnTo>
                  <a:pt x="20"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69" name="Freeform 89"/>
          <p:cNvSpPr>
            <a:spLocks/>
          </p:cNvSpPr>
          <p:nvPr/>
        </p:nvSpPr>
        <p:spPr bwMode="auto">
          <a:xfrm>
            <a:off x="3451225" y="46640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0" y="39"/>
                </a:lnTo>
                <a:lnTo>
                  <a:pt x="52" y="37"/>
                </a:lnTo>
                <a:lnTo>
                  <a:pt x="53" y="35"/>
                </a:lnTo>
                <a:lnTo>
                  <a:pt x="53" y="32"/>
                </a:lnTo>
                <a:lnTo>
                  <a:pt x="53" y="30"/>
                </a:lnTo>
                <a:lnTo>
                  <a:pt x="54" y="27"/>
                </a:lnTo>
                <a:lnTo>
                  <a:pt x="53" y="24"/>
                </a:lnTo>
                <a:lnTo>
                  <a:pt x="53" y="21"/>
                </a:lnTo>
                <a:lnTo>
                  <a:pt x="53" y="19"/>
                </a:lnTo>
                <a:lnTo>
                  <a:pt x="52" y="16"/>
                </a:lnTo>
                <a:lnTo>
                  <a:pt x="50"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0" name="Freeform 90"/>
          <p:cNvSpPr>
            <a:spLocks/>
          </p:cNvSpPr>
          <p:nvPr/>
        </p:nvSpPr>
        <p:spPr bwMode="auto">
          <a:xfrm>
            <a:off x="3503613" y="4664075"/>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2"/>
                </a:lnTo>
                <a:lnTo>
                  <a:pt x="37" y="51"/>
                </a:lnTo>
                <a:lnTo>
                  <a:pt x="39" y="50"/>
                </a:lnTo>
                <a:lnTo>
                  <a:pt x="41" y="49"/>
                </a:lnTo>
                <a:lnTo>
                  <a:pt x="43" y="47"/>
                </a:lnTo>
                <a:lnTo>
                  <a:pt x="45" y="46"/>
                </a:lnTo>
                <a:lnTo>
                  <a:pt x="46" y="44"/>
                </a:lnTo>
                <a:lnTo>
                  <a:pt x="48" y="42"/>
                </a:lnTo>
                <a:lnTo>
                  <a:pt x="49" y="39"/>
                </a:lnTo>
                <a:lnTo>
                  <a:pt x="50" y="37"/>
                </a:lnTo>
                <a:lnTo>
                  <a:pt x="51" y="35"/>
                </a:lnTo>
                <a:lnTo>
                  <a:pt x="52" y="32"/>
                </a:lnTo>
                <a:lnTo>
                  <a:pt x="52" y="30"/>
                </a:lnTo>
                <a:lnTo>
                  <a:pt x="53" y="27"/>
                </a:lnTo>
                <a:lnTo>
                  <a:pt x="52" y="24"/>
                </a:lnTo>
                <a:lnTo>
                  <a:pt x="52" y="21"/>
                </a:lnTo>
                <a:lnTo>
                  <a:pt x="51" y="19"/>
                </a:lnTo>
                <a:lnTo>
                  <a:pt x="50" y="16"/>
                </a:lnTo>
                <a:lnTo>
                  <a:pt x="49" y="13"/>
                </a:lnTo>
                <a:lnTo>
                  <a:pt x="48" y="12"/>
                </a:lnTo>
                <a:lnTo>
                  <a:pt x="46" y="9"/>
                </a:lnTo>
                <a:lnTo>
                  <a:pt x="45" y="7"/>
                </a:lnTo>
                <a:lnTo>
                  <a:pt x="43" y="6"/>
                </a:lnTo>
                <a:lnTo>
                  <a:pt x="41" y="4"/>
                </a:lnTo>
                <a:lnTo>
                  <a:pt x="39" y="2"/>
                </a:lnTo>
                <a:lnTo>
                  <a:pt x="37" y="2"/>
                </a:lnTo>
                <a:lnTo>
                  <a:pt x="34" y="1"/>
                </a:lnTo>
                <a:lnTo>
                  <a:pt x="32" y="0"/>
                </a:lnTo>
                <a:lnTo>
                  <a:pt x="29" y="0"/>
                </a:lnTo>
                <a:lnTo>
                  <a:pt x="26" y="0"/>
                </a:lnTo>
                <a:lnTo>
                  <a:pt x="23" y="0"/>
                </a:lnTo>
                <a:lnTo>
                  <a:pt x="21" y="0"/>
                </a:lnTo>
                <a:lnTo>
                  <a:pt x="19" y="1"/>
                </a:lnTo>
                <a:lnTo>
                  <a:pt x="16" y="2"/>
                </a:lnTo>
                <a:lnTo>
                  <a:pt x="14" y="2"/>
                </a:lnTo>
                <a:lnTo>
                  <a:pt x="11" y="4"/>
                </a:lnTo>
                <a:lnTo>
                  <a:pt x="9" y="6"/>
                </a:lnTo>
                <a:lnTo>
                  <a:pt x="8"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8" y="46"/>
                </a:lnTo>
                <a:lnTo>
                  <a:pt x="9" y="47"/>
                </a:lnTo>
                <a:lnTo>
                  <a:pt x="11" y="49"/>
                </a:lnTo>
                <a:lnTo>
                  <a:pt x="14" y="50"/>
                </a:lnTo>
                <a:lnTo>
                  <a:pt x="16" y="51"/>
                </a:lnTo>
                <a:lnTo>
                  <a:pt x="19" y="52"/>
                </a:lnTo>
                <a:lnTo>
                  <a:pt x="21"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1" name="Freeform 91"/>
          <p:cNvSpPr>
            <a:spLocks/>
          </p:cNvSpPr>
          <p:nvPr/>
        </p:nvSpPr>
        <p:spPr bwMode="auto">
          <a:xfrm>
            <a:off x="3613150" y="4664075"/>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5" y="54"/>
                </a:moveTo>
                <a:lnTo>
                  <a:pt x="28" y="53"/>
                </a:lnTo>
                <a:lnTo>
                  <a:pt x="31" y="53"/>
                </a:lnTo>
                <a:lnTo>
                  <a:pt x="33" y="52"/>
                </a:lnTo>
                <a:lnTo>
                  <a:pt x="35" y="51"/>
                </a:lnTo>
                <a:lnTo>
                  <a:pt x="38" y="50"/>
                </a:lnTo>
                <a:lnTo>
                  <a:pt x="40" y="49"/>
                </a:lnTo>
                <a:lnTo>
                  <a:pt x="42" y="47"/>
                </a:lnTo>
                <a:lnTo>
                  <a:pt x="44" y="46"/>
                </a:lnTo>
                <a:lnTo>
                  <a:pt x="45" y="44"/>
                </a:lnTo>
                <a:lnTo>
                  <a:pt x="47" y="42"/>
                </a:lnTo>
                <a:lnTo>
                  <a:pt x="48" y="39"/>
                </a:lnTo>
                <a:lnTo>
                  <a:pt x="49" y="37"/>
                </a:lnTo>
                <a:lnTo>
                  <a:pt x="51" y="35"/>
                </a:lnTo>
                <a:lnTo>
                  <a:pt x="51" y="32"/>
                </a:lnTo>
                <a:lnTo>
                  <a:pt x="51" y="30"/>
                </a:lnTo>
                <a:lnTo>
                  <a:pt x="52" y="27"/>
                </a:lnTo>
                <a:lnTo>
                  <a:pt x="51" y="24"/>
                </a:lnTo>
                <a:lnTo>
                  <a:pt x="51" y="21"/>
                </a:lnTo>
                <a:lnTo>
                  <a:pt x="51" y="19"/>
                </a:lnTo>
                <a:lnTo>
                  <a:pt x="49" y="16"/>
                </a:lnTo>
                <a:lnTo>
                  <a:pt x="48" y="13"/>
                </a:lnTo>
                <a:lnTo>
                  <a:pt x="47" y="12"/>
                </a:lnTo>
                <a:lnTo>
                  <a:pt x="45" y="9"/>
                </a:lnTo>
                <a:lnTo>
                  <a:pt x="44" y="7"/>
                </a:lnTo>
                <a:lnTo>
                  <a:pt x="42" y="6"/>
                </a:lnTo>
                <a:lnTo>
                  <a:pt x="40" y="4"/>
                </a:lnTo>
                <a:lnTo>
                  <a:pt x="38" y="2"/>
                </a:lnTo>
                <a:lnTo>
                  <a:pt x="35" y="2"/>
                </a:lnTo>
                <a:lnTo>
                  <a:pt x="33" y="1"/>
                </a:lnTo>
                <a:lnTo>
                  <a:pt x="31" y="0"/>
                </a:lnTo>
                <a:lnTo>
                  <a:pt x="28" y="0"/>
                </a:lnTo>
                <a:lnTo>
                  <a:pt x="25" y="0"/>
                </a:lnTo>
                <a:lnTo>
                  <a:pt x="22" y="0"/>
                </a:lnTo>
                <a:lnTo>
                  <a:pt x="20" y="0"/>
                </a:lnTo>
                <a:lnTo>
                  <a:pt x="18" y="1"/>
                </a:lnTo>
                <a:lnTo>
                  <a:pt x="15" y="2"/>
                </a:lnTo>
                <a:lnTo>
                  <a:pt x="13" y="2"/>
                </a:lnTo>
                <a:lnTo>
                  <a:pt x="11" y="4"/>
                </a:lnTo>
                <a:lnTo>
                  <a:pt x="9" y="6"/>
                </a:lnTo>
                <a:lnTo>
                  <a:pt x="7" y="7"/>
                </a:lnTo>
                <a:lnTo>
                  <a:pt x="5"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5" y="44"/>
                </a:lnTo>
                <a:lnTo>
                  <a:pt x="7" y="46"/>
                </a:lnTo>
                <a:lnTo>
                  <a:pt x="9" y="47"/>
                </a:lnTo>
                <a:lnTo>
                  <a:pt x="11" y="49"/>
                </a:lnTo>
                <a:lnTo>
                  <a:pt x="13" y="50"/>
                </a:lnTo>
                <a:lnTo>
                  <a:pt x="15" y="51"/>
                </a:lnTo>
                <a:lnTo>
                  <a:pt x="18" y="52"/>
                </a:lnTo>
                <a:lnTo>
                  <a:pt x="20" y="53"/>
                </a:lnTo>
                <a:lnTo>
                  <a:pt x="22" y="53"/>
                </a:lnTo>
                <a:lnTo>
                  <a:pt x="25"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2" name="Freeform 92"/>
          <p:cNvSpPr>
            <a:spLocks/>
          </p:cNvSpPr>
          <p:nvPr/>
        </p:nvSpPr>
        <p:spPr bwMode="auto">
          <a:xfrm>
            <a:off x="3660775" y="46640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39" y="50"/>
                </a:lnTo>
                <a:lnTo>
                  <a:pt x="42" y="49"/>
                </a:lnTo>
                <a:lnTo>
                  <a:pt x="44" y="47"/>
                </a:lnTo>
                <a:lnTo>
                  <a:pt x="46" y="46"/>
                </a:lnTo>
                <a:lnTo>
                  <a:pt x="47" y="44"/>
                </a:lnTo>
                <a:lnTo>
                  <a:pt x="49" y="42"/>
                </a:lnTo>
                <a:lnTo>
                  <a:pt x="50" y="39"/>
                </a:lnTo>
                <a:lnTo>
                  <a:pt x="51" y="37"/>
                </a:lnTo>
                <a:lnTo>
                  <a:pt x="53" y="35"/>
                </a:lnTo>
                <a:lnTo>
                  <a:pt x="53" y="32"/>
                </a:lnTo>
                <a:lnTo>
                  <a:pt x="53" y="30"/>
                </a:lnTo>
                <a:lnTo>
                  <a:pt x="54" y="27"/>
                </a:lnTo>
                <a:lnTo>
                  <a:pt x="53" y="24"/>
                </a:lnTo>
                <a:lnTo>
                  <a:pt x="53" y="21"/>
                </a:lnTo>
                <a:lnTo>
                  <a:pt x="53" y="19"/>
                </a:lnTo>
                <a:lnTo>
                  <a:pt x="51" y="16"/>
                </a:lnTo>
                <a:lnTo>
                  <a:pt x="50" y="13"/>
                </a:lnTo>
                <a:lnTo>
                  <a:pt x="49" y="12"/>
                </a:lnTo>
                <a:lnTo>
                  <a:pt x="47" y="9"/>
                </a:lnTo>
                <a:lnTo>
                  <a:pt x="46" y="7"/>
                </a:lnTo>
                <a:lnTo>
                  <a:pt x="44" y="6"/>
                </a:lnTo>
                <a:lnTo>
                  <a:pt x="42" y="4"/>
                </a:lnTo>
                <a:lnTo>
                  <a:pt x="39"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3" name="Freeform 93"/>
          <p:cNvSpPr>
            <a:spLocks/>
          </p:cNvSpPr>
          <p:nvPr/>
        </p:nvSpPr>
        <p:spPr bwMode="auto">
          <a:xfrm>
            <a:off x="3765550" y="4664075"/>
            <a:ext cx="74613"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7" y="54"/>
                </a:moveTo>
                <a:lnTo>
                  <a:pt x="29" y="53"/>
                </a:lnTo>
                <a:lnTo>
                  <a:pt x="31" y="53"/>
                </a:lnTo>
                <a:lnTo>
                  <a:pt x="34" y="52"/>
                </a:lnTo>
                <a:lnTo>
                  <a:pt x="36" y="51"/>
                </a:lnTo>
                <a:lnTo>
                  <a:pt x="38" y="50"/>
                </a:lnTo>
                <a:lnTo>
                  <a:pt x="41" y="49"/>
                </a:lnTo>
                <a:lnTo>
                  <a:pt x="42" y="47"/>
                </a:lnTo>
                <a:lnTo>
                  <a:pt x="44" y="46"/>
                </a:lnTo>
                <a:lnTo>
                  <a:pt x="46" y="44"/>
                </a:lnTo>
                <a:lnTo>
                  <a:pt x="47" y="42"/>
                </a:lnTo>
                <a:lnTo>
                  <a:pt x="49" y="39"/>
                </a:lnTo>
                <a:lnTo>
                  <a:pt x="50" y="37"/>
                </a:lnTo>
                <a:lnTo>
                  <a:pt x="51" y="35"/>
                </a:lnTo>
                <a:lnTo>
                  <a:pt x="51" y="32"/>
                </a:lnTo>
                <a:lnTo>
                  <a:pt x="51" y="30"/>
                </a:lnTo>
                <a:lnTo>
                  <a:pt x="52" y="27"/>
                </a:lnTo>
                <a:lnTo>
                  <a:pt x="51" y="24"/>
                </a:lnTo>
                <a:lnTo>
                  <a:pt x="51" y="21"/>
                </a:lnTo>
                <a:lnTo>
                  <a:pt x="51" y="19"/>
                </a:lnTo>
                <a:lnTo>
                  <a:pt x="50" y="16"/>
                </a:lnTo>
                <a:lnTo>
                  <a:pt x="49" y="13"/>
                </a:lnTo>
                <a:lnTo>
                  <a:pt x="47" y="12"/>
                </a:lnTo>
                <a:lnTo>
                  <a:pt x="46" y="9"/>
                </a:lnTo>
                <a:lnTo>
                  <a:pt x="44" y="7"/>
                </a:lnTo>
                <a:lnTo>
                  <a:pt x="42" y="6"/>
                </a:lnTo>
                <a:lnTo>
                  <a:pt x="41" y="4"/>
                </a:lnTo>
                <a:lnTo>
                  <a:pt x="38" y="2"/>
                </a:lnTo>
                <a:lnTo>
                  <a:pt x="36" y="2"/>
                </a:lnTo>
                <a:lnTo>
                  <a:pt x="34" y="1"/>
                </a:lnTo>
                <a:lnTo>
                  <a:pt x="31" y="0"/>
                </a:lnTo>
                <a:lnTo>
                  <a:pt x="29" y="0"/>
                </a:lnTo>
                <a:lnTo>
                  <a:pt x="27" y="0"/>
                </a:lnTo>
                <a:lnTo>
                  <a:pt x="23" y="0"/>
                </a:lnTo>
                <a:lnTo>
                  <a:pt x="21" y="0"/>
                </a:lnTo>
                <a:lnTo>
                  <a:pt x="18" y="1"/>
                </a:lnTo>
                <a:lnTo>
                  <a:pt x="16" y="2"/>
                </a:lnTo>
                <a:lnTo>
                  <a:pt x="13" y="2"/>
                </a:lnTo>
                <a:lnTo>
                  <a:pt x="11" y="4"/>
                </a:lnTo>
                <a:lnTo>
                  <a:pt x="9" y="6"/>
                </a:lnTo>
                <a:lnTo>
                  <a:pt x="7" y="7"/>
                </a:lnTo>
                <a:lnTo>
                  <a:pt x="5"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5" y="44"/>
                </a:lnTo>
                <a:lnTo>
                  <a:pt x="7" y="46"/>
                </a:lnTo>
                <a:lnTo>
                  <a:pt x="9" y="47"/>
                </a:lnTo>
                <a:lnTo>
                  <a:pt x="11" y="49"/>
                </a:lnTo>
                <a:lnTo>
                  <a:pt x="13" y="50"/>
                </a:lnTo>
                <a:lnTo>
                  <a:pt x="16" y="51"/>
                </a:lnTo>
                <a:lnTo>
                  <a:pt x="18" y="52"/>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4" name="Freeform 94"/>
          <p:cNvSpPr>
            <a:spLocks/>
          </p:cNvSpPr>
          <p:nvPr/>
        </p:nvSpPr>
        <p:spPr bwMode="auto">
          <a:xfrm>
            <a:off x="4019550" y="4430713"/>
            <a:ext cx="76200" cy="88900"/>
          </a:xfrm>
          <a:custGeom>
            <a:avLst/>
            <a:gdLst>
              <a:gd name="T0" fmla="*/ 2147483647 w 54"/>
              <a:gd name="T1" fmla="*/ 2147483647 h 56"/>
              <a:gd name="T2" fmla="*/ 2147483647 w 54"/>
              <a:gd name="T3" fmla="*/ 2147483647 h 56"/>
              <a:gd name="T4" fmla="*/ 2147483647 w 54"/>
              <a:gd name="T5" fmla="*/ 2147483647 h 56"/>
              <a:gd name="T6" fmla="*/ 2147483647 w 54"/>
              <a:gd name="T7" fmla="*/ 2147483647 h 56"/>
              <a:gd name="T8" fmla="*/ 2147483647 w 54"/>
              <a:gd name="T9" fmla="*/ 2147483647 h 56"/>
              <a:gd name="T10" fmla="*/ 2147483647 w 54"/>
              <a:gd name="T11" fmla="*/ 2147483647 h 56"/>
              <a:gd name="T12" fmla="*/ 2147483647 w 54"/>
              <a:gd name="T13" fmla="*/ 2147483647 h 56"/>
              <a:gd name="T14" fmla="*/ 2147483647 w 54"/>
              <a:gd name="T15" fmla="*/ 2147483647 h 56"/>
              <a:gd name="T16" fmla="*/ 2147483647 w 54"/>
              <a:gd name="T17" fmla="*/ 2147483647 h 56"/>
              <a:gd name="T18" fmla="*/ 2147483647 w 54"/>
              <a:gd name="T19" fmla="*/ 2147483647 h 56"/>
              <a:gd name="T20" fmla="*/ 2147483647 w 54"/>
              <a:gd name="T21" fmla="*/ 2147483647 h 56"/>
              <a:gd name="T22" fmla="*/ 2147483647 w 54"/>
              <a:gd name="T23" fmla="*/ 2147483647 h 56"/>
              <a:gd name="T24" fmla="*/ 2147483647 w 54"/>
              <a:gd name="T25" fmla="*/ 2147483647 h 56"/>
              <a:gd name="T26" fmla="*/ 2147483647 w 54"/>
              <a:gd name="T27" fmla="*/ 2147483647 h 56"/>
              <a:gd name="T28" fmla="*/ 2147483647 w 54"/>
              <a:gd name="T29" fmla="*/ 2147483647 h 56"/>
              <a:gd name="T30" fmla="*/ 2147483647 w 54"/>
              <a:gd name="T31" fmla="*/ 0 h 56"/>
              <a:gd name="T32" fmla="*/ 2147483647 w 54"/>
              <a:gd name="T33" fmla="*/ 0 h 56"/>
              <a:gd name="T34" fmla="*/ 2147483647 w 54"/>
              <a:gd name="T35" fmla="*/ 2147483647 h 56"/>
              <a:gd name="T36" fmla="*/ 2147483647 w 54"/>
              <a:gd name="T37" fmla="*/ 2147483647 h 56"/>
              <a:gd name="T38" fmla="*/ 2147483647 w 54"/>
              <a:gd name="T39" fmla="*/ 2147483647 h 56"/>
              <a:gd name="T40" fmla="*/ 2147483647 w 54"/>
              <a:gd name="T41" fmla="*/ 2147483647 h 56"/>
              <a:gd name="T42" fmla="*/ 2147483647 w 54"/>
              <a:gd name="T43" fmla="*/ 2147483647 h 56"/>
              <a:gd name="T44" fmla="*/ 2147483647 w 54"/>
              <a:gd name="T45" fmla="*/ 2147483647 h 56"/>
              <a:gd name="T46" fmla="*/ 0 w 54"/>
              <a:gd name="T47" fmla="*/ 2147483647 h 56"/>
              <a:gd name="T48" fmla="*/ 0 w 54"/>
              <a:gd name="T49" fmla="*/ 2147483647 h 56"/>
              <a:gd name="T50" fmla="*/ 2147483647 w 54"/>
              <a:gd name="T51" fmla="*/ 2147483647 h 56"/>
              <a:gd name="T52" fmla="*/ 2147483647 w 54"/>
              <a:gd name="T53" fmla="*/ 2147483647 h 56"/>
              <a:gd name="T54" fmla="*/ 2147483647 w 54"/>
              <a:gd name="T55" fmla="*/ 2147483647 h 56"/>
              <a:gd name="T56" fmla="*/ 2147483647 w 54"/>
              <a:gd name="T57" fmla="*/ 2147483647 h 56"/>
              <a:gd name="T58" fmla="*/ 2147483647 w 54"/>
              <a:gd name="T59" fmla="*/ 2147483647 h 56"/>
              <a:gd name="T60" fmla="*/ 2147483647 w 54"/>
              <a:gd name="T61" fmla="*/ 2147483647 h 56"/>
              <a:gd name="T62" fmla="*/ 2147483647 w 54"/>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6"/>
              <a:gd name="T98" fmla="*/ 54 w 54"/>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6">
                <a:moveTo>
                  <a:pt x="27" y="55"/>
                </a:moveTo>
                <a:lnTo>
                  <a:pt x="29" y="54"/>
                </a:lnTo>
                <a:lnTo>
                  <a:pt x="32" y="54"/>
                </a:lnTo>
                <a:lnTo>
                  <a:pt x="34" y="54"/>
                </a:lnTo>
                <a:lnTo>
                  <a:pt x="36" y="52"/>
                </a:lnTo>
                <a:lnTo>
                  <a:pt x="39" y="52"/>
                </a:lnTo>
                <a:lnTo>
                  <a:pt x="41" y="50"/>
                </a:lnTo>
                <a:lnTo>
                  <a:pt x="43" y="48"/>
                </a:lnTo>
                <a:lnTo>
                  <a:pt x="45" y="47"/>
                </a:lnTo>
                <a:lnTo>
                  <a:pt x="46" y="45"/>
                </a:lnTo>
                <a:lnTo>
                  <a:pt x="48" y="42"/>
                </a:lnTo>
                <a:lnTo>
                  <a:pt x="50" y="41"/>
                </a:lnTo>
                <a:lnTo>
                  <a:pt x="51" y="37"/>
                </a:lnTo>
                <a:lnTo>
                  <a:pt x="52" y="35"/>
                </a:lnTo>
                <a:lnTo>
                  <a:pt x="52" y="33"/>
                </a:lnTo>
                <a:lnTo>
                  <a:pt x="52" y="30"/>
                </a:lnTo>
                <a:lnTo>
                  <a:pt x="53" y="27"/>
                </a:lnTo>
                <a:lnTo>
                  <a:pt x="52" y="24"/>
                </a:lnTo>
                <a:lnTo>
                  <a:pt x="52" y="22"/>
                </a:lnTo>
                <a:lnTo>
                  <a:pt x="52" y="19"/>
                </a:lnTo>
                <a:lnTo>
                  <a:pt x="51" y="16"/>
                </a:lnTo>
                <a:lnTo>
                  <a:pt x="50" y="14"/>
                </a:lnTo>
                <a:lnTo>
                  <a:pt x="48" y="11"/>
                </a:lnTo>
                <a:lnTo>
                  <a:pt x="46" y="10"/>
                </a:lnTo>
                <a:lnTo>
                  <a:pt x="45" y="8"/>
                </a:lnTo>
                <a:lnTo>
                  <a:pt x="43" y="6"/>
                </a:lnTo>
                <a:lnTo>
                  <a:pt x="41" y="4"/>
                </a:lnTo>
                <a:lnTo>
                  <a:pt x="39" y="3"/>
                </a:lnTo>
                <a:lnTo>
                  <a:pt x="36" y="2"/>
                </a:lnTo>
                <a:lnTo>
                  <a:pt x="34" y="1"/>
                </a:lnTo>
                <a:lnTo>
                  <a:pt x="32" y="0"/>
                </a:lnTo>
                <a:lnTo>
                  <a:pt x="29" y="0"/>
                </a:lnTo>
                <a:lnTo>
                  <a:pt x="27" y="0"/>
                </a:lnTo>
                <a:lnTo>
                  <a:pt x="23" y="0"/>
                </a:lnTo>
                <a:lnTo>
                  <a:pt x="21" y="0"/>
                </a:lnTo>
                <a:lnTo>
                  <a:pt x="18" y="1"/>
                </a:lnTo>
                <a:lnTo>
                  <a:pt x="16" y="2"/>
                </a:lnTo>
                <a:lnTo>
                  <a:pt x="13" y="3"/>
                </a:lnTo>
                <a:lnTo>
                  <a:pt x="11" y="4"/>
                </a:lnTo>
                <a:lnTo>
                  <a:pt x="10" y="6"/>
                </a:lnTo>
                <a:lnTo>
                  <a:pt x="7" y="8"/>
                </a:lnTo>
                <a:lnTo>
                  <a:pt x="6" y="10"/>
                </a:lnTo>
                <a:lnTo>
                  <a:pt x="4" y="11"/>
                </a:lnTo>
                <a:lnTo>
                  <a:pt x="2" y="14"/>
                </a:lnTo>
                <a:lnTo>
                  <a:pt x="2" y="16"/>
                </a:lnTo>
                <a:lnTo>
                  <a:pt x="1" y="19"/>
                </a:lnTo>
                <a:lnTo>
                  <a:pt x="0" y="22"/>
                </a:lnTo>
                <a:lnTo>
                  <a:pt x="0" y="24"/>
                </a:lnTo>
                <a:lnTo>
                  <a:pt x="0" y="27"/>
                </a:lnTo>
                <a:lnTo>
                  <a:pt x="0" y="30"/>
                </a:lnTo>
                <a:lnTo>
                  <a:pt x="0" y="33"/>
                </a:lnTo>
                <a:lnTo>
                  <a:pt x="1" y="35"/>
                </a:lnTo>
                <a:lnTo>
                  <a:pt x="2" y="37"/>
                </a:lnTo>
                <a:lnTo>
                  <a:pt x="2" y="41"/>
                </a:lnTo>
                <a:lnTo>
                  <a:pt x="4" y="42"/>
                </a:lnTo>
                <a:lnTo>
                  <a:pt x="6" y="45"/>
                </a:lnTo>
                <a:lnTo>
                  <a:pt x="7" y="47"/>
                </a:lnTo>
                <a:lnTo>
                  <a:pt x="10" y="48"/>
                </a:lnTo>
                <a:lnTo>
                  <a:pt x="11" y="50"/>
                </a:lnTo>
                <a:lnTo>
                  <a:pt x="13" y="52"/>
                </a:lnTo>
                <a:lnTo>
                  <a:pt x="16" y="52"/>
                </a:lnTo>
                <a:lnTo>
                  <a:pt x="18" y="54"/>
                </a:lnTo>
                <a:lnTo>
                  <a:pt x="21" y="54"/>
                </a:lnTo>
                <a:lnTo>
                  <a:pt x="23" y="54"/>
                </a:lnTo>
                <a:lnTo>
                  <a:pt x="27" y="55"/>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5" name="Freeform 95"/>
          <p:cNvSpPr>
            <a:spLocks/>
          </p:cNvSpPr>
          <p:nvPr/>
        </p:nvSpPr>
        <p:spPr bwMode="auto">
          <a:xfrm>
            <a:off x="4019550" y="4546600"/>
            <a:ext cx="77788"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30" y="52"/>
                </a:lnTo>
                <a:lnTo>
                  <a:pt x="32" y="52"/>
                </a:lnTo>
                <a:lnTo>
                  <a:pt x="34" y="52"/>
                </a:lnTo>
                <a:lnTo>
                  <a:pt x="37" y="50"/>
                </a:lnTo>
                <a:lnTo>
                  <a:pt x="40" y="49"/>
                </a:lnTo>
                <a:lnTo>
                  <a:pt x="42" y="48"/>
                </a:lnTo>
                <a:lnTo>
                  <a:pt x="44" y="46"/>
                </a:lnTo>
                <a:lnTo>
                  <a:pt x="46" y="45"/>
                </a:lnTo>
                <a:lnTo>
                  <a:pt x="47" y="43"/>
                </a:lnTo>
                <a:lnTo>
                  <a:pt x="49" y="41"/>
                </a:lnTo>
                <a:lnTo>
                  <a:pt x="50" y="39"/>
                </a:lnTo>
                <a:lnTo>
                  <a:pt x="51" y="36"/>
                </a:lnTo>
                <a:lnTo>
                  <a:pt x="52" y="34"/>
                </a:lnTo>
                <a:lnTo>
                  <a:pt x="53" y="32"/>
                </a:lnTo>
                <a:lnTo>
                  <a:pt x="53" y="29"/>
                </a:lnTo>
                <a:lnTo>
                  <a:pt x="54" y="26"/>
                </a:lnTo>
                <a:lnTo>
                  <a:pt x="53" y="23"/>
                </a:lnTo>
                <a:lnTo>
                  <a:pt x="53" y="21"/>
                </a:lnTo>
                <a:lnTo>
                  <a:pt x="52" y="18"/>
                </a:lnTo>
                <a:lnTo>
                  <a:pt x="51" y="16"/>
                </a:lnTo>
                <a:lnTo>
                  <a:pt x="50" y="13"/>
                </a:lnTo>
                <a:lnTo>
                  <a:pt x="49" y="11"/>
                </a:lnTo>
                <a:lnTo>
                  <a:pt x="47" y="10"/>
                </a:lnTo>
                <a:lnTo>
                  <a:pt x="46" y="7"/>
                </a:lnTo>
                <a:lnTo>
                  <a:pt x="44" y="6"/>
                </a:lnTo>
                <a:lnTo>
                  <a:pt x="42" y="4"/>
                </a:lnTo>
                <a:lnTo>
                  <a:pt x="40" y="3"/>
                </a:lnTo>
                <a:lnTo>
                  <a:pt x="37" y="2"/>
                </a:lnTo>
                <a:lnTo>
                  <a:pt x="34" y="1"/>
                </a:lnTo>
                <a:lnTo>
                  <a:pt x="32" y="0"/>
                </a:lnTo>
                <a:lnTo>
                  <a:pt x="30" y="0"/>
                </a:lnTo>
                <a:lnTo>
                  <a:pt x="27" y="0"/>
                </a:lnTo>
                <a:lnTo>
                  <a:pt x="23" y="0"/>
                </a:lnTo>
                <a:lnTo>
                  <a:pt x="21" y="0"/>
                </a:lnTo>
                <a:lnTo>
                  <a:pt x="19" y="1"/>
                </a:lnTo>
                <a:lnTo>
                  <a:pt x="16" y="2"/>
                </a:lnTo>
                <a:lnTo>
                  <a:pt x="14" y="3"/>
                </a:lnTo>
                <a:lnTo>
                  <a:pt x="11" y="4"/>
                </a:lnTo>
                <a:lnTo>
                  <a:pt x="10" y="6"/>
                </a:lnTo>
                <a:lnTo>
                  <a:pt x="8" y="7"/>
                </a:lnTo>
                <a:lnTo>
                  <a:pt x="6" y="10"/>
                </a:lnTo>
                <a:lnTo>
                  <a:pt x="4" y="11"/>
                </a:lnTo>
                <a:lnTo>
                  <a:pt x="3" y="13"/>
                </a:lnTo>
                <a:lnTo>
                  <a:pt x="2" y="16"/>
                </a:lnTo>
                <a:lnTo>
                  <a:pt x="1" y="18"/>
                </a:lnTo>
                <a:lnTo>
                  <a:pt x="0" y="21"/>
                </a:lnTo>
                <a:lnTo>
                  <a:pt x="0" y="23"/>
                </a:lnTo>
                <a:lnTo>
                  <a:pt x="0" y="26"/>
                </a:lnTo>
                <a:lnTo>
                  <a:pt x="0" y="29"/>
                </a:lnTo>
                <a:lnTo>
                  <a:pt x="0" y="32"/>
                </a:lnTo>
                <a:lnTo>
                  <a:pt x="1" y="34"/>
                </a:lnTo>
                <a:lnTo>
                  <a:pt x="2" y="36"/>
                </a:lnTo>
                <a:lnTo>
                  <a:pt x="3" y="39"/>
                </a:lnTo>
                <a:lnTo>
                  <a:pt x="4" y="41"/>
                </a:lnTo>
                <a:lnTo>
                  <a:pt x="6" y="43"/>
                </a:lnTo>
                <a:lnTo>
                  <a:pt x="8" y="45"/>
                </a:lnTo>
                <a:lnTo>
                  <a:pt x="10" y="46"/>
                </a:lnTo>
                <a:lnTo>
                  <a:pt x="11" y="48"/>
                </a:lnTo>
                <a:lnTo>
                  <a:pt x="14" y="49"/>
                </a:lnTo>
                <a:lnTo>
                  <a:pt x="16" y="50"/>
                </a:lnTo>
                <a:lnTo>
                  <a:pt x="19" y="52"/>
                </a:lnTo>
                <a:lnTo>
                  <a:pt x="21" y="52"/>
                </a:lnTo>
                <a:lnTo>
                  <a:pt x="23"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6" name="Freeform 96"/>
          <p:cNvSpPr>
            <a:spLocks/>
          </p:cNvSpPr>
          <p:nvPr/>
        </p:nvSpPr>
        <p:spPr bwMode="auto">
          <a:xfrm>
            <a:off x="4019550" y="4660900"/>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3"/>
                </a:lnTo>
                <a:lnTo>
                  <a:pt x="37" y="52"/>
                </a:lnTo>
                <a:lnTo>
                  <a:pt x="40" y="51"/>
                </a:lnTo>
                <a:lnTo>
                  <a:pt x="42" y="49"/>
                </a:lnTo>
                <a:lnTo>
                  <a:pt x="44" y="47"/>
                </a:lnTo>
                <a:lnTo>
                  <a:pt x="46" y="46"/>
                </a:lnTo>
                <a:lnTo>
                  <a:pt x="47" y="44"/>
                </a:lnTo>
                <a:lnTo>
                  <a:pt x="49" y="42"/>
                </a:lnTo>
                <a:lnTo>
                  <a:pt x="50" y="40"/>
                </a:lnTo>
                <a:lnTo>
                  <a:pt x="51" y="38"/>
                </a:lnTo>
                <a:lnTo>
                  <a:pt x="52" y="35"/>
                </a:lnTo>
                <a:lnTo>
                  <a:pt x="53" y="33"/>
                </a:lnTo>
                <a:lnTo>
                  <a:pt x="53" y="30"/>
                </a:lnTo>
                <a:lnTo>
                  <a:pt x="54" y="27"/>
                </a:lnTo>
                <a:lnTo>
                  <a:pt x="53" y="24"/>
                </a:lnTo>
                <a:lnTo>
                  <a:pt x="53" y="21"/>
                </a:lnTo>
                <a:lnTo>
                  <a:pt x="52" y="19"/>
                </a:lnTo>
                <a:lnTo>
                  <a:pt x="51" y="16"/>
                </a:lnTo>
                <a:lnTo>
                  <a:pt x="50" y="14"/>
                </a:lnTo>
                <a:lnTo>
                  <a:pt x="49" y="12"/>
                </a:lnTo>
                <a:lnTo>
                  <a:pt x="47" y="10"/>
                </a:lnTo>
                <a:lnTo>
                  <a:pt x="46" y="8"/>
                </a:lnTo>
                <a:lnTo>
                  <a:pt x="44" y="6"/>
                </a:lnTo>
                <a:lnTo>
                  <a:pt x="42" y="4"/>
                </a:lnTo>
                <a:lnTo>
                  <a:pt x="40" y="3"/>
                </a:lnTo>
                <a:lnTo>
                  <a:pt x="37" y="2"/>
                </a:lnTo>
                <a:lnTo>
                  <a:pt x="34" y="1"/>
                </a:lnTo>
                <a:lnTo>
                  <a:pt x="32" y="0"/>
                </a:lnTo>
                <a:lnTo>
                  <a:pt x="30" y="0"/>
                </a:lnTo>
                <a:lnTo>
                  <a:pt x="27" y="0"/>
                </a:lnTo>
                <a:lnTo>
                  <a:pt x="23" y="0"/>
                </a:lnTo>
                <a:lnTo>
                  <a:pt x="21" y="0"/>
                </a:lnTo>
                <a:lnTo>
                  <a:pt x="19" y="1"/>
                </a:lnTo>
                <a:lnTo>
                  <a:pt x="16" y="2"/>
                </a:lnTo>
                <a:lnTo>
                  <a:pt x="14" y="3"/>
                </a:lnTo>
                <a:lnTo>
                  <a:pt x="11" y="4"/>
                </a:lnTo>
                <a:lnTo>
                  <a:pt x="10" y="6"/>
                </a:lnTo>
                <a:lnTo>
                  <a:pt x="8" y="8"/>
                </a:lnTo>
                <a:lnTo>
                  <a:pt x="6" y="10"/>
                </a:lnTo>
                <a:lnTo>
                  <a:pt x="4" y="12"/>
                </a:lnTo>
                <a:lnTo>
                  <a:pt x="3" y="14"/>
                </a:lnTo>
                <a:lnTo>
                  <a:pt x="2" y="16"/>
                </a:lnTo>
                <a:lnTo>
                  <a:pt x="1" y="19"/>
                </a:lnTo>
                <a:lnTo>
                  <a:pt x="0" y="21"/>
                </a:lnTo>
                <a:lnTo>
                  <a:pt x="0" y="24"/>
                </a:lnTo>
                <a:lnTo>
                  <a:pt x="0" y="27"/>
                </a:lnTo>
                <a:lnTo>
                  <a:pt x="0" y="30"/>
                </a:lnTo>
                <a:lnTo>
                  <a:pt x="0" y="33"/>
                </a:lnTo>
                <a:lnTo>
                  <a:pt x="1" y="35"/>
                </a:lnTo>
                <a:lnTo>
                  <a:pt x="2" y="38"/>
                </a:lnTo>
                <a:lnTo>
                  <a:pt x="3" y="40"/>
                </a:lnTo>
                <a:lnTo>
                  <a:pt x="4" y="42"/>
                </a:lnTo>
                <a:lnTo>
                  <a:pt x="6" y="44"/>
                </a:lnTo>
                <a:lnTo>
                  <a:pt x="8" y="46"/>
                </a:lnTo>
                <a:lnTo>
                  <a:pt x="10" y="47"/>
                </a:lnTo>
                <a:lnTo>
                  <a:pt x="11" y="49"/>
                </a:lnTo>
                <a:lnTo>
                  <a:pt x="14"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7" name="Freeform 97"/>
          <p:cNvSpPr>
            <a:spLocks/>
          </p:cNvSpPr>
          <p:nvPr/>
        </p:nvSpPr>
        <p:spPr bwMode="auto">
          <a:xfrm>
            <a:off x="4070350" y="45513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8" name="Freeform 98"/>
          <p:cNvSpPr>
            <a:spLocks/>
          </p:cNvSpPr>
          <p:nvPr/>
        </p:nvSpPr>
        <p:spPr bwMode="auto">
          <a:xfrm>
            <a:off x="4070350" y="466566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79" name="Freeform 99"/>
          <p:cNvSpPr>
            <a:spLocks/>
          </p:cNvSpPr>
          <p:nvPr/>
        </p:nvSpPr>
        <p:spPr bwMode="auto">
          <a:xfrm>
            <a:off x="4119563" y="46609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6" y="54"/>
                </a:moveTo>
                <a:lnTo>
                  <a:pt x="29" y="53"/>
                </a:lnTo>
                <a:lnTo>
                  <a:pt x="32" y="53"/>
                </a:lnTo>
                <a:lnTo>
                  <a:pt x="34" y="53"/>
                </a:lnTo>
                <a:lnTo>
                  <a:pt x="37" y="52"/>
                </a:lnTo>
                <a:lnTo>
                  <a:pt x="39" y="51"/>
                </a:lnTo>
                <a:lnTo>
                  <a:pt x="42" y="49"/>
                </a:lnTo>
                <a:lnTo>
                  <a:pt x="44" y="47"/>
                </a:lnTo>
                <a:lnTo>
                  <a:pt x="45" y="46"/>
                </a:lnTo>
                <a:lnTo>
                  <a:pt x="47" y="44"/>
                </a:lnTo>
                <a:lnTo>
                  <a:pt x="49" y="42"/>
                </a:lnTo>
                <a:lnTo>
                  <a:pt x="50" y="40"/>
                </a:lnTo>
                <a:lnTo>
                  <a:pt x="51" y="38"/>
                </a:lnTo>
                <a:lnTo>
                  <a:pt x="52" y="35"/>
                </a:lnTo>
                <a:lnTo>
                  <a:pt x="53" y="33"/>
                </a:lnTo>
                <a:lnTo>
                  <a:pt x="53" y="30"/>
                </a:lnTo>
                <a:lnTo>
                  <a:pt x="54" y="27"/>
                </a:lnTo>
                <a:lnTo>
                  <a:pt x="53" y="24"/>
                </a:lnTo>
                <a:lnTo>
                  <a:pt x="53" y="21"/>
                </a:lnTo>
                <a:lnTo>
                  <a:pt x="52" y="19"/>
                </a:lnTo>
                <a:lnTo>
                  <a:pt x="51" y="16"/>
                </a:lnTo>
                <a:lnTo>
                  <a:pt x="50" y="14"/>
                </a:lnTo>
                <a:lnTo>
                  <a:pt x="49" y="12"/>
                </a:lnTo>
                <a:lnTo>
                  <a:pt x="47" y="10"/>
                </a:lnTo>
                <a:lnTo>
                  <a:pt x="45" y="8"/>
                </a:lnTo>
                <a:lnTo>
                  <a:pt x="44" y="6"/>
                </a:lnTo>
                <a:lnTo>
                  <a:pt x="42" y="4"/>
                </a:lnTo>
                <a:lnTo>
                  <a:pt x="39" y="3"/>
                </a:lnTo>
                <a:lnTo>
                  <a:pt x="37" y="2"/>
                </a:lnTo>
                <a:lnTo>
                  <a:pt x="34" y="1"/>
                </a:lnTo>
                <a:lnTo>
                  <a:pt x="32" y="0"/>
                </a:lnTo>
                <a:lnTo>
                  <a:pt x="29" y="0"/>
                </a:lnTo>
                <a:lnTo>
                  <a:pt x="26" y="0"/>
                </a:lnTo>
                <a:lnTo>
                  <a:pt x="23" y="0"/>
                </a:lnTo>
                <a:lnTo>
                  <a:pt x="21" y="0"/>
                </a:lnTo>
                <a:lnTo>
                  <a:pt x="18" y="1"/>
                </a:lnTo>
                <a:lnTo>
                  <a:pt x="15" y="2"/>
                </a:lnTo>
                <a:lnTo>
                  <a:pt x="13" y="3"/>
                </a:lnTo>
                <a:lnTo>
                  <a:pt x="10"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8"/>
                </a:lnTo>
                <a:lnTo>
                  <a:pt x="2" y="40"/>
                </a:lnTo>
                <a:lnTo>
                  <a:pt x="4" y="42"/>
                </a:lnTo>
                <a:lnTo>
                  <a:pt x="6" y="44"/>
                </a:lnTo>
                <a:lnTo>
                  <a:pt x="7" y="46"/>
                </a:lnTo>
                <a:lnTo>
                  <a:pt x="9" y="47"/>
                </a:lnTo>
                <a:lnTo>
                  <a:pt x="10" y="49"/>
                </a:lnTo>
                <a:lnTo>
                  <a:pt x="13" y="51"/>
                </a:lnTo>
                <a:lnTo>
                  <a:pt x="15" y="52"/>
                </a:lnTo>
                <a:lnTo>
                  <a:pt x="18" y="53"/>
                </a:lnTo>
                <a:lnTo>
                  <a:pt x="21"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0" name="Freeform 100"/>
          <p:cNvSpPr>
            <a:spLocks/>
          </p:cNvSpPr>
          <p:nvPr/>
        </p:nvSpPr>
        <p:spPr bwMode="auto">
          <a:xfrm>
            <a:off x="4173538" y="46609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8"/>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8"/>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1" name="Freeform 101"/>
          <p:cNvSpPr>
            <a:spLocks/>
          </p:cNvSpPr>
          <p:nvPr/>
        </p:nvSpPr>
        <p:spPr bwMode="auto">
          <a:xfrm>
            <a:off x="4225925" y="46640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0" y="39"/>
                </a:lnTo>
                <a:lnTo>
                  <a:pt x="52" y="37"/>
                </a:lnTo>
                <a:lnTo>
                  <a:pt x="53" y="35"/>
                </a:lnTo>
                <a:lnTo>
                  <a:pt x="53" y="32"/>
                </a:lnTo>
                <a:lnTo>
                  <a:pt x="53" y="30"/>
                </a:lnTo>
                <a:lnTo>
                  <a:pt x="54" y="27"/>
                </a:lnTo>
                <a:lnTo>
                  <a:pt x="53" y="24"/>
                </a:lnTo>
                <a:lnTo>
                  <a:pt x="53" y="21"/>
                </a:lnTo>
                <a:lnTo>
                  <a:pt x="53" y="19"/>
                </a:lnTo>
                <a:lnTo>
                  <a:pt x="52" y="16"/>
                </a:lnTo>
                <a:lnTo>
                  <a:pt x="50"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2" name="Freeform 102"/>
          <p:cNvSpPr>
            <a:spLocks/>
          </p:cNvSpPr>
          <p:nvPr/>
        </p:nvSpPr>
        <p:spPr bwMode="auto">
          <a:xfrm>
            <a:off x="4278313" y="4552950"/>
            <a:ext cx="74612" cy="84138"/>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7" y="52"/>
                </a:moveTo>
                <a:lnTo>
                  <a:pt x="29" y="51"/>
                </a:lnTo>
                <a:lnTo>
                  <a:pt x="31" y="51"/>
                </a:lnTo>
                <a:lnTo>
                  <a:pt x="34" y="51"/>
                </a:lnTo>
                <a:lnTo>
                  <a:pt x="37" y="50"/>
                </a:lnTo>
                <a:lnTo>
                  <a:pt x="38" y="49"/>
                </a:lnTo>
                <a:lnTo>
                  <a:pt x="41" y="47"/>
                </a:lnTo>
                <a:lnTo>
                  <a:pt x="43" y="46"/>
                </a:lnTo>
                <a:lnTo>
                  <a:pt x="44" y="44"/>
                </a:lnTo>
                <a:lnTo>
                  <a:pt x="46" y="42"/>
                </a:lnTo>
                <a:lnTo>
                  <a:pt x="48" y="40"/>
                </a:lnTo>
                <a:lnTo>
                  <a:pt x="49" y="39"/>
                </a:lnTo>
                <a:lnTo>
                  <a:pt x="50" y="36"/>
                </a:lnTo>
                <a:lnTo>
                  <a:pt x="51" y="33"/>
                </a:lnTo>
                <a:lnTo>
                  <a:pt x="51" y="32"/>
                </a:lnTo>
                <a:lnTo>
                  <a:pt x="51" y="29"/>
                </a:lnTo>
                <a:lnTo>
                  <a:pt x="52" y="26"/>
                </a:lnTo>
                <a:lnTo>
                  <a:pt x="51" y="23"/>
                </a:lnTo>
                <a:lnTo>
                  <a:pt x="51" y="20"/>
                </a:lnTo>
                <a:lnTo>
                  <a:pt x="51" y="18"/>
                </a:lnTo>
                <a:lnTo>
                  <a:pt x="50" y="16"/>
                </a:lnTo>
                <a:lnTo>
                  <a:pt x="49" y="13"/>
                </a:lnTo>
                <a:lnTo>
                  <a:pt x="48" y="11"/>
                </a:lnTo>
                <a:lnTo>
                  <a:pt x="46" y="9"/>
                </a:lnTo>
                <a:lnTo>
                  <a:pt x="44" y="8"/>
                </a:lnTo>
                <a:lnTo>
                  <a:pt x="43" y="6"/>
                </a:lnTo>
                <a:lnTo>
                  <a:pt x="41" y="4"/>
                </a:lnTo>
                <a:lnTo>
                  <a:pt x="38" y="3"/>
                </a:lnTo>
                <a:lnTo>
                  <a:pt x="37" y="2"/>
                </a:lnTo>
                <a:lnTo>
                  <a:pt x="34" y="1"/>
                </a:lnTo>
                <a:lnTo>
                  <a:pt x="31" y="0"/>
                </a:lnTo>
                <a:lnTo>
                  <a:pt x="29" y="0"/>
                </a:lnTo>
                <a:lnTo>
                  <a:pt x="27" y="0"/>
                </a:lnTo>
                <a:lnTo>
                  <a:pt x="23" y="0"/>
                </a:lnTo>
                <a:lnTo>
                  <a:pt x="21" y="0"/>
                </a:lnTo>
                <a:lnTo>
                  <a:pt x="19" y="1"/>
                </a:lnTo>
                <a:lnTo>
                  <a:pt x="16" y="2"/>
                </a:lnTo>
                <a:lnTo>
                  <a:pt x="14" y="3"/>
                </a:lnTo>
                <a:lnTo>
                  <a:pt x="11" y="4"/>
                </a:lnTo>
                <a:lnTo>
                  <a:pt x="9" y="6"/>
                </a:lnTo>
                <a:lnTo>
                  <a:pt x="8" y="8"/>
                </a:lnTo>
                <a:lnTo>
                  <a:pt x="6" y="9"/>
                </a:lnTo>
                <a:lnTo>
                  <a:pt x="4" y="11"/>
                </a:lnTo>
                <a:lnTo>
                  <a:pt x="3" y="13"/>
                </a:lnTo>
                <a:lnTo>
                  <a:pt x="2" y="16"/>
                </a:lnTo>
                <a:lnTo>
                  <a:pt x="1" y="18"/>
                </a:lnTo>
                <a:lnTo>
                  <a:pt x="0" y="20"/>
                </a:lnTo>
                <a:lnTo>
                  <a:pt x="0" y="23"/>
                </a:lnTo>
                <a:lnTo>
                  <a:pt x="0" y="26"/>
                </a:lnTo>
                <a:lnTo>
                  <a:pt x="0" y="29"/>
                </a:lnTo>
                <a:lnTo>
                  <a:pt x="0" y="32"/>
                </a:lnTo>
                <a:lnTo>
                  <a:pt x="1" y="33"/>
                </a:lnTo>
                <a:lnTo>
                  <a:pt x="2" y="36"/>
                </a:lnTo>
                <a:lnTo>
                  <a:pt x="3" y="39"/>
                </a:lnTo>
                <a:lnTo>
                  <a:pt x="4" y="40"/>
                </a:lnTo>
                <a:lnTo>
                  <a:pt x="6" y="42"/>
                </a:lnTo>
                <a:lnTo>
                  <a:pt x="8" y="44"/>
                </a:lnTo>
                <a:lnTo>
                  <a:pt x="9" y="46"/>
                </a:lnTo>
                <a:lnTo>
                  <a:pt x="11" y="47"/>
                </a:lnTo>
                <a:lnTo>
                  <a:pt x="14" y="49"/>
                </a:lnTo>
                <a:lnTo>
                  <a:pt x="16" y="50"/>
                </a:lnTo>
                <a:lnTo>
                  <a:pt x="19" y="51"/>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3" name="Freeform 103"/>
          <p:cNvSpPr>
            <a:spLocks/>
          </p:cNvSpPr>
          <p:nvPr/>
        </p:nvSpPr>
        <p:spPr bwMode="auto">
          <a:xfrm>
            <a:off x="4275138" y="46609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8" y="44"/>
                </a:lnTo>
                <a:lnTo>
                  <a:pt x="49" y="42"/>
                </a:lnTo>
                <a:lnTo>
                  <a:pt x="50" y="40"/>
                </a:lnTo>
                <a:lnTo>
                  <a:pt x="52" y="38"/>
                </a:lnTo>
                <a:lnTo>
                  <a:pt x="53" y="35"/>
                </a:lnTo>
                <a:lnTo>
                  <a:pt x="53" y="33"/>
                </a:lnTo>
                <a:lnTo>
                  <a:pt x="53" y="30"/>
                </a:lnTo>
                <a:lnTo>
                  <a:pt x="54" y="27"/>
                </a:lnTo>
                <a:lnTo>
                  <a:pt x="53" y="24"/>
                </a:lnTo>
                <a:lnTo>
                  <a:pt x="53" y="21"/>
                </a:lnTo>
                <a:lnTo>
                  <a:pt x="53" y="19"/>
                </a:lnTo>
                <a:lnTo>
                  <a:pt x="52" y="16"/>
                </a:lnTo>
                <a:lnTo>
                  <a:pt x="50" y="14"/>
                </a:lnTo>
                <a:lnTo>
                  <a:pt x="49" y="12"/>
                </a:lnTo>
                <a:lnTo>
                  <a:pt x="48"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7"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8"/>
                </a:lnTo>
                <a:lnTo>
                  <a:pt x="2" y="40"/>
                </a:lnTo>
                <a:lnTo>
                  <a:pt x="4" y="42"/>
                </a:lnTo>
                <a:lnTo>
                  <a:pt x="6" y="44"/>
                </a:lnTo>
                <a:lnTo>
                  <a:pt x="7" y="46"/>
                </a:lnTo>
                <a:lnTo>
                  <a:pt x="10" y="47"/>
                </a:lnTo>
                <a:lnTo>
                  <a:pt x="12" y="49"/>
                </a:lnTo>
                <a:lnTo>
                  <a:pt x="13" y="51"/>
                </a:lnTo>
                <a:lnTo>
                  <a:pt x="17"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4" name="Freeform 104"/>
          <p:cNvSpPr>
            <a:spLocks/>
          </p:cNvSpPr>
          <p:nvPr/>
        </p:nvSpPr>
        <p:spPr bwMode="auto">
          <a:xfrm>
            <a:off x="4325938" y="4668838"/>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2"/>
                </a:lnTo>
                <a:lnTo>
                  <a:pt x="38" y="51"/>
                </a:lnTo>
                <a:lnTo>
                  <a:pt x="40" y="50"/>
                </a:lnTo>
                <a:lnTo>
                  <a:pt x="42" y="49"/>
                </a:lnTo>
                <a:lnTo>
                  <a:pt x="44" y="47"/>
                </a:lnTo>
                <a:lnTo>
                  <a:pt x="46" y="46"/>
                </a:lnTo>
                <a:lnTo>
                  <a:pt x="47" y="44"/>
                </a:lnTo>
                <a:lnTo>
                  <a:pt x="50" y="42"/>
                </a:lnTo>
                <a:lnTo>
                  <a:pt x="51" y="39"/>
                </a:lnTo>
                <a:lnTo>
                  <a:pt x="52" y="37"/>
                </a:lnTo>
                <a:lnTo>
                  <a:pt x="53" y="34"/>
                </a:lnTo>
                <a:lnTo>
                  <a:pt x="53" y="32"/>
                </a:lnTo>
                <a:lnTo>
                  <a:pt x="53" y="30"/>
                </a:lnTo>
                <a:lnTo>
                  <a:pt x="54" y="27"/>
                </a:lnTo>
                <a:lnTo>
                  <a:pt x="53" y="24"/>
                </a:lnTo>
                <a:lnTo>
                  <a:pt x="53" y="21"/>
                </a:lnTo>
                <a:lnTo>
                  <a:pt x="53" y="19"/>
                </a:lnTo>
                <a:lnTo>
                  <a:pt x="52" y="16"/>
                </a:lnTo>
                <a:lnTo>
                  <a:pt x="51" y="13"/>
                </a:lnTo>
                <a:lnTo>
                  <a:pt x="50" y="12"/>
                </a:lnTo>
                <a:lnTo>
                  <a:pt x="47" y="9"/>
                </a:lnTo>
                <a:lnTo>
                  <a:pt x="46" y="7"/>
                </a:lnTo>
                <a:lnTo>
                  <a:pt x="44" y="6"/>
                </a:lnTo>
                <a:lnTo>
                  <a:pt x="42" y="4"/>
                </a:lnTo>
                <a:lnTo>
                  <a:pt x="40" y="2"/>
                </a:lnTo>
                <a:lnTo>
                  <a:pt x="38" y="2"/>
                </a:lnTo>
                <a:lnTo>
                  <a:pt x="35" y="1"/>
                </a:lnTo>
                <a:lnTo>
                  <a:pt x="33" y="0"/>
                </a:lnTo>
                <a:lnTo>
                  <a:pt x="30" y="0"/>
                </a:lnTo>
                <a:lnTo>
                  <a:pt x="27" y="0"/>
                </a:lnTo>
                <a:lnTo>
                  <a:pt x="24" y="0"/>
                </a:lnTo>
                <a:lnTo>
                  <a:pt x="21" y="0"/>
                </a:lnTo>
                <a:lnTo>
                  <a:pt x="19" y="1"/>
                </a:lnTo>
                <a:lnTo>
                  <a:pt x="16" y="2"/>
                </a:lnTo>
                <a:lnTo>
                  <a:pt x="14" y="2"/>
                </a:lnTo>
                <a:lnTo>
                  <a:pt x="12" y="4"/>
                </a:lnTo>
                <a:lnTo>
                  <a:pt x="10" y="6"/>
                </a:lnTo>
                <a:lnTo>
                  <a:pt x="8" y="7"/>
                </a:lnTo>
                <a:lnTo>
                  <a:pt x="6" y="9"/>
                </a:lnTo>
                <a:lnTo>
                  <a:pt x="4" y="12"/>
                </a:lnTo>
                <a:lnTo>
                  <a:pt x="3" y="13"/>
                </a:lnTo>
                <a:lnTo>
                  <a:pt x="2" y="16"/>
                </a:lnTo>
                <a:lnTo>
                  <a:pt x="1" y="19"/>
                </a:lnTo>
                <a:lnTo>
                  <a:pt x="0" y="21"/>
                </a:lnTo>
                <a:lnTo>
                  <a:pt x="0" y="24"/>
                </a:lnTo>
                <a:lnTo>
                  <a:pt x="0" y="27"/>
                </a:lnTo>
                <a:lnTo>
                  <a:pt x="0" y="30"/>
                </a:lnTo>
                <a:lnTo>
                  <a:pt x="0" y="32"/>
                </a:lnTo>
                <a:lnTo>
                  <a:pt x="1" y="34"/>
                </a:lnTo>
                <a:lnTo>
                  <a:pt x="2" y="37"/>
                </a:lnTo>
                <a:lnTo>
                  <a:pt x="3" y="39"/>
                </a:lnTo>
                <a:lnTo>
                  <a:pt x="4" y="42"/>
                </a:lnTo>
                <a:lnTo>
                  <a:pt x="6" y="44"/>
                </a:lnTo>
                <a:lnTo>
                  <a:pt x="8" y="46"/>
                </a:lnTo>
                <a:lnTo>
                  <a:pt x="10" y="47"/>
                </a:lnTo>
                <a:lnTo>
                  <a:pt x="12" y="49"/>
                </a:lnTo>
                <a:lnTo>
                  <a:pt x="14"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5" name="Freeform 105"/>
          <p:cNvSpPr>
            <a:spLocks/>
          </p:cNvSpPr>
          <p:nvPr/>
        </p:nvSpPr>
        <p:spPr bwMode="auto">
          <a:xfrm>
            <a:off x="4330700" y="4668838"/>
            <a:ext cx="77788"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29" y="51"/>
                </a:lnTo>
                <a:lnTo>
                  <a:pt x="32" y="51"/>
                </a:lnTo>
                <a:lnTo>
                  <a:pt x="34" y="51"/>
                </a:lnTo>
                <a:lnTo>
                  <a:pt x="37" y="50"/>
                </a:lnTo>
                <a:lnTo>
                  <a:pt x="40" y="49"/>
                </a:lnTo>
                <a:lnTo>
                  <a:pt x="41" y="47"/>
                </a:lnTo>
                <a:lnTo>
                  <a:pt x="44" y="46"/>
                </a:lnTo>
                <a:lnTo>
                  <a:pt x="46" y="44"/>
                </a:lnTo>
                <a:lnTo>
                  <a:pt x="47" y="43"/>
                </a:lnTo>
                <a:lnTo>
                  <a:pt x="49" y="40"/>
                </a:lnTo>
                <a:lnTo>
                  <a:pt x="50" y="39"/>
                </a:lnTo>
                <a:lnTo>
                  <a:pt x="52" y="36"/>
                </a:lnTo>
                <a:lnTo>
                  <a:pt x="53" y="33"/>
                </a:lnTo>
                <a:lnTo>
                  <a:pt x="53" y="32"/>
                </a:lnTo>
                <a:lnTo>
                  <a:pt x="53" y="29"/>
                </a:lnTo>
                <a:lnTo>
                  <a:pt x="54" y="26"/>
                </a:lnTo>
                <a:lnTo>
                  <a:pt x="53" y="23"/>
                </a:lnTo>
                <a:lnTo>
                  <a:pt x="53" y="20"/>
                </a:lnTo>
                <a:lnTo>
                  <a:pt x="53" y="19"/>
                </a:lnTo>
                <a:lnTo>
                  <a:pt x="52" y="16"/>
                </a:lnTo>
                <a:lnTo>
                  <a:pt x="50" y="13"/>
                </a:lnTo>
                <a:lnTo>
                  <a:pt x="49" y="11"/>
                </a:lnTo>
                <a:lnTo>
                  <a:pt x="47" y="9"/>
                </a:lnTo>
                <a:lnTo>
                  <a:pt x="46" y="8"/>
                </a:lnTo>
                <a:lnTo>
                  <a:pt x="44" y="6"/>
                </a:lnTo>
                <a:lnTo>
                  <a:pt x="41" y="4"/>
                </a:lnTo>
                <a:lnTo>
                  <a:pt x="40" y="3"/>
                </a:lnTo>
                <a:lnTo>
                  <a:pt x="37" y="2"/>
                </a:lnTo>
                <a:lnTo>
                  <a:pt x="34" y="1"/>
                </a:lnTo>
                <a:lnTo>
                  <a:pt x="32" y="0"/>
                </a:lnTo>
                <a:lnTo>
                  <a:pt x="29" y="0"/>
                </a:lnTo>
                <a:lnTo>
                  <a:pt x="27" y="0"/>
                </a:lnTo>
                <a:lnTo>
                  <a:pt x="23" y="0"/>
                </a:lnTo>
                <a:lnTo>
                  <a:pt x="21" y="0"/>
                </a:lnTo>
                <a:lnTo>
                  <a:pt x="19" y="1"/>
                </a:lnTo>
                <a:lnTo>
                  <a:pt x="16" y="2"/>
                </a:lnTo>
                <a:lnTo>
                  <a:pt x="13" y="3"/>
                </a:lnTo>
                <a:lnTo>
                  <a:pt x="11" y="4"/>
                </a:lnTo>
                <a:lnTo>
                  <a:pt x="10" y="6"/>
                </a:lnTo>
                <a:lnTo>
                  <a:pt x="7" y="8"/>
                </a:lnTo>
                <a:lnTo>
                  <a:pt x="6" y="9"/>
                </a:lnTo>
                <a:lnTo>
                  <a:pt x="4" y="11"/>
                </a:lnTo>
                <a:lnTo>
                  <a:pt x="3" y="13"/>
                </a:lnTo>
                <a:lnTo>
                  <a:pt x="2" y="16"/>
                </a:lnTo>
                <a:lnTo>
                  <a:pt x="1" y="19"/>
                </a:lnTo>
                <a:lnTo>
                  <a:pt x="0" y="20"/>
                </a:lnTo>
                <a:lnTo>
                  <a:pt x="0" y="23"/>
                </a:lnTo>
                <a:lnTo>
                  <a:pt x="0" y="26"/>
                </a:lnTo>
                <a:lnTo>
                  <a:pt x="0" y="29"/>
                </a:lnTo>
                <a:lnTo>
                  <a:pt x="0" y="32"/>
                </a:lnTo>
                <a:lnTo>
                  <a:pt x="1" y="33"/>
                </a:lnTo>
                <a:lnTo>
                  <a:pt x="2" y="36"/>
                </a:lnTo>
                <a:lnTo>
                  <a:pt x="3" y="39"/>
                </a:lnTo>
                <a:lnTo>
                  <a:pt x="4" y="40"/>
                </a:lnTo>
                <a:lnTo>
                  <a:pt x="6" y="43"/>
                </a:lnTo>
                <a:lnTo>
                  <a:pt x="7" y="44"/>
                </a:lnTo>
                <a:lnTo>
                  <a:pt x="10" y="46"/>
                </a:lnTo>
                <a:lnTo>
                  <a:pt x="11" y="47"/>
                </a:lnTo>
                <a:lnTo>
                  <a:pt x="13" y="49"/>
                </a:lnTo>
                <a:lnTo>
                  <a:pt x="16" y="50"/>
                </a:lnTo>
                <a:lnTo>
                  <a:pt x="19" y="51"/>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6" name="Freeform 106"/>
          <p:cNvSpPr>
            <a:spLocks/>
          </p:cNvSpPr>
          <p:nvPr/>
        </p:nvSpPr>
        <p:spPr bwMode="auto">
          <a:xfrm>
            <a:off x="4325938" y="443547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3"/>
                </a:lnTo>
                <a:lnTo>
                  <a:pt x="38" y="52"/>
                </a:lnTo>
                <a:lnTo>
                  <a:pt x="40" y="51"/>
                </a:lnTo>
                <a:lnTo>
                  <a:pt x="42" y="49"/>
                </a:lnTo>
                <a:lnTo>
                  <a:pt x="44" y="47"/>
                </a:lnTo>
                <a:lnTo>
                  <a:pt x="46" y="46"/>
                </a:lnTo>
                <a:lnTo>
                  <a:pt x="47" y="44"/>
                </a:lnTo>
                <a:lnTo>
                  <a:pt x="50" y="42"/>
                </a:lnTo>
                <a:lnTo>
                  <a:pt x="51" y="40"/>
                </a:lnTo>
                <a:lnTo>
                  <a:pt x="52" y="37"/>
                </a:lnTo>
                <a:lnTo>
                  <a:pt x="53" y="35"/>
                </a:lnTo>
                <a:lnTo>
                  <a:pt x="53" y="33"/>
                </a:lnTo>
                <a:lnTo>
                  <a:pt x="53" y="30"/>
                </a:lnTo>
                <a:lnTo>
                  <a:pt x="54" y="27"/>
                </a:lnTo>
                <a:lnTo>
                  <a:pt x="53" y="24"/>
                </a:lnTo>
                <a:lnTo>
                  <a:pt x="53" y="21"/>
                </a:lnTo>
                <a:lnTo>
                  <a:pt x="53" y="18"/>
                </a:lnTo>
                <a:lnTo>
                  <a:pt x="52" y="16"/>
                </a:lnTo>
                <a:lnTo>
                  <a:pt x="51" y="14"/>
                </a:lnTo>
                <a:lnTo>
                  <a:pt x="50" y="12"/>
                </a:lnTo>
                <a:lnTo>
                  <a:pt x="47" y="10"/>
                </a:lnTo>
                <a:lnTo>
                  <a:pt x="46" y="8"/>
                </a:lnTo>
                <a:lnTo>
                  <a:pt x="44" y="5"/>
                </a:lnTo>
                <a:lnTo>
                  <a:pt x="42" y="4"/>
                </a:lnTo>
                <a:lnTo>
                  <a:pt x="40" y="3"/>
                </a:lnTo>
                <a:lnTo>
                  <a:pt x="38" y="2"/>
                </a:lnTo>
                <a:lnTo>
                  <a:pt x="35" y="1"/>
                </a:lnTo>
                <a:lnTo>
                  <a:pt x="33" y="0"/>
                </a:lnTo>
                <a:lnTo>
                  <a:pt x="30" y="0"/>
                </a:lnTo>
                <a:lnTo>
                  <a:pt x="27" y="0"/>
                </a:lnTo>
                <a:lnTo>
                  <a:pt x="24" y="0"/>
                </a:lnTo>
                <a:lnTo>
                  <a:pt x="21" y="0"/>
                </a:lnTo>
                <a:lnTo>
                  <a:pt x="19" y="1"/>
                </a:lnTo>
                <a:lnTo>
                  <a:pt x="16" y="2"/>
                </a:lnTo>
                <a:lnTo>
                  <a:pt x="14" y="3"/>
                </a:lnTo>
                <a:lnTo>
                  <a:pt x="12" y="4"/>
                </a:lnTo>
                <a:lnTo>
                  <a:pt x="10" y="5"/>
                </a:lnTo>
                <a:lnTo>
                  <a:pt x="8" y="8"/>
                </a:lnTo>
                <a:lnTo>
                  <a:pt x="6" y="10"/>
                </a:lnTo>
                <a:lnTo>
                  <a:pt x="4" y="12"/>
                </a:lnTo>
                <a:lnTo>
                  <a:pt x="3" y="14"/>
                </a:lnTo>
                <a:lnTo>
                  <a:pt x="2" y="16"/>
                </a:lnTo>
                <a:lnTo>
                  <a:pt x="1" y="18"/>
                </a:lnTo>
                <a:lnTo>
                  <a:pt x="0" y="21"/>
                </a:lnTo>
                <a:lnTo>
                  <a:pt x="0" y="24"/>
                </a:lnTo>
                <a:lnTo>
                  <a:pt x="0" y="27"/>
                </a:lnTo>
                <a:lnTo>
                  <a:pt x="0" y="30"/>
                </a:lnTo>
                <a:lnTo>
                  <a:pt x="0" y="33"/>
                </a:lnTo>
                <a:lnTo>
                  <a:pt x="1" y="35"/>
                </a:lnTo>
                <a:lnTo>
                  <a:pt x="2" y="37"/>
                </a:lnTo>
                <a:lnTo>
                  <a:pt x="3" y="40"/>
                </a:lnTo>
                <a:lnTo>
                  <a:pt x="4" y="42"/>
                </a:lnTo>
                <a:lnTo>
                  <a:pt x="6" y="44"/>
                </a:lnTo>
                <a:lnTo>
                  <a:pt x="8" y="46"/>
                </a:lnTo>
                <a:lnTo>
                  <a:pt x="10" y="47"/>
                </a:lnTo>
                <a:lnTo>
                  <a:pt x="12" y="49"/>
                </a:lnTo>
                <a:lnTo>
                  <a:pt x="14"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7" name="Freeform 107"/>
          <p:cNvSpPr>
            <a:spLocks/>
          </p:cNvSpPr>
          <p:nvPr/>
        </p:nvSpPr>
        <p:spPr bwMode="auto">
          <a:xfrm>
            <a:off x="4329113" y="4321175"/>
            <a:ext cx="77787"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2" y="51"/>
                </a:lnTo>
                <a:lnTo>
                  <a:pt x="35" y="51"/>
                </a:lnTo>
                <a:lnTo>
                  <a:pt x="37" y="49"/>
                </a:lnTo>
                <a:lnTo>
                  <a:pt x="39" y="48"/>
                </a:lnTo>
                <a:lnTo>
                  <a:pt x="42" y="47"/>
                </a:lnTo>
                <a:lnTo>
                  <a:pt x="44" y="46"/>
                </a:lnTo>
                <a:lnTo>
                  <a:pt x="46" y="44"/>
                </a:lnTo>
                <a:lnTo>
                  <a:pt x="47" y="42"/>
                </a:lnTo>
                <a:lnTo>
                  <a:pt x="49" y="40"/>
                </a:lnTo>
                <a:lnTo>
                  <a:pt x="50" y="39"/>
                </a:lnTo>
                <a:lnTo>
                  <a:pt x="51" y="36"/>
                </a:lnTo>
                <a:lnTo>
                  <a:pt x="53" y="33"/>
                </a:lnTo>
                <a:lnTo>
                  <a:pt x="53" y="31"/>
                </a:lnTo>
                <a:lnTo>
                  <a:pt x="53" y="29"/>
                </a:lnTo>
                <a:lnTo>
                  <a:pt x="54" y="26"/>
                </a:lnTo>
                <a:lnTo>
                  <a:pt x="53" y="23"/>
                </a:lnTo>
                <a:lnTo>
                  <a:pt x="53" y="20"/>
                </a:lnTo>
                <a:lnTo>
                  <a:pt x="53" y="18"/>
                </a:lnTo>
                <a:lnTo>
                  <a:pt x="51" y="16"/>
                </a:lnTo>
                <a:lnTo>
                  <a:pt x="50" y="13"/>
                </a:lnTo>
                <a:lnTo>
                  <a:pt x="49" y="11"/>
                </a:lnTo>
                <a:lnTo>
                  <a:pt x="47" y="9"/>
                </a:lnTo>
                <a:lnTo>
                  <a:pt x="46" y="7"/>
                </a:lnTo>
                <a:lnTo>
                  <a:pt x="44" y="6"/>
                </a:lnTo>
                <a:lnTo>
                  <a:pt x="42" y="4"/>
                </a:lnTo>
                <a:lnTo>
                  <a:pt x="39"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1"/>
                </a:lnTo>
                <a:lnTo>
                  <a:pt x="2" y="13"/>
                </a:lnTo>
                <a:lnTo>
                  <a:pt x="2" y="16"/>
                </a:lnTo>
                <a:lnTo>
                  <a:pt x="1" y="18"/>
                </a:lnTo>
                <a:lnTo>
                  <a:pt x="0" y="20"/>
                </a:lnTo>
                <a:lnTo>
                  <a:pt x="0" y="23"/>
                </a:lnTo>
                <a:lnTo>
                  <a:pt x="0" y="26"/>
                </a:lnTo>
                <a:lnTo>
                  <a:pt x="0" y="29"/>
                </a:lnTo>
                <a:lnTo>
                  <a:pt x="0" y="31"/>
                </a:lnTo>
                <a:lnTo>
                  <a:pt x="1" y="33"/>
                </a:lnTo>
                <a:lnTo>
                  <a:pt x="2" y="36"/>
                </a:lnTo>
                <a:lnTo>
                  <a:pt x="2" y="39"/>
                </a:lnTo>
                <a:lnTo>
                  <a:pt x="4" y="40"/>
                </a:lnTo>
                <a:lnTo>
                  <a:pt x="6" y="42"/>
                </a:lnTo>
                <a:lnTo>
                  <a:pt x="7" y="44"/>
                </a:lnTo>
                <a:lnTo>
                  <a:pt x="9" y="46"/>
                </a:lnTo>
                <a:lnTo>
                  <a:pt x="12" y="47"/>
                </a:lnTo>
                <a:lnTo>
                  <a:pt x="13" y="48"/>
                </a:lnTo>
                <a:lnTo>
                  <a:pt x="16" y="49"/>
                </a:lnTo>
                <a:lnTo>
                  <a:pt x="19" y="51"/>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8" name="Freeform 108"/>
          <p:cNvSpPr>
            <a:spLocks/>
          </p:cNvSpPr>
          <p:nvPr/>
        </p:nvSpPr>
        <p:spPr bwMode="auto">
          <a:xfrm>
            <a:off x="4333875" y="4208463"/>
            <a:ext cx="77788"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6" y="52"/>
                </a:moveTo>
                <a:lnTo>
                  <a:pt x="29" y="51"/>
                </a:lnTo>
                <a:lnTo>
                  <a:pt x="32" y="51"/>
                </a:lnTo>
                <a:lnTo>
                  <a:pt x="34" y="51"/>
                </a:lnTo>
                <a:lnTo>
                  <a:pt x="37" y="50"/>
                </a:lnTo>
                <a:lnTo>
                  <a:pt x="39" y="49"/>
                </a:lnTo>
                <a:lnTo>
                  <a:pt x="41" y="47"/>
                </a:lnTo>
                <a:lnTo>
                  <a:pt x="43" y="46"/>
                </a:lnTo>
                <a:lnTo>
                  <a:pt x="45" y="44"/>
                </a:lnTo>
                <a:lnTo>
                  <a:pt x="47" y="42"/>
                </a:lnTo>
                <a:lnTo>
                  <a:pt x="49" y="41"/>
                </a:lnTo>
                <a:lnTo>
                  <a:pt x="50" y="38"/>
                </a:lnTo>
                <a:lnTo>
                  <a:pt x="51" y="36"/>
                </a:lnTo>
                <a:lnTo>
                  <a:pt x="53" y="33"/>
                </a:lnTo>
                <a:lnTo>
                  <a:pt x="53" y="31"/>
                </a:lnTo>
                <a:lnTo>
                  <a:pt x="53" y="29"/>
                </a:lnTo>
                <a:lnTo>
                  <a:pt x="54" y="26"/>
                </a:lnTo>
                <a:lnTo>
                  <a:pt x="53" y="23"/>
                </a:lnTo>
                <a:lnTo>
                  <a:pt x="53" y="20"/>
                </a:lnTo>
                <a:lnTo>
                  <a:pt x="53" y="18"/>
                </a:lnTo>
                <a:lnTo>
                  <a:pt x="51" y="16"/>
                </a:lnTo>
                <a:lnTo>
                  <a:pt x="50" y="13"/>
                </a:lnTo>
                <a:lnTo>
                  <a:pt x="49" y="11"/>
                </a:lnTo>
                <a:lnTo>
                  <a:pt x="47" y="9"/>
                </a:lnTo>
                <a:lnTo>
                  <a:pt x="45" y="7"/>
                </a:lnTo>
                <a:lnTo>
                  <a:pt x="43" y="5"/>
                </a:lnTo>
                <a:lnTo>
                  <a:pt x="41" y="4"/>
                </a:lnTo>
                <a:lnTo>
                  <a:pt x="39" y="2"/>
                </a:lnTo>
                <a:lnTo>
                  <a:pt x="37" y="2"/>
                </a:lnTo>
                <a:lnTo>
                  <a:pt x="34" y="1"/>
                </a:lnTo>
                <a:lnTo>
                  <a:pt x="32" y="0"/>
                </a:lnTo>
                <a:lnTo>
                  <a:pt x="29" y="0"/>
                </a:lnTo>
                <a:lnTo>
                  <a:pt x="26" y="0"/>
                </a:lnTo>
                <a:lnTo>
                  <a:pt x="23" y="0"/>
                </a:lnTo>
                <a:lnTo>
                  <a:pt x="20" y="0"/>
                </a:lnTo>
                <a:lnTo>
                  <a:pt x="19" y="1"/>
                </a:lnTo>
                <a:lnTo>
                  <a:pt x="16" y="2"/>
                </a:lnTo>
                <a:lnTo>
                  <a:pt x="13" y="2"/>
                </a:lnTo>
                <a:lnTo>
                  <a:pt x="11" y="4"/>
                </a:lnTo>
                <a:lnTo>
                  <a:pt x="9" y="5"/>
                </a:lnTo>
                <a:lnTo>
                  <a:pt x="7" y="7"/>
                </a:lnTo>
                <a:lnTo>
                  <a:pt x="6" y="9"/>
                </a:lnTo>
                <a:lnTo>
                  <a:pt x="4" y="11"/>
                </a:lnTo>
                <a:lnTo>
                  <a:pt x="2" y="13"/>
                </a:lnTo>
                <a:lnTo>
                  <a:pt x="2" y="16"/>
                </a:lnTo>
                <a:lnTo>
                  <a:pt x="1" y="18"/>
                </a:lnTo>
                <a:lnTo>
                  <a:pt x="0" y="20"/>
                </a:lnTo>
                <a:lnTo>
                  <a:pt x="0" y="23"/>
                </a:lnTo>
                <a:lnTo>
                  <a:pt x="0" y="26"/>
                </a:lnTo>
                <a:lnTo>
                  <a:pt x="0" y="29"/>
                </a:lnTo>
                <a:lnTo>
                  <a:pt x="0" y="31"/>
                </a:lnTo>
                <a:lnTo>
                  <a:pt x="1" y="33"/>
                </a:lnTo>
                <a:lnTo>
                  <a:pt x="2" y="36"/>
                </a:lnTo>
                <a:lnTo>
                  <a:pt x="2" y="38"/>
                </a:lnTo>
                <a:lnTo>
                  <a:pt x="4" y="41"/>
                </a:lnTo>
                <a:lnTo>
                  <a:pt x="6" y="42"/>
                </a:lnTo>
                <a:lnTo>
                  <a:pt x="7" y="44"/>
                </a:lnTo>
                <a:lnTo>
                  <a:pt x="9" y="46"/>
                </a:lnTo>
                <a:lnTo>
                  <a:pt x="11" y="47"/>
                </a:lnTo>
                <a:lnTo>
                  <a:pt x="13" y="49"/>
                </a:lnTo>
                <a:lnTo>
                  <a:pt x="16" y="50"/>
                </a:lnTo>
                <a:lnTo>
                  <a:pt x="19" y="51"/>
                </a:lnTo>
                <a:lnTo>
                  <a:pt x="20" y="51"/>
                </a:lnTo>
                <a:lnTo>
                  <a:pt x="23" y="51"/>
                </a:lnTo>
                <a:lnTo>
                  <a:pt x="26"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89" name="Freeform 109"/>
          <p:cNvSpPr>
            <a:spLocks/>
          </p:cNvSpPr>
          <p:nvPr/>
        </p:nvSpPr>
        <p:spPr bwMode="auto">
          <a:xfrm>
            <a:off x="4329113" y="4087813"/>
            <a:ext cx="77787"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30" y="52"/>
                </a:lnTo>
                <a:lnTo>
                  <a:pt x="32" y="52"/>
                </a:lnTo>
                <a:lnTo>
                  <a:pt x="35" y="52"/>
                </a:lnTo>
                <a:lnTo>
                  <a:pt x="37" y="51"/>
                </a:lnTo>
                <a:lnTo>
                  <a:pt x="39" y="50"/>
                </a:lnTo>
                <a:lnTo>
                  <a:pt x="42" y="49"/>
                </a:lnTo>
                <a:lnTo>
                  <a:pt x="44" y="46"/>
                </a:lnTo>
                <a:lnTo>
                  <a:pt x="46" y="45"/>
                </a:lnTo>
                <a:lnTo>
                  <a:pt x="47" y="43"/>
                </a:lnTo>
                <a:lnTo>
                  <a:pt x="49" y="41"/>
                </a:lnTo>
                <a:lnTo>
                  <a:pt x="50" y="39"/>
                </a:lnTo>
                <a:lnTo>
                  <a:pt x="51" y="37"/>
                </a:lnTo>
                <a:lnTo>
                  <a:pt x="53" y="34"/>
                </a:lnTo>
                <a:lnTo>
                  <a:pt x="53" y="32"/>
                </a:lnTo>
                <a:lnTo>
                  <a:pt x="53" y="29"/>
                </a:lnTo>
                <a:lnTo>
                  <a:pt x="54" y="26"/>
                </a:lnTo>
                <a:lnTo>
                  <a:pt x="53" y="23"/>
                </a:lnTo>
                <a:lnTo>
                  <a:pt x="53" y="20"/>
                </a:lnTo>
                <a:lnTo>
                  <a:pt x="53" y="19"/>
                </a:lnTo>
                <a:lnTo>
                  <a:pt x="51" y="16"/>
                </a:lnTo>
                <a:lnTo>
                  <a:pt x="50" y="13"/>
                </a:lnTo>
                <a:lnTo>
                  <a:pt x="49" y="11"/>
                </a:lnTo>
                <a:lnTo>
                  <a:pt x="47" y="9"/>
                </a:lnTo>
                <a:lnTo>
                  <a:pt x="46" y="7"/>
                </a:lnTo>
                <a:lnTo>
                  <a:pt x="44" y="6"/>
                </a:lnTo>
                <a:lnTo>
                  <a:pt x="42" y="4"/>
                </a:lnTo>
                <a:lnTo>
                  <a:pt x="39"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1"/>
                </a:lnTo>
                <a:lnTo>
                  <a:pt x="2" y="13"/>
                </a:lnTo>
                <a:lnTo>
                  <a:pt x="2" y="16"/>
                </a:lnTo>
                <a:lnTo>
                  <a:pt x="1" y="19"/>
                </a:lnTo>
                <a:lnTo>
                  <a:pt x="0" y="20"/>
                </a:lnTo>
                <a:lnTo>
                  <a:pt x="0" y="23"/>
                </a:lnTo>
                <a:lnTo>
                  <a:pt x="0" y="26"/>
                </a:lnTo>
                <a:lnTo>
                  <a:pt x="0" y="29"/>
                </a:lnTo>
                <a:lnTo>
                  <a:pt x="0" y="32"/>
                </a:lnTo>
                <a:lnTo>
                  <a:pt x="1" y="34"/>
                </a:lnTo>
                <a:lnTo>
                  <a:pt x="2" y="37"/>
                </a:lnTo>
                <a:lnTo>
                  <a:pt x="2" y="39"/>
                </a:lnTo>
                <a:lnTo>
                  <a:pt x="4" y="41"/>
                </a:lnTo>
                <a:lnTo>
                  <a:pt x="6" y="43"/>
                </a:lnTo>
                <a:lnTo>
                  <a:pt x="7" y="45"/>
                </a:lnTo>
                <a:lnTo>
                  <a:pt x="9" y="46"/>
                </a:lnTo>
                <a:lnTo>
                  <a:pt x="12" y="49"/>
                </a:lnTo>
                <a:lnTo>
                  <a:pt x="13" y="50"/>
                </a:lnTo>
                <a:lnTo>
                  <a:pt x="16" y="51"/>
                </a:lnTo>
                <a:lnTo>
                  <a:pt x="19" y="52"/>
                </a:lnTo>
                <a:lnTo>
                  <a:pt x="21" y="52"/>
                </a:lnTo>
                <a:lnTo>
                  <a:pt x="24"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0" name="Freeform 110"/>
          <p:cNvSpPr>
            <a:spLocks/>
          </p:cNvSpPr>
          <p:nvPr/>
        </p:nvSpPr>
        <p:spPr bwMode="auto">
          <a:xfrm>
            <a:off x="4329113" y="39751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39" y="51"/>
                </a:lnTo>
                <a:lnTo>
                  <a:pt x="42" y="49"/>
                </a:lnTo>
                <a:lnTo>
                  <a:pt x="44" y="47"/>
                </a:lnTo>
                <a:lnTo>
                  <a:pt x="46" y="46"/>
                </a:lnTo>
                <a:lnTo>
                  <a:pt x="47" y="44"/>
                </a:lnTo>
                <a:lnTo>
                  <a:pt x="49" y="42"/>
                </a:lnTo>
                <a:lnTo>
                  <a:pt x="50" y="40"/>
                </a:lnTo>
                <a:lnTo>
                  <a:pt x="51" y="37"/>
                </a:lnTo>
                <a:lnTo>
                  <a:pt x="53" y="35"/>
                </a:lnTo>
                <a:lnTo>
                  <a:pt x="53" y="33"/>
                </a:lnTo>
                <a:lnTo>
                  <a:pt x="53" y="30"/>
                </a:lnTo>
                <a:lnTo>
                  <a:pt x="54" y="27"/>
                </a:lnTo>
                <a:lnTo>
                  <a:pt x="53" y="24"/>
                </a:lnTo>
                <a:lnTo>
                  <a:pt x="53" y="21"/>
                </a:lnTo>
                <a:lnTo>
                  <a:pt x="53" y="19"/>
                </a:lnTo>
                <a:lnTo>
                  <a:pt x="51" y="16"/>
                </a:lnTo>
                <a:lnTo>
                  <a:pt x="50" y="14"/>
                </a:lnTo>
                <a:lnTo>
                  <a:pt x="49" y="12"/>
                </a:lnTo>
                <a:lnTo>
                  <a:pt x="47" y="10"/>
                </a:lnTo>
                <a:lnTo>
                  <a:pt x="46" y="8"/>
                </a:lnTo>
                <a:lnTo>
                  <a:pt x="44" y="6"/>
                </a:lnTo>
                <a:lnTo>
                  <a:pt x="42" y="4"/>
                </a:lnTo>
                <a:lnTo>
                  <a:pt x="39" y="3"/>
                </a:lnTo>
                <a:lnTo>
                  <a:pt x="37" y="2"/>
                </a:lnTo>
                <a:lnTo>
                  <a:pt x="35" y="1"/>
                </a:lnTo>
                <a:lnTo>
                  <a:pt x="32" y="0"/>
                </a:lnTo>
                <a:lnTo>
                  <a:pt x="30" y="0"/>
                </a:lnTo>
                <a:lnTo>
                  <a:pt x="27" y="0"/>
                </a:lnTo>
                <a:lnTo>
                  <a:pt x="24" y="0"/>
                </a:lnTo>
                <a:lnTo>
                  <a:pt x="21" y="0"/>
                </a:lnTo>
                <a:lnTo>
                  <a:pt x="19" y="1"/>
                </a:lnTo>
                <a:lnTo>
                  <a:pt x="16" y="2"/>
                </a:lnTo>
                <a:lnTo>
                  <a:pt x="13" y="3"/>
                </a:lnTo>
                <a:lnTo>
                  <a:pt x="12"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1" name="Freeform 111"/>
          <p:cNvSpPr>
            <a:spLocks/>
          </p:cNvSpPr>
          <p:nvPr/>
        </p:nvSpPr>
        <p:spPr bwMode="auto">
          <a:xfrm>
            <a:off x="4333875" y="3862388"/>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6" y="54"/>
                </a:moveTo>
                <a:lnTo>
                  <a:pt x="29" y="53"/>
                </a:lnTo>
                <a:lnTo>
                  <a:pt x="32" y="53"/>
                </a:lnTo>
                <a:lnTo>
                  <a:pt x="34" y="52"/>
                </a:lnTo>
                <a:lnTo>
                  <a:pt x="37" y="51"/>
                </a:lnTo>
                <a:lnTo>
                  <a:pt x="39" y="50"/>
                </a:lnTo>
                <a:lnTo>
                  <a:pt x="41" y="49"/>
                </a:lnTo>
                <a:lnTo>
                  <a:pt x="43" y="47"/>
                </a:lnTo>
                <a:lnTo>
                  <a:pt x="45" y="46"/>
                </a:lnTo>
                <a:lnTo>
                  <a:pt x="47" y="44"/>
                </a:lnTo>
                <a:lnTo>
                  <a:pt x="49" y="42"/>
                </a:lnTo>
                <a:lnTo>
                  <a:pt x="50" y="39"/>
                </a:lnTo>
                <a:lnTo>
                  <a:pt x="51" y="37"/>
                </a:lnTo>
                <a:lnTo>
                  <a:pt x="53" y="34"/>
                </a:lnTo>
                <a:lnTo>
                  <a:pt x="53" y="32"/>
                </a:lnTo>
                <a:lnTo>
                  <a:pt x="53" y="30"/>
                </a:lnTo>
                <a:lnTo>
                  <a:pt x="54" y="27"/>
                </a:lnTo>
                <a:lnTo>
                  <a:pt x="53" y="24"/>
                </a:lnTo>
                <a:lnTo>
                  <a:pt x="53" y="21"/>
                </a:lnTo>
                <a:lnTo>
                  <a:pt x="53" y="19"/>
                </a:lnTo>
                <a:lnTo>
                  <a:pt x="51" y="16"/>
                </a:lnTo>
                <a:lnTo>
                  <a:pt x="50" y="13"/>
                </a:lnTo>
                <a:lnTo>
                  <a:pt x="49" y="12"/>
                </a:lnTo>
                <a:lnTo>
                  <a:pt x="47" y="9"/>
                </a:lnTo>
                <a:lnTo>
                  <a:pt x="45" y="7"/>
                </a:lnTo>
                <a:lnTo>
                  <a:pt x="43" y="6"/>
                </a:lnTo>
                <a:lnTo>
                  <a:pt x="41" y="4"/>
                </a:lnTo>
                <a:lnTo>
                  <a:pt x="39" y="2"/>
                </a:lnTo>
                <a:lnTo>
                  <a:pt x="37" y="2"/>
                </a:lnTo>
                <a:lnTo>
                  <a:pt x="34" y="1"/>
                </a:lnTo>
                <a:lnTo>
                  <a:pt x="32" y="0"/>
                </a:lnTo>
                <a:lnTo>
                  <a:pt x="29" y="0"/>
                </a:lnTo>
                <a:lnTo>
                  <a:pt x="26" y="0"/>
                </a:lnTo>
                <a:lnTo>
                  <a:pt x="23" y="0"/>
                </a:lnTo>
                <a:lnTo>
                  <a:pt x="20" y="0"/>
                </a:lnTo>
                <a:lnTo>
                  <a:pt x="19" y="1"/>
                </a:lnTo>
                <a:lnTo>
                  <a:pt x="16" y="2"/>
                </a:lnTo>
                <a:lnTo>
                  <a:pt x="13" y="2"/>
                </a:lnTo>
                <a:lnTo>
                  <a:pt x="11"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9" y="47"/>
                </a:lnTo>
                <a:lnTo>
                  <a:pt x="11" y="49"/>
                </a:lnTo>
                <a:lnTo>
                  <a:pt x="13" y="50"/>
                </a:lnTo>
                <a:lnTo>
                  <a:pt x="16" y="51"/>
                </a:lnTo>
                <a:lnTo>
                  <a:pt x="19"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2" name="Freeform 112"/>
          <p:cNvSpPr>
            <a:spLocks/>
          </p:cNvSpPr>
          <p:nvPr/>
        </p:nvSpPr>
        <p:spPr bwMode="auto">
          <a:xfrm>
            <a:off x="4329113" y="374332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39" y="50"/>
                </a:lnTo>
                <a:lnTo>
                  <a:pt x="42" y="49"/>
                </a:lnTo>
                <a:lnTo>
                  <a:pt x="44" y="47"/>
                </a:lnTo>
                <a:lnTo>
                  <a:pt x="46" y="46"/>
                </a:lnTo>
                <a:lnTo>
                  <a:pt x="47" y="44"/>
                </a:lnTo>
                <a:lnTo>
                  <a:pt x="49" y="42"/>
                </a:lnTo>
                <a:lnTo>
                  <a:pt x="50" y="39"/>
                </a:lnTo>
                <a:lnTo>
                  <a:pt x="51" y="37"/>
                </a:lnTo>
                <a:lnTo>
                  <a:pt x="53" y="34"/>
                </a:lnTo>
                <a:lnTo>
                  <a:pt x="53" y="32"/>
                </a:lnTo>
                <a:lnTo>
                  <a:pt x="53" y="30"/>
                </a:lnTo>
                <a:lnTo>
                  <a:pt x="54" y="27"/>
                </a:lnTo>
                <a:lnTo>
                  <a:pt x="53" y="24"/>
                </a:lnTo>
                <a:lnTo>
                  <a:pt x="53" y="21"/>
                </a:lnTo>
                <a:lnTo>
                  <a:pt x="53" y="19"/>
                </a:lnTo>
                <a:lnTo>
                  <a:pt x="51" y="16"/>
                </a:lnTo>
                <a:lnTo>
                  <a:pt x="50" y="13"/>
                </a:lnTo>
                <a:lnTo>
                  <a:pt x="49" y="12"/>
                </a:lnTo>
                <a:lnTo>
                  <a:pt x="47" y="9"/>
                </a:lnTo>
                <a:lnTo>
                  <a:pt x="46" y="7"/>
                </a:lnTo>
                <a:lnTo>
                  <a:pt x="44" y="6"/>
                </a:lnTo>
                <a:lnTo>
                  <a:pt x="42" y="4"/>
                </a:lnTo>
                <a:lnTo>
                  <a:pt x="39"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3" name="Freeform 113"/>
          <p:cNvSpPr>
            <a:spLocks/>
          </p:cNvSpPr>
          <p:nvPr/>
        </p:nvSpPr>
        <p:spPr bwMode="auto">
          <a:xfrm>
            <a:off x="4330700" y="362902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1"/>
                </a:lnTo>
                <a:lnTo>
                  <a:pt x="41" y="49"/>
                </a:lnTo>
                <a:lnTo>
                  <a:pt x="44" y="47"/>
                </a:lnTo>
                <a:lnTo>
                  <a:pt x="46" y="46"/>
                </a:lnTo>
                <a:lnTo>
                  <a:pt x="47" y="44"/>
                </a:lnTo>
                <a:lnTo>
                  <a:pt x="49" y="42"/>
                </a:lnTo>
                <a:lnTo>
                  <a:pt x="50" y="40"/>
                </a:lnTo>
                <a:lnTo>
                  <a:pt x="52" y="37"/>
                </a:lnTo>
                <a:lnTo>
                  <a:pt x="53" y="35"/>
                </a:lnTo>
                <a:lnTo>
                  <a:pt x="53" y="33"/>
                </a:lnTo>
                <a:lnTo>
                  <a:pt x="53" y="30"/>
                </a:lnTo>
                <a:lnTo>
                  <a:pt x="54" y="27"/>
                </a:lnTo>
                <a:lnTo>
                  <a:pt x="53" y="24"/>
                </a:lnTo>
                <a:lnTo>
                  <a:pt x="53" y="21"/>
                </a:lnTo>
                <a:lnTo>
                  <a:pt x="53" y="19"/>
                </a:lnTo>
                <a:lnTo>
                  <a:pt x="52" y="16"/>
                </a:lnTo>
                <a:lnTo>
                  <a:pt x="50" y="14"/>
                </a:lnTo>
                <a:lnTo>
                  <a:pt x="49" y="12"/>
                </a:lnTo>
                <a:lnTo>
                  <a:pt x="47" y="10"/>
                </a:lnTo>
                <a:lnTo>
                  <a:pt x="46" y="8"/>
                </a:lnTo>
                <a:lnTo>
                  <a:pt x="44" y="6"/>
                </a:lnTo>
                <a:lnTo>
                  <a:pt x="41" y="4"/>
                </a:lnTo>
                <a:lnTo>
                  <a:pt x="40" y="3"/>
                </a:lnTo>
                <a:lnTo>
                  <a:pt x="37" y="2"/>
                </a:lnTo>
                <a:lnTo>
                  <a:pt x="34" y="1"/>
                </a:lnTo>
                <a:lnTo>
                  <a:pt x="32" y="0"/>
                </a:lnTo>
                <a:lnTo>
                  <a:pt x="29" y="0"/>
                </a:lnTo>
                <a:lnTo>
                  <a:pt x="27" y="0"/>
                </a:lnTo>
                <a:lnTo>
                  <a:pt x="23" y="0"/>
                </a:lnTo>
                <a:lnTo>
                  <a:pt x="21" y="0"/>
                </a:lnTo>
                <a:lnTo>
                  <a:pt x="19" y="1"/>
                </a:lnTo>
                <a:lnTo>
                  <a:pt x="16" y="2"/>
                </a:lnTo>
                <a:lnTo>
                  <a:pt x="13" y="3"/>
                </a:lnTo>
                <a:lnTo>
                  <a:pt x="11" y="4"/>
                </a:lnTo>
                <a:lnTo>
                  <a:pt x="10" y="6"/>
                </a:lnTo>
                <a:lnTo>
                  <a:pt x="7" y="8"/>
                </a:lnTo>
                <a:lnTo>
                  <a:pt x="6" y="10"/>
                </a:lnTo>
                <a:lnTo>
                  <a:pt x="4" y="12"/>
                </a:lnTo>
                <a:lnTo>
                  <a:pt x="3" y="14"/>
                </a:lnTo>
                <a:lnTo>
                  <a:pt x="2" y="16"/>
                </a:lnTo>
                <a:lnTo>
                  <a:pt x="1" y="19"/>
                </a:lnTo>
                <a:lnTo>
                  <a:pt x="0" y="21"/>
                </a:lnTo>
                <a:lnTo>
                  <a:pt x="0" y="24"/>
                </a:lnTo>
                <a:lnTo>
                  <a:pt x="0" y="27"/>
                </a:lnTo>
                <a:lnTo>
                  <a:pt x="0" y="30"/>
                </a:lnTo>
                <a:lnTo>
                  <a:pt x="0" y="33"/>
                </a:lnTo>
                <a:lnTo>
                  <a:pt x="1" y="35"/>
                </a:lnTo>
                <a:lnTo>
                  <a:pt x="2" y="37"/>
                </a:lnTo>
                <a:lnTo>
                  <a:pt x="3" y="40"/>
                </a:lnTo>
                <a:lnTo>
                  <a:pt x="4" y="42"/>
                </a:lnTo>
                <a:lnTo>
                  <a:pt x="6" y="44"/>
                </a:lnTo>
                <a:lnTo>
                  <a:pt x="7" y="46"/>
                </a:lnTo>
                <a:lnTo>
                  <a:pt x="10" y="47"/>
                </a:lnTo>
                <a:lnTo>
                  <a:pt x="11" y="49"/>
                </a:lnTo>
                <a:lnTo>
                  <a:pt x="13"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4" name="Freeform 114"/>
          <p:cNvSpPr>
            <a:spLocks/>
          </p:cNvSpPr>
          <p:nvPr/>
        </p:nvSpPr>
        <p:spPr bwMode="auto">
          <a:xfrm>
            <a:off x="4335463" y="3516313"/>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2"/>
                </a:lnTo>
                <a:lnTo>
                  <a:pt x="36" y="51"/>
                </a:lnTo>
                <a:lnTo>
                  <a:pt x="39" y="50"/>
                </a:lnTo>
                <a:lnTo>
                  <a:pt x="41" y="49"/>
                </a:lnTo>
                <a:lnTo>
                  <a:pt x="43" y="47"/>
                </a:lnTo>
                <a:lnTo>
                  <a:pt x="45" y="46"/>
                </a:lnTo>
                <a:lnTo>
                  <a:pt x="47" y="44"/>
                </a:lnTo>
                <a:lnTo>
                  <a:pt x="48" y="42"/>
                </a:lnTo>
                <a:lnTo>
                  <a:pt x="49" y="39"/>
                </a:lnTo>
                <a:lnTo>
                  <a:pt x="51" y="37"/>
                </a:lnTo>
                <a:lnTo>
                  <a:pt x="52" y="34"/>
                </a:lnTo>
                <a:lnTo>
                  <a:pt x="52" y="32"/>
                </a:lnTo>
                <a:lnTo>
                  <a:pt x="52" y="30"/>
                </a:lnTo>
                <a:lnTo>
                  <a:pt x="53" y="27"/>
                </a:lnTo>
                <a:lnTo>
                  <a:pt x="52" y="24"/>
                </a:lnTo>
                <a:lnTo>
                  <a:pt x="52" y="21"/>
                </a:lnTo>
                <a:lnTo>
                  <a:pt x="52" y="19"/>
                </a:lnTo>
                <a:lnTo>
                  <a:pt x="51" y="16"/>
                </a:lnTo>
                <a:lnTo>
                  <a:pt x="49" y="13"/>
                </a:lnTo>
                <a:lnTo>
                  <a:pt x="48" y="12"/>
                </a:lnTo>
                <a:lnTo>
                  <a:pt x="47" y="9"/>
                </a:lnTo>
                <a:lnTo>
                  <a:pt x="45" y="7"/>
                </a:lnTo>
                <a:lnTo>
                  <a:pt x="43" y="6"/>
                </a:lnTo>
                <a:lnTo>
                  <a:pt x="41" y="4"/>
                </a:lnTo>
                <a:lnTo>
                  <a:pt x="39" y="2"/>
                </a:lnTo>
                <a:lnTo>
                  <a:pt x="36" y="2"/>
                </a:lnTo>
                <a:lnTo>
                  <a:pt x="34" y="1"/>
                </a:lnTo>
                <a:lnTo>
                  <a:pt x="32" y="0"/>
                </a:lnTo>
                <a:lnTo>
                  <a:pt x="29" y="0"/>
                </a:lnTo>
                <a:lnTo>
                  <a:pt x="26" y="0"/>
                </a:lnTo>
                <a:lnTo>
                  <a:pt x="23" y="0"/>
                </a:lnTo>
                <a:lnTo>
                  <a:pt x="21" y="0"/>
                </a:lnTo>
                <a:lnTo>
                  <a:pt x="18" y="1"/>
                </a:lnTo>
                <a:lnTo>
                  <a:pt x="16" y="2"/>
                </a:lnTo>
                <a:lnTo>
                  <a:pt x="13" y="2"/>
                </a:lnTo>
                <a:lnTo>
                  <a:pt x="11" y="4"/>
                </a:lnTo>
                <a:lnTo>
                  <a:pt x="9" y="6"/>
                </a:lnTo>
                <a:lnTo>
                  <a:pt x="7" y="7"/>
                </a:lnTo>
                <a:lnTo>
                  <a:pt x="6" y="9"/>
                </a:lnTo>
                <a:lnTo>
                  <a:pt x="4" y="12"/>
                </a:lnTo>
                <a:lnTo>
                  <a:pt x="3" y="13"/>
                </a:lnTo>
                <a:lnTo>
                  <a:pt x="2" y="16"/>
                </a:lnTo>
                <a:lnTo>
                  <a:pt x="1" y="19"/>
                </a:lnTo>
                <a:lnTo>
                  <a:pt x="0" y="21"/>
                </a:lnTo>
                <a:lnTo>
                  <a:pt x="0" y="24"/>
                </a:lnTo>
                <a:lnTo>
                  <a:pt x="0" y="27"/>
                </a:lnTo>
                <a:lnTo>
                  <a:pt x="0" y="30"/>
                </a:lnTo>
                <a:lnTo>
                  <a:pt x="0" y="32"/>
                </a:lnTo>
                <a:lnTo>
                  <a:pt x="1" y="34"/>
                </a:lnTo>
                <a:lnTo>
                  <a:pt x="2" y="37"/>
                </a:lnTo>
                <a:lnTo>
                  <a:pt x="3" y="39"/>
                </a:lnTo>
                <a:lnTo>
                  <a:pt x="4" y="42"/>
                </a:lnTo>
                <a:lnTo>
                  <a:pt x="6" y="44"/>
                </a:lnTo>
                <a:lnTo>
                  <a:pt x="7" y="46"/>
                </a:lnTo>
                <a:lnTo>
                  <a:pt x="9" y="47"/>
                </a:lnTo>
                <a:lnTo>
                  <a:pt x="11" y="49"/>
                </a:lnTo>
                <a:lnTo>
                  <a:pt x="13" y="50"/>
                </a:lnTo>
                <a:lnTo>
                  <a:pt x="16" y="51"/>
                </a:lnTo>
                <a:lnTo>
                  <a:pt x="18" y="52"/>
                </a:lnTo>
                <a:lnTo>
                  <a:pt x="21"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5" name="Freeform 115"/>
          <p:cNvSpPr>
            <a:spLocks/>
          </p:cNvSpPr>
          <p:nvPr/>
        </p:nvSpPr>
        <p:spPr bwMode="auto">
          <a:xfrm>
            <a:off x="4330700" y="3398838"/>
            <a:ext cx="77788"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29" y="52"/>
                </a:lnTo>
                <a:lnTo>
                  <a:pt x="32" y="52"/>
                </a:lnTo>
                <a:lnTo>
                  <a:pt x="34" y="51"/>
                </a:lnTo>
                <a:lnTo>
                  <a:pt x="37" y="50"/>
                </a:lnTo>
                <a:lnTo>
                  <a:pt x="40" y="49"/>
                </a:lnTo>
                <a:lnTo>
                  <a:pt x="41" y="48"/>
                </a:lnTo>
                <a:lnTo>
                  <a:pt x="44" y="46"/>
                </a:lnTo>
                <a:lnTo>
                  <a:pt x="46" y="45"/>
                </a:lnTo>
                <a:lnTo>
                  <a:pt x="47" y="43"/>
                </a:lnTo>
                <a:lnTo>
                  <a:pt x="49" y="41"/>
                </a:lnTo>
                <a:lnTo>
                  <a:pt x="50" y="39"/>
                </a:lnTo>
                <a:lnTo>
                  <a:pt x="52" y="36"/>
                </a:lnTo>
                <a:lnTo>
                  <a:pt x="53" y="34"/>
                </a:lnTo>
                <a:lnTo>
                  <a:pt x="53" y="32"/>
                </a:lnTo>
                <a:lnTo>
                  <a:pt x="53" y="29"/>
                </a:lnTo>
                <a:lnTo>
                  <a:pt x="54" y="26"/>
                </a:lnTo>
                <a:lnTo>
                  <a:pt x="53" y="23"/>
                </a:lnTo>
                <a:lnTo>
                  <a:pt x="53" y="20"/>
                </a:lnTo>
                <a:lnTo>
                  <a:pt x="53" y="18"/>
                </a:lnTo>
                <a:lnTo>
                  <a:pt x="52" y="16"/>
                </a:lnTo>
                <a:lnTo>
                  <a:pt x="50" y="13"/>
                </a:lnTo>
                <a:lnTo>
                  <a:pt x="49" y="11"/>
                </a:lnTo>
                <a:lnTo>
                  <a:pt x="47" y="9"/>
                </a:lnTo>
                <a:lnTo>
                  <a:pt x="46" y="7"/>
                </a:lnTo>
                <a:lnTo>
                  <a:pt x="44" y="6"/>
                </a:lnTo>
                <a:lnTo>
                  <a:pt x="41" y="4"/>
                </a:lnTo>
                <a:lnTo>
                  <a:pt x="40" y="2"/>
                </a:lnTo>
                <a:lnTo>
                  <a:pt x="37" y="2"/>
                </a:lnTo>
                <a:lnTo>
                  <a:pt x="34" y="1"/>
                </a:lnTo>
                <a:lnTo>
                  <a:pt x="32" y="0"/>
                </a:lnTo>
                <a:lnTo>
                  <a:pt x="29" y="0"/>
                </a:lnTo>
                <a:lnTo>
                  <a:pt x="27" y="0"/>
                </a:lnTo>
                <a:lnTo>
                  <a:pt x="23" y="0"/>
                </a:lnTo>
                <a:lnTo>
                  <a:pt x="21" y="0"/>
                </a:lnTo>
                <a:lnTo>
                  <a:pt x="19" y="1"/>
                </a:lnTo>
                <a:lnTo>
                  <a:pt x="16" y="2"/>
                </a:lnTo>
                <a:lnTo>
                  <a:pt x="13" y="2"/>
                </a:lnTo>
                <a:lnTo>
                  <a:pt x="11" y="4"/>
                </a:lnTo>
                <a:lnTo>
                  <a:pt x="10" y="6"/>
                </a:lnTo>
                <a:lnTo>
                  <a:pt x="7" y="7"/>
                </a:lnTo>
                <a:lnTo>
                  <a:pt x="6" y="9"/>
                </a:lnTo>
                <a:lnTo>
                  <a:pt x="4" y="11"/>
                </a:lnTo>
                <a:lnTo>
                  <a:pt x="3" y="13"/>
                </a:lnTo>
                <a:lnTo>
                  <a:pt x="2" y="16"/>
                </a:lnTo>
                <a:lnTo>
                  <a:pt x="1" y="18"/>
                </a:lnTo>
                <a:lnTo>
                  <a:pt x="0" y="20"/>
                </a:lnTo>
                <a:lnTo>
                  <a:pt x="0" y="23"/>
                </a:lnTo>
                <a:lnTo>
                  <a:pt x="0" y="26"/>
                </a:lnTo>
                <a:lnTo>
                  <a:pt x="0" y="29"/>
                </a:lnTo>
                <a:lnTo>
                  <a:pt x="0" y="32"/>
                </a:lnTo>
                <a:lnTo>
                  <a:pt x="1" y="34"/>
                </a:lnTo>
                <a:lnTo>
                  <a:pt x="2" y="36"/>
                </a:lnTo>
                <a:lnTo>
                  <a:pt x="3" y="39"/>
                </a:lnTo>
                <a:lnTo>
                  <a:pt x="4" y="41"/>
                </a:lnTo>
                <a:lnTo>
                  <a:pt x="6" y="43"/>
                </a:lnTo>
                <a:lnTo>
                  <a:pt x="7" y="45"/>
                </a:lnTo>
                <a:lnTo>
                  <a:pt x="10" y="46"/>
                </a:lnTo>
                <a:lnTo>
                  <a:pt x="11" y="48"/>
                </a:lnTo>
                <a:lnTo>
                  <a:pt x="13" y="49"/>
                </a:lnTo>
                <a:lnTo>
                  <a:pt x="16" y="50"/>
                </a:lnTo>
                <a:lnTo>
                  <a:pt x="19" y="51"/>
                </a:lnTo>
                <a:lnTo>
                  <a:pt x="21" y="52"/>
                </a:lnTo>
                <a:lnTo>
                  <a:pt x="23"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6" name="Freeform 116"/>
          <p:cNvSpPr>
            <a:spLocks/>
          </p:cNvSpPr>
          <p:nvPr/>
        </p:nvSpPr>
        <p:spPr bwMode="auto">
          <a:xfrm>
            <a:off x="4438650" y="4668838"/>
            <a:ext cx="74613" cy="84137"/>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6" y="52"/>
                </a:moveTo>
                <a:lnTo>
                  <a:pt x="29" y="51"/>
                </a:lnTo>
                <a:lnTo>
                  <a:pt x="32" y="51"/>
                </a:lnTo>
                <a:lnTo>
                  <a:pt x="33" y="51"/>
                </a:lnTo>
                <a:lnTo>
                  <a:pt x="36" y="50"/>
                </a:lnTo>
                <a:lnTo>
                  <a:pt x="39" y="49"/>
                </a:lnTo>
                <a:lnTo>
                  <a:pt x="40" y="47"/>
                </a:lnTo>
                <a:lnTo>
                  <a:pt x="43" y="46"/>
                </a:lnTo>
                <a:lnTo>
                  <a:pt x="44" y="44"/>
                </a:lnTo>
                <a:lnTo>
                  <a:pt x="46" y="43"/>
                </a:lnTo>
                <a:lnTo>
                  <a:pt x="48" y="40"/>
                </a:lnTo>
                <a:lnTo>
                  <a:pt x="49" y="39"/>
                </a:lnTo>
                <a:lnTo>
                  <a:pt x="50" y="36"/>
                </a:lnTo>
                <a:lnTo>
                  <a:pt x="51" y="33"/>
                </a:lnTo>
                <a:lnTo>
                  <a:pt x="51" y="32"/>
                </a:lnTo>
                <a:lnTo>
                  <a:pt x="51" y="29"/>
                </a:lnTo>
                <a:lnTo>
                  <a:pt x="52" y="26"/>
                </a:lnTo>
                <a:lnTo>
                  <a:pt x="51" y="23"/>
                </a:lnTo>
                <a:lnTo>
                  <a:pt x="51" y="20"/>
                </a:lnTo>
                <a:lnTo>
                  <a:pt x="51" y="19"/>
                </a:lnTo>
                <a:lnTo>
                  <a:pt x="50" y="16"/>
                </a:lnTo>
                <a:lnTo>
                  <a:pt x="49" y="13"/>
                </a:lnTo>
                <a:lnTo>
                  <a:pt x="48" y="11"/>
                </a:lnTo>
                <a:lnTo>
                  <a:pt x="46" y="9"/>
                </a:lnTo>
                <a:lnTo>
                  <a:pt x="44" y="8"/>
                </a:lnTo>
                <a:lnTo>
                  <a:pt x="43" y="6"/>
                </a:lnTo>
                <a:lnTo>
                  <a:pt x="40" y="4"/>
                </a:lnTo>
                <a:lnTo>
                  <a:pt x="39" y="3"/>
                </a:lnTo>
                <a:lnTo>
                  <a:pt x="36" y="2"/>
                </a:lnTo>
                <a:lnTo>
                  <a:pt x="33" y="1"/>
                </a:lnTo>
                <a:lnTo>
                  <a:pt x="32" y="0"/>
                </a:lnTo>
                <a:lnTo>
                  <a:pt x="29" y="0"/>
                </a:lnTo>
                <a:lnTo>
                  <a:pt x="26" y="0"/>
                </a:lnTo>
                <a:lnTo>
                  <a:pt x="23" y="0"/>
                </a:lnTo>
                <a:lnTo>
                  <a:pt x="20" y="0"/>
                </a:lnTo>
                <a:lnTo>
                  <a:pt x="18" y="1"/>
                </a:lnTo>
                <a:lnTo>
                  <a:pt x="16" y="2"/>
                </a:lnTo>
                <a:lnTo>
                  <a:pt x="13" y="3"/>
                </a:lnTo>
                <a:lnTo>
                  <a:pt x="11" y="4"/>
                </a:lnTo>
                <a:lnTo>
                  <a:pt x="9" y="6"/>
                </a:lnTo>
                <a:lnTo>
                  <a:pt x="7" y="8"/>
                </a:lnTo>
                <a:lnTo>
                  <a:pt x="6" y="9"/>
                </a:lnTo>
                <a:lnTo>
                  <a:pt x="4" y="11"/>
                </a:lnTo>
                <a:lnTo>
                  <a:pt x="3" y="13"/>
                </a:lnTo>
                <a:lnTo>
                  <a:pt x="2" y="16"/>
                </a:lnTo>
                <a:lnTo>
                  <a:pt x="1" y="19"/>
                </a:lnTo>
                <a:lnTo>
                  <a:pt x="0" y="20"/>
                </a:lnTo>
                <a:lnTo>
                  <a:pt x="0" y="23"/>
                </a:lnTo>
                <a:lnTo>
                  <a:pt x="0" y="26"/>
                </a:lnTo>
                <a:lnTo>
                  <a:pt x="0" y="29"/>
                </a:lnTo>
                <a:lnTo>
                  <a:pt x="0" y="32"/>
                </a:lnTo>
                <a:lnTo>
                  <a:pt x="1" y="33"/>
                </a:lnTo>
                <a:lnTo>
                  <a:pt x="2" y="36"/>
                </a:lnTo>
                <a:lnTo>
                  <a:pt x="3" y="39"/>
                </a:lnTo>
                <a:lnTo>
                  <a:pt x="4" y="40"/>
                </a:lnTo>
                <a:lnTo>
                  <a:pt x="6" y="43"/>
                </a:lnTo>
                <a:lnTo>
                  <a:pt x="7" y="44"/>
                </a:lnTo>
                <a:lnTo>
                  <a:pt x="9" y="46"/>
                </a:lnTo>
                <a:lnTo>
                  <a:pt x="11" y="47"/>
                </a:lnTo>
                <a:lnTo>
                  <a:pt x="13" y="49"/>
                </a:lnTo>
                <a:lnTo>
                  <a:pt x="16" y="50"/>
                </a:lnTo>
                <a:lnTo>
                  <a:pt x="18" y="51"/>
                </a:lnTo>
                <a:lnTo>
                  <a:pt x="20" y="51"/>
                </a:lnTo>
                <a:lnTo>
                  <a:pt x="23" y="51"/>
                </a:lnTo>
                <a:lnTo>
                  <a:pt x="26"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7" name="Freeform 117"/>
          <p:cNvSpPr>
            <a:spLocks/>
          </p:cNvSpPr>
          <p:nvPr/>
        </p:nvSpPr>
        <p:spPr bwMode="auto">
          <a:xfrm>
            <a:off x="4489450" y="4673600"/>
            <a:ext cx="76200"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6" y="52"/>
                </a:moveTo>
                <a:lnTo>
                  <a:pt x="29" y="51"/>
                </a:lnTo>
                <a:lnTo>
                  <a:pt x="32" y="51"/>
                </a:lnTo>
                <a:lnTo>
                  <a:pt x="34" y="51"/>
                </a:lnTo>
                <a:lnTo>
                  <a:pt x="37" y="50"/>
                </a:lnTo>
                <a:lnTo>
                  <a:pt x="39" y="49"/>
                </a:lnTo>
                <a:lnTo>
                  <a:pt x="42" y="47"/>
                </a:lnTo>
                <a:lnTo>
                  <a:pt x="44" y="46"/>
                </a:lnTo>
                <a:lnTo>
                  <a:pt x="45" y="44"/>
                </a:lnTo>
                <a:lnTo>
                  <a:pt x="47" y="42"/>
                </a:lnTo>
                <a:lnTo>
                  <a:pt x="49" y="40"/>
                </a:lnTo>
                <a:lnTo>
                  <a:pt x="50" y="39"/>
                </a:lnTo>
                <a:lnTo>
                  <a:pt x="51" y="36"/>
                </a:lnTo>
                <a:lnTo>
                  <a:pt x="52" y="33"/>
                </a:lnTo>
                <a:lnTo>
                  <a:pt x="53" y="32"/>
                </a:lnTo>
                <a:lnTo>
                  <a:pt x="53" y="29"/>
                </a:lnTo>
                <a:lnTo>
                  <a:pt x="54" y="26"/>
                </a:lnTo>
                <a:lnTo>
                  <a:pt x="53" y="23"/>
                </a:lnTo>
                <a:lnTo>
                  <a:pt x="53" y="20"/>
                </a:lnTo>
                <a:lnTo>
                  <a:pt x="52" y="18"/>
                </a:lnTo>
                <a:lnTo>
                  <a:pt x="51" y="16"/>
                </a:lnTo>
                <a:lnTo>
                  <a:pt x="50" y="13"/>
                </a:lnTo>
                <a:lnTo>
                  <a:pt x="49" y="11"/>
                </a:lnTo>
                <a:lnTo>
                  <a:pt x="47" y="9"/>
                </a:lnTo>
                <a:lnTo>
                  <a:pt x="45" y="8"/>
                </a:lnTo>
                <a:lnTo>
                  <a:pt x="44" y="6"/>
                </a:lnTo>
                <a:lnTo>
                  <a:pt x="42" y="4"/>
                </a:lnTo>
                <a:lnTo>
                  <a:pt x="39" y="3"/>
                </a:lnTo>
                <a:lnTo>
                  <a:pt x="37" y="2"/>
                </a:lnTo>
                <a:lnTo>
                  <a:pt x="34" y="1"/>
                </a:lnTo>
                <a:lnTo>
                  <a:pt x="32" y="0"/>
                </a:lnTo>
                <a:lnTo>
                  <a:pt x="29" y="0"/>
                </a:lnTo>
                <a:lnTo>
                  <a:pt x="26" y="0"/>
                </a:lnTo>
                <a:lnTo>
                  <a:pt x="23" y="0"/>
                </a:lnTo>
                <a:lnTo>
                  <a:pt x="21" y="0"/>
                </a:lnTo>
                <a:lnTo>
                  <a:pt x="18" y="1"/>
                </a:lnTo>
                <a:lnTo>
                  <a:pt x="15" y="2"/>
                </a:lnTo>
                <a:lnTo>
                  <a:pt x="13" y="3"/>
                </a:lnTo>
                <a:lnTo>
                  <a:pt x="11" y="4"/>
                </a:lnTo>
                <a:lnTo>
                  <a:pt x="9" y="6"/>
                </a:lnTo>
                <a:lnTo>
                  <a:pt x="7" y="8"/>
                </a:lnTo>
                <a:lnTo>
                  <a:pt x="6" y="9"/>
                </a:lnTo>
                <a:lnTo>
                  <a:pt x="4" y="11"/>
                </a:lnTo>
                <a:lnTo>
                  <a:pt x="2" y="13"/>
                </a:lnTo>
                <a:lnTo>
                  <a:pt x="2" y="16"/>
                </a:lnTo>
                <a:lnTo>
                  <a:pt x="1" y="18"/>
                </a:lnTo>
                <a:lnTo>
                  <a:pt x="0" y="20"/>
                </a:lnTo>
                <a:lnTo>
                  <a:pt x="0" y="23"/>
                </a:lnTo>
                <a:lnTo>
                  <a:pt x="0" y="26"/>
                </a:lnTo>
                <a:lnTo>
                  <a:pt x="0" y="29"/>
                </a:lnTo>
                <a:lnTo>
                  <a:pt x="0" y="32"/>
                </a:lnTo>
                <a:lnTo>
                  <a:pt x="1" y="33"/>
                </a:lnTo>
                <a:lnTo>
                  <a:pt x="2" y="36"/>
                </a:lnTo>
                <a:lnTo>
                  <a:pt x="2" y="39"/>
                </a:lnTo>
                <a:lnTo>
                  <a:pt x="4" y="40"/>
                </a:lnTo>
                <a:lnTo>
                  <a:pt x="6" y="42"/>
                </a:lnTo>
                <a:lnTo>
                  <a:pt x="7" y="44"/>
                </a:lnTo>
                <a:lnTo>
                  <a:pt x="9" y="46"/>
                </a:lnTo>
                <a:lnTo>
                  <a:pt x="11" y="47"/>
                </a:lnTo>
                <a:lnTo>
                  <a:pt x="13" y="49"/>
                </a:lnTo>
                <a:lnTo>
                  <a:pt x="15" y="50"/>
                </a:lnTo>
                <a:lnTo>
                  <a:pt x="18" y="51"/>
                </a:lnTo>
                <a:lnTo>
                  <a:pt x="21" y="51"/>
                </a:lnTo>
                <a:lnTo>
                  <a:pt x="23" y="51"/>
                </a:lnTo>
                <a:lnTo>
                  <a:pt x="26"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8" name="Freeform 118"/>
          <p:cNvSpPr>
            <a:spLocks/>
          </p:cNvSpPr>
          <p:nvPr/>
        </p:nvSpPr>
        <p:spPr bwMode="auto">
          <a:xfrm>
            <a:off x="4535488" y="4668838"/>
            <a:ext cx="77787"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3" y="51"/>
                </a:lnTo>
                <a:lnTo>
                  <a:pt x="35" y="51"/>
                </a:lnTo>
                <a:lnTo>
                  <a:pt x="37" y="50"/>
                </a:lnTo>
                <a:lnTo>
                  <a:pt x="40" y="49"/>
                </a:lnTo>
                <a:lnTo>
                  <a:pt x="42" y="47"/>
                </a:lnTo>
                <a:lnTo>
                  <a:pt x="44" y="46"/>
                </a:lnTo>
                <a:lnTo>
                  <a:pt x="46" y="44"/>
                </a:lnTo>
                <a:lnTo>
                  <a:pt x="47" y="43"/>
                </a:lnTo>
                <a:lnTo>
                  <a:pt x="49" y="40"/>
                </a:lnTo>
                <a:lnTo>
                  <a:pt x="51" y="39"/>
                </a:lnTo>
                <a:lnTo>
                  <a:pt x="52" y="36"/>
                </a:lnTo>
                <a:lnTo>
                  <a:pt x="53" y="33"/>
                </a:lnTo>
                <a:lnTo>
                  <a:pt x="53" y="32"/>
                </a:lnTo>
                <a:lnTo>
                  <a:pt x="53" y="29"/>
                </a:lnTo>
                <a:lnTo>
                  <a:pt x="54" y="26"/>
                </a:lnTo>
                <a:lnTo>
                  <a:pt x="53" y="23"/>
                </a:lnTo>
                <a:lnTo>
                  <a:pt x="53" y="20"/>
                </a:lnTo>
                <a:lnTo>
                  <a:pt x="53" y="19"/>
                </a:lnTo>
                <a:lnTo>
                  <a:pt x="52" y="16"/>
                </a:lnTo>
                <a:lnTo>
                  <a:pt x="51" y="13"/>
                </a:lnTo>
                <a:lnTo>
                  <a:pt x="49" y="11"/>
                </a:lnTo>
                <a:lnTo>
                  <a:pt x="47" y="9"/>
                </a:lnTo>
                <a:lnTo>
                  <a:pt x="46" y="8"/>
                </a:lnTo>
                <a:lnTo>
                  <a:pt x="44" y="6"/>
                </a:lnTo>
                <a:lnTo>
                  <a:pt x="42" y="4"/>
                </a:lnTo>
                <a:lnTo>
                  <a:pt x="40" y="3"/>
                </a:lnTo>
                <a:lnTo>
                  <a:pt x="37" y="2"/>
                </a:lnTo>
                <a:lnTo>
                  <a:pt x="35" y="1"/>
                </a:lnTo>
                <a:lnTo>
                  <a:pt x="33" y="0"/>
                </a:lnTo>
                <a:lnTo>
                  <a:pt x="30" y="0"/>
                </a:lnTo>
                <a:lnTo>
                  <a:pt x="27" y="0"/>
                </a:lnTo>
                <a:lnTo>
                  <a:pt x="24" y="0"/>
                </a:lnTo>
                <a:lnTo>
                  <a:pt x="21" y="0"/>
                </a:lnTo>
                <a:lnTo>
                  <a:pt x="19" y="1"/>
                </a:lnTo>
                <a:lnTo>
                  <a:pt x="16" y="2"/>
                </a:lnTo>
                <a:lnTo>
                  <a:pt x="13" y="3"/>
                </a:lnTo>
                <a:lnTo>
                  <a:pt x="12" y="4"/>
                </a:lnTo>
                <a:lnTo>
                  <a:pt x="10" y="6"/>
                </a:lnTo>
                <a:lnTo>
                  <a:pt x="7" y="8"/>
                </a:lnTo>
                <a:lnTo>
                  <a:pt x="6" y="9"/>
                </a:lnTo>
                <a:lnTo>
                  <a:pt x="4" y="11"/>
                </a:lnTo>
                <a:lnTo>
                  <a:pt x="3" y="13"/>
                </a:lnTo>
                <a:lnTo>
                  <a:pt x="2" y="16"/>
                </a:lnTo>
                <a:lnTo>
                  <a:pt x="1" y="19"/>
                </a:lnTo>
                <a:lnTo>
                  <a:pt x="0" y="20"/>
                </a:lnTo>
                <a:lnTo>
                  <a:pt x="0" y="23"/>
                </a:lnTo>
                <a:lnTo>
                  <a:pt x="0" y="26"/>
                </a:lnTo>
                <a:lnTo>
                  <a:pt x="0" y="29"/>
                </a:lnTo>
                <a:lnTo>
                  <a:pt x="0" y="32"/>
                </a:lnTo>
                <a:lnTo>
                  <a:pt x="1" y="33"/>
                </a:lnTo>
                <a:lnTo>
                  <a:pt x="2" y="36"/>
                </a:lnTo>
                <a:lnTo>
                  <a:pt x="3" y="39"/>
                </a:lnTo>
                <a:lnTo>
                  <a:pt x="4" y="40"/>
                </a:lnTo>
                <a:lnTo>
                  <a:pt x="6" y="43"/>
                </a:lnTo>
                <a:lnTo>
                  <a:pt x="7" y="44"/>
                </a:lnTo>
                <a:lnTo>
                  <a:pt x="10" y="46"/>
                </a:lnTo>
                <a:lnTo>
                  <a:pt x="12" y="47"/>
                </a:lnTo>
                <a:lnTo>
                  <a:pt x="13" y="49"/>
                </a:lnTo>
                <a:lnTo>
                  <a:pt x="16" y="50"/>
                </a:lnTo>
                <a:lnTo>
                  <a:pt x="19" y="51"/>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199" name="Freeform 119"/>
          <p:cNvSpPr>
            <a:spLocks/>
          </p:cNvSpPr>
          <p:nvPr/>
        </p:nvSpPr>
        <p:spPr bwMode="auto">
          <a:xfrm>
            <a:off x="4591050" y="4668838"/>
            <a:ext cx="77788"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6" y="52"/>
                </a:moveTo>
                <a:lnTo>
                  <a:pt x="29" y="51"/>
                </a:lnTo>
                <a:lnTo>
                  <a:pt x="32" y="51"/>
                </a:lnTo>
                <a:lnTo>
                  <a:pt x="34" y="51"/>
                </a:lnTo>
                <a:lnTo>
                  <a:pt x="37" y="50"/>
                </a:lnTo>
                <a:lnTo>
                  <a:pt x="39" y="49"/>
                </a:lnTo>
                <a:lnTo>
                  <a:pt x="41" y="47"/>
                </a:lnTo>
                <a:lnTo>
                  <a:pt x="43" y="46"/>
                </a:lnTo>
                <a:lnTo>
                  <a:pt x="45" y="44"/>
                </a:lnTo>
                <a:lnTo>
                  <a:pt x="47" y="43"/>
                </a:lnTo>
                <a:lnTo>
                  <a:pt x="49" y="40"/>
                </a:lnTo>
                <a:lnTo>
                  <a:pt x="50" y="39"/>
                </a:lnTo>
                <a:lnTo>
                  <a:pt x="51" y="36"/>
                </a:lnTo>
                <a:lnTo>
                  <a:pt x="53" y="33"/>
                </a:lnTo>
                <a:lnTo>
                  <a:pt x="53" y="32"/>
                </a:lnTo>
                <a:lnTo>
                  <a:pt x="53" y="29"/>
                </a:lnTo>
                <a:lnTo>
                  <a:pt x="54" y="26"/>
                </a:lnTo>
                <a:lnTo>
                  <a:pt x="53" y="23"/>
                </a:lnTo>
                <a:lnTo>
                  <a:pt x="53" y="20"/>
                </a:lnTo>
                <a:lnTo>
                  <a:pt x="53" y="19"/>
                </a:lnTo>
                <a:lnTo>
                  <a:pt x="51" y="16"/>
                </a:lnTo>
                <a:lnTo>
                  <a:pt x="50" y="13"/>
                </a:lnTo>
                <a:lnTo>
                  <a:pt x="49" y="11"/>
                </a:lnTo>
                <a:lnTo>
                  <a:pt x="47" y="9"/>
                </a:lnTo>
                <a:lnTo>
                  <a:pt x="45" y="8"/>
                </a:lnTo>
                <a:lnTo>
                  <a:pt x="43" y="6"/>
                </a:lnTo>
                <a:lnTo>
                  <a:pt x="41" y="4"/>
                </a:lnTo>
                <a:lnTo>
                  <a:pt x="39" y="3"/>
                </a:lnTo>
                <a:lnTo>
                  <a:pt x="37" y="2"/>
                </a:lnTo>
                <a:lnTo>
                  <a:pt x="34" y="1"/>
                </a:lnTo>
                <a:lnTo>
                  <a:pt x="32" y="0"/>
                </a:lnTo>
                <a:lnTo>
                  <a:pt x="29" y="0"/>
                </a:lnTo>
                <a:lnTo>
                  <a:pt x="26" y="0"/>
                </a:lnTo>
                <a:lnTo>
                  <a:pt x="23" y="0"/>
                </a:lnTo>
                <a:lnTo>
                  <a:pt x="20" y="0"/>
                </a:lnTo>
                <a:lnTo>
                  <a:pt x="19" y="1"/>
                </a:lnTo>
                <a:lnTo>
                  <a:pt x="16" y="2"/>
                </a:lnTo>
                <a:lnTo>
                  <a:pt x="13" y="3"/>
                </a:lnTo>
                <a:lnTo>
                  <a:pt x="11" y="4"/>
                </a:lnTo>
                <a:lnTo>
                  <a:pt x="9" y="6"/>
                </a:lnTo>
                <a:lnTo>
                  <a:pt x="7" y="8"/>
                </a:lnTo>
                <a:lnTo>
                  <a:pt x="6" y="9"/>
                </a:lnTo>
                <a:lnTo>
                  <a:pt x="4" y="11"/>
                </a:lnTo>
                <a:lnTo>
                  <a:pt x="2" y="13"/>
                </a:lnTo>
                <a:lnTo>
                  <a:pt x="2" y="16"/>
                </a:lnTo>
                <a:lnTo>
                  <a:pt x="1" y="19"/>
                </a:lnTo>
                <a:lnTo>
                  <a:pt x="0" y="20"/>
                </a:lnTo>
                <a:lnTo>
                  <a:pt x="0" y="23"/>
                </a:lnTo>
                <a:lnTo>
                  <a:pt x="0" y="26"/>
                </a:lnTo>
                <a:lnTo>
                  <a:pt x="0" y="29"/>
                </a:lnTo>
                <a:lnTo>
                  <a:pt x="0" y="32"/>
                </a:lnTo>
                <a:lnTo>
                  <a:pt x="1" y="33"/>
                </a:lnTo>
                <a:lnTo>
                  <a:pt x="2" y="36"/>
                </a:lnTo>
                <a:lnTo>
                  <a:pt x="2" y="39"/>
                </a:lnTo>
                <a:lnTo>
                  <a:pt x="4" y="40"/>
                </a:lnTo>
                <a:lnTo>
                  <a:pt x="6" y="43"/>
                </a:lnTo>
                <a:lnTo>
                  <a:pt x="7" y="44"/>
                </a:lnTo>
                <a:lnTo>
                  <a:pt x="9" y="46"/>
                </a:lnTo>
                <a:lnTo>
                  <a:pt x="11" y="47"/>
                </a:lnTo>
                <a:lnTo>
                  <a:pt x="13" y="49"/>
                </a:lnTo>
                <a:lnTo>
                  <a:pt x="16" y="50"/>
                </a:lnTo>
                <a:lnTo>
                  <a:pt x="19" y="51"/>
                </a:lnTo>
                <a:lnTo>
                  <a:pt x="20" y="51"/>
                </a:lnTo>
                <a:lnTo>
                  <a:pt x="23" y="51"/>
                </a:lnTo>
                <a:lnTo>
                  <a:pt x="26"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0" name="Freeform 120"/>
          <p:cNvSpPr>
            <a:spLocks/>
          </p:cNvSpPr>
          <p:nvPr/>
        </p:nvSpPr>
        <p:spPr bwMode="auto">
          <a:xfrm>
            <a:off x="4643438" y="4668838"/>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2"/>
                </a:lnTo>
                <a:lnTo>
                  <a:pt x="37" y="51"/>
                </a:lnTo>
                <a:lnTo>
                  <a:pt x="39" y="50"/>
                </a:lnTo>
                <a:lnTo>
                  <a:pt x="42" y="49"/>
                </a:lnTo>
                <a:lnTo>
                  <a:pt x="44" y="47"/>
                </a:lnTo>
                <a:lnTo>
                  <a:pt x="45" y="46"/>
                </a:lnTo>
                <a:lnTo>
                  <a:pt x="48" y="44"/>
                </a:lnTo>
                <a:lnTo>
                  <a:pt x="49" y="42"/>
                </a:lnTo>
                <a:lnTo>
                  <a:pt x="50" y="39"/>
                </a:lnTo>
                <a:lnTo>
                  <a:pt x="52" y="37"/>
                </a:lnTo>
                <a:lnTo>
                  <a:pt x="52" y="34"/>
                </a:lnTo>
                <a:lnTo>
                  <a:pt x="53" y="32"/>
                </a:lnTo>
                <a:lnTo>
                  <a:pt x="53" y="30"/>
                </a:lnTo>
                <a:lnTo>
                  <a:pt x="54" y="27"/>
                </a:lnTo>
                <a:lnTo>
                  <a:pt x="53" y="24"/>
                </a:lnTo>
                <a:lnTo>
                  <a:pt x="53" y="21"/>
                </a:lnTo>
                <a:lnTo>
                  <a:pt x="52" y="19"/>
                </a:lnTo>
                <a:lnTo>
                  <a:pt x="52" y="16"/>
                </a:lnTo>
                <a:lnTo>
                  <a:pt x="50" y="13"/>
                </a:lnTo>
                <a:lnTo>
                  <a:pt x="49" y="12"/>
                </a:lnTo>
                <a:lnTo>
                  <a:pt x="48" y="9"/>
                </a:lnTo>
                <a:lnTo>
                  <a:pt x="45" y="7"/>
                </a:lnTo>
                <a:lnTo>
                  <a:pt x="44" y="6"/>
                </a:lnTo>
                <a:lnTo>
                  <a:pt x="42" y="4"/>
                </a:lnTo>
                <a:lnTo>
                  <a:pt x="39" y="2"/>
                </a:lnTo>
                <a:lnTo>
                  <a:pt x="37" y="2"/>
                </a:lnTo>
                <a:lnTo>
                  <a:pt x="34"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1" name="Freeform 121"/>
          <p:cNvSpPr>
            <a:spLocks/>
          </p:cNvSpPr>
          <p:nvPr/>
        </p:nvSpPr>
        <p:spPr bwMode="auto">
          <a:xfrm>
            <a:off x="4692650" y="4668838"/>
            <a:ext cx="77788"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2" y="51"/>
                </a:lnTo>
                <a:lnTo>
                  <a:pt x="34" y="51"/>
                </a:lnTo>
                <a:lnTo>
                  <a:pt x="37" y="50"/>
                </a:lnTo>
                <a:lnTo>
                  <a:pt x="39" y="49"/>
                </a:lnTo>
                <a:lnTo>
                  <a:pt x="42" y="47"/>
                </a:lnTo>
                <a:lnTo>
                  <a:pt x="44" y="46"/>
                </a:lnTo>
                <a:lnTo>
                  <a:pt x="46" y="44"/>
                </a:lnTo>
                <a:lnTo>
                  <a:pt x="47" y="43"/>
                </a:lnTo>
                <a:lnTo>
                  <a:pt x="49" y="40"/>
                </a:lnTo>
                <a:lnTo>
                  <a:pt x="50" y="39"/>
                </a:lnTo>
                <a:lnTo>
                  <a:pt x="51" y="36"/>
                </a:lnTo>
                <a:lnTo>
                  <a:pt x="52" y="33"/>
                </a:lnTo>
                <a:lnTo>
                  <a:pt x="53" y="32"/>
                </a:lnTo>
                <a:lnTo>
                  <a:pt x="53" y="29"/>
                </a:lnTo>
                <a:lnTo>
                  <a:pt x="54" y="26"/>
                </a:lnTo>
                <a:lnTo>
                  <a:pt x="53" y="23"/>
                </a:lnTo>
                <a:lnTo>
                  <a:pt x="53" y="20"/>
                </a:lnTo>
                <a:lnTo>
                  <a:pt x="52" y="19"/>
                </a:lnTo>
                <a:lnTo>
                  <a:pt x="51" y="16"/>
                </a:lnTo>
                <a:lnTo>
                  <a:pt x="50" y="13"/>
                </a:lnTo>
                <a:lnTo>
                  <a:pt x="49" y="11"/>
                </a:lnTo>
                <a:lnTo>
                  <a:pt x="47" y="9"/>
                </a:lnTo>
                <a:lnTo>
                  <a:pt x="46" y="8"/>
                </a:lnTo>
                <a:lnTo>
                  <a:pt x="44" y="6"/>
                </a:lnTo>
                <a:lnTo>
                  <a:pt x="42" y="4"/>
                </a:lnTo>
                <a:lnTo>
                  <a:pt x="39" y="3"/>
                </a:lnTo>
                <a:lnTo>
                  <a:pt x="37" y="2"/>
                </a:lnTo>
                <a:lnTo>
                  <a:pt x="34" y="1"/>
                </a:lnTo>
                <a:lnTo>
                  <a:pt x="32" y="0"/>
                </a:lnTo>
                <a:lnTo>
                  <a:pt x="30" y="0"/>
                </a:lnTo>
                <a:lnTo>
                  <a:pt x="27" y="0"/>
                </a:lnTo>
                <a:lnTo>
                  <a:pt x="24" y="0"/>
                </a:lnTo>
                <a:lnTo>
                  <a:pt x="21" y="0"/>
                </a:lnTo>
                <a:lnTo>
                  <a:pt x="19" y="1"/>
                </a:lnTo>
                <a:lnTo>
                  <a:pt x="16" y="2"/>
                </a:lnTo>
                <a:lnTo>
                  <a:pt x="13" y="3"/>
                </a:lnTo>
                <a:lnTo>
                  <a:pt x="11" y="4"/>
                </a:lnTo>
                <a:lnTo>
                  <a:pt x="9" y="6"/>
                </a:lnTo>
                <a:lnTo>
                  <a:pt x="7" y="8"/>
                </a:lnTo>
                <a:lnTo>
                  <a:pt x="6" y="9"/>
                </a:lnTo>
                <a:lnTo>
                  <a:pt x="4" y="11"/>
                </a:lnTo>
                <a:lnTo>
                  <a:pt x="2" y="13"/>
                </a:lnTo>
                <a:lnTo>
                  <a:pt x="2" y="16"/>
                </a:lnTo>
                <a:lnTo>
                  <a:pt x="1" y="19"/>
                </a:lnTo>
                <a:lnTo>
                  <a:pt x="0" y="20"/>
                </a:lnTo>
                <a:lnTo>
                  <a:pt x="0" y="23"/>
                </a:lnTo>
                <a:lnTo>
                  <a:pt x="0" y="26"/>
                </a:lnTo>
                <a:lnTo>
                  <a:pt x="0" y="29"/>
                </a:lnTo>
                <a:lnTo>
                  <a:pt x="0" y="32"/>
                </a:lnTo>
                <a:lnTo>
                  <a:pt x="1" y="33"/>
                </a:lnTo>
                <a:lnTo>
                  <a:pt x="2" y="36"/>
                </a:lnTo>
                <a:lnTo>
                  <a:pt x="2" y="39"/>
                </a:lnTo>
                <a:lnTo>
                  <a:pt x="4" y="40"/>
                </a:lnTo>
                <a:lnTo>
                  <a:pt x="6" y="43"/>
                </a:lnTo>
                <a:lnTo>
                  <a:pt x="7" y="44"/>
                </a:lnTo>
                <a:lnTo>
                  <a:pt x="9" y="46"/>
                </a:lnTo>
                <a:lnTo>
                  <a:pt x="11" y="47"/>
                </a:lnTo>
                <a:lnTo>
                  <a:pt x="13" y="49"/>
                </a:lnTo>
                <a:lnTo>
                  <a:pt x="16" y="50"/>
                </a:lnTo>
                <a:lnTo>
                  <a:pt x="19" y="51"/>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2" name="Freeform 122"/>
          <p:cNvSpPr>
            <a:spLocks/>
          </p:cNvSpPr>
          <p:nvPr/>
        </p:nvSpPr>
        <p:spPr bwMode="auto">
          <a:xfrm>
            <a:off x="4743450" y="4673600"/>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1" y="39"/>
                </a:lnTo>
                <a:lnTo>
                  <a:pt x="52" y="37"/>
                </a:lnTo>
                <a:lnTo>
                  <a:pt x="53" y="34"/>
                </a:lnTo>
                <a:lnTo>
                  <a:pt x="53" y="32"/>
                </a:lnTo>
                <a:lnTo>
                  <a:pt x="53" y="30"/>
                </a:lnTo>
                <a:lnTo>
                  <a:pt x="54" y="27"/>
                </a:lnTo>
                <a:lnTo>
                  <a:pt x="53" y="24"/>
                </a:lnTo>
                <a:lnTo>
                  <a:pt x="53" y="21"/>
                </a:lnTo>
                <a:lnTo>
                  <a:pt x="53" y="19"/>
                </a:lnTo>
                <a:lnTo>
                  <a:pt x="52" y="16"/>
                </a:lnTo>
                <a:lnTo>
                  <a:pt x="51"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10"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10"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3" name="Freeform 123"/>
          <p:cNvSpPr>
            <a:spLocks/>
          </p:cNvSpPr>
          <p:nvPr/>
        </p:nvSpPr>
        <p:spPr bwMode="auto">
          <a:xfrm>
            <a:off x="4811713" y="4664075"/>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2"/>
                </a:lnTo>
                <a:lnTo>
                  <a:pt x="36" y="51"/>
                </a:lnTo>
                <a:lnTo>
                  <a:pt x="39" y="50"/>
                </a:lnTo>
                <a:lnTo>
                  <a:pt x="40" y="49"/>
                </a:lnTo>
                <a:lnTo>
                  <a:pt x="43" y="47"/>
                </a:lnTo>
                <a:lnTo>
                  <a:pt x="44" y="46"/>
                </a:lnTo>
                <a:lnTo>
                  <a:pt x="46" y="44"/>
                </a:lnTo>
                <a:lnTo>
                  <a:pt x="48" y="42"/>
                </a:lnTo>
                <a:lnTo>
                  <a:pt x="49" y="39"/>
                </a:lnTo>
                <a:lnTo>
                  <a:pt x="50" y="37"/>
                </a:lnTo>
                <a:lnTo>
                  <a:pt x="51" y="35"/>
                </a:lnTo>
                <a:lnTo>
                  <a:pt x="51" y="32"/>
                </a:lnTo>
                <a:lnTo>
                  <a:pt x="51" y="30"/>
                </a:lnTo>
                <a:lnTo>
                  <a:pt x="52" y="27"/>
                </a:lnTo>
                <a:lnTo>
                  <a:pt x="51" y="24"/>
                </a:lnTo>
                <a:lnTo>
                  <a:pt x="51" y="21"/>
                </a:lnTo>
                <a:lnTo>
                  <a:pt x="51" y="19"/>
                </a:lnTo>
                <a:lnTo>
                  <a:pt x="50" y="16"/>
                </a:lnTo>
                <a:lnTo>
                  <a:pt x="49" y="13"/>
                </a:lnTo>
                <a:lnTo>
                  <a:pt x="48" y="12"/>
                </a:lnTo>
                <a:lnTo>
                  <a:pt x="46" y="9"/>
                </a:lnTo>
                <a:lnTo>
                  <a:pt x="44" y="7"/>
                </a:lnTo>
                <a:lnTo>
                  <a:pt x="43" y="6"/>
                </a:lnTo>
                <a:lnTo>
                  <a:pt x="40" y="4"/>
                </a:lnTo>
                <a:lnTo>
                  <a:pt x="39" y="2"/>
                </a:lnTo>
                <a:lnTo>
                  <a:pt x="36" y="2"/>
                </a:lnTo>
                <a:lnTo>
                  <a:pt x="33" y="1"/>
                </a:lnTo>
                <a:lnTo>
                  <a:pt x="32" y="0"/>
                </a:lnTo>
                <a:lnTo>
                  <a:pt x="29" y="0"/>
                </a:lnTo>
                <a:lnTo>
                  <a:pt x="26" y="0"/>
                </a:lnTo>
                <a:lnTo>
                  <a:pt x="23" y="0"/>
                </a:lnTo>
                <a:lnTo>
                  <a:pt x="20" y="0"/>
                </a:lnTo>
                <a:lnTo>
                  <a:pt x="18" y="1"/>
                </a:lnTo>
                <a:lnTo>
                  <a:pt x="16" y="2"/>
                </a:lnTo>
                <a:lnTo>
                  <a:pt x="13" y="2"/>
                </a:lnTo>
                <a:lnTo>
                  <a:pt x="11" y="4"/>
                </a:lnTo>
                <a:lnTo>
                  <a:pt x="9" y="6"/>
                </a:lnTo>
                <a:lnTo>
                  <a:pt x="7"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7" y="46"/>
                </a:lnTo>
                <a:lnTo>
                  <a:pt x="9" y="47"/>
                </a:lnTo>
                <a:lnTo>
                  <a:pt x="11" y="49"/>
                </a:lnTo>
                <a:lnTo>
                  <a:pt x="13" y="50"/>
                </a:lnTo>
                <a:lnTo>
                  <a:pt x="16" y="51"/>
                </a:lnTo>
                <a:lnTo>
                  <a:pt x="18"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4" name="Freeform 124"/>
          <p:cNvSpPr>
            <a:spLocks/>
          </p:cNvSpPr>
          <p:nvPr/>
        </p:nvSpPr>
        <p:spPr bwMode="auto">
          <a:xfrm>
            <a:off x="4862513" y="4668838"/>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7" y="54"/>
                </a:moveTo>
                <a:lnTo>
                  <a:pt x="30" y="53"/>
                </a:lnTo>
                <a:lnTo>
                  <a:pt x="32" y="53"/>
                </a:lnTo>
                <a:lnTo>
                  <a:pt x="35" y="52"/>
                </a:lnTo>
                <a:lnTo>
                  <a:pt x="37" y="51"/>
                </a:lnTo>
                <a:lnTo>
                  <a:pt x="39" y="50"/>
                </a:lnTo>
                <a:lnTo>
                  <a:pt x="42" y="49"/>
                </a:lnTo>
                <a:lnTo>
                  <a:pt x="43" y="47"/>
                </a:lnTo>
                <a:lnTo>
                  <a:pt x="45" y="46"/>
                </a:lnTo>
                <a:lnTo>
                  <a:pt x="47" y="44"/>
                </a:lnTo>
                <a:lnTo>
                  <a:pt x="48" y="42"/>
                </a:lnTo>
                <a:lnTo>
                  <a:pt x="49" y="39"/>
                </a:lnTo>
                <a:lnTo>
                  <a:pt x="51" y="37"/>
                </a:lnTo>
                <a:lnTo>
                  <a:pt x="52" y="34"/>
                </a:lnTo>
                <a:lnTo>
                  <a:pt x="52" y="32"/>
                </a:lnTo>
                <a:lnTo>
                  <a:pt x="52" y="30"/>
                </a:lnTo>
                <a:lnTo>
                  <a:pt x="53" y="27"/>
                </a:lnTo>
                <a:lnTo>
                  <a:pt x="52" y="24"/>
                </a:lnTo>
                <a:lnTo>
                  <a:pt x="52" y="21"/>
                </a:lnTo>
                <a:lnTo>
                  <a:pt x="52" y="19"/>
                </a:lnTo>
                <a:lnTo>
                  <a:pt x="51" y="16"/>
                </a:lnTo>
                <a:lnTo>
                  <a:pt x="49" y="13"/>
                </a:lnTo>
                <a:lnTo>
                  <a:pt x="48" y="12"/>
                </a:lnTo>
                <a:lnTo>
                  <a:pt x="47" y="9"/>
                </a:lnTo>
                <a:lnTo>
                  <a:pt x="45" y="7"/>
                </a:lnTo>
                <a:lnTo>
                  <a:pt x="43" y="6"/>
                </a:lnTo>
                <a:lnTo>
                  <a:pt x="42" y="4"/>
                </a:lnTo>
                <a:lnTo>
                  <a:pt x="39" y="2"/>
                </a:lnTo>
                <a:lnTo>
                  <a:pt x="37" y="2"/>
                </a:lnTo>
                <a:lnTo>
                  <a:pt x="35" y="1"/>
                </a:lnTo>
                <a:lnTo>
                  <a:pt x="32" y="0"/>
                </a:lnTo>
                <a:lnTo>
                  <a:pt x="30" y="0"/>
                </a:lnTo>
                <a:lnTo>
                  <a:pt x="27" y="0"/>
                </a:lnTo>
                <a:lnTo>
                  <a:pt x="24" y="0"/>
                </a:lnTo>
                <a:lnTo>
                  <a:pt x="21" y="0"/>
                </a:lnTo>
                <a:lnTo>
                  <a:pt x="18" y="1"/>
                </a:lnTo>
                <a:lnTo>
                  <a:pt x="15" y="2"/>
                </a:lnTo>
                <a:lnTo>
                  <a:pt x="14" y="2"/>
                </a:lnTo>
                <a:lnTo>
                  <a:pt x="11"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9" y="47"/>
                </a:lnTo>
                <a:lnTo>
                  <a:pt x="11" y="49"/>
                </a:lnTo>
                <a:lnTo>
                  <a:pt x="14" y="50"/>
                </a:lnTo>
                <a:lnTo>
                  <a:pt x="15" y="51"/>
                </a:lnTo>
                <a:lnTo>
                  <a:pt x="18"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5" name="Freeform 125"/>
          <p:cNvSpPr>
            <a:spLocks/>
          </p:cNvSpPr>
          <p:nvPr/>
        </p:nvSpPr>
        <p:spPr bwMode="auto">
          <a:xfrm>
            <a:off x="4910138" y="4664075"/>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2"/>
                </a:lnTo>
                <a:lnTo>
                  <a:pt x="36" y="51"/>
                </a:lnTo>
                <a:lnTo>
                  <a:pt x="39" y="50"/>
                </a:lnTo>
                <a:lnTo>
                  <a:pt x="40" y="49"/>
                </a:lnTo>
                <a:lnTo>
                  <a:pt x="43" y="47"/>
                </a:lnTo>
                <a:lnTo>
                  <a:pt x="44" y="46"/>
                </a:lnTo>
                <a:lnTo>
                  <a:pt x="46" y="44"/>
                </a:lnTo>
                <a:lnTo>
                  <a:pt x="48" y="42"/>
                </a:lnTo>
                <a:lnTo>
                  <a:pt x="49" y="39"/>
                </a:lnTo>
                <a:lnTo>
                  <a:pt x="50" y="37"/>
                </a:lnTo>
                <a:lnTo>
                  <a:pt x="51" y="35"/>
                </a:lnTo>
                <a:lnTo>
                  <a:pt x="51" y="32"/>
                </a:lnTo>
                <a:lnTo>
                  <a:pt x="51" y="30"/>
                </a:lnTo>
                <a:lnTo>
                  <a:pt x="52" y="27"/>
                </a:lnTo>
                <a:lnTo>
                  <a:pt x="51" y="24"/>
                </a:lnTo>
                <a:lnTo>
                  <a:pt x="51" y="21"/>
                </a:lnTo>
                <a:lnTo>
                  <a:pt x="51" y="19"/>
                </a:lnTo>
                <a:lnTo>
                  <a:pt x="50" y="16"/>
                </a:lnTo>
                <a:lnTo>
                  <a:pt x="49" y="13"/>
                </a:lnTo>
                <a:lnTo>
                  <a:pt x="48" y="12"/>
                </a:lnTo>
                <a:lnTo>
                  <a:pt x="46" y="9"/>
                </a:lnTo>
                <a:lnTo>
                  <a:pt x="44" y="7"/>
                </a:lnTo>
                <a:lnTo>
                  <a:pt x="43" y="6"/>
                </a:lnTo>
                <a:lnTo>
                  <a:pt x="40" y="4"/>
                </a:lnTo>
                <a:lnTo>
                  <a:pt x="39" y="2"/>
                </a:lnTo>
                <a:lnTo>
                  <a:pt x="36" y="2"/>
                </a:lnTo>
                <a:lnTo>
                  <a:pt x="33" y="1"/>
                </a:lnTo>
                <a:lnTo>
                  <a:pt x="32" y="0"/>
                </a:lnTo>
                <a:lnTo>
                  <a:pt x="29" y="0"/>
                </a:lnTo>
                <a:lnTo>
                  <a:pt x="26" y="0"/>
                </a:lnTo>
                <a:lnTo>
                  <a:pt x="23" y="0"/>
                </a:lnTo>
                <a:lnTo>
                  <a:pt x="20" y="0"/>
                </a:lnTo>
                <a:lnTo>
                  <a:pt x="18" y="1"/>
                </a:lnTo>
                <a:lnTo>
                  <a:pt x="16" y="2"/>
                </a:lnTo>
                <a:lnTo>
                  <a:pt x="13" y="2"/>
                </a:lnTo>
                <a:lnTo>
                  <a:pt x="11" y="4"/>
                </a:lnTo>
                <a:lnTo>
                  <a:pt x="9" y="6"/>
                </a:lnTo>
                <a:lnTo>
                  <a:pt x="7"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7" y="46"/>
                </a:lnTo>
                <a:lnTo>
                  <a:pt x="9" y="47"/>
                </a:lnTo>
                <a:lnTo>
                  <a:pt x="11" y="49"/>
                </a:lnTo>
                <a:lnTo>
                  <a:pt x="13" y="50"/>
                </a:lnTo>
                <a:lnTo>
                  <a:pt x="16" y="51"/>
                </a:lnTo>
                <a:lnTo>
                  <a:pt x="18"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6" name="Freeform 126"/>
          <p:cNvSpPr>
            <a:spLocks/>
          </p:cNvSpPr>
          <p:nvPr/>
        </p:nvSpPr>
        <p:spPr bwMode="auto">
          <a:xfrm>
            <a:off x="4964113" y="466407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2"/>
                </a:lnTo>
                <a:lnTo>
                  <a:pt x="37" y="51"/>
                </a:lnTo>
                <a:lnTo>
                  <a:pt x="39" y="50"/>
                </a:lnTo>
                <a:lnTo>
                  <a:pt x="42" y="49"/>
                </a:lnTo>
                <a:lnTo>
                  <a:pt x="44" y="47"/>
                </a:lnTo>
                <a:lnTo>
                  <a:pt x="46" y="46"/>
                </a:lnTo>
                <a:lnTo>
                  <a:pt x="47" y="44"/>
                </a:lnTo>
                <a:lnTo>
                  <a:pt x="49" y="42"/>
                </a:lnTo>
                <a:lnTo>
                  <a:pt x="50" y="39"/>
                </a:lnTo>
                <a:lnTo>
                  <a:pt x="51" y="37"/>
                </a:lnTo>
                <a:lnTo>
                  <a:pt x="53" y="35"/>
                </a:lnTo>
                <a:lnTo>
                  <a:pt x="53" y="32"/>
                </a:lnTo>
                <a:lnTo>
                  <a:pt x="53" y="30"/>
                </a:lnTo>
                <a:lnTo>
                  <a:pt x="54" y="27"/>
                </a:lnTo>
                <a:lnTo>
                  <a:pt x="53" y="24"/>
                </a:lnTo>
                <a:lnTo>
                  <a:pt x="53" y="21"/>
                </a:lnTo>
                <a:lnTo>
                  <a:pt x="53" y="19"/>
                </a:lnTo>
                <a:lnTo>
                  <a:pt x="51" y="16"/>
                </a:lnTo>
                <a:lnTo>
                  <a:pt x="50" y="13"/>
                </a:lnTo>
                <a:lnTo>
                  <a:pt x="49" y="12"/>
                </a:lnTo>
                <a:lnTo>
                  <a:pt x="47" y="9"/>
                </a:lnTo>
                <a:lnTo>
                  <a:pt x="46" y="7"/>
                </a:lnTo>
                <a:lnTo>
                  <a:pt x="44" y="6"/>
                </a:lnTo>
                <a:lnTo>
                  <a:pt x="42" y="4"/>
                </a:lnTo>
                <a:lnTo>
                  <a:pt x="39" y="2"/>
                </a:lnTo>
                <a:lnTo>
                  <a:pt x="37" y="2"/>
                </a:lnTo>
                <a:lnTo>
                  <a:pt x="34"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7" name="Freeform 127"/>
          <p:cNvSpPr>
            <a:spLocks/>
          </p:cNvSpPr>
          <p:nvPr/>
        </p:nvSpPr>
        <p:spPr bwMode="auto">
          <a:xfrm>
            <a:off x="5018088" y="466566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3"/>
                </a:lnTo>
                <a:lnTo>
                  <a:pt x="37" y="52"/>
                </a:lnTo>
                <a:lnTo>
                  <a:pt x="39" y="51"/>
                </a:lnTo>
                <a:lnTo>
                  <a:pt x="42" y="49"/>
                </a:lnTo>
                <a:lnTo>
                  <a:pt x="44" y="47"/>
                </a:lnTo>
                <a:lnTo>
                  <a:pt x="46" y="46"/>
                </a:lnTo>
                <a:lnTo>
                  <a:pt x="47" y="44"/>
                </a:lnTo>
                <a:lnTo>
                  <a:pt x="49" y="42"/>
                </a:lnTo>
                <a:lnTo>
                  <a:pt x="50" y="40"/>
                </a:lnTo>
                <a:lnTo>
                  <a:pt x="51" y="37"/>
                </a:lnTo>
                <a:lnTo>
                  <a:pt x="52" y="35"/>
                </a:lnTo>
                <a:lnTo>
                  <a:pt x="53" y="33"/>
                </a:lnTo>
                <a:lnTo>
                  <a:pt x="53" y="30"/>
                </a:lnTo>
                <a:lnTo>
                  <a:pt x="54" y="27"/>
                </a:lnTo>
                <a:lnTo>
                  <a:pt x="53" y="24"/>
                </a:lnTo>
                <a:lnTo>
                  <a:pt x="53" y="21"/>
                </a:lnTo>
                <a:lnTo>
                  <a:pt x="52" y="19"/>
                </a:lnTo>
                <a:lnTo>
                  <a:pt x="51" y="16"/>
                </a:lnTo>
                <a:lnTo>
                  <a:pt x="50" y="14"/>
                </a:lnTo>
                <a:lnTo>
                  <a:pt x="49" y="12"/>
                </a:lnTo>
                <a:lnTo>
                  <a:pt x="47" y="10"/>
                </a:lnTo>
                <a:lnTo>
                  <a:pt x="46" y="8"/>
                </a:lnTo>
                <a:lnTo>
                  <a:pt x="44" y="6"/>
                </a:lnTo>
                <a:lnTo>
                  <a:pt x="42" y="4"/>
                </a:lnTo>
                <a:lnTo>
                  <a:pt x="39" y="3"/>
                </a:lnTo>
                <a:lnTo>
                  <a:pt x="37" y="2"/>
                </a:lnTo>
                <a:lnTo>
                  <a:pt x="34" y="1"/>
                </a:lnTo>
                <a:lnTo>
                  <a:pt x="32" y="0"/>
                </a:lnTo>
                <a:lnTo>
                  <a:pt x="30" y="0"/>
                </a:lnTo>
                <a:lnTo>
                  <a:pt x="27" y="0"/>
                </a:lnTo>
                <a:lnTo>
                  <a:pt x="24" y="0"/>
                </a:lnTo>
                <a:lnTo>
                  <a:pt x="21" y="0"/>
                </a:lnTo>
                <a:lnTo>
                  <a:pt x="19" y="1"/>
                </a:lnTo>
                <a:lnTo>
                  <a:pt x="16" y="2"/>
                </a:lnTo>
                <a:lnTo>
                  <a:pt x="13" y="3"/>
                </a:lnTo>
                <a:lnTo>
                  <a:pt x="12" y="4"/>
                </a:lnTo>
                <a:lnTo>
                  <a:pt x="9"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8" name="Freeform 128"/>
          <p:cNvSpPr>
            <a:spLocks/>
          </p:cNvSpPr>
          <p:nvPr/>
        </p:nvSpPr>
        <p:spPr bwMode="auto">
          <a:xfrm>
            <a:off x="5067300" y="466407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4" y="52"/>
                </a:lnTo>
                <a:lnTo>
                  <a:pt x="37" y="51"/>
                </a:lnTo>
                <a:lnTo>
                  <a:pt x="40" y="50"/>
                </a:lnTo>
                <a:lnTo>
                  <a:pt x="42" y="49"/>
                </a:lnTo>
                <a:lnTo>
                  <a:pt x="44" y="47"/>
                </a:lnTo>
                <a:lnTo>
                  <a:pt x="46" y="46"/>
                </a:lnTo>
                <a:lnTo>
                  <a:pt x="47" y="44"/>
                </a:lnTo>
                <a:lnTo>
                  <a:pt x="49" y="42"/>
                </a:lnTo>
                <a:lnTo>
                  <a:pt x="50" y="39"/>
                </a:lnTo>
                <a:lnTo>
                  <a:pt x="51" y="37"/>
                </a:lnTo>
                <a:lnTo>
                  <a:pt x="52" y="35"/>
                </a:lnTo>
                <a:lnTo>
                  <a:pt x="53" y="32"/>
                </a:lnTo>
                <a:lnTo>
                  <a:pt x="53" y="30"/>
                </a:lnTo>
                <a:lnTo>
                  <a:pt x="54" y="27"/>
                </a:lnTo>
                <a:lnTo>
                  <a:pt x="53" y="24"/>
                </a:lnTo>
                <a:lnTo>
                  <a:pt x="53" y="21"/>
                </a:lnTo>
                <a:lnTo>
                  <a:pt x="52" y="19"/>
                </a:lnTo>
                <a:lnTo>
                  <a:pt x="51" y="16"/>
                </a:lnTo>
                <a:lnTo>
                  <a:pt x="50" y="13"/>
                </a:lnTo>
                <a:lnTo>
                  <a:pt x="49" y="12"/>
                </a:lnTo>
                <a:lnTo>
                  <a:pt x="47" y="9"/>
                </a:lnTo>
                <a:lnTo>
                  <a:pt x="46" y="7"/>
                </a:lnTo>
                <a:lnTo>
                  <a:pt x="44" y="6"/>
                </a:lnTo>
                <a:lnTo>
                  <a:pt x="42" y="4"/>
                </a:lnTo>
                <a:lnTo>
                  <a:pt x="40" y="2"/>
                </a:lnTo>
                <a:lnTo>
                  <a:pt x="37" y="2"/>
                </a:lnTo>
                <a:lnTo>
                  <a:pt x="34" y="1"/>
                </a:lnTo>
                <a:lnTo>
                  <a:pt x="32" y="0"/>
                </a:lnTo>
                <a:lnTo>
                  <a:pt x="30" y="0"/>
                </a:lnTo>
                <a:lnTo>
                  <a:pt x="27" y="0"/>
                </a:lnTo>
                <a:lnTo>
                  <a:pt x="23" y="0"/>
                </a:lnTo>
                <a:lnTo>
                  <a:pt x="21" y="0"/>
                </a:lnTo>
                <a:lnTo>
                  <a:pt x="19" y="1"/>
                </a:lnTo>
                <a:lnTo>
                  <a:pt x="16" y="2"/>
                </a:lnTo>
                <a:lnTo>
                  <a:pt x="14" y="2"/>
                </a:lnTo>
                <a:lnTo>
                  <a:pt x="11" y="4"/>
                </a:lnTo>
                <a:lnTo>
                  <a:pt x="10" y="6"/>
                </a:lnTo>
                <a:lnTo>
                  <a:pt x="8"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8" y="46"/>
                </a:lnTo>
                <a:lnTo>
                  <a:pt x="10" y="47"/>
                </a:lnTo>
                <a:lnTo>
                  <a:pt x="11" y="49"/>
                </a:lnTo>
                <a:lnTo>
                  <a:pt x="14" y="50"/>
                </a:lnTo>
                <a:lnTo>
                  <a:pt x="16" y="51"/>
                </a:lnTo>
                <a:lnTo>
                  <a:pt x="19" y="52"/>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09" name="Freeform 129"/>
          <p:cNvSpPr>
            <a:spLocks/>
          </p:cNvSpPr>
          <p:nvPr/>
        </p:nvSpPr>
        <p:spPr bwMode="auto">
          <a:xfrm>
            <a:off x="5118100" y="4673600"/>
            <a:ext cx="77788"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29" y="51"/>
                </a:lnTo>
                <a:lnTo>
                  <a:pt x="32" y="51"/>
                </a:lnTo>
                <a:lnTo>
                  <a:pt x="35" y="51"/>
                </a:lnTo>
                <a:lnTo>
                  <a:pt x="37" y="50"/>
                </a:lnTo>
                <a:lnTo>
                  <a:pt x="40" y="48"/>
                </a:lnTo>
                <a:lnTo>
                  <a:pt x="42" y="47"/>
                </a:lnTo>
                <a:lnTo>
                  <a:pt x="44" y="45"/>
                </a:lnTo>
                <a:lnTo>
                  <a:pt x="46" y="44"/>
                </a:lnTo>
                <a:lnTo>
                  <a:pt x="47" y="42"/>
                </a:lnTo>
                <a:lnTo>
                  <a:pt x="49" y="40"/>
                </a:lnTo>
                <a:lnTo>
                  <a:pt x="51" y="38"/>
                </a:lnTo>
                <a:lnTo>
                  <a:pt x="52" y="35"/>
                </a:lnTo>
                <a:lnTo>
                  <a:pt x="53" y="33"/>
                </a:lnTo>
                <a:lnTo>
                  <a:pt x="53" y="31"/>
                </a:lnTo>
                <a:lnTo>
                  <a:pt x="53" y="28"/>
                </a:lnTo>
                <a:lnTo>
                  <a:pt x="54" y="26"/>
                </a:lnTo>
                <a:lnTo>
                  <a:pt x="53" y="22"/>
                </a:lnTo>
                <a:lnTo>
                  <a:pt x="53" y="21"/>
                </a:lnTo>
                <a:lnTo>
                  <a:pt x="53" y="18"/>
                </a:lnTo>
                <a:lnTo>
                  <a:pt x="52" y="15"/>
                </a:lnTo>
                <a:lnTo>
                  <a:pt x="51" y="14"/>
                </a:lnTo>
                <a:lnTo>
                  <a:pt x="49" y="11"/>
                </a:lnTo>
                <a:lnTo>
                  <a:pt x="47" y="9"/>
                </a:lnTo>
                <a:lnTo>
                  <a:pt x="46" y="8"/>
                </a:lnTo>
                <a:lnTo>
                  <a:pt x="44" y="5"/>
                </a:lnTo>
                <a:lnTo>
                  <a:pt x="42" y="4"/>
                </a:lnTo>
                <a:lnTo>
                  <a:pt x="40" y="3"/>
                </a:lnTo>
                <a:lnTo>
                  <a:pt x="37" y="2"/>
                </a:lnTo>
                <a:lnTo>
                  <a:pt x="35" y="1"/>
                </a:lnTo>
                <a:lnTo>
                  <a:pt x="32" y="0"/>
                </a:lnTo>
                <a:lnTo>
                  <a:pt x="29" y="0"/>
                </a:lnTo>
                <a:lnTo>
                  <a:pt x="27" y="0"/>
                </a:lnTo>
                <a:lnTo>
                  <a:pt x="23" y="0"/>
                </a:lnTo>
                <a:lnTo>
                  <a:pt x="21" y="0"/>
                </a:lnTo>
                <a:lnTo>
                  <a:pt x="19" y="1"/>
                </a:lnTo>
                <a:lnTo>
                  <a:pt x="16" y="2"/>
                </a:lnTo>
                <a:lnTo>
                  <a:pt x="13" y="3"/>
                </a:lnTo>
                <a:lnTo>
                  <a:pt x="11" y="4"/>
                </a:lnTo>
                <a:lnTo>
                  <a:pt x="10" y="5"/>
                </a:lnTo>
                <a:lnTo>
                  <a:pt x="7" y="8"/>
                </a:lnTo>
                <a:lnTo>
                  <a:pt x="6" y="9"/>
                </a:lnTo>
                <a:lnTo>
                  <a:pt x="4" y="11"/>
                </a:lnTo>
                <a:lnTo>
                  <a:pt x="2" y="14"/>
                </a:lnTo>
                <a:lnTo>
                  <a:pt x="2" y="15"/>
                </a:lnTo>
                <a:lnTo>
                  <a:pt x="1" y="18"/>
                </a:lnTo>
                <a:lnTo>
                  <a:pt x="0" y="21"/>
                </a:lnTo>
                <a:lnTo>
                  <a:pt x="0" y="22"/>
                </a:lnTo>
                <a:lnTo>
                  <a:pt x="0" y="26"/>
                </a:lnTo>
                <a:lnTo>
                  <a:pt x="0" y="28"/>
                </a:lnTo>
                <a:lnTo>
                  <a:pt x="0" y="31"/>
                </a:lnTo>
                <a:lnTo>
                  <a:pt x="1" y="33"/>
                </a:lnTo>
                <a:lnTo>
                  <a:pt x="2" y="35"/>
                </a:lnTo>
                <a:lnTo>
                  <a:pt x="2" y="38"/>
                </a:lnTo>
                <a:lnTo>
                  <a:pt x="4" y="40"/>
                </a:lnTo>
                <a:lnTo>
                  <a:pt x="6" y="42"/>
                </a:lnTo>
                <a:lnTo>
                  <a:pt x="7" y="44"/>
                </a:lnTo>
                <a:lnTo>
                  <a:pt x="10" y="45"/>
                </a:lnTo>
                <a:lnTo>
                  <a:pt x="11" y="47"/>
                </a:lnTo>
                <a:lnTo>
                  <a:pt x="13" y="48"/>
                </a:lnTo>
                <a:lnTo>
                  <a:pt x="16" y="50"/>
                </a:lnTo>
                <a:lnTo>
                  <a:pt x="19" y="51"/>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0" name="Freeform 130"/>
          <p:cNvSpPr>
            <a:spLocks/>
          </p:cNvSpPr>
          <p:nvPr/>
        </p:nvSpPr>
        <p:spPr bwMode="auto">
          <a:xfrm>
            <a:off x="4802188" y="4556125"/>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3"/>
                </a:lnTo>
                <a:lnTo>
                  <a:pt x="36" y="52"/>
                </a:lnTo>
                <a:lnTo>
                  <a:pt x="39" y="51"/>
                </a:lnTo>
                <a:lnTo>
                  <a:pt x="41" y="49"/>
                </a:lnTo>
                <a:lnTo>
                  <a:pt x="43" y="47"/>
                </a:lnTo>
                <a:lnTo>
                  <a:pt x="45" y="46"/>
                </a:lnTo>
                <a:lnTo>
                  <a:pt x="46" y="44"/>
                </a:lnTo>
                <a:lnTo>
                  <a:pt x="48" y="42"/>
                </a:lnTo>
                <a:lnTo>
                  <a:pt x="49" y="40"/>
                </a:lnTo>
                <a:lnTo>
                  <a:pt x="51" y="37"/>
                </a:lnTo>
                <a:lnTo>
                  <a:pt x="52" y="35"/>
                </a:lnTo>
                <a:lnTo>
                  <a:pt x="52" y="33"/>
                </a:lnTo>
                <a:lnTo>
                  <a:pt x="52" y="30"/>
                </a:lnTo>
                <a:lnTo>
                  <a:pt x="53" y="27"/>
                </a:lnTo>
                <a:lnTo>
                  <a:pt x="52" y="24"/>
                </a:lnTo>
                <a:lnTo>
                  <a:pt x="52" y="21"/>
                </a:lnTo>
                <a:lnTo>
                  <a:pt x="52" y="19"/>
                </a:lnTo>
                <a:lnTo>
                  <a:pt x="51" y="16"/>
                </a:lnTo>
                <a:lnTo>
                  <a:pt x="49" y="13"/>
                </a:lnTo>
                <a:lnTo>
                  <a:pt x="48" y="12"/>
                </a:lnTo>
                <a:lnTo>
                  <a:pt x="46" y="10"/>
                </a:lnTo>
                <a:lnTo>
                  <a:pt x="45" y="8"/>
                </a:lnTo>
                <a:lnTo>
                  <a:pt x="43" y="6"/>
                </a:lnTo>
                <a:lnTo>
                  <a:pt x="41" y="4"/>
                </a:lnTo>
                <a:lnTo>
                  <a:pt x="39" y="3"/>
                </a:lnTo>
                <a:lnTo>
                  <a:pt x="36" y="2"/>
                </a:lnTo>
                <a:lnTo>
                  <a:pt x="34" y="1"/>
                </a:lnTo>
                <a:lnTo>
                  <a:pt x="32" y="0"/>
                </a:lnTo>
                <a:lnTo>
                  <a:pt x="29" y="0"/>
                </a:lnTo>
                <a:lnTo>
                  <a:pt x="26" y="0"/>
                </a:lnTo>
                <a:lnTo>
                  <a:pt x="23" y="0"/>
                </a:lnTo>
                <a:lnTo>
                  <a:pt x="20" y="0"/>
                </a:lnTo>
                <a:lnTo>
                  <a:pt x="18" y="1"/>
                </a:lnTo>
                <a:lnTo>
                  <a:pt x="16" y="2"/>
                </a:lnTo>
                <a:lnTo>
                  <a:pt x="13" y="3"/>
                </a:lnTo>
                <a:lnTo>
                  <a:pt x="11" y="4"/>
                </a:lnTo>
                <a:lnTo>
                  <a:pt x="9" y="6"/>
                </a:lnTo>
                <a:lnTo>
                  <a:pt x="7" y="8"/>
                </a:lnTo>
                <a:lnTo>
                  <a:pt x="6" y="10"/>
                </a:lnTo>
                <a:lnTo>
                  <a:pt x="4" y="12"/>
                </a:lnTo>
                <a:lnTo>
                  <a:pt x="2" y="13"/>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1" y="49"/>
                </a:lnTo>
                <a:lnTo>
                  <a:pt x="13" y="51"/>
                </a:lnTo>
                <a:lnTo>
                  <a:pt x="16" y="52"/>
                </a:lnTo>
                <a:lnTo>
                  <a:pt x="18" y="53"/>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1" name="Freeform 131"/>
          <p:cNvSpPr>
            <a:spLocks/>
          </p:cNvSpPr>
          <p:nvPr/>
        </p:nvSpPr>
        <p:spPr bwMode="auto">
          <a:xfrm>
            <a:off x="5124450" y="4551363"/>
            <a:ext cx="76200"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3" y="51"/>
                </a:lnTo>
                <a:lnTo>
                  <a:pt x="34" y="51"/>
                </a:lnTo>
                <a:lnTo>
                  <a:pt x="37" y="49"/>
                </a:lnTo>
                <a:lnTo>
                  <a:pt x="40" y="48"/>
                </a:lnTo>
                <a:lnTo>
                  <a:pt x="42" y="47"/>
                </a:lnTo>
                <a:lnTo>
                  <a:pt x="44" y="46"/>
                </a:lnTo>
                <a:lnTo>
                  <a:pt x="46" y="44"/>
                </a:lnTo>
                <a:lnTo>
                  <a:pt x="47" y="42"/>
                </a:lnTo>
                <a:lnTo>
                  <a:pt x="49" y="40"/>
                </a:lnTo>
                <a:lnTo>
                  <a:pt x="50" y="38"/>
                </a:lnTo>
                <a:lnTo>
                  <a:pt x="51" y="36"/>
                </a:lnTo>
                <a:lnTo>
                  <a:pt x="52" y="33"/>
                </a:lnTo>
                <a:lnTo>
                  <a:pt x="53" y="31"/>
                </a:lnTo>
                <a:lnTo>
                  <a:pt x="53" y="29"/>
                </a:lnTo>
                <a:lnTo>
                  <a:pt x="54" y="26"/>
                </a:lnTo>
                <a:lnTo>
                  <a:pt x="53" y="23"/>
                </a:lnTo>
                <a:lnTo>
                  <a:pt x="53" y="20"/>
                </a:lnTo>
                <a:lnTo>
                  <a:pt x="52" y="18"/>
                </a:lnTo>
                <a:lnTo>
                  <a:pt x="51" y="16"/>
                </a:lnTo>
                <a:lnTo>
                  <a:pt x="50" y="13"/>
                </a:lnTo>
                <a:lnTo>
                  <a:pt x="49" y="11"/>
                </a:lnTo>
                <a:lnTo>
                  <a:pt x="47" y="9"/>
                </a:lnTo>
                <a:lnTo>
                  <a:pt x="46" y="7"/>
                </a:lnTo>
                <a:lnTo>
                  <a:pt x="44" y="6"/>
                </a:lnTo>
                <a:lnTo>
                  <a:pt x="42" y="4"/>
                </a:lnTo>
                <a:lnTo>
                  <a:pt x="40" y="2"/>
                </a:lnTo>
                <a:lnTo>
                  <a:pt x="37" y="2"/>
                </a:lnTo>
                <a:lnTo>
                  <a:pt x="34" y="1"/>
                </a:lnTo>
                <a:lnTo>
                  <a:pt x="33" y="0"/>
                </a:lnTo>
                <a:lnTo>
                  <a:pt x="30" y="0"/>
                </a:lnTo>
                <a:lnTo>
                  <a:pt x="27" y="0"/>
                </a:lnTo>
                <a:lnTo>
                  <a:pt x="24" y="0"/>
                </a:lnTo>
                <a:lnTo>
                  <a:pt x="21" y="0"/>
                </a:lnTo>
                <a:lnTo>
                  <a:pt x="19" y="1"/>
                </a:lnTo>
                <a:lnTo>
                  <a:pt x="16" y="2"/>
                </a:lnTo>
                <a:lnTo>
                  <a:pt x="14" y="2"/>
                </a:lnTo>
                <a:lnTo>
                  <a:pt x="11" y="4"/>
                </a:lnTo>
                <a:lnTo>
                  <a:pt x="9" y="6"/>
                </a:lnTo>
                <a:lnTo>
                  <a:pt x="8" y="7"/>
                </a:lnTo>
                <a:lnTo>
                  <a:pt x="6" y="9"/>
                </a:lnTo>
                <a:lnTo>
                  <a:pt x="4" y="11"/>
                </a:lnTo>
                <a:lnTo>
                  <a:pt x="3" y="13"/>
                </a:lnTo>
                <a:lnTo>
                  <a:pt x="2" y="16"/>
                </a:lnTo>
                <a:lnTo>
                  <a:pt x="1" y="18"/>
                </a:lnTo>
                <a:lnTo>
                  <a:pt x="0" y="20"/>
                </a:lnTo>
                <a:lnTo>
                  <a:pt x="0" y="23"/>
                </a:lnTo>
                <a:lnTo>
                  <a:pt x="0" y="26"/>
                </a:lnTo>
                <a:lnTo>
                  <a:pt x="0" y="29"/>
                </a:lnTo>
                <a:lnTo>
                  <a:pt x="0" y="31"/>
                </a:lnTo>
                <a:lnTo>
                  <a:pt x="1" y="33"/>
                </a:lnTo>
                <a:lnTo>
                  <a:pt x="2" y="36"/>
                </a:lnTo>
                <a:lnTo>
                  <a:pt x="3" y="38"/>
                </a:lnTo>
                <a:lnTo>
                  <a:pt x="4" y="40"/>
                </a:lnTo>
                <a:lnTo>
                  <a:pt x="6" y="42"/>
                </a:lnTo>
                <a:lnTo>
                  <a:pt x="8" y="44"/>
                </a:lnTo>
                <a:lnTo>
                  <a:pt x="9" y="46"/>
                </a:lnTo>
                <a:lnTo>
                  <a:pt x="11" y="47"/>
                </a:lnTo>
                <a:lnTo>
                  <a:pt x="14" y="48"/>
                </a:lnTo>
                <a:lnTo>
                  <a:pt x="16" y="49"/>
                </a:lnTo>
                <a:lnTo>
                  <a:pt x="19" y="51"/>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2" name="Freeform 132"/>
          <p:cNvSpPr>
            <a:spLocks/>
          </p:cNvSpPr>
          <p:nvPr/>
        </p:nvSpPr>
        <p:spPr bwMode="auto">
          <a:xfrm>
            <a:off x="5180013" y="4668838"/>
            <a:ext cx="74612"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1" y="53"/>
                </a:lnTo>
                <a:lnTo>
                  <a:pt x="33" y="52"/>
                </a:lnTo>
                <a:lnTo>
                  <a:pt x="36" y="51"/>
                </a:lnTo>
                <a:lnTo>
                  <a:pt x="39" y="50"/>
                </a:lnTo>
                <a:lnTo>
                  <a:pt x="40" y="49"/>
                </a:lnTo>
                <a:lnTo>
                  <a:pt x="42" y="47"/>
                </a:lnTo>
                <a:lnTo>
                  <a:pt x="44" y="46"/>
                </a:lnTo>
                <a:lnTo>
                  <a:pt x="46" y="44"/>
                </a:lnTo>
                <a:lnTo>
                  <a:pt x="47" y="42"/>
                </a:lnTo>
                <a:lnTo>
                  <a:pt x="48" y="39"/>
                </a:lnTo>
                <a:lnTo>
                  <a:pt x="50" y="37"/>
                </a:lnTo>
                <a:lnTo>
                  <a:pt x="51" y="34"/>
                </a:lnTo>
                <a:lnTo>
                  <a:pt x="51" y="32"/>
                </a:lnTo>
                <a:lnTo>
                  <a:pt x="51" y="30"/>
                </a:lnTo>
                <a:lnTo>
                  <a:pt x="52" y="27"/>
                </a:lnTo>
                <a:lnTo>
                  <a:pt x="51" y="24"/>
                </a:lnTo>
                <a:lnTo>
                  <a:pt x="51" y="21"/>
                </a:lnTo>
                <a:lnTo>
                  <a:pt x="51" y="19"/>
                </a:lnTo>
                <a:lnTo>
                  <a:pt x="50" y="16"/>
                </a:lnTo>
                <a:lnTo>
                  <a:pt x="48" y="13"/>
                </a:lnTo>
                <a:lnTo>
                  <a:pt x="47" y="12"/>
                </a:lnTo>
                <a:lnTo>
                  <a:pt x="46" y="9"/>
                </a:lnTo>
                <a:lnTo>
                  <a:pt x="44" y="7"/>
                </a:lnTo>
                <a:lnTo>
                  <a:pt x="42" y="6"/>
                </a:lnTo>
                <a:lnTo>
                  <a:pt x="40" y="4"/>
                </a:lnTo>
                <a:lnTo>
                  <a:pt x="39" y="2"/>
                </a:lnTo>
                <a:lnTo>
                  <a:pt x="36" y="2"/>
                </a:lnTo>
                <a:lnTo>
                  <a:pt x="33" y="1"/>
                </a:lnTo>
                <a:lnTo>
                  <a:pt x="31" y="0"/>
                </a:lnTo>
                <a:lnTo>
                  <a:pt x="29" y="0"/>
                </a:lnTo>
                <a:lnTo>
                  <a:pt x="26" y="0"/>
                </a:lnTo>
                <a:lnTo>
                  <a:pt x="23" y="0"/>
                </a:lnTo>
                <a:lnTo>
                  <a:pt x="20" y="0"/>
                </a:lnTo>
                <a:lnTo>
                  <a:pt x="18" y="1"/>
                </a:lnTo>
                <a:lnTo>
                  <a:pt x="16" y="2"/>
                </a:lnTo>
                <a:lnTo>
                  <a:pt x="13" y="2"/>
                </a:lnTo>
                <a:lnTo>
                  <a:pt x="11"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9" y="47"/>
                </a:lnTo>
                <a:lnTo>
                  <a:pt x="11" y="49"/>
                </a:lnTo>
                <a:lnTo>
                  <a:pt x="13" y="50"/>
                </a:lnTo>
                <a:lnTo>
                  <a:pt x="16" y="51"/>
                </a:lnTo>
                <a:lnTo>
                  <a:pt x="18"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3" name="Freeform 133"/>
          <p:cNvSpPr>
            <a:spLocks/>
          </p:cNvSpPr>
          <p:nvPr/>
        </p:nvSpPr>
        <p:spPr bwMode="auto">
          <a:xfrm>
            <a:off x="5233988" y="4664075"/>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7" y="54"/>
                </a:moveTo>
                <a:lnTo>
                  <a:pt x="29" y="53"/>
                </a:lnTo>
                <a:lnTo>
                  <a:pt x="31" y="53"/>
                </a:lnTo>
                <a:lnTo>
                  <a:pt x="34" y="52"/>
                </a:lnTo>
                <a:lnTo>
                  <a:pt x="37" y="51"/>
                </a:lnTo>
                <a:lnTo>
                  <a:pt x="38" y="50"/>
                </a:lnTo>
                <a:lnTo>
                  <a:pt x="41" y="49"/>
                </a:lnTo>
                <a:lnTo>
                  <a:pt x="43" y="47"/>
                </a:lnTo>
                <a:lnTo>
                  <a:pt x="44" y="46"/>
                </a:lnTo>
                <a:lnTo>
                  <a:pt x="46" y="44"/>
                </a:lnTo>
                <a:lnTo>
                  <a:pt x="47" y="42"/>
                </a:lnTo>
                <a:lnTo>
                  <a:pt x="49" y="39"/>
                </a:lnTo>
                <a:lnTo>
                  <a:pt x="50" y="37"/>
                </a:lnTo>
                <a:lnTo>
                  <a:pt x="51" y="35"/>
                </a:lnTo>
                <a:lnTo>
                  <a:pt x="51" y="32"/>
                </a:lnTo>
                <a:lnTo>
                  <a:pt x="51" y="30"/>
                </a:lnTo>
                <a:lnTo>
                  <a:pt x="52" y="27"/>
                </a:lnTo>
                <a:lnTo>
                  <a:pt x="51" y="24"/>
                </a:lnTo>
                <a:lnTo>
                  <a:pt x="51" y="21"/>
                </a:lnTo>
                <a:lnTo>
                  <a:pt x="51" y="19"/>
                </a:lnTo>
                <a:lnTo>
                  <a:pt x="50" y="16"/>
                </a:lnTo>
                <a:lnTo>
                  <a:pt x="49" y="13"/>
                </a:lnTo>
                <a:lnTo>
                  <a:pt x="47" y="12"/>
                </a:lnTo>
                <a:lnTo>
                  <a:pt x="46" y="9"/>
                </a:lnTo>
                <a:lnTo>
                  <a:pt x="44" y="7"/>
                </a:lnTo>
                <a:lnTo>
                  <a:pt x="43" y="6"/>
                </a:lnTo>
                <a:lnTo>
                  <a:pt x="41" y="4"/>
                </a:lnTo>
                <a:lnTo>
                  <a:pt x="38" y="2"/>
                </a:lnTo>
                <a:lnTo>
                  <a:pt x="37" y="2"/>
                </a:lnTo>
                <a:lnTo>
                  <a:pt x="34" y="1"/>
                </a:lnTo>
                <a:lnTo>
                  <a:pt x="31" y="0"/>
                </a:lnTo>
                <a:lnTo>
                  <a:pt x="29" y="0"/>
                </a:lnTo>
                <a:lnTo>
                  <a:pt x="27" y="0"/>
                </a:lnTo>
                <a:lnTo>
                  <a:pt x="23" y="0"/>
                </a:lnTo>
                <a:lnTo>
                  <a:pt x="21" y="0"/>
                </a:lnTo>
                <a:lnTo>
                  <a:pt x="18" y="1"/>
                </a:lnTo>
                <a:lnTo>
                  <a:pt x="16" y="2"/>
                </a:lnTo>
                <a:lnTo>
                  <a:pt x="14" y="2"/>
                </a:lnTo>
                <a:lnTo>
                  <a:pt x="11" y="4"/>
                </a:lnTo>
                <a:lnTo>
                  <a:pt x="9" y="6"/>
                </a:lnTo>
                <a:lnTo>
                  <a:pt x="8" y="7"/>
                </a:lnTo>
                <a:lnTo>
                  <a:pt x="6" y="9"/>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8" y="46"/>
                </a:lnTo>
                <a:lnTo>
                  <a:pt x="9" y="47"/>
                </a:lnTo>
                <a:lnTo>
                  <a:pt x="11" y="49"/>
                </a:lnTo>
                <a:lnTo>
                  <a:pt x="14" y="50"/>
                </a:lnTo>
                <a:lnTo>
                  <a:pt x="16" y="51"/>
                </a:lnTo>
                <a:lnTo>
                  <a:pt x="18" y="52"/>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4" name="Freeform 134"/>
          <p:cNvSpPr>
            <a:spLocks/>
          </p:cNvSpPr>
          <p:nvPr/>
        </p:nvSpPr>
        <p:spPr bwMode="auto">
          <a:xfrm>
            <a:off x="5233988" y="455771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1"/>
                </a:lnTo>
                <a:lnTo>
                  <a:pt x="41" y="50"/>
                </a:lnTo>
                <a:lnTo>
                  <a:pt x="44" y="47"/>
                </a:lnTo>
                <a:lnTo>
                  <a:pt x="46" y="46"/>
                </a:lnTo>
                <a:lnTo>
                  <a:pt x="47" y="44"/>
                </a:lnTo>
                <a:lnTo>
                  <a:pt x="49" y="42"/>
                </a:lnTo>
                <a:lnTo>
                  <a:pt x="50" y="40"/>
                </a:lnTo>
                <a:lnTo>
                  <a:pt x="51" y="37"/>
                </a:lnTo>
                <a:lnTo>
                  <a:pt x="52" y="34"/>
                </a:lnTo>
                <a:lnTo>
                  <a:pt x="53" y="33"/>
                </a:lnTo>
                <a:lnTo>
                  <a:pt x="53" y="29"/>
                </a:lnTo>
                <a:lnTo>
                  <a:pt x="54" y="27"/>
                </a:lnTo>
                <a:lnTo>
                  <a:pt x="53" y="23"/>
                </a:lnTo>
                <a:lnTo>
                  <a:pt x="53" y="21"/>
                </a:lnTo>
                <a:lnTo>
                  <a:pt x="52" y="19"/>
                </a:lnTo>
                <a:lnTo>
                  <a:pt x="51" y="16"/>
                </a:lnTo>
                <a:lnTo>
                  <a:pt x="50" y="13"/>
                </a:lnTo>
                <a:lnTo>
                  <a:pt x="49" y="11"/>
                </a:lnTo>
                <a:lnTo>
                  <a:pt x="47" y="9"/>
                </a:lnTo>
                <a:lnTo>
                  <a:pt x="46" y="7"/>
                </a:lnTo>
                <a:lnTo>
                  <a:pt x="44" y="6"/>
                </a:lnTo>
                <a:lnTo>
                  <a:pt x="41"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9"/>
                </a:lnTo>
                <a:lnTo>
                  <a:pt x="4" y="11"/>
                </a:lnTo>
                <a:lnTo>
                  <a:pt x="3" y="13"/>
                </a:lnTo>
                <a:lnTo>
                  <a:pt x="2" y="16"/>
                </a:lnTo>
                <a:lnTo>
                  <a:pt x="1" y="19"/>
                </a:lnTo>
                <a:lnTo>
                  <a:pt x="0" y="21"/>
                </a:lnTo>
                <a:lnTo>
                  <a:pt x="0" y="23"/>
                </a:lnTo>
                <a:lnTo>
                  <a:pt x="0" y="27"/>
                </a:lnTo>
                <a:lnTo>
                  <a:pt x="0" y="29"/>
                </a:lnTo>
                <a:lnTo>
                  <a:pt x="0" y="33"/>
                </a:lnTo>
                <a:lnTo>
                  <a:pt x="1" y="34"/>
                </a:lnTo>
                <a:lnTo>
                  <a:pt x="2" y="37"/>
                </a:lnTo>
                <a:lnTo>
                  <a:pt x="3" y="40"/>
                </a:lnTo>
                <a:lnTo>
                  <a:pt x="4" y="42"/>
                </a:lnTo>
                <a:lnTo>
                  <a:pt x="6" y="44"/>
                </a:lnTo>
                <a:lnTo>
                  <a:pt x="8" y="46"/>
                </a:lnTo>
                <a:lnTo>
                  <a:pt x="10" y="47"/>
                </a:lnTo>
                <a:lnTo>
                  <a:pt x="11" y="50"/>
                </a:lnTo>
                <a:lnTo>
                  <a:pt x="14" y="51"/>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5" name="Freeform 135"/>
          <p:cNvSpPr>
            <a:spLocks/>
          </p:cNvSpPr>
          <p:nvPr/>
        </p:nvSpPr>
        <p:spPr bwMode="auto">
          <a:xfrm>
            <a:off x="5230813" y="4438650"/>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2"/>
                </a:lnTo>
                <a:lnTo>
                  <a:pt x="37" y="51"/>
                </a:lnTo>
                <a:lnTo>
                  <a:pt x="39" y="50"/>
                </a:lnTo>
                <a:lnTo>
                  <a:pt x="41" y="49"/>
                </a:lnTo>
                <a:lnTo>
                  <a:pt x="43" y="47"/>
                </a:lnTo>
                <a:lnTo>
                  <a:pt x="45" y="45"/>
                </a:lnTo>
                <a:lnTo>
                  <a:pt x="46" y="43"/>
                </a:lnTo>
                <a:lnTo>
                  <a:pt x="48" y="41"/>
                </a:lnTo>
                <a:lnTo>
                  <a:pt x="49" y="39"/>
                </a:lnTo>
                <a:lnTo>
                  <a:pt x="50" y="37"/>
                </a:lnTo>
                <a:lnTo>
                  <a:pt x="51" y="34"/>
                </a:lnTo>
                <a:lnTo>
                  <a:pt x="52" y="32"/>
                </a:lnTo>
                <a:lnTo>
                  <a:pt x="52" y="29"/>
                </a:lnTo>
                <a:lnTo>
                  <a:pt x="53" y="26"/>
                </a:lnTo>
                <a:lnTo>
                  <a:pt x="52" y="23"/>
                </a:lnTo>
                <a:lnTo>
                  <a:pt x="52" y="20"/>
                </a:lnTo>
                <a:lnTo>
                  <a:pt x="51" y="19"/>
                </a:lnTo>
                <a:lnTo>
                  <a:pt x="50" y="16"/>
                </a:lnTo>
                <a:lnTo>
                  <a:pt x="49" y="13"/>
                </a:lnTo>
                <a:lnTo>
                  <a:pt x="48" y="11"/>
                </a:lnTo>
                <a:lnTo>
                  <a:pt x="46" y="9"/>
                </a:lnTo>
                <a:lnTo>
                  <a:pt x="45" y="7"/>
                </a:lnTo>
                <a:lnTo>
                  <a:pt x="43" y="6"/>
                </a:lnTo>
                <a:lnTo>
                  <a:pt x="41" y="4"/>
                </a:lnTo>
                <a:lnTo>
                  <a:pt x="39" y="2"/>
                </a:lnTo>
                <a:lnTo>
                  <a:pt x="37" y="2"/>
                </a:lnTo>
                <a:lnTo>
                  <a:pt x="34" y="1"/>
                </a:lnTo>
                <a:lnTo>
                  <a:pt x="32" y="0"/>
                </a:lnTo>
                <a:lnTo>
                  <a:pt x="29" y="0"/>
                </a:lnTo>
                <a:lnTo>
                  <a:pt x="26" y="0"/>
                </a:lnTo>
                <a:lnTo>
                  <a:pt x="23" y="0"/>
                </a:lnTo>
                <a:lnTo>
                  <a:pt x="21" y="0"/>
                </a:lnTo>
                <a:lnTo>
                  <a:pt x="19" y="1"/>
                </a:lnTo>
                <a:lnTo>
                  <a:pt x="16" y="2"/>
                </a:lnTo>
                <a:lnTo>
                  <a:pt x="14" y="2"/>
                </a:lnTo>
                <a:lnTo>
                  <a:pt x="11" y="4"/>
                </a:lnTo>
                <a:lnTo>
                  <a:pt x="9" y="6"/>
                </a:lnTo>
                <a:lnTo>
                  <a:pt x="8" y="7"/>
                </a:lnTo>
                <a:lnTo>
                  <a:pt x="6" y="9"/>
                </a:lnTo>
                <a:lnTo>
                  <a:pt x="4" y="11"/>
                </a:lnTo>
                <a:lnTo>
                  <a:pt x="3" y="13"/>
                </a:lnTo>
                <a:lnTo>
                  <a:pt x="2" y="16"/>
                </a:lnTo>
                <a:lnTo>
                  <a:pt x="1" y="19"/>
                </a:lnTo>
                <a:lnTo>
                  <a:pt x="0" y="20"/>
                </a:lnTo>
                <a:lnTo>
                  <a:pt x="0" y="23"/>
                </a:lnTo>
                <a:lnTo>
                  <a:pt x="0" y="26"/>
                </a:lnTo>
                <a:lnTo>
                  <a:pt x="0" y="29"/>
                </a:lnTo>
                <a:lnTo>
                  <a:pt x="0" y="32"/>
                </a:lnTo>
                <a:lnTo>
                  <a:pt x="1" y="34"/>
                </a:lnTo>
                <a:lnTo>
                  <a:pt x="2" y="37"/>
                </a:lnTo>
                <a:lnTo>
                  <a:pt x="3" y="39"/>
                </a:lnTo>
                <a:lnTo>
                  <a:pt x="4" y="41"/>
                </a:lnTo>
                <a:lnTo>
                  <a:pt x="6" y="43"/>
                </a:lnTo>
                <a:lnTo>
                  <a:pt x="8" y="45"/>
                </a:lnTo>
                <a:lnTo>
                  <a:pt x="9" y="47"/>
                </a:lnTo>
                <a:lnTo>
                  <a:pt x="11" y="49"/>
                </a:lnTo>
                <a:lnTo>
                  <a:pt x="14" y="50"/>
                </a:lnTo>
                <a:lnTo>
                  <a:pt x="16" y="51"/>
                </a:lnTo>
                <a:lnTo>
                  <a:pt x="19" y="52"/>
                </a:lnTo>
                <a:lnTo>
                  <a:pt x="21"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6" name="Freeform 136"/>
          <p:cNvSpPr>
            <a:spLocks/>
          </p:cNvSpPr>
          <p:nvPr/>
        </p:nvSpPr>
        <p:spPr bwMode="auto">
          <a:xfrm>
            <a:off x="5232400" y="4322763"/>
            <a:ext cx="77788"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2" y="51"/>
                </a:lnTo>
                <a:lnTo>
                  <a:pt x="35" y="51"/>
                </a:lnTo>
                <a:lnTo>
                  <a:pt x="37" y="50"/>
                </a:lnTo>
                <a:lnTo>
                  <a:pt x="40" y="49"/>
                </a:lnTo>
                <a:lnTo>
                  <a:pt x="42" y="47"/>
                </a:lnTo>
                <a:lnTo>
                  <a:pt x="44" y="46"/>
                </a:lnTo>
                <a:lnTo>
                  <a:pt x="46" y="44"/>
                </a:lnTo>
                <a:lnTo>
                  <a:pt x="47" y="43"/>
                </a:lnTo>
                <a:lnTo>
                  <a:pt x="49" y="40"/>
                </a:lnTo>
                <a:lnTo>
                  <a:pt x="50" y="39"/>
                </a:lnTo>
                <a:lnTo>
                  <a:pt x="52" y="36"/>
                </a:lnTo>
                <a:lnTo>
                  <a:pt x="53" y="33"/>
                </a:lnTo>
                <a:lnTo>
                  <a:pt x="53" y="32"/>
                </a:lnTo>
                <a:lnTo>
                  <a:pt x="53" y="29"/>
                </a:lnTo>
                <a:lnTo>
                  <a:pt x="54" y="26"/>
                </a:lnTo>
                <a:lnTo>
                  <a:pt x="53" y="23"/>
                </a:lnTo>
                <a:lnTo>
                  <a:pt x="53" y="20"/>
                </a:lnTo>
                <a:lnTo>
                  <a:pt x="53" y="18"/>
                </a:lnTo>
                <a:lnTo>
                  <a:pt x="52" y="16"/>
                </a:lnTo>
                <a:lnTo>
                  <a:pt x="50" y="13"/>
                </a:lnTo>
                <a:lnTo>
                  <a:pt x="49" y="11"/>
                </a:lnTo>
                <a:lnTo>
                  <a:pt x="47" y="9"/>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9"/>
                </a:lnTo>
                <a:lnTo>
                  <a:pt x="4" y="11"/>
                </a:lnTo>
                <a:lnTo>
                  <a:pt x="2" y="13"/>
                </a:lnTo>
                <a:lnTo>
                  <a:pt x="2" y="16"/>
                </a:lnTo>
                <a:lnTo>
                  <a:pt x="1" y="18"/>
                </a:lnTo>
                <a:lnTo>
                  <a:pt x="0" y="20"/>
                </a:lnTo>
                <a:lnTo>
                  <a:pt x="0" y="23"/>
                </a:lnTo>
                <a:lnTo>
                  <a:pt x="0" y="26"/>
                </a:lnTo>
                <a:lnTo>
                  <a:pt x="0" y="29"/>
                </a:lnTo>
                <a:lnTo>
                  <a:pt x="0" y="32"/>
                </a:lnTo>
                <a:lnTo>
                  <a:pt x="1" y="33"/>
                </a:lnTo>
                <a:lnTo>
                  <a:pt x="2" y="36"/>
                </a:lnTo>
                <a:lnTo>
                  <a:pt x="2" y="39"/>
                </a:lnTo>
                <a:lnTo>
                  <a:pt x="4" y="40"/>
                </a:lnTo>
                <a:lnTo>
                  <a:pt x="6" y="43"/>
                </a:lnTo>
                <a:lnTo>
                  <a:pt x="7" y="44"/>
                </a:lnTo>
                <a:lnTo>
                  <a:pt x="10" y="46"/>
                </a:lnTo>
                <a:lnTo>
                  <a:pt x="12" y="47"/>
                </a:lnTo>
                <a:lnTo>
                  <a:pt x="13" y="49"/>
                </a:lnTo>
                <a:lnTo>
                  <a:pt x="16" y="50"/>
                </a:lnTo>
                <a:lnTo>
                  <a:pt x="19" y="51"/>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7" name="Freeform 137"/>
          <p:cNvSpPr>
            <a:spLocks/>
          </p:cNvSpPr>
          <p:nvPr/>
        </p:nvSpPr>
        <p:spPr bwMode="auto">
          <a:xfrm>
            <a:off x="5237163" y="420846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0" y="39"/>
                </a:lnTo>
                <a:lnTo>
                  <a:pt x="52" y="37"/>
                </a:lnTo>
                <a:lnTo>
                  <a:pt x="53" y="34"/>
                </a:lnTo>
                <a:lnTo>
                  <a:pt x="53" y="32"/>
                </a:lnTo>
                <a:lnTo>
                  <a:pt x="53" y="30"/>
                </a:lnTo>
                <a:lnTo>
                  <a:pt x="54" y="27"/>
                </a:lnTo>
                <a:lnTo>
                  <a:pt x="53" y="24"/>
                </a:lnTo>
                <a:lnTo>
                  <a:pt x="53" y="21"/>
                </a:lnTo>
                <a:lnTo>
                  <a:pt x="53" y="19"/>
                </a:lnTo>
                <a:lnTo>
                  <a:pt x="52" y="16"/>
                </a:lnTo>
                <a:lnTo>
                  <a:pt x="50"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9"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8" name="Freeform 138"/>
          <p:cNvSpPr>
            <a:spLocks/>
          </p:cNvSpPr>
          <p:nvPr/>
        </p:nvSpPr>
        <p:spPr bwMode="auto">
          <a:xfrm>
            <a:off x="5232400" y="4087813"/>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0" y="39"/>
                </a:lnTo>
                <a:lnTo>
                  <a:pt x="52" y="37"/>
                </a:lnTo>
                <a:lnTo>
                  <a:pt x="53" y="34"/>
                </a:lnTo>
                <a:lnTo>
                  <a:pt x="53" y="32"/>
                </a:lnTo>
                <a:lnTo>
                  <a:pt x="53" y="30"/>
                </a:lnTo>
                <a:lnTo>
                  <a:pt x="54" y="27"/>
                </a:lnTo>
                <a:lnTo>
                  <a:pt x="53" y="24"/>
                </a:lnTo>
                <a:lnTo>
                  <a:pt x="53" y="21"/>
                </a:lnTo>
                <a:lnTo>
                  <a:pt x="53" y="19"/>
                </a:lnTo>
                <a:lnTo>
                  <a:pt x="52" y="16"/>
                </a:lnTo>
                <a:lnTo>
                  <a:pt x="50"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10"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10"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19" name="Freeform 139"/>
          <p:cNvSpPr>
            <a:spLocks/>
          </p:cNvSpPr>
          <p:nvPr/>
        </p:nvSpPr>
        <p:spPr bwMode="auto">
          <a:xfrm>
            <a:off x="5232400" y="3976688"/>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0" y="39"/>
                </a:lnTo>
                <a:lnTo>
                  <a:pt x="52" y="37"/>
                </a:lnTo>
                <a:lnTo>
                  <a:pt x="53" y="34"/>
                </a:lnTo>
                <a:lnTo>
                  <a:pt x="53" y="32"/>
                </a:lnTo>
                <a:lnTo>
                  <a:pt x="53" y="30"/>
                </a:lnTo>
                <a:lnTo>
                  <a:pt x="54" y="27"/>
                </a:lnTo>
                <a:lnTo>
                  <a:pt x="53" y="24"/>
                </a:lnTo>
                <a:lnTo>
                  <a:pt x="53" y="21"/>
                </a:lnTo>
                <a:lnTo>
                  <a:pt x="53" y="19"/>
                </a:lnTo>
                <a:lnTo>
                  <a:pt x="52" y="16"/>
                </a:lnTo>
                <a:lnTo>
                  <a:pt x="50"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10"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10" y="47"/>
                </a:lnTo>
                <a:lnTo>
                  <a:pt x="12" y="49"/>
                </a:lnTo>
                <a:lnTo>
                  <a:pt x="13" y="50"/>
                </a:lnTo>
                <a:lnTo>
                  <a:pt x="16" y="51"/>
                </a:lnTo>
                <a:lnTo>
                  <a:pt x="19" y="52"/>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0" name="Freeform 140"/>
          <p:cNvSpPr>
            <a:spLocks/>
          </p:cNvSpPr>
          <p:nvPr/>
        </p:nvSpPr>
        <p:spPr bwMode="auto">
          <a:xfrm>
            <a:off x="5237163" y="386397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0"/>
                </a:lnTo>
                <a:lnTo>
                  <a:pt x="42" y="49"/>
                </a:lnTo>
                <a:lnTo>
                  <a:pt x="44" y="47"/>
                </a:lnTo>
                <a:lnTo>
                  <a:pt x="46" y="46"/>
                </a:lnTo>
                <a:lnTo>
                  <a:pt x="47" y="43"/>
                </a:lnTo>
                <a:lnTo>
                  <a:pt x="49" y="41"/>
                </a:lnTo>
                <a:lnTo>
                  <a:pt x="50" y="40"/>
                </a:lnTo>
                <a:lnTo>
                  <a:pt x="52" y="37"/>
                </a:lnTo>
                <a:lnTo>
                  <a:pt x="53" y="34"/>
                </a:lnTo>
                <a:lnTo>
                  <a:pt x="53" y="32"/>
                </a:lnTo>
                <a:lnTo>
                  <a:pt x="53" y="29"/>
                </a:lnTo>
                <a:lnTo>
                  <a:pt x="54" y="27"/>
                </a:lnTo>
                <a:lnTo>
                  <a:pt x="53" y="23"/>
                </a:lnTo>
                <a:lnTo>
                  <a:pt x="53" y="21"/>
                </a:lnTo>
                <a:lnTo>
                  <a:pt x="53" y="19"/>
                </a:lnTo>
                <a:lnTo>
                  <a:pt x="52" y="16"/>
                </a:lnTo>
                <a:lnTo>
                  <a:pt x="50" y="13"/>
                </a:lnTo>
                <a:lnTo>
                  <a:pt x="49" y="11"/>
                </a:lnTo>
                <a:lnTo>
                  <a:pt x="47" y="10"/>
                </a:lnTo>
                <a:lnTo>
                  <a:pt x="46" y="7"/>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9" y="6"/>
                </a:lnTo>
                <a:lnTo>
                  <a:pt x="7" y="7"/>
                </a:lnTo>
                <a:lnTo>
                  <a:pt x="6" y="10"/>
                </a:lnTo>
                <a:lnTo>
                  <a:pt x="4" y="11"/>
                </a:lnTo>
                <a:lnTo>
                  <a:pt x="2" y="13"/>
                </a:lnTo>
                <a:lnTo>
                  <a:pt x="2" y="16"/>
                </a:lnTo>
                <a:lnTo>
                  <a:pt x="1" y="19"/>
                </a:lnTo>
                <a:lnTo>
                  <a:pt x="0" y="21"/>
                </a:lnTo>
                <a:lnTo>
                  <a:pt x="0" y="23"/>
                </a:lnTo>
                <a:lnTo>
                  <a:pt x="0" y="27"/>
                </a:lnTo>
                <a:lnTo>
                  <a:pt x="0" y="29"/>
                </a:lnTo>
                <a:lnTo>
                  <a:pt x="0" y="32"/>
                </a:lnTo>
                <a:lnTo>
                  <a:pt x="1" y="34"/>
                </a:lnTo>
                <a:lnTo>
                  <a:pt x="2" y="37"/>
                </a:lnTo>
                <a:lnTo>
                  <a:pt x="2" y="40"/>
                </a:lnTo>
                <a:lnTo>
                  <a:pt x="4" y="41"/>
                </a:lnTo>
                <a:lnTo>
                  <a:pt x="6" y="43"/>
                </a:lnTo>
                <a:lnTo>
                  <a:pt x="7" y="46"/>
                </a:lnTo>
                <a:lnTo>
                  <a:pt x="9" y="47"/>
                </a:lnTo>
                <a:lnTo>
                  <a:pt x="12" y="49"/>
                </a:lnTo>
                <a:lnTo>
                  <a:pt x="13" y="50"/>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1" name="Freeform 141"/>
          <p:cNvSpPr>
            <a:spLocks/>
          </p:cNvSpPr>
          <p:nvPr/>
        </p:nvSpPr>
        <p:spPr bwMode="auto">
          <a:xfrm>
            <a:off x="5232400" y="3743325"/>
            <a:ext cx="77788"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0"/>
                </a:lnTo>
                <a:lnTo>
                  <a:pt x="42" y="49"/>
                </a:lnTo>
                <a:lnTo>
                  <a:pt x="44" y="47"/>
                </a:lnTo>
                <a:lnTo>
                  <a:pt x="46" y="46"/>
                </a:lnTo>
                <a:lnTo>
                  <a:pt x="47" y="44"/>
                </a:lnTo>
                <a:lnTo>
                  <a:pt x="49" y="42"/>
                </a:lnTo>
                <a:lnTo>
                  <a:pt x="50" y="40"/>
                </a:lnTo>
                <a:lnTo>
                  <a:pt x="52" y="37"/>
                </a:lnTo>
                <a:lnTo>
                  <a:pt x="53" y="35"/>
                </a:lnTo>
                <a:lnTo>
                  <a:pt x="53" y="32"/>
                </a:lnTo>
                <a:lnTo>
                  <a:pt x="53" y="30"/>
                </a:lnTo>
                <a:lnTo>
                  <a:pt x="54" y="27"/>
                </a:lnTo>
                <a:lnTo>
                  <a:pt x="53" y="24"/>
                </a:lnTo>
                <a:lnTo>
                  <a:pt x="53" y="21"/>
                </a:lnTo>
                <a:lnTo>
                  <a:pt x="53" y="19"/>
                </a:lnTo>
                <a:lnTo>
                  <a:pt x="52" y="16"/>
                </a:lnTo>
                <a:lnTo>
                  <a:pt x="50" y="13"/>
                </a:lnTo>
                <a:lnTo>
                  <a:pt x="49" y="12"/>
                </a:lnTo>
                <a:lnTo>
                  <a:pt x="47" y="10"/>
                </a:lnTo>
                <a:lnTo>
                  <a:pt x="46" y="7"/>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7"/>
                </a:lnTo>
                <a:lnTo>
                  <a:pt x="6" y="10"/>
                </a:lnTo>
                <a:lnTo>
                  <a:pt x="4" y="12"/>
                </a:lnTo>
                <a:lnTo>
                  <a:pt x="2" y="13"/>
                </a:lnTo>
                <a:lnTo>
                  <a:pt x="2" y="16"/>
                </a:lnTo>
                <a:lnTo>
                  <a:pt x="1" y="19"/>
                </a:lnTo>
                <a:lnTo>
                  <a:pt x="0" y="21"/>
                </a:lnTo>
                <a:lnTo>
                  <a:pt x="0" y="24"/>
                </a:lnTo>
                <a:lnTo>
                  <a:pt x="0" y="27"/>
                </a:lnTo>
                <a:lnTo>
                  <a:pt x="0" y="30"/>
                </a:lnTo>
                <a:lnTo>
                  <a:pt x="0" y="32"/>
                </a:lnTo>
                <a:lnTo>
                  <a:pt x="1" y="35"/>
                </a:lnTo>
                <a:lnTo>
                  <a:pt x="2" y="37"/>
                </a:lnTo>
                <a:lnTo>
                  <a:pt x="2" y="40"/>
                </a:lnTo>
                <a:lnTo>
                  <a:pt x="4" y="42"/>
                </a:lnTo>
                <a:lnTo>
                  <a:pt x="6" y="44"/>
                </a:lnTo>
                <a:lnTo>
                  <a:pt x="7" y="46"/>
                </a:lnTo>
                <a:lnTo>
                  <a:pt x="10" y="47"/>
                </a:lnTo>
                <a:lnTo>
                  <a:pt x="12" y="49"/>
                </a:lnTo>
                <a:lnTo>
                  <a:pt x="13" y="50"/>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2" name="Freeform 142"/>
          <p:cNvSpPr>
            <a:spLocks/>
          </p:cNvSpPr>
          <p:nvPr/>
        </p:nvSpPr>
        <p:spPr bwMode="auto">
          <a:xfrm>
            <a:off x="5233988" y="3633788"/>
            <a:ext cx="77787"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29" y="51"/>
                </a:lnTo>
                <a:lnTo>
                  <a:pt x="32" y="51"/>
                </a:lnTo>
                <a:lnTo>
                  <a:pt x="34" y="50"/>
                </a:lnTo>
                <a:lnTo>
                  <a:pt x="37" y="49"/>
                </a:lnTo>
                <a:lnTo>
                  <a:pt x="40" y="48"/>
                </a:lnTo>
                <a:lnTo>
                  <a:pt x="41" y="47"/>
                </a:lnTo>
                <a:lnTo>
                  <a:pt x="44" y="45"/>
                </a:lnTo>
                <a:lnTo>
                  <a:pt x="46" y="44"/>
                </a:lnTo>
                <a:lnTo>
                  <a:pt x="47" y="42"/>
                </a:lnTo>
                <a:lnTo>
                  <a:pt x="49" y="40"/>
                </a:lnTo>
                <a:lnTo>
                  <a:pt x="50" y="38"/>
                </a:lnTo>
                <a:lnTo>
                  <a:pt x="51" y="36"/>
                </a:lnTo>
                <a:lnTo>
                  <a:pt x="52" y="33"/>
                </a:lnTo>
                <a:lnTo>
                  <a:pt x="53" y="31"/>
                </a:lnTo>
                <a:lnTo>
                  <a:pt x="53" y="29"/>
                </a:lnTo>
                <a:lnTo>
                  <a:pt x="54" y="26"/>
                </a:lnTo>
                <a:lnTo>
                  <a:pt x="53" y="23"/>
                </a:lnTo>
                <a:lnTo>
                  <a:pt x="53" y="20"/>
                </a:lnTo>
                <a:lnTo>
                  <a:pt x="52" y="18"/>
                </a:lnTo>
                <a:lnTo>
                  <a:pt x="51" y="15"/>
                </a:lnTo>
                <a:lnTo>
                  <a:pt x="50" y="13"/>
                </a:lnTo>
                <a:lnTo>
                  <a:pt x="49" y="11"/>
                </a:lnTo>
                <a:lnTo>
                  <a:pt x="47" y="9"/>
                </a:lnTo>
                <a:lnTo>
                  <a:pt x="46" y="7"/>
                </a:lnTo>
                <a:lnTo>
                  <a:pt x="44" y="6"/>
                </a:lnTo>
                <a:lnTo>
                  <a:pt x="41"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9"/>
                </a:lnTo>
                <a:lnTo>
                  <a:pt x="4" y="11"/>
                </a:lnTo>
                <a:lnTo>
                  <a:pt x="3" y="13"/>
                </a:lnTo>
                <a:lnTo>
                  <a:pt x="2" y="15"/>
                </a:lnTo>
                <a:lnTo>
                  <a:pt x="1" y="18"/>
                </a:lnTo>
                <a:lnTo>
                  <a:pt x="0" y="20"/>
                </a:lnTo>
                <a:lnTo>
                  <a:pt x="0" y="23"/>
                </a:lnTo>
                <a:lnTo>
                  <a:pt x="0" y="26"/>
                </a:lnTo>
                <a:lnTo>
                  <a:pt x="0" y="29"/>
                </a:lnTo>
                <a:lnTo>
                  <a:pt x="0" y="31"/>
                </a:lnTo>
                <a:lnTo>
                  <a:pt x="1" y="33"/>
                </a:lnTo>
                <a:lnTo>
                  <a:pt x="2" y="36"/>
                </a:lnTo>
                <a:lnTo>
                  <a:pt x="3" y="38"/>
                </a:lnTo>
                <a:lnTo>
                  <a:pt x="4" y="40"/>
                </a:lnTo>
                <a:lnTo>
                  <a:pt x="6" y="42"/>
                </a:lnTo>
                <a:lnTo>
                  <a:pt x="8" y="44"/>
                </a:lnTo>
                <a:lnTo>
                  <a:pt x="10" y="45"/>
                </a:lnTo>
                <a:lnTo>
                  <a:pt x="11" y="47"/>
                </a:lnTo>
                <a:lnTo>
                  <a:pt x="14" y="48"/>
                </a:lnTo>
                <a:lnTo>
                  <a:pt x="16" y="49"/>
                </a:lnTo>
                <a:lnTo>
                  <a:pt x="19" y="50"/>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3" name="Freeform 143"/>
          <p:cNvSpPr>
            <a:spLocks/>
          </p:cNvSpPr>
          <p:nvPr/>
        </p:nvSpPr>
        <p:spPr bwMode="auto">
          <a:xfrm>
            <a:off x="5238750" y="3517900"/>
            <a:ext cx="76200"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3"/>
                </a:lnTo>
                <a:lnTo>
                  <a:pt x="38" y="52"/>
                </a:lnTo>
                <a:lnTo>
                  <a:pt x="40" y="50"/>
                </a:lnTo>
                <a:lnTo>
                  <a:pt x="42" y="49"/>
                </a:lnTo>
                <a:lnTo>
                  <a:pt x="44" y="48"/>
                </a:lnTo>
                <a:lnTo>
                  <a:pt x="46" y="46"/>
                </a:lnTo>
                <a:lnTo>
                  <a:pt x="47" y="44"/>
                </a:lnTo>
                <a:lnTo>
                  <a:pt x="50" y="42"/>
                </a:lnTo>
                <a:lnTo>
                  <a:pt x="51" y="40"/>
                </a:lnTo>
                <a:lnTo>
                  <a:pt x="52" y="37"/>
                </a:lnTo>
                <a:lnTo>
                  <a:pt x="53" y="35"/>
                </a:lnTo>
                <a:lnTo>
                  <a:pt x="53" y="32"/>
                </a:lnTo>
                <a:lnTo>
                  <a:pt x="53" y="30"/>
                </a:lnTo>
                <a:lnTo>
                  <a:pt x="54" y="28"/>
                </a:lnTo>
                <a:lnTo>
                  <a:pt x="53" y="24"/>
                </a:lnTo>
                <a:lnTo>
                  <a:pt x="53" y="21"/>
                </a:lnTo>
                <a:lnTo>
                  <a:pt x="53" y="19"/>
                </a:lnTo>
                <a:lnTo>
                  <a:pt x="52" y="17"/>
                </a:lnTo>
                <a:lnTo>
                  <a:pt x="51" y="13"/>
                </a:lnTo>
                <a:lnTo>
                  <a:pt x="50" y="12"/>
                </a:lnTo>
                <a:lnTo>
                  <a:pt x="47" y="10"/>
                </a:lnTo>
                <a:lnTo>
                  <a:pt x="46" y="7"/>
                </a:lnTo>
                <a:lnTo>
                  <a:pt x="44" y="6"/>
                </a:lnTo>
                <a:lnTo>
                  <a:pt x="42" y="4"/>
                </a:lnTo>
                <a:lnTo>
                  <a:pt x="40" y="3"/>
                </a:lnTo>
                <a:lnTo>
                  <a:pt x="38" y="2"/>
                </a:lnTo>
                <a:lnTo>
                  <a:pt x="35" y="1"/>
                </a:lnTo>
                <a:lnTo>
                  <a:pt x="33" y="0"/>
                </a:lnTo>
                <a:lnTo>
                  <a:pt x="30" y="0"/>
                </a:lnTo>
                <a:lnTo>
                  <a:pt x="27" y="0"/>
                </a:lnTo>
                <a:lnTo>
                  <a:pt x="24" y="0"/>
                </a:lnTo>
                <a:lnTo>
                  <a:pt x="21" y="0"/>
                </a:lnTo>
                <a:lnTo>
                  <a:pt x="19" y="1"/>
                </a:lnTo>
                <a:lnTo>
                  <a:pt x="16" y="2"/>
                </a:lnTo>
                <a:lnTo>
                  <a:pt x="14" y="3"/>
                </a:lnTo>
                <a:lnTo>
                  <a:pt x="12" y="4"/>
                </a:lnTo>
                <a:lnTo>
                  <a:pt x="10" y="6"/>
                </a:lnTo>
                <a:lnTo>
                  <a:pt x="8" y="7"/>
                </a:lnTo>
                <a:lnTo>
                  <a:pt x="6" y="10"/>
                </a:lnTo>
                <a:lnTo>
                  <a:pt x="4" y="12"/>
                </a:lnTo>
                <a:lnTo>
                  <a:pt x="3" y="13"/>
                </a:lnTo>
                <a:lnTo>
                  <a:pt x="2" y="17"/>
                </a:lnTo>
                <a:lnTo>
                  <a:pt x="1" y="19"/>
                </a:lnTo>
                <a:lnTo>
                  <a:pt x="0" y="21"/>
                </a:lnTo>
                <a:lnTo>
                  <a:pt x="0" y="24"/>
                </a:lnTo>
                <a:lnTo>
                  <a:pt x="0" y="28"/>
                </a:lnTo>
                <a:lnTo>
                  <a:pt x="0" y="30"/>
                </a:lnTo>
                <a:lnTo>
                  <a:pt x="0" y="32"/>
                </a:lnTo>
                <a:lnTo>
                  <a:pt x="1" y="35"/>
                </a:lnTo>
                <a:lnTo>
                  <a:pt x="2" y="37"/>
                </a:lnTo>
                <a:lnTo>
                  <a:pt x="3" y="40"/>
                </a:lnTo>
                <a:lnTo>
                  <a:pt x="4" y="42"/>
                </a:lnTo>
                <a:lnTo>
                  <a:pt x="6" y="44"/>
                </a:lnTo>
                <a:lnTo>
                  <a:pt x="8" y="46"/>
                </a:lnTo>
                <a:lnTo>
                  <a:pt x="10" y="48"/>
                </a:lnTo>
                <a:lnTo>
                  <a:pt x="12" y="49"/>
                </a:lnTo>
                <a:lnTo>
                  <a:pt x="14" y="50"/>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4" name="Freeform 144"/>
          <p:cNvSpPr>
            <a:spLocks/>
          </p:cNvSpPr>
          <p:nvPr/>
        </p:nvSpPr>
        <p:spPr bwMode="auto">
          <a:xfrm>
            <a:off x="5233988" y="3400425"/>
            <a:ext cx="77787"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29" y="52"/>
                </a:lnTo>
                <a:lnTo>
                  <a:pt x="32" y="52"/>
                </a:lnTo>
                <a:lnTo>
                  <a:pt x="34" y="52"/>
                </a:lnTo>
                <a:lnTo>
                  <a:pt x="37" y="51"/>
                </a:lnTo>
                <a:lnTo>
                  <a:pt x="40" y="49"/>
                </a:lnTo>
                <a:lnTo>
                  <a:pt x="41" y="48"/>
                </a:lnTo>
                <a:lnTo>
                  <a:pt x="44" y="46"/>
                </a:lnTo>
                <a:lnTo>
                  <a:pt x="46" y="45"/>
                </a:lnTo>
                <a:lnTo>
                  <a:pt x="47" y="43"/>
                </a:lnTo>
                <a:lnTo>
                  <a:pt x="49" y="41"/>
                </a:lnTo>
                <a:lnTo>
                  <a:pt x="50" y="39"/>
                </a:lnTo>
                <a:lnTo>
                  <a:pt x="51" y="36"/>
                </a:lnTo>
                <a:lnTo>
                  <a:pt x="52" y="34"/>
                </a:lnTo>
                <a:lnTo>
                  <a:pt x="53" y="32"/>
                </a:lnTo>
                <a:lnTo>
                  <a:pt x="53" y="29"/>
                </a:lnTo>
                <a:lnTo>
                  <a:pt x="54" y="27"/>
                </a:lnTo>
                <a:lnTo>
                  <a:pt x="53" y="23"/>
                </a:lnTo>
                <a:lnTo>
                  <a:pt x="53" y="21"/>
                </a:lnTo>
                <a:lnTo>
                  <a:pt x="52" y="18"/>
                </a:lnTo>
                <a:lnTo>
                  <a:pt x="51" y="16"/>
                </a:lnTo>
                <a:lnTo>
                  <a:pt x="50" y="13"/>
                </a:lnTo>
                <a:lnTo>
                  <a:pt x="49" y="11"/>
                </a:lnTo>
                <a:lnTo>
                  <a:pt x="47" y="10"/>
                </a:lnTo>
                <a:lnTo>
                  <a:pt x="46" y="7"/>
                </a:lnTo>
                <a:lnTo>
                  <a:pt x="44" y="6"/>
                </a:lnTo>
                <a:lnTo>
                  <a:pt x="41" y="4"/>
                </a:lnTo>
                <a:lnTo>
                  <a:pt x="40" y="3"/>
                </a:lnTo>
                <a:lnTo>
                  <a:pt x="37" y="2"/>
                </a:lnTo>
                <a:lnTo>
                  <a:pt x="34" y="1"/>
                </a:lnTo>
                <a:lnTo>
                  <a:pt x="32" y="0"/>
                </a:lnTo>
                <a:lnTo>
                  <a:pt x="29" y="0"/>
                </a:lnTo>
                <a:lnTo>
                  <a:pt x="27" y="0"/>
                </a:lnTo>
                <a:lnTo>
                  <a:pt x="23" y="0"/>
                </a:lnTo>
                <a:lnTo>
                  <a:pt x="21" y="0"/>
                </a:lnTo>
                <a:lnTo>
                  <a:pt x="19" y="1"/>
                </a:lnTo>
                <a:lnTo>
                  <a:pt x="16" y="2"/>
                </a:lnTo>
                <a:lnTo>
                  <a:pt x="14" y="3"/>
                </a:lnTo>
                <a:lnTo>
                  <a:pt x="11" y="4"/>
                </a:lnTo>
                <a:lnTo>
                  <a:pt x="10" y="6"/>
                </a:lnTo>
                <a:lnTo>
                  <a:pt x="8" y="7"/>
                </a:lnTo>
                <a:lnTo>
                  <a:pt x="6" y="10"/>
                </a:lnTo>
                <a:lnTo>
                  <a:pt x="4" y="11"/>
                </a:lnTo>
                <a:lnTo>
                  <a:pt x="3" y="13"/>
                </a:lnTo>
                <a:lnTo>
                  <a:pt x="2" y="16"/>
                </a:lnTo>
                <a:lnTo>
                  <a:pt x="1" y="18"/>
                </a:lnTo>
                <a:lnTo>
                  <a:pt x="0" y="21"/>
                </a:lnTo>
                <a:lnTo>
                  <a:pt x="0" y="23"/>
                </a:lnTo>
                <a:lnTo>
                  <a:pt x="0" y="27"/>
                </a:lnTo>
                <a:lnTo>
                  <a:pt x="0" y="29"/>
                </a:lnTo>
                <a:lnTo>
                  <a:pt x="0" y="32"/>
                </a:lnTo>
                <a:lnTo>
                  <a:pt x="1" y="34"/>
                </a:lnTo>
                <a:lnTo>
                  <a:pt x="2" y="36"/>
                </a:lnTo>
                <a:lnTo>
                  <a:pt x="3" y="39"/>
                </a:lnTo>
                <a:lnTo>
                  <a:pt x="4" y="41"/>
                </a:lnTo>
                <a:lnTo>
                  <a:pt x="6" y="43"/>
                </a:lnTo>
                <a:lnTo>
                  <a:pt x="8" y="45"/>
                </a:lnTo>
                <a:lnTo>
                  <a:pt x="10" y="46"/>
                </a:lnTo>
                <a:lnTo>
                  <a:pt x="11" y="48"/>
                </a:lnTo>
                <a:lnTo>
                  <a:pt x="14" y="49"/>
                </a:lnTo>
                <a:lnTo>
                  <a:pt x="16" y="51"/>
                </a:lnTo>
                <a:lnTo>
                  <a:pt x="19" y="52"/>
                </a:lnTo>
                <a:lnTo>
                  <a:pt x="21" y="52"/>
                </a:lnTo>
                <a:lnTo>
                  <a:pt x="23"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5" name="Freeform 145"/>
          <p:cNvSpPr>
            <a:spLocks/>
          </p:cNvSpPr>
          <p:nvPr/>
        </p:nvSpPr>
        <p:spPr bwMode="auto">
          <a:xfrm>
            <a:off x="5237163" y="32893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0" y="40"/>
                </a:lnTo>
                <a:lnTo>
                  <a:pt x="52" y="37"/>
                </a:lnTo>
                <a:lnTo>
                  <a:pt x="53" y="35"/>
                </a:lnTo>
                <a:lnTo>
                  <a:pt x="53" y="32"/>
                </a:lnTo>
                <a:lnTo>
                  <a:pt x="53" y="29"/>
                </a:lnTo>
                <a:lnTo>
                  <a:pt x="54" y="27"/>
                </a:lnTo>
                <a:lnTo>
                  <a:pt x="53" y="23"/>
                </a:lnTo>
                <a:lnTo>
                  <a:pt x="53" y="21"/>
                </a:lnTo>
                <a:lnTo>
                  <a:pt x="53" y="19"/>
                </a:lnTo>
                <a:lnTo>
                  <a:pt x="52" y="16"/>
                </a:lnTo>
                <a:lnTo>
                  <a:pt x="50" y="13"/>
                </a:lnTo>
                <a:lnTo>
                  <a:pt x="49" y="11"/>
                </a:lnTo>
                <a:lnTo>
                  <a:pt x="47" y="10"/>
                </a:lnTo>
                <a:lnTo>
                  <a:pt x="46" y="7"/>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9" y="6"/>
                </a:lnTo>
                <a:lnTo>
                  <a:pt x="7" y="7"/>
                </a:lnTo>
                <a:lnTo>
                  <a:pt x="6" y="10"/>
                </a:lnTo>
                <a:lnTo>
                  <a:pt x="4" y="11"/>
                </a:lnTo>
                <a:lnTo>
                  <a:pt x="2" y="13"/>
                </a:lnTo>
                <a:lnTo>
                  <a:pt x="2" y="16"/>
                </a:lnTo>
                <a:lnTo>
                  <a:pt x="1" y="19"/>
                </a:lnTo>
                <a:lnTo>
                  <a:pt x="0" y="21"/>
                </a:lnTo>
                <a:lnTo>
                  <a:pt x="0" y="23"/>
                </a:lnTo>
                <a:lnTo>
                  <a:pt x="0" y="27"/>
                </a:lnTo>
                <a:lnTo>
                  <a:pt x="0" y="29"/>
                </a:lnTo>
                <a:lnTo>
                  <a:pt x="0" y="32"/>
                </a:lnTo>
                <a:lnTo>
                  <a:pt x="1" y="35"/>
                </a:lnTo>
                <a:lnTo>
                  <a:pt x="2" y="37"/>
                </a:lnTo>
                <a:lnTo>
                  <a:pt x="2" y="40"/>
                </a:lnTo>
                <a:lnTo>
                  <a:pt x="4" y="42"/>
                </a:lnTo>
                <a:lnTo>
                  <a:pt x="6" y="44"/>
                </a:lnTo>
                <a:lnTo>
                  <a:pt x="7" y="46"/>
                </a:lnTo>
                <a:lnTo>
                  <a:pt x="9"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6" name="Freeform 146"/>
          <p:cNvSpPr>
            <a:spLocks/>
          </p:cNvSpPr>
          <p:nvPr/>
        </p:nvSpPr>
        <p:spPr bwMode="auto">
          <a:xfrm>
            <a:off x="5232400" y="3170238"/>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0" y="40"/>
                </a:lnTo>
                <a:lnTo>
                  <a:pt x="52" y="37"/>
                </a:lnTo>
                <a:lnTo>
                  <a:pt x="53" y="34"/>
                </a:lnTo>
                <a:lnTo>
                  <a:pt x="53" y="33"/>
                </a:lnTo>
                <a:lnTo>
                  <a:pt x="53" y="29"/>
                </a:lnTo>
                <a:lnTo>
                  <a:pt x="54" y="27"/>
                </a:lnTo>
                <a:lnTo>
                  <a:pt x="53" y="23"/>
                </a:lnTo>
                <a:lnTo>
                  <a:pt x="53" y="21"/>
                </a:lnTo>
                <a:lnTo>
                  <a:pt x="53" y="18"/>
                </a:lnTo>
                <a:lnTo>
                  <a:pt x="52" y="16"/>
                </a:lnTo>
                <a:lnTo>
                  <a:pt x="50" y="14"/>
                </a:lnTo>
                <a:lnTo>
                  <a:pt x="49" y="11"/>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1"/>
                </a:lnTo>
                <a:lnTo>
                  <a:pt x="2" y="14"/>
                </a:lnTo>
                <a:lnTo>
                  <a:pt x="2" y="16"/>
                </a:lnTo>
                <a:lnTo>
                  <a:pt x="1" y="18"/>
                </a:lnTo>
                <a:lnTo>
                  <a:pt x="0" y="21"/>
                </a:lnTo>
                <a:lnTo>
                  <a:pt x="0" y="23"/>
                </a:lnTo>
                <a:lnTo>
                  <a:pt x="0" y="27"/>
                </a:lnTo>
                <a:lnTo>
                  <a:pt x="0" y="29"/>
                </a:lnTo>
                <a:lnTo>
                  <a:pt x="0" y="33"/>
                </a:lnTo>
                <a:lnTo>
                  <a:pt x="1" y="34"/>
                </a:lnTo>
                <a:lnTo>
                  <a:pt x="2" y="37"/>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7" name="Freeform 147"/>
          <p:cNvSpPr>
            <a:spLocks/>
          </p:cNvSpPr>
          <p:nvPr/>
        </p:nvSpPr>
        <p:spPr bwMode="auto">
          <a:xfrm>
            <a:off x="5233988" y="3054350"/>
            <a:ext cx="77787"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29" y="52"/>
                </a:lnTo>
                <a:lnTo>
                  <a:pt x="32" y="52"/>
                </a:lnTo>
                <a:lnTo>
                  <a:pt x="34" y="52"/>
                </a:lnTo>
                <a:lnTo>
                  <a:pt x="37" y="50"/>
                </a:lnTo>
                <a:lnTo>
                  <a:pt x="40" y="49"/>
                </a:lnTo>
                <a:lnTo>
                  <a:pt x="41" y="48"/>
                </a:lnTo>
                <a:lnTo>
                  <a:pt x="44" y="46"/>
                </a:lnTo>
                <a:lnTo>
                  <a:pt x="46" y="45"/>
                </a:lnTo>
                <a:lnTo>
                  <a:pt x="47" y="43"/>
                </a:lnTo>
                <a:lnTo>
                  <a:pt x="49" y="41"/>
                </a:lnTo>
                <a:lnTo>
                  <a:pt x="50" y="39"/>
                </a:lnTo>
                <a:lnTo>
                  <a:pt x="51" y="36"/>
                </a:lnTo>
                <a:lnTo>
                  <a:pt x="52" y="34"/>
                </a:lnTo>
                <a:lnTo>
                  <a:pt x="53" y="32"/>
                </a:lnTo>
                <a:lnTo>
                  <a:pt x="53" y="29"/>
                </a:lnTo>
                <a:lnTo>
                  <a:pt x="54" y="27"/>
                </a:lnTo>
                <a:lnTo>
                  <a:pt x="53" y="23"/>
                </a:lnTo>
                <a:lnTo>
                  <a:pt x="53" y="21"/>
                </a:lnTo>
                <a:lnTo>
                  <a:pt x="52" y="18"/>
                </a:lnTo>
                <a:lnTo>
                  <a:pt x="51" y="16"/>
                </a:lnTo>
                <a:lnTo>
                  <a:pt x="50" y="13"/>
                </a:lnTo>
                <a:lnTo>
                  <a:pt x="49" y="11"/>
                </a:lnTo>
                <a:lnTo>
                  <a:pt x="47" y="10"/>
                </a:lnTo>
                <a:lnTo>
                  <a:pt x="46" y="7"/>
                </a:lnTo>
                <a:lnTo>
                  <a:pt x="44" y="6"/>
                </a:lnTo>
                <a:lnTo>
                  <a:pt x="41" y="4"/>
                </a:lnTo>
                <a:lnTo>
                  <a:pt x="40" y="3"/>
                </a:lnTo>
                <a:lnTo>
                  <a:pt x="37" y="2"/>
                </a:lnTo>
                <a:lnTo>
                  <a:pt x="34" y="1"/>
                </a:lnTo>
                <a:lnTo>
                  <a:pt x="32" y="0"/>
                </a:lnTo>
                <a:lnTo>
                  <a:pt x="29" y="0"/>
                </a:lnTo>
                <a:lnTo>
                  <a:pt x="27" y="0"/>
                </a:lnTo>
                <a:lnTo>
                  <a:pt x="23" y="0"/>
                </a:lnTo>
                <a:lnTo>
                  <a:pt x="21" y="0"/>
                </a:lnTo>
                <a:lnTo>
                  <a:pt x="19" y="1"/>
                </a:lnTo>
                <a:lnTo>
                  <a:pt x="16" y="2"/>
                </a:lnTo>
                <a:lnTo>
                  <a:pt x="14" y="3"/>
                </a:lnTo>
                <a:lnTo>
                  <a:pt x="11" y="4"/>
                </a:lnTo>
                <a:lnTo>
                  <a:pt x="10" y="6"/>
                </a:lnTo>
                <a:lnTo>
                  <a:pt x="8" y="7"/>
                </a:lnTo>
                <a:lnTo>
                  <a:pt x="6" y="10"/>
                </a:lnTo>
                <a:lnTo>
                  <a:pt x="4" y="11"/>
                </a:lnTo>
                <a:lnTo>
                  <a:pt x="3" y="13"/>
                </a:lnTo>
                <a:lnTo>
                  <a:pt x="2" y="16"/>
                </a:lnTo>
                <a:lnTo>
                  <a:pt x="1" y="18"/>
                </a:lnTo>
                <a:lnTo>
                  <a:pt x="0" y="21"/>
                </a:lnTo>
                <a:lnTo>
                  <a:pt x="0" y="23"/>
                </a:lnTo>
                <a:lnTo>
                  <a:pt x="0" y="27"/>
                </a:lnTo>
                <a:lnTo>
                  <a:pt x="0" y="29"/>
                </a:lnTo>
                <a:lnTo>
                  <a:pt x="0" y="32"/>
                </a:lnTo>
                <a:lnTo>
                  <a:pt x="1" y="34"/>
                </a:lnTo>
                <a:lnTo>
                  <a:pt x="2" y="36"/>
                </a:lnTo>
                <a:lnTo>
                  <a:pt x="3" y="39"/>
                </a:lnTo>
                <a:lnTo>
                  <a:pt x="4" y="41"/>
                </a:lnTo>
                <a:lnTo>
                  <a:pt x="6" y="43"/>
                </a:lnTo>
                <a:lnTo>
                  <a:pt x="8" y="45"/>
                </a:lnTo>
                <a:lnTo>
                  <a:pt x="10" y="46"/>
                </a:lnTo>
                <a:lnTo>
                  <a:pt x="11" y="48"/>
                </a:lnTo>
                <a:lnTo>
                  <a:pt x="14" y="49"/>
                </a:lnTo>
                <a:lnTo>
                  <a:pt x="16" y="50"/>
                </a:lnTo>
                <a:lnTo>
                  <a:pt x="19" y="52"/>
                </a:lnTo>
                <a:lnTo>
                  <a:pt x="21" y="52"/>
                </a:lnTo>
                <a:lnTo>
                  <a:pt x="23"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8" name="Freeform 148"/>
          <p:cNvSpPr>
            <a:spLocks/>
          </p:cNvSpPr>
          <p:nvPr/>
        </p:nvSpPr>
        <p:spPr bwMode="auto">
          <a:xfrm>
            <a:off x="5238750" y="2941638"/>
            <a:ext cx="76200"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30" y="52"/>
                </a:lnTo>
                <a:lnTo>
                  <a:pt x="33" y="52"/>
                </a:lnTo>
                <a:lnTo>
                  <a:pt x="35" y="52"/>
                </a:lnTo>
                <a:lnTo>
                  <a:pt x="38" y="51"/>
                </a:lnTo>
                <a:lnTo>
                  <a:pt x="40" y="50"/>
                </a:lnTo>
                <a:lnTo>
                  <a:pt x="42" y="48"/>
                </a:lnTo>
                <a:lnTo>
                  <a:pt x="44" y="46"/>
                </a:lnTo>
                <a:lnTo>
                  <a:pt x="46" y="45"/>
                </a:lnTo>
                <a:lnTo>
                  <a:pt x="47" y="43"/>
                </a:lnTo>
                <a:lnTo>
                  <a:pt x="50" y="41"/>
                </a:lnTo>
                <a:lnTo>
                  <a:pt x="51" y="39"/>
                </a:lnTo>
                <a:lnTo>
                  <a:pt x="52" y="36"/>
                </a:lnTo>
                <a:lnTo>
                  <a:pt x="53" y="34"/>
                </a:lnTo>
                <a:lnTo>
                  <a:pt x="53" y="32"/>
                </a:lnTo>
                <a:lnTo>
                  <a:pt x="53" y="29"/>
                </a:lnTo>
                <a:lnTo>
                  <a:pt x="54" y="26"/>
                </a:lnTo>
                <a:lnTo>
                  <a:pt x="53" y="23"/>
                </a:lnTo>
                <a:lnTo>
                  <a:pt x="53" y="21"/>
                </a:lnTo>
                <a:lnTo>
                  <a:pt x="53" y="18"/>
                </a:lnTo>
                <a:lnTo>
                  <a:pt x="52" y="15"/>
                </a:lnTo>
                <a:lnTo>
                  <a:pt x="51" y="13"/>
                </a:lnTo>
                <a:lnTo>
                  <a:pt x="50" y="10"/>
                </a:lnTo>
                <a:lnTo>
                  <a:pt x="47" y="9"/>
                </a:lnTo>
                <a:lnTo>
                  <a:pt x="46" y="7"/>
                </a:lnTo>
                <a:lnTo>
                  <a:pt x="44" y="5"/>
                </a:lnTo>
                <a:lnTo>
                  <a:pt x="42" y="4"/>
                </a:lnTo>
                <a:lnTo>
                  <a:pt x="40" y="2"/>
                </a:lnTo>
                <a:lnTo>
                  <a:pt x="38" y="2"/>
                </a:lnTo>
                <a:lnTo>
                  <a:pt x="35" y="1"/>
                </a:lnTo>
                <a:lnTo>
                  <a:pt x="33" y="0"/>
                </a:lnTo>
                <a:lnTo>
                  <a:pt x="30" y="0"/>
                </a:lnTo>
                <a:lnTo>
                  <a:pt x="27" y="0"/>
                </a:lnTo>
                <a:lnTo>
                  <a:pt x="24" y="0"/>
                </a:lnTo>
                <a:lnTo>
                  <a:pt x="21" y="0"/>
                </a:lnTo>
                <a:lnTo>
                  <a:pt x="19" y="1"/>
                </a:lnTo>
                <a:lnTo>
                  <a:pt x="16" y="2"/>
                </a:lnTo>
                <a:lnTo>
                  <a:pt x="14" y="2"/>
                </a:lnTo>
                <a:lnTo>
                  <a:pt x="12" y="4"/>
                </a:lnTo>
                <a:lnTo>
                  <a:pt x="10" y="5"/>
                </a:lnTo>
                <a:lnTo>
                  <a:pt x="8" y="7"/>
                </a:lnTo>
                <a:lnTo>
                  <a:pt x="6" y="9"/>
                </a:lnTo>
                <a:lnTo>
                  <a:pt x="4" y="10"/>
                </a:lnTo>
                <a:lnTo>
                  <a:pt x="3" y="13"/>
                </a:lnTo>
                <a:lnTo>
                  <a:pt x="2" y="15"/>
                </a:lnTo>
                <a:lnTo>
                  <a:pt x="1" y="18"/>
                </a:lnTo>
                <a:lnTo>
                  <a:pt x="0" y="21"/>
                </a:lnTo>
                <a:lnTo>
                  <a:pt x="0" y="23"/>
                </a:lnTo>
                <a:lnTo>
                  <a:pt x="0" y="26"/>
                </a:lnTo>
                <a:lnTo>
                  <a:pt x="0" y="29"/>
                </a:lnTo>
                <a:lnTo>
                  <a:pt x="0" y="32"/>
                </a:lnTo>
                <a:lnTo>
                  <a:pt x="1" y="34"/>
                </a:lnTo>
                <a:lnTo>
                  <a:pt x="2" y="36"/>
                </a:lnTo>
                <a:lnTo>
                  <a:pt x="3" y="39"/>
                </a:lnTo>
                <a:lnTo>
                  <a:pt x="4" y="41"/>
                </a:lnTo>
                <a:lnTo>
                  <a:pt x="6" y="43"/>
                </a:lnTo>
                <a:lnTo>
                  <a:pt x="8" y="45"/>
                </a:lnTo>
                <a:lnTo>
                  <a:pt x="10" y="46"/>
                </a:lnTo>
                <a:lnTo>
                  <a:pt x="12" y="48"/>
                </a:lnTo>
                <a:lnTo>
                  <a:pt x="14" y="50"/>
                </a:lnTo>
                <a:lnTo>
                  <a:pt x="16" y="51"/>
                </a:lnTo>
                <a:lnTo>
                  <a:pt x="19" y="52"/>
                </a:lnTo>
                <a:lnTo>
                  <a:pt x="21" y="52"/>
                </a:lnTo>
                <a:lnTo>
                  <a:pt x="24"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29" name="Freeform 149"/>
          <p:cNvSpPr>
            <a:spLocks/>
          </p:cNvSpPr>
          <p:nvPr/>
        </p:nvSpPr>
        <p:spPr bwMode="auto">
          <a:xfrm>
            <a:off x="5233988" y="2822575"/>
            <a:ext cx="77787"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29" y="51"/>
                </a:lnTo>
                <a:lnTo>
                  <a:pt x="32" y="51"/>
                </a:lnTo>
                <a:lnTo>
                  <a:pt x="34" y="51"/>
                </a:lnTo>
                <a:lnTo>
                  <a:pt x="37" y="50"/>
                </a:lnTo>
                <a:lnTo>
                  <a:pt x="40" y="49"/>
                </a:lnTo>
                <a:lnTo>
                  <a:pt x="41" y="48"/>
                </a:lnTo>
                <a:lnTo>
                  <a:pt x="44" y="45"/>
                </a:lnTo>
                <a:lnTo>
                  <a:pt x="46" y="44"/>
                </a:lnTo>
                <a:lnTo>
                  <a:pt x="47" y="43"/>
                </a:lnTo>
                <a:lnTo>
                  <a:pt x="49" y="40"/>
                </a:lnTo>
                <a:lnTo>
                  <a:pt x="50" y="38"/>
                </a:lnTo>
                <a:lnTo>
                  <a:pt x="51" y="36"/>
                </a:lnTo>
                <a:lnTo>
                  <a:pt x="52" y="33"/>
                </a:lnTo>
                <a:lnTo>
                  <a:pt x="53" y="31"/>
                </a:lnTo>
                <a:lnTo>
                  <a:pt x="53" y="28"/>
                </a:lnTo>
                <a:lnTo>
                  <a:pt x="54" y="26"/>
                </a:lnTo>
                <a:lnTo>
                  <a:pt x="53" y="22"/>
                </a:lnTo>
                <a:lnTo>
                  <a:pt x="53" y="20"/>
                </a:lnTo>
                <a:lnTo>
                  <a:pt x="52" y="18"/>
                </a:lnTo>
                <a:lnTo>
                  <a:pt x="51" y="15"/>
                </a:lnTo>
                <a:lnTo>
                  <a:pt x="50" y="13"/>
                </a:lnTo>
                <a:lnTo>
                  <a:pt x="49" y="11"/>
                </a:lnTo>
                <a:lnTo>
                  <a:pt x="47" y="9"/>
                </a:lnTo>
                <a:lnTo>
                  <a:pt x="46" y="7"/>
                </a:lnTo>
                <a:lnTo>
                  <a:pt x="44" y="6"/>
                </a:lnTo>
                <a:lnTo>
                  <a:pt x="41"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9"/>
                </a:lnTo>
                <a:lnTo>
                  <a:pt x="4" y="11"/>
                </a:lnTo>
                <a:lnTo>
                  <a:pt x="3" y="13"/>
                </a:lnTo>
                <a:lnTo>
                  <a:pt x="2" y="15"/>
                </a:lnTo>
                <a:lnTo>
                  <a:pt x="1" y="18"/>
                </a:lnTo>
                <a:lnTo>
                  <a:pt x="0" y="20"/>
                </a:lnTo>
                <a:lnTo>
                  <a:pt x="0" y="22"/>
                </a:lnTo>
                <a:lnTo>
                  <a:pt x="0" y="26"/>
                </a:lnTo>
                <a:lnTo>
                  <a:pt x="0" y="28"/>
                </a:lnTo>
                <a:lnTo>
                  <a:pt x="0" y="31"/>
                </a:lnTo>
                <a:lnTo>
                  <a:pt x="1" y="33"/>
                </a:lnTo>
                <a:lnTo>
                  <a:pt x="2" y="36"/>
                </a:lnTo>
                <a:lnTo>
                  <a:pt x="3" y="38"/>
                </a:lnTo>
                <a:lnTo>
                  <a:pt x="4" y="40"/>
                </a:lnTo>
                <a:lnTo>
                  <a:pt x="6" y="43"/>
                </a:lnTo>
                <a:lnTo>
                  <a:pt x="8" y="44"/>
                </a:lnTo>
                <a:lnTo>
                  <a:pt x="10" y="45"/>
                </a:lnTo>
                <a:lnTo>
                  <a:pt x="11" y="48"/>
                </a:lnTo>
                <a:lnTo>
                  <a:pt x="14" y="49"/>
                </a:lnTo>
                <a:lnTo>
                  <a:pt x="16" y="50"/>
                </a:lnTo>
                <a:lnTo>
                  <a:pt x="19" y="51"/>
                </a:lnTo>
                <a:lnTo>
                  <a:pt x="21" y="51"/>
                </a:lnTo>
                <a:lnTo>
                  <a:pt x="23"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0" name="Freeform 150"/>
          <p:cNvSpPr>
            <a:spLocks/>
          </p:cNvSpPr>
          <p:nvPr/>
        </p:nvSpPr>
        <p:spPr bwMode="auto">
          <a:xfrm>
            <a:off x="5233988" y="270986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2"/>
                </a:lnTo>
                <a:lnTo>
                  <a:pt x="40" y="50"/>
                </a:lnTo>
                <a:lnTo>
                  <a:pt x="41" y="49"/>
                </a:lnTo>
                <a:lnTo>
                  <a:pt x="44" y="47"/>
                </a:lnTo>
                <a:lnTo>
                  <a:pt x="46" y="46"/>
                </a:lnTo>
                <a:lnTo>
                  <a:pt x="47" y="44"/>
                </a:lnTo>
                <a:lnTo>
                  <a:pt x="49" y="41"/>
                </a:lnTo>
                <a:lnTo>
                  <a:pt x="50" y="40"/>
                </a:lnTo>
                <a:lnTo>
                  <a:pt x="51" y="37"/>
                </a:lnTo>
                <a:lnTo>
                  <a:pt x="52" y="34"/>
                </a:lnTo>
                <a:lnTo>
                  <a:pt x="53" y="32"/>
                </a:lnTo>
                <a:lnTo>
                  <a:pt x="53" y="29"/>
                </a:lnTo>
                <a:lnTo>
                  <a:pt x="54" y="27"/>
                </a:lnTo>
                <a:lnTo>
                  <a:pt x="53" y="23"/>
                </a:lnTo>
                <a:lnTo>
                  <a:pt x="53" y="21"/>
                </a:lnTo>
                <a:lnTo>
                  <a:pt x="52" y="19"/>
                </a:lnTo>
                <a:lnTo>
                  <a:pt x="51" y="16"/>
                </a:lnTo>
                <a:lnTo>
                  <a:pt x="50" y="14"/>
                </a:lnTo>
                <a:lnTo>
                  <a:pt x="49" y="11"/>
                </a:lnTo>
                <a:lnTo>
                  <a:pt x="47" y="10"/>
                </a:lnTo>
                <a:lnTo>
                  <a:pt x="46" y="8"/>
                </a:lnTo>
                <a:lnTo>
                  <a:pt x="44" y="6"/>
                </a:lnTo>
                <a:lnTo>
                  <a:pt x="41" y="4"/>
                </a:lnTo>
                <a:lnTo>
                  <a:pt x="40" y="3"/>
                </a:lnTo>
                <a:lnTo>
                  <a:pt x="37" y="2"/>
                </a:lnTo>
                <a:lnTo>
                  <a:pt x="34" y="1"/>
                </a:lnTo>
                <a:lnTo>
                  <a:pt x="32" y="0"/>
                </a:lnTo>
                <a:lnTo>
                  <a:pt x="29" y="0"/>
                </a:lnTo>
                <a:lnTo>
                  <a:pt x="27" y="0"/>
                </a:lnTo>
                <a:lnTo>
                  <a:pt x="23" y="0"/>
                </a:lnTo>
                <a:lnTo>
                  <a:pt x="21" y="0"/>
                </a:lnTo>
                <a:lnTo>
                  <a:pt x="19" y="1"/>
                </a:lnTo>
                <a:lnTo>
                  <a:pt x="16" y="2"/>
                </a:lnTo>
                <a:lnTo>
                  <a:pt x="14" y="3"/>
                </a:lnTo>
                <a:lnTo>
                  <a:pt x="11" y="4"/>
                </a:lnTo>
                <a:lnTo>
                  <a:pt x="10" y="6"/>
                </a:lnTo>
                <a:lnTo>
                  <a:pt x="8" y="8"/>
                </a:lnTo>
                <a:lnTo>
                  <a:pt x="6" y="10"/>
                </a:lnTo>
                <a:lnTo>
                  <a:pt x="4" y="11"/>
                </a:lnTo>
                <a:lnTo>
                  <a:pt x="3" y="14"/>
                </a:lnTo>
                <a:lnTo>
                  <a:pt x="2" y="16"/>
                </a:lnTo>
                <a:lnTo>
                  <a:pt x="1" y="19"/>
                </a:lnTo>
                <a:lnTo>
                  <a:pt x="0" y="21"/>
                </a:lnTo>
                <a:lnTo>
                  <a:pt x="0" y="23"/>
                </a:lnTo>
                <a:lnTo>
                  <a:pt x="0" y="27"/>
                </a:lnTo>
                <a:lnTo>
                  <a:pt x="0" y="29"/>
                </a:lnTo>
                <a:lnTo>
                  <a:pt x="0" y="32"/>
                </a:lnTo>
                <a:lnTo>
                  <a:pt x="1" y="34"/>
                </a:lnTo>
                <a:lnTo>
                  <a:pt x="2" y="37"/>
                </a:lnTo>
                <a:lnTo>
                  <a:pt x="3" y="40"/>
                </a:lnTo>
                <a:lnTo>
                  <a:pt x="4" y="41"/>
                </a:lnTo>
                <a:lnTo>
                  <a:pt x="6" y="44"/>
                </a:lnTo>
                <a:lnTo>
                  <a:pt x="8" y="46"/>
                </a:lnTo>
                <a:lnTo>
                  <a:pt x="10" y="47"/>
                </a:lnTo>
                <a:lnTo>
                  <a:pt x="11" y="49"/>
                </a:lnTo>
                <a:lnTo>
                  <a:pt x="14" y="50"/>
                </a:lnTo>
                <a:lnTo>
                  <a:pt x="16" y="52"/>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1" name="Freeform 151"/>
          <p:cNvSpPr>
            <a:spLocks/>
          </p:cNvSpPr>
          <p:nvPr/>
        </p:nvSpPr>
        <p:spPr bwMode="auto">
          <a:xfrm>
            <a:off x="5238750" y="2597150"/>
            <a:ext cx="76200"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30" y="52"/>
                </a:lnTo>
                <a:lnTo>
                  <a:pt x="33" y="52"/>
                </a:lnTo>
                <a:lnTo>
                  <a:pt x="35" y="51"/>
                </a:lnTo>
                <a:lnTo>
                  <a:pt x="38" y="50"/>
                </a:lnTo>
                <a:lnTo>
                  <a:pt x="40" y="49"/>
                </a:lnTo>
                <a:lnTo>
                  <a:pt x="42" y="48"/>
                </a:lnTo>
                <a:lnTo>
                  <a:pt x="44" y="46"/>
                </a:lnTo>
                <a:lnTo>
                  <a:pt x="46" y="45"/>
                </a:lnTo>
                <a:lnTo>
                  <a:pt x="47" y="43"/>
                </a:lnTo>
                <a:lnTo>
                  <a:pt x="50" y="41"/>
                </a:lnTo>
                <a:lnTo>
                  <a:pt x="51" y="39"/>
                </a:lnTo>
                <a:lnTo>
                  <a:pt x="52" y="36"/>
                </a:lnTo>
                <a:lnTo>
                  <a:pt x="53" y="33"/>
                </a:lnTo>
                <a:lnTo>
                  <a:pt x="53" y="31"/>
                </a:lnTo>
                <a:lnTo>
                  <a:pt x="53" y="29"/>
                </a:lnTo>
                <a:lnTo>
                  <a:pt x="54" y="26"/>
                </a:lnTo>
                <a:lnTo>
                  <a:pt x="53" y="23"/>
                </a:lnTo>
                <a:lnTo>
                  <a:pt x="53" y="20"/>
                </a:lnTo>
                <a:lnTo>
                  <a:pt x="53" y="18"/>
                </a:lnTo>
                <a:lnTo>
                  <a:pt x="52" y="15"/>
                </a:lnTo>
                <a:lnTo>
                  <a:pt x="51" y="13"/>
                </a:lnTo>
                <a:lnTo>
                  <a:pt x="50" y="11"/>
                </a:lnTo>
                <a:lnTo>
                  <a:pt x="47" y="9"/>
                </a:lnTo>
                <a:lnTo>
                  <a:pt x="46" y="7"/>
                </a:lnTo>
                <a:lnTo>
                  <a:pt x="44" y="5"/>
                </a:lnTo>
                <a:lnTo>
                  <a:pt x="42" y="4"/>
                </a:lnTo>
                <a:lnTo>
                  <a:pt x="40" y="2"/>
                </a:lnTo>
                <a:lnTo>
                  <a:pt x="38" y="2"/>
                </a:lnTo>
                <a:lnTo>
                  <a:pt x="35" y="1"/>
                </a:lnTo>
                <a:lnTo>
                  <a:pt x="33" y="0"/>
                </a:lnTo>
                <a:lnTo>
                  <a:pt x="30" y="0"/>
                </a:lnTo>
                <a:lnTo>
                  <a:pt x="27" y="0"/>
                </a:lnTo>
                <a:lnTo>
                  <a:pt x="24" y="0"/>
                </a:lnTo>
                <a:lnTo>
                  <a:pt x="21" y="0"/>
                </a:lnTo>
                <a:lnTo>
                  <a:pt x="19" y="1"/>
                </a:lnTo>
                <a:lnTo>
                  <a:pt x="16" y="2"/>
                </a:lnTo>
                <a:lnTo>
                  <a:pt x="14" y="2"/>
                </a:lnTo>
                <a:lnTo>
                  <a:pt x="12" y="4"/>
                </a:lnTo>
                <a:lnTo>
                  <a:pt x="10" y="5"/>
                </a:lnTo>
                <a:lnTo>
                  <a:pt x="8" y="7"/>
                </a:lnTo>
                <a:lnTo>
                  <a:pt x="6" y="9"/>
                </a:lnTo>
                <a:lnTo>
                  <a:pt x="4" y="11"/>
                </a:lnTo>
                <a:lnTo>
                  <a:pt x="3" y="13"/>
                </a:lnTo>
                <a:lnTo>
                  <a:pt x="2" y="15"/>
                </a:lnTo>
                <a:lnTo>
                  <a:pt x="1" y="18"/>
                </a:lnTo>
                <a:lnTo>
                  <a:pt x="0" y="20"/>
                </a:lnTo>
                <a:lnTo>
                  <a:pt x="0" y="23"/>
                </a:lnTo>
                <a:lnTo>
                  <a:pt x="0" y="26"/>
                </a:lnTo>
                <a:lnTo>
                  <a:pt x="0" y="29"/>
                </a:lnTo>
                <a:lnTo>
                  <a:pt x="0" y="31"/>
                </a:lnTo>
                <a:lnTo>
                  <a:pt x="1" y="33"/>
                </a:lnTo>
                <a:lnTo>
                  <a:pt x="2" y="36"/>
                </a:lnTo>
                <a:lnTo>
                  <a:pt x="3" y="39"/>
                </a:lnTo>
                <a:lnTo>
                  <a:pt x="4" y="41"/>
                </a:lnTo>
                <a:lnTo>
                  <a:pt x="6" y="43"/>
                </a:lnTo>
                <a:lnTo>
                  <a:pt x="8" y="45"/>
                </a:lnTo>
                <a:lnTo>
                  <a:pt x="10" y="46"/>
                </a:lnTo>
                <a:lnTo>
                  <a:pt x="12" y="48"/>
                </a:lnTo>
                <a:lnTo>
                  <a:pt x="14" y="49"/>
                </a:lnTo>
                <a:lnTo>
                  <a:pt x="16" y="50"/>
                </a:lnTo>
                <a:lnTo>
                  <a:pt x="19" y="51"/>
                </a:lnTo>
                <a:lnTo>
                  <a:pt x="21" y="52"/>
                </a:lnTo>
                <a:lnTo>
                  <a:pt x="24" y="52"/>
                </a:lnTo>
                <a:lnTo>
                  <a:pt x="27" y="53"/>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2" name="Freeform 152"/>
          <p:cNvSpPr>
            <a:spLocks/>
          </p:cNvSpPr>
          <p:nvPr/>
        </p:nvSpPr>
        <p:spPr bwMode="auto">
          <a:xfrm>
            <a:off x="5233988" y="2476500"/>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29" y="53"/>
                </a:lnTo>
                <a:lnTo>
                  <a:pt x="32" y="53"/>
                </a:lnTo>
                <a:lnTo>
                  <a:pt x="34" y="53"/>
                </a:lnTo>
                <a:lnTo>
                  <a:pt x="37" y="51"/>
                </a:lnTo>
                <a:lnTo>
                  <a:pt x="40" y="50"/>
                </a:lnTo>
                <a:lnTo>
                  <a:pt x="41" y="49"/>
                </a:lnTo>
                <a:lnTo>
                  <a:pt x="44" y="47"/>
                </a:lnTo>
                <a:lnTo>
                  <a:pt x="46" y="46"/>
                </a:lnTo>
                <a:lnTo>
                  <a:pt x="47" y="44"/>
                </a:lnTo>
                <a:lnTo>
                  <a:pt x="49" y="42"/>
                </a:lnTo>
                <a:lnTo>
                  <a:pt x="50" y="39"/>
                </a:lnTo>
                <a:lnTo>
                  <a:pt x="51" y="37"/>
                </a:lnTo>
                <a:lnTo>
                  <a:pt x="52" y="35"/>
                </a:lnTo>
                <a:lnTo>
                  <a:pt x="53" y="32"/>
                </a:lnTo>
                <a:lnTo>
                  <a:pt x="53" y="30"/>
                </a:lnTo>
                <a:lnTo>
                  <a:pt x="54" y="27"/>
                </a:lnTo>
                <a:lnTo>
                  <a:pt x="53" y="24"/>
                </a:lnTo>
                <a:lnTo>
                  <a:pt x="53" y="21"/>
                </a:lnTo>
                <a:lnTo>
                  <a:pt x="52" y="19"/>
                </a:lnTo>
                <a:lnTo>
                  <a:pt x="51" y="16"/>
                </a:lnTo>
                <a:lnTo>
                  <a:pt x="50" y="13"/>
                </a:lnTo>
                <a:lnTo>
                  <a:pt x="49" y="12"/>
                </a:lnTo>
                <a:lnTo>
                  <a:pt x="47" y="10"/>
                </a:lnTo>
                <a:lnTo>
                  <a:pt x="46" y="7"/>
                </a:lnTo>
                <a:lnTo>
                  <a:pt x="44" y="6"/>
                </a:lnTo>
                <a:lnTo>
                  <a:pt x="41" y="4"/>
                </a:lnTo>
                <a:lnTo>
                  <a:pt x="40" y="2"/>
                </a:lnTo>
                <a:lnTo>
                  <a:pt x="37" y="2"/>
                </a:lnTo>
                <a:lnTo>
                  <a:pt x="34" y="1"/>
                </a:lnTo>
                <a:lnTo>
                  <a:pt x="32" y="0"/>
                </a:lnTo>
                <a:lnTo>
                  <a:pt x="29" y="0"/>
                </a:lnTo>
                <a:lnTo>
                  <a:pt x="27" y="0"/>
                </a:lnTo>
                <a:lnTo>
                  <a:pt x="23" y="0"/>
                </a:lnTo>
                <a:lnTo>
                  <a:pt x="21" y="0"/>
                </a:lnTo>
                <a:lnTo>
                  <a:pt x="19" y="1"/>
                </a:lnTo>
                <a:lnTo>
                  <a:pt x="16" y="2"/>
                </a:lnTo>
                <a:lnTo>
                  <a:pt x="14" y="2"/>
                </a:lnTo>
                <a:lnTo>
                  <a:pt x="11" y="4"/>
                </a:lnTo>
                <a:lnTo>
                  <a:pt x="10" y="6"/>
                </a:lnTo>
                <a:lnTo>
                  <a:pt x="8" y="7"/>
                </a:lnTo>
                <a:lnTo>
                  <a:pt x="6" y="10"/>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8" y="46"/>
                </a:lnTo>
                <a:lnTo>
                  <a:pt x="10" y="47"/>
                </a:lnTo>
                <a:lnTo>
                  <a:pt x="11" y="49"/>
                </a:lnTo>
                <a:lnTo>
                  <a:pt x="14" y="50"/>
                </a:lnTo>
                <a:lnTo>
                  <a:pt x="16" y="51"/>
                </a:lnTo>
                <a:lnTo>
                  <a:pt x="19" y="53"/>
                </a:lnTo>
                <a:lnTo>
                  <a:pt x="21" y="53"/>
                </a:lnTo>
                <a:lnTo>
                  <a:pt x="23"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3" name="Freeform 153"/>
          <p:cNvSpPr>
            <a:spLocks/>
          </p:cNvSpPr>
          <p:nvPr/>
        </p:nvSpPr>
        <p:spPr bwMode="auto">
          <a:xfrm>
            <a:off x="5237163" y="2365375"/>
            <a:ext cx="77787"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2" y="51"/>
                </a:lnTo>
                <a:lnTo>
                  <a:pt x="35" y="51"/>
                </a:lnTo>
                <a:lnTo>
                  <a:pt x="37" y="50"/>
                </a:lnTo>
                <a:lnTo>
                  <a:pt x="40" y="49"/>
                </a:lnTo>
                <a:lnTo>
                  <a:pt x="42" y="47"/>
                </a:lnTo>
                <a:lnTo>
                  <a:pt x="44" y="46"/>
                </a:lnTo>
                <a:lnTo>
                  <a:pt x="46" y="44"/>
                </a:lnTo>
                <a:lnTo>
                  <a:pt x="47" y="42"/>
                </a:lnTo>
                <a:lnTo>
                  <a:pt x="49" y="41"/>
                </a:lnTo>
                <a:lnTo>
                  <a:pt x="50" y="38"/>
                </a:lnTo>
                <a:lnTo>
                  <a:pt x="52" y="36"/>
                </a:lnTo>
                <a:lnTo>
                  <a:pt x="53" y="34"/>
                </a:lnTo>
                <a:lnTo>
                  <a:pt x="53" y="31"/>
                </a:lnTo>
                <a:lnTo>
                  <a:pt x="53" y="29"/>
                </a:lnTo>
                <a:lnTo>
                  <a:pt x="54" y="27"/>
                </a:lnTo>
                <a:lnTo>
                  <a:pt x="53" y="23"/>
                </a:lnTo>
                <a:lnTo>
                  <a:pt x="53" y="21"/>
                </a:lnTo>
                <a:lnTo>
                  <a:pt x="53" y="18"/>
                </a:lnTo>
                <a:lnTo>
                  <a:pt x="52" y="16"/>
                </a:lnTo>
                <a:lnTo>
                  <a:pt x="50" y="14"/>
                </a:lnTo>
                <a:lnTo>
                  <a:pt x="49" y="11"/>
                </a:lnTo>
                <a:lnTo>
                  <a:pt x="47" y="9"/>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9" y="6"/>
                </a:lnTo>
                <a:lnTo>
                  <a:pt x="7" y="8"/>
                </a:lnTo>
                <a:lnTo>
                  <a:pt x="6" y="9"/>
                </a:lnTo>
                <a:lnTo>
                  <a:pt x="4" y="11"/>
                </a:lnTo>
                <a:lnTo>
                  <a:pt x="2" y="14"/>
                </a:lnTo>
                <a:lnTo>
                  <a:pt x="2" y="16"/>
                </a:lnTo>
                <a:lnTo>
                  <a:pt x="1" y="18"/>
                </a:lnTo>
                <a:lnTo>
                  <a:pt x="0" y="21"/>
                </a:lnTo>
                <a:lnTo>
                  <a:pt x="0" y="23"/>
                </a:lnTo>
                <a:lnTo>
                  <a:pt x="0" y="27"/>
                </a:lnTo>
                <a:lnTo>
                  <a:pt x="0" y="29"/>
                </a:lnTo>
                <a:lnTo>
                  <a:pt x="0" y="31"/>
                </a:lnTo>
                <a:lnTo>
                  <a:pt x="1" y="34"/>
                </a:lnTo>
                <a:lnTo>
                  <a:pt x="2" y="36"/>
                </a:lnTo>
                <a:lnTo>
                  <a:pt x="2" y="38"/>
                </a:lnTo>
                <a:lnTo>
                  <a:pt x="4" y="41"/>
                </a:lnTo>
                <a:lnTo>
                  <a:pt x="6" y="42"/>
                </a:lnTo>
                <a:lnTo>
                  <a:pt x="7" y="44"/>
                </a:lnTo>
                <a:lnTo>
                  <a:pt x="9" y="46"/>
                </a:lnTo>
                <a:lnTo>
                  <a:pt x="12" y="47"/>
                </a:lnTo>
                <a:lnTo>
                  <a:pt x="13" y="49"/>
                </a:lnTo>
                <a:lnTo>
                  <a:pt x="16" y="50"/>
                </a:lnTo>
                <a:lnTo>
                  <a:pt x="19" y="51"/>
                </a:lnTo>
                <a:lnTo>
                  <a:pt x="21" y="51"/>
                </a:lnTo>
                <a:lnTo>
                  <a:pt x="24" y="51"/>
                </a:lnTo>
                <a:lnTo>
                  <a:pt x="27" y="52"/>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4" name="Freeform 154"/>
          <p:cNvSpPr>
            <a:spLocks/>
          </p:cNvSpPr>
          <p:nvPr/>
        </p:nvSpPr>
        <p:spPr bwMode="auto">
          <a:xfrm>
            <a:off x="5240338" y="2251075"/>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2"/>
                </a:lnTo>
                <a:lnTo>
                  <a:pt x="36" y="51"/>
                </a:lnTo>
                <a:lnTo>
                  <a:pt x="39" y="50"/>
                </a:lnTo>
                <a:lnTo>
                  <a:pt x="41" y="49"/>
                </a:lnTo>
                <a:lnTo>
                  <a:pt x="43" y="47"/>
                </a:lnTo>
                <a:lnTo>
                  <a:pt x="45" y="46"/>
                </a:lnTo>
                <a:lnTo>
                  <a:pt x="46" y="44"/>
                </a:lnTo>
                <a:lnTo>
                  <a:pt x="48" y="42"/>
                </a:lnTo>
                <a:lnTo>
                  <a:pt x="49" y="39"/>
                </a:lnTo>
                <a:lnTo>
                  <a:pt x="50" y="37"/>
                </a:lnTo>
                <a:lnTo>
                  <a:pt x="52" y="34"/>
                </a:lnTo>
                <a:lnTo>
                  <a:pt x="52" y="32"/>
                </a:lnTo>
                <a:lnTo>
                  <a:pt x="52" y="30"/>
                </a:lnTo>
                <a:lnTo>
                  <a:pt x="53" y="27"/>
                </a:lnTo>
                <a:lnTo>
                  <a:pt x="52" y="24"/>
                </a:lnTo>
                <a:lnTo>
                  <a:pt x="52" y="21"/>
                </a:lnTo>
                <a:lnTo>
                  <a:pt x="52" y="19"/>
                </a:lnTo>
                <a:lnTo>
                  <a:pt x="50" y="16"/>
                </a:lnTo>
                <a:lnTo>
                  <a:pt x="49" y="13"/>
                </a:lnTo>
                <a:lnTo>
                  <a:pt x="48" y="12"/>
                </a:lnTo>
                <a:lnTo>
                  <a:pt x="46" y="9"/>
                </a:lnTo>
                <a:lnTo>
                  <a:pt x="45" y="7"/>
                </a:lnTo>
                <a:lnTo>
                  <a:pt x="43" y="6"/>
                </a:lnTo>
                <a:lnTo>
                  <a:pt x="41" y="4"/>
                </a:lnTo>
                <a:lnTo>
                  <a:pt x="39" y="2"/>
                </a:lnTo>
                <a:lnTo>
                  <a:pt x="36" y="2"/>
                </a:lnTo>
                <a:lnTo>
                  <a:pt x="34" y="1"/>
                </a:lnTo>
                <a:lnTo>
                  <a:pt x="32" y="0"/>
                </a:lnTo>
                <a:lnTo>
                  <a:pt x="29" y="0"/>
                </a:lnTo>
                <a:lnTo>
                  <a:pt x="26" y="0"/>
                </a:lnTo>
                <a:lnTo>
                  <a:pt x="23" y="0"/>
                </a:lnTo>
                <a:lnTo>
                  <a:pt x="20" y="0"/>
                </a:lnTo>
                <a:lnTo>
                  <a:pt x="18" y="1"/>
                </a:lnTo>
                <a:lnTo>
                  <a:pt x="15" y="2"/>
                </a:lnTo>
                <a:lnTo>
                  <a:pt x="13" y="2"/>
                </a:lnTo>
                <a:lnTo>
                  <a:pt x="11" y="4"/>
                </a:lnTo>
                <a:lnTo>
                  <a:pt x="9" y="6"/>
                </a:lnTo>
                <a:lnTo>
                  <a:pt x="7" y="7"/>
                </a:lnTo>
                <a:lnTo>
                  <a:pt x="6" y="9"/>
                </a:lnTo>
                <a:lnTo>
                  <a:pt x="4" y="12"/>
                </a:lnTo>
                <a:lnTo>
                  <a:pt x="2" y="13"/>
                </a:lnTo>
                <a:lnTo>
                  <a:pt x="2" y="16"/>
                </a:lnTo>
                <a:lnTo>
                  <a:pt x="1" y="19"/>
                </a:lnTo>
                <a:lnTo>
                  <a:pt x="0" y="21"/>
                </a:lnTo>
                <a:lnTo>
                  <a:pt x="0" y="24"/>
                </a:lnTo>
                <a:lnTo>
                  <a:pt x="0" y="27"/>
                </a:lnTo>
                <a:lnTo>
                  <a:pt x="0" y="30"/>
                </a:lnTo>
                <a:lnTo>
                  <a:pt x="0" y="32"/>
                </a:lnTo>
                <a:lnTo>
                  <a:pt x="1" y="34"/>
                </a:lnTo>
                <a:lnTo>
                  <a:pt x="2" y="37"/>
                </a:lnTo>
                <a:lnTo>
                  <a:pt x="2" y="39"/>
                </a:lnTo>
                <a:lnTo>
                  <a:pt x="4" y="42"/>
                </a:lnTo>
                <a:lnTo>
                  <a:pt x="6" y="44"/>
                </a:lnTo>
                <a:lnTo>
                  <a:pt x="7" y="46"/>
                </a:lnTo>
                <a:lnTo>
                  <a:pt x="9" y="47"/>
                </a:lnTo>
                <a:lnTo>
                  <a:pt x="11" y="49"/>
                </a:lnTo>
                <a:lnTo>
                  <a:pt x="13" y="50"/>
                </a:lnTo>
                <a:lnTo>
                  <a:pt x="15" y="51"/>
                </a:lnTo>
                <a:lnTo>
                  <a:pt x="18" y="52"/>
                </a:lnTo>
                <a:lnTo>
                  <a:pt x="20" y="53"/>
                </a:lnTo>
                <a:lnTo>
                  <a:pt x="23" y="53"/>
                </a:lnTo>
                <a:lnTo>
                  <a:pt x="26"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5" name="Freeform 155"/>
          <p:cNvSpPr>
            <a:spLocks/>
          </p:cNvSpPr>
          <p:nvPr/>
        </p:nvSpPr>
        <p:spPr bwMode="auto">
          <a:xfrm>
            <a:off x="5237163" y="2130425"/>
            <a:ext cx="77787" cy="87313"/>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1"/>
                </a:lnTo>
                <a:lnTo>
                  <a:pt x="40" y="50"/>
                </a:lnTo>
                <a:lnTo>
                  <a:pt x="42" y="49"/>
                </a:lnTo>
                <a:lnTo>
                  <a:pt x="44" y="47"/>
                </a:lnTo>
                <a:lnTo>
                  <a:pt x="46" y="45"/>
                </a:lnTo>
                <a:lnTo>
                  <a:pt x="47" y="43"/>
                </a:lnTo>
                <a:lnTo>
                  <a:pt x="49" y="41"/>
                </a:lnTo>
                <a:lnTo>
                  <a:pt x="50" y="39"/>
                </a:lnTo>
                <a:lnTo>
                  <a:pt x="52" y="37"/>
                </a:lnTo>
                <a:lnTo>
                  <a:pt x="53" y="34"/>
                </a:lnTo>
                <a:lnTo>
                  <a:pt x="53" y="32"/>
                </a:lnTo>
                <a:lnTo>
                  <a:pt x="53" y="29"/>
                </a:lnTo>
                <a:lnTo>
                  <a:pt x="54" y="26"/>
                </a:lnTo>
                <a:lnTo>
                  <a:pt x="53" y="23"/>
                </a:lnTo>
                <a:lnTo>
                  <a:pt x="53" y="20"/>
                </a:lnTo>
                <a:lnTo>
                  <a:pt x="53" y="19"/>
                </a:lnTo>
                <a:lnTo>
                  <a:pt x="52" y="16"/>
                </a:lnTo>
                <a:lnTo>
                  <a:pt x="50" y="13"/>
                </a:lnTo>
                <a:lnTo>
                  <a:pt x="49" y="11"/>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9"/>
                </a:lnTo>
                <a:lnTo>
                  <a:pt x="4" y="11"/>
                </a:lnTo>
                <a:lnTo>
                  <a:pt x="2" y="13"/>
                </a:lnTo>
                <a:lnTo>
                  <a:pt x="2" y="16"/>
                </a:lnTo>
                <a:lnTo>
                  <a:pt x="1" y="19"/>
                </a:lnTo>
                <a:lnTo>
                  <a:pt x="0" y="20"/>
                </a:lnTo>
                <a:lnTo>
                  <a:pt x="0" y="23"/>
                </a:lnTo>
                <a:lnTo>
                  <a:pt x="0" y="26"/>
                </a:lnTo>
                <a:lnTo>
                  <a:pt x="0" y="29"/>
                </a:lnTo>
                <a:lnTo>
                  <a:pt x="0" y="32"/>
                </a:lnTo>
                <a:lnTo>
                  <a:pt x="1" y="34"/>
                </a:lnTo>
                <a:lnTo>
                  <a:pt x="2" y="37"/>
                </a:lnTo>
                <a:lnTo>
                  <a:pt x="2" y="39"/>
                </a:lnTo>
                <a:lnTo>
                  <a:pt x="4" y="41"/>
                </a:lnTo>
                <a:lnTo>
                  <a:pt x="6" y="43"/>
                </a:lnTo>
                <a:lnTo>
                  <a:pt x="7" y="45"/>
                </a:lnTo>
                <a:lnTo>
                  <a:pt x="9" y="47"/>
                </a:lnTo>
                <a:lnTo>
                  <a:pt x="12" y="49"/>
                </a:lnTo>
                <a:lnTo>
                  <a:pt x="13" y="50"/>
                </a:lnTo>
                <a:lnTo>
                  <a:pt x="16" y="51"/>
                </a:lnTo>
                <a:lnTo>
                  <a:pt x="19" y="53"/>
                </a:lnTo>
                <a:lnTo>
                  <a:pt x="21" y="53"/>
                </a:lnTo>
                <a:lnTo>
                  <a:pt x="24" y="53"/>
                </a:lnTo>
                <a:lnTo>
                  <a:pt x="27" y="54"/>
                </a:lnTo>
              </a:path>
            </a:pathLst>
          </a:custGeom>
          <a:solidFill>
            <a:srgbClr val="FF7B3F"/>
          </a:solidFill>
          <a:ln w="12700" cap="rnd">
            <a:solidFill>
              <a:schemeClr val="tx1"/>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6" name="Freeform 156"/>
          <p:cNvSpPr>
            <a:spLocks/>
          </p:cNvSpPr>
          <p:nvPr/>
        </p:nvSpPr>
        <p:spPr bwMode="auto">
          <a:xfrm>
            <a:off x="5386388" y="467201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8" y="54"/>
                </a:moveTo>
                <a:lnTo>
                  <a:pt x="30" y="53"/>
                </a:lnTo>
                <a:lnTo>
                  <a:pt x="33" y="53"/>
                </a:lnTo>
                <a:lnTo>
                  <a:pt x="35" y="53"/>
                </a:lnTo>
                <a:lnTo>
                  <a:pt x="38" y="52"/>
                </a:lnTo>
                <a:lnTo>
                  <a:pt x="40" y="51"/>
                </a:lnTo>
                <a:lnTo>
                  <a:pt x="42" y="49"/>
                </a:lnTo>
                <a:lnTo>
                  <a:pt x="44" y="47"/>
                </a:lnTo>
                <a:lnTo>
                  <a:pt x="46" y="46"/>
                </a:lnTo>
                <a:lnTo>
                  <a:pt x="47" y="44"/>
                </a:lnTo>
                <a:lnTo>
                  <a:pt x="50"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50" y="12"/>
                </a:lnTo>
                <a:lnTo>
                  <a:pt x="47" y="10"/>
                </a:lnTo>
                <a:lnTo>
                  <a:pt x="46" y="8"/>
                </a:lnTo>
                <a:lnTo>
                  <a:pt x="44" y="6"/>
                </a:lnTo>
                <a:lnTo>
                  <a:pt x="42" y="4"/>
                </a:lnTo>
                <a:lnTo>
                  <a:pt x="40" y="3"/>
                </a:lnTo>
                <a:lnTo>
                  <a:pt x="38" y="2"/>
                </a:lnTo>
                <a:lnTo>
                  <a:pt x="35" y="1"/>
                </a:lnTo>
                <a:lnTo>
                  <a:pt x="33" y="0"/>
                </a:lnTo>
                <a:lnTo>
                  <a:pt x="30" y="0"/>
                </a:lnTo>
                <a:lnTo>
                  <a:pt x="28" y="0"/>
                </a:lnTo>
                <a:lnTo>
                  <a:pt x="24" y="0"/>
                </a:lnTo>
                <a:lnTo>
                  <a:pt x="22" y="0"/>
                </a:lnTo>
                <a:lnTo>
                  <a:pt x="19" y="1"/>
                </a:lnTo>
                <a:lnTo>
                  <a:pt x="17" y="2"/>
                </a:lnTo>
                <a:lnTo>
                  <a:pt x="14" y="3"/>
                </a:lnTo>
                <a:lnTo>
                  <a:pt x="12" y="4"/>
                </a:lnTo>
                <a:lnTo>
                  <a:pt x="10" y="6"/>
                </a:lnTo>
                <a:lnTo>
                  <a:pt x="8" y="8"/>
                </a:lnTo>
                <a:lnTo>
                  <a:pt x="6" y="10"/>
                </a:lnTo>
                <a:lnTo>
                  <a:pt x="5" y="12"/>
                </a:lnTo>
                <a:lnTo>
                  <a:pt x="4" y="14"/>
                </a:lnTo>
                <a:lnTo>
                  <a:pt x="2" y="16"/>
                </a:lnTo>
                <a:lnTo>
                  <a:pt x="1" y="19"/>
                </a:lnTo>
                <a:lnTo>
                  <a:pt x="0" y="21"/>
                </a:lnTo>
                <a:lnTo>
                  <a:pt x="0" y="24"/>
                </a:lnTo>
                <a:lnTo>
                  <a:pt x="0" y="27"/>
                </a:lnTo>
                <a:lnTo>
                  <a:pt x="0" y="30"/>
                </a:lnTo>
                <a:lnTo>
                  <a:pt x="0" y="33"/>
                </a:lnTo>
                <a:lnTo>
                  <a:pt x="1" y="35"/>
                </a:lnTo>
                <a:lnTo>
                  <a:pt x="2" y="37"/>
                </a:lnTo>
                <a:lnTo>
                  <a:pt x="4" y="40"/>
                </a:lnTo>
                <a:lnTo>
                  <a:pt x="5" y="42"/>
                </a:lnTo>
                <a:lnTo>
                  <a:pt x="6" y="44"/>
                </a:lnTo>
                <a:lnTo>
                  <a:pt x="8" y="46"/>
                </a:lnTo>
                <a:lnTo>
                  <a:pt x="10" y="47"/>
                </a:lnTo>
                <a:lnTo>
                  <a:pt x="12" y="49"/>
                </a:lnTo>
                <a:lnTo>
                  <a:pt x="14" y="51"/>
                </a:lnTo>
                <a:lnTo>
                  <a:pt x="17" y="52"/>
                </a:lnTo>
                <a:lnTo>
                  <a:pt x="19" y="53"/>
                </a:lnTo>
                <a:lnTo>
                  <a:pt x="22" y="53"/>
                </a:lnTo>
                <a:lnTo>
                  <a:pt x="24" y="53"/>
                </a:lnTo>
                <a:lnTo>
                  <a:pt x="28"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7" name="Freeform 157"/>
          <p:cNvSpPr>
            <a:spLocks/>
          </p:cNvSpPr>
          <p:nvPr/>
        </p:nvSpPr>
        <p:spPr bwMode="auto">
          <a:xfrm>
            <a:off x="5446713" y="4672013"/>
            <a:ext cx="74612" cy="84137"/>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7" y="52"/>
                </a:moveTo>
                <a:lnTo>
                  <a:pt x="29" y="51"/>
                </a:lnTo>
                <a:lnTo>
                  <a:pt x="31" y="51"/>
                </a:lnTo>
                <a:lnTo>
                  <a:pt x="34" y="51"/>
                </a:lnTo>
                <a:lnTo>
                  <a:pt x="36" y="49"/>
                </a:lnTo>
                <a:lnTo>
                  <a:pt x="38" y="48"/>
                </a:lnTo>
                <a:lnTo>
                  <a:pt x="41" y="47"/>
                </a:lnTo>
                <a:lnTo>
                  <a:pt x="42" y="46"/>
                </a:lnTo>
                <a:lnTo>
                  <a:pt x="44" y="44"/>
                </a:lnTo>
                <a:lnTo>
                  <a:pt x="46" y="42"/>
                </a:lnTo>
                <a:lnTo>
                  <a:pt x="47" y="40"/>
                </a:lnTo>
                <a:lnTo>
                  <a:pt x="49" y="38"/>
                </a:lnTo>
                <a:lnTo>
                  <a:pt x="50" y="36"/>
                </a:lnTo>
                <a:lnTo>
                  <a:pt x="51" y="33"/>
                </a:lnTo>
                <a:lnTo>
                  <a:pt x="51" y="31"/>
                </a:lnTo>
                <a:lnTo>
                  <a:pt x="51" y="29"/>
                </a:lnTo>
                <a:lnTo>
                  <a:pt x="52" y="26"/>
                </a:lnTo>
                <a:lnTo>
                  <a:pt x="51" y="23"/>
                </a:lnTo>
                <a:lnTo>
                  <a:pt x="51" y="20"/>
                </a:lnTo>
                <a:lnTo>
                  <a:pt x="51" y="18"/>
                </a:lnTo>
                <a:lnTo>
                  <a:pt x="50" y="16"/>
                </a:lnTo>
                <a:lnTo>
                  <a:pt x="49" y="13"/>
                </a:lnTo>
                <a:lnTo>
                  <a:pt x="47" y="11"/>
                </a:lnTo>
                <a:lnTo>
                  <a:pt x="46" y="9"/>
                </a:lnTo>
                <a:lnTo>
                  <a:pt x="44" y="7"/>
                </a:lnTo>
                <a:lnTo>
                  <a:pt x="42" y="6"/>
                </a:lnTo>
                <a:lnTo>
                  <a:pt x="41" y="4"/>
                </a:lnTo>
                <a:lnTo>
                  <a:pt x="38" y="2"/>
                </a:lnTo>
                <a:lnTo>
                  <a:pt x="36" y="2"/>
                </a:lnTo>
                <a:lnTo>
                  <a:pt x="34" y="1"/>
                </a:lnTo>
                <a:lnTo>
                  <a:pt x="31" y="0"/>
                </a:lnTo>
                <a:lnTo>
                  <a:pt x="29" y="0"/>
                </a:lnTo>
                <a:lnTo>
                  <a:pt x="27" y="0"/>
                </a:lnTo>
                <a:lnTo>
                  <a:pt x="23" y="0"/>
                </a:lnTo>
                <a:lnTo>
                  <a:pt x="21" y="0"/>
                </a:lnTo>
                <a:lnTo>
                  <a:pt x="18" y="1"/>
                </a:lnTo>
                <a:lnTo>
                  <a:pt x="16" y="2"/>
                </a:lnTo>
                <a:lnTo>
                  <a:pt x="13" y="2"/>
                </a:lnTo>
                <a:lnTo>
                  <a:pt x="11" y="4"/>
                </a:lnTo>
                <a:lnTo>
                  <a:pt x="9" y="6"/>
                </a:lnTo>
                <a:lnTo>
                  <a:pt x="7" y="7"/>
                </a:lnTo>
                <a:lnTo>
                  <a:pt x="6" y="9"/>
                </a:lnTo>
                <a:lnTo>
                  <a:pt x="4" y="11"/>
                </a:lnTo>
                <a:lnTo>
                  <a:pt x="2" y="13"/>
                </a:lnTo>
                <a:lnTo>
                  <a:pt x="2" y="16"/>
                </a:lnTo>
                <a:lnTo>
                  <a:pt x="1" y="18"/>
                </a:lnTo>
                <a:lnTo>
                  <a:pt x="0" y="20"/>
                </a:lnTo>
                <a:lnTo>
                  <a:pt x="0" y="23"/>
                </a:lnTo>
                <a:lnTo>
                  <a:pt x="0" y="26"/>
                </a:lnTo>
                <a:lnTo>
                  <a:pt x="0" y="29"/>
                </a:lnTo>
                <a:lnTo>
                  <a:pt x="0" y="31"/>
                </a:lnTo>
                <a:lnTo>
                  <a:pt x="1" y="33"/>
                </a:lnTo>
                <a:lnTo>
                  <a:pt x="2" y="36"/>
                </a:lnTo>
                <a:lnTo>
                  <a:pt x="2" y="38"/>
                </a:lnTo>
                <a:lnTo>
                  <a:pt x="4" y="40"/>
                </a:lnTo>
                <a:lnTo>
                  <a:pt x="6" y="42"/>
                </a:lnTo>
                <a:lnTo>
                  <a:pt x="7" y="44"/>
                </a:lnTo>
                <a:lnTo>
                  <a:pt x="9" y="46"/>
                </a:lnTo>
                <a:lnTo>
                  <a:pt x="11" y="47"/>
                </a:lnTo>
                <a:lnTo>
                  <a:pt x="13" y="48"/>
                </a:lnTo>
                <a:lnTo>
                  <a:pt x="16" y="49"/>
                </a:lnTo>
                <a:lnTo>
                  <a:pt x="18" y="51"/>
                </a:lnTo>
                <a:lnTo>
                  <a:pt x="21" y="51"/>
                </a:lnTo>
                <a:lnTo>
                  <a:pt x="23" y="51"/>
                </a:lnTo>
                <a:lnTo>
                  <a:pt x="27"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8" name="Freeform 158"/>
          <p:cNvSpPr>
            <a:spLocks/>
          </p:cNvSpPr>
          <p:nvPr/>
        </p:nvSpPr>
        <p:spPr bwMode="auto">
          <a:xfrm>
            <a:off x="5500688" y="4667250"/>
            <a:ext cx="77787" cy="84138"/>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3" y="51"/>
                </a:lnTo>
                <a:lnTo>
                  <a:pt x="35" y="51"/>
                </a:lnTo>
                <a:lnTo>
                  <a:pt x="38" y="50"/>
                </a:lnTo>
                <a:lnTo>
                  <a:pt x="40" y="48"/>
                </a:lnTo>
                <a:lnTo>
                  <a:pt x="42" y="47"/>
                </a:lnTo>
                <a:lnTo>
                  <a:pt x="44" y="46"/>
                </a:lnTo>
                <a:lnTo>
                  <a:pt x="46" y="44"/>
                </a:lnTo>
                <a:lnTo>
                  <a:pt x="47" y="42"/>
                </a:lnTo>
                <a:lnTo>
                  <a:pt x="50" y="41"/>
                </a:lnTo>
                <a:lnTo>
                  <a:pt x="51" y="38"/>
                </a:lnTo>
                <a:lnTo>
                  <a:pt x="52" y="36"/>
                </a:lnTo>
                <a:lnTo>
                  <a:pt x="53" y="34"/>
                </a:lnTo>
                <a:lnTo>
                  <a:pt x="53" y="31"/>
                </a:lnTo>
                <a:lnTo>
                  <a:pt x="53" y="29"/>
                </a:lnTo>
                <a:lnTo>
                  <a:pt x="54" y="27"/>
                </a:lnTo>
                <a:lnTo>
                  <a:pt x="53" y="23"/>
                </a:lnTo>
                <a:lnTo>
                  <a:pt x="53" y="21"/>
                </a:lnTo>
                <a:lnTo>
                  <a:pt x="53" y="18"/>
                </a:lnTo>
                <a:lnTo>
                  <a:pt x="52" y="16"/>
                </a:lnTo>
                <a:lnTo>
                  <a:pt x="51" y="13"/>
                </a:lnTo>
                <a:lnTo>
                  <a:pt x="50" y="11"/>
                </a:lnTo>
                <a:lnTo>
                  <a:pt x="47" y="9"/>
                </a:lnTo>
                <a:lnTo>
                  <a:pt x="46" y="7"/>
                </a:lnTo>
                <a:lnTo>
                  <a:pt x="44" y="6"/>
                </a:lnTo>
                <a:lnTo>
                  <a:pt x="42" y="4"/>
                </a:lnTo>
                <a:lnTo>
                  <a:pt x="40" y="3"/>
                </a:lnTo>
                <a:lnTo>
                  <a:pt x="38" y="2"/>
                </a:lnTo>
                <a:lnTo>
                  <a:pt x="35" y="1"/>
                </a:lnTo>
                <a:lnTo>
                  <a:pt x="33" y="0"/>
                </a:lnTo>
                <a:lnTo>
                  <a:pt x="30" y="0"/>
                </a:lnTo>
                <a:lnTo>
                  <a:pt x="27" y="0"/>
                </a:lnTo>
                <a:lnTo>
                  <a:pt x="24" y="0"/>
                </a:lnTo>
                <a:lnTo>
                  <a:pt x="21" y="0"/>
                </a:lnTo>
                <a:lnTo>
                  <a:pt x="19" y="1"/>
                </a:lnTo>
                <a:lnTo>
                  <a:pt x="16" y="2"/>
                </a:lnTo>
                <a:lnTo>
                  <a:pt x="14" y="3"/>
                </a:lnTo>
                <a:lnTo>
                  <a:pt x="12" y="4"/>
                </a:lnTo>
                <a:lnTo>
                  <a:pt x="10" y="6"/>
                </a:lnTo>
                <a:lnTo>
                  <a:pt x="8" y="7"/>
                </a:lnTo>
                <a:lnTo>
                  <a:pt x="6" y="9"/>
                </a:lnTo>
                <a:lnTo>
                  <a:pt x="4" y="11"/>
                </a:lnTo>
                <a:lnTo>
                  <a:pt x="3" y="13"/>
                </a:lnTo>
                <a:lnTo>
                  <a:pt x="2" y="16"/>
                </a:lnTo>
                <a:lnTo>
                  <a:pt x="1" y="18"/>
                </a:lnTo>
                <a:lnTo>
                  <a:pt x="0" y="21"/>
                </a:lnTo>
                <a:lnTo>
                  <a:pt x="0" y="23"/>
                </a:lnTo>
                <a:lnTo>
                  <a:pt x="0" y="27"/>
                </a:lnTo>
                <a:lnTo>
                  <a:pt x="0" y="29"/>
                </a:lnTo>
                <a:lnTo>
                  <a:pt x="0" y="31"/>
                </a:lnTo>
                <a:lnTo>
                  <a:pt x="1" y="34"/>
                </a:lnTo>
                <a:lnTo>
                  <a:pt x="2" y="36"/>
                </a:lnTo>
                <a:lnTo>
                  <a:pt x="3" y="38"/>
                </a:lnTo>
                <a:lnTo>
                  <a:pt x="4" y="41"/>
                </a:lnTo>
                <a:lnTo>
                  <a:pt x="6" y="42"/>
                </a:lnTo>
                <a:lnTo>
                  <a:pt x="8" y="44"/>
                </a:lnTo>
                <a:lnTo>
                  <a:pt x="10" y="46"/>
                </a:lnTo>
                <a:lnTo>
                  <a:pt x="12" y="47"/>
                </a:lnTo>
                <a:lnTo>
                  <a:pt x="14" y="48"/>
                </a:lnTo>
                <a:lnTo>
                  <a:pt x="16" y="50"/>
                </a:lnTo>
                <a:lnTo>
                  <a:pt x="19" y="51"/>
                </a:lnTo>
                <a:lnTo>
                  <a:pt x="21" y="51"/>
                </a:lnTo>
                <a:lnTo>
                  <a:pt x="24" y="51"/>
                </a:lnTo>
                <a:lnTo>
                  <a:pt x="27"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39" name="Freeform 159"/>
          <p:cNvSpPr>
            <a:spLocks/>
          </p:cNvSpPr>
          <p:nvPr/>
        </p:nvSpPr>
        <p:spPr bwMode="auto">
          <a:xfrm>
            <a:off x="5549900" y="4670425"/>
            <a:ext cx="74613" cy="84138"/>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7" y="52"/>
                </a:moveTo>
                <a:lnTo>
                  <a:pt x="29" y="51"/>
                </a:lnTo>
                <a:lnTo>
                  <a:pt x="31" y="51"/>
                </a:lnTo>
                <a:lnTo>
                  <a:pt x="34" y="51"/>
                </a:lnTo>
                <a:lnTo>
                  <a:pt x="37" y="50"/>
                </a:lnTo>
                <a:lnTo>
                  <a:pt x="38" y="49"/>
                </a:lnTo>
                <a:lnTo>
                  <a:pt x="41" y="48"/>
                </a:lnTo>
                <a:lnTo>
                  <a:pt x="43" y="45"/>
                </a:lnTo>
                <a:lnTo>
                  <a:pt x="44" y="44"/>
                </a:lnTo>
                <a:lnTo>
                  <a:pt x="46" y="43"/>
                </a:lnTo>
                <a:lnTo>
                  <a:pt x="47" y="40"/>
                </a:lnTo>
                <a:lnTo>
                  <a:pt x="49" y="38"/>
                </a:lnTo>
                <a:lnTo>
                  <a:pt x="50" y="36"/>
                </a:lnTo>
                <a:lnTo>
                  <a:pt x="51" y="33"/>
                </a:lnTo>
                <a:lnTo>
                  <a:pt x="51" y="31"/>
                </a:lnTo>
                <a:lnTo>
                  <a:pt x="51" y="29"/>
                </a:lnTo>
                <a:lnTo>
                  <a:pt x="52" y="26"/>
                </a:lnTo>
                <a:lnTo>
                  <a:pt x="51" y="23"/>
                </a:lnTo>
                <a:lnTo>
                  <a:pt x="51" y="20"/>
                </a:lnTo>
                <a:lnTo>
                  <a:pt x="51" y="18"/>
                </a:lnTo>
                <a:lnTo>
                  <a:pt x="50" y="15"/>
                </a:lnTo>
                <a:lnTo>
                  <a:pt x="49" y="13"/>
                </a:lnTo>
                <a:lnTo>
                  <a:pt x="47" y="11"/>
                </a:lnTo>
                <a:lnTo>
                  <a:pt x="46" y="9"/>
                </a:lnTo>
                <a:lnTo>
                  <a:pt x="44" y="7"/>
                </a:lnTo>
                <a:lnTo>
                  <a:pt x="43" y="6"/>
                </a:lnTo>
                <a:lnTo>
                  <a:pt x="41" y="4"/>
                </a:lnTo>
                <a:lnTo>
                  <a:pt x="38" y="2"/>
                </a:lnTo>
                <a:lnTo>
                  <a:pt x="37" y="2"/>
                </a:lnTo>
                <a:lnTo>
                  <a:pt x="34" y="1"/>
                </a:lnTo>
                <a:lnTo>
                  <a:pt x="31" y="0"/>
                </a:lnTo>
                <a:lnTo>
                  <a:pt x="29" y="0"/>
                </a:lnTo>
                <a:lnTo>
                  <a:pt x="27" y="0"/>
                </a:lnTo>
                <a:lnTo>
                  <a:pt x="23" y="0"/>
                </a:lnTo>
                <a:lnTo>
                  <a:pt x="21" y="0"/>
                </a:lnTo>
                <a:lnTo>
                  <a:pt x="18" y="1"/>
                </a:lnTo>
                <a:lnTo>
                  <a:pt x="16" y="2"/>
                </a:lnTo>
                <a:lnTo>
                  <a:pt x="14" y="2"/>
                </a:lnTo>
                <a:lnTo>
                  <a:pt x="11" y="4"/>
                </a:lnTo>
                <a:lnTo>
                  <a:pt x="9" y="6"/>
                </a:lnTo>
                <a:lnTo>
                  <a:pt x="7" y="7"/>
                </a:lnTo>
                <a:lnTo>
                  <a:pt x="6" y="9"/>
                </a:lnTo>
                <a:lnTo>
                  <a:pt x="4" y="11"/>
                </a:lnTo>
                <a:lnTo>
                  <a:pt x="3" y="13"/>
                </a:lnTo>
                <a:lnTo>
                  <a:pt x="2" y="15"/>
                </a:lnTo>
                <a:lnTo>
                  <a:pt x="1" y="18"/>
                </a:lnTo>
                <a:lnTo>
                  <a:pt x="0" y="20"/>
                </a:lnTo>
                <a:lnTo>
                  <a:pt x="0" y="23"/>
                </a:lnTo>
                <a:lnTo>
                  <a:pt x="0" y="26"/>
                </a:lnTo>
                <a:lnTo>
                  <a:pt x="0" y="29"/>
                </a:lnTo>
                <a:lnTo>
                  <a:pt x="0" y="31"/>
                </a:lnTo>
                <a:lnTo>
                  <a:pt x="1" y="33"/>
                </a:lnTo>
                <a:lnTo>
                  <a:pt x="2" y="36"/>
                </a:lnTo>
                <a:lnTo>
                  <a:pt x="3" y="38"/>
                </a:lnTo>
                <a:lnTo>
                  <a:pt x="4" y="40"/>
                </a:lnTo>
                <a:lnTo>
                  <a:pt x="6" y="43"/>
                </a:lnTo>
                <a:lnTo>
                  <a:pt x="7" y="44"/>
                </a:lnTo>
                <a:lnTo>
                  <a:pt x="9" y="45"/>
                </a:lnTo>
                <a:lnTo>
                  <a:pt x="11" y="48"/>
                </a:lnTo>
                <a:lnTo>
                  <a:pt x="14" y="49"/>
                </a:lnTo>
                <a:lnTo>
                  <a:pt x="16" y="50"/>
                </a:lnTo>
                <a:lnTo>
                  <a:pt x="18" y="51"/>
                </a:lnTo>
                <a:lnTo>
                  <a:pt x="21" y="51"/>
                </a:lnTo>
                <a:lnTo>
                  <a:pt x="23" y="51"/>
                </a:lnTo>
                <a:lnTo>
                  <a:pt x="27"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0" name="Freeform 160"/>
          <p:cNvSpPr>
            <a:spLocks/>
          </p:cNvSpPr>
          <p:nvPr/>
        </p:nvSpPr>
        <p:spPr bwMode="auto">
          <a:xfrm>
            <a:off x="5599113" y="4670425"/>
            <a:ext cx="74612" cy="87313"/>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3"/>
                </a:lnTo>
                <a:lnTo>
                  <a:pt x="36" y="51"/>
                </a:lnTo>
                <a:lnTo>
                  <a:pt x="39" y="50"/>
                </a:lnTo>
                <a:lnTo>
                  <a:pt x="40" y="49"/>
                </a:lnTo>
                <a:lnTo>
                  <a:pt x="43" y="47"/>
                </a:lnTo>
                <a:lnTo>
                  <a:pt x="44" y="46"/>
                </a:lnTo>
                <a:lnTo>
                  <a:pt x="46" y="44"/>
                </a:lnTo>
                <a:lnTo>
                  <a:pt x="48" y="42"/>
                </a:lnTo>
                <a:lnTo>
                  <a:pt x="49" y="40"/>
                </a:lnTo>
                <a:lnTo>
                  <a:pt x="50" y="37"/>
                </a:lnTo>
                <a:lnTo>
                  <a:pt x="51" y="35"/>
                </a:lnTo>
                <a:lnTo>
                  <a:pt x="51" y="32"/>
                </a:lnTo>
                <a:lnTo>
                  <a:pt x="51" y="30"/>
                </a:lnTo>
                <a:lnTo>
                  <a:pt x="52" y="27"/>
                </a:lnTo>
                <a:lnTo>
                  <a:pt x="51" y="24"/>
                </a:lnTo>
                <a:lnTo>
                  <a:pt x="51" y="21"/>
                </a:lnTo>
                <a:lnTo>
                  <a:pt x="51" y="19"/>
                </a:lnTo>
                <a:lnTo>
                  <a:pt x="50" y="16"/>
                </a:lnTo>
                <a:lnTo>
                  <a:pt x="49" y="13"/>
                </a:lnTo>
                <a:lnTo>
                  <a:pt x="48" y="12"/>
                </a:lnTo>
                <a:lnTo>
                  <a:pt x="46" y="10"/>
                </a:lnTo>
                <a:lnTo>
                  <a:pt x="44" y="7"/>
                </a:lnTo>
                <a:lnTo>
                  <a:pt x="43" y="6"/>
                </a:lnTo>
                <a:lnTo>
                  <a:pt x="40" y="4"/>
                </a:lnTo>
                <a:lnTo>
                  <a:pt x="39" y="3"/>
                </a:lnTo>
                <a:lnTo>
                  <a:pt x="36" y="2"/>
                </a:lnTo>
                <a:lnTo>
                  <a:pt x="33" y="1"/>
                </a:lnTo>
                <a:lnTo>
                  <a:pt x="32" y="0"/>
                </a:lnTo>
                <a:lnTo>
                  <a:pt x="29" y="0"/>
                </a:lnTo>
                <a:lnTo>
                  <a:pt x="26" y="0"/>
                </a:lnTo>
                <a:lnTo>
                  <a:pt x="23" y="0"/>
                </a:lnTo>
                <a:lnTo>
                  <a:pt x="20" y="0"/>
                </a:lnTo>
                <a:lnTo>
                  <a:pt x="18" y="1"/>
                </a:lnTo>
                <a:lnTo>
                  <a:pt x="16" y="2"/>
                </a:lnTo>
                <a:lnTo>
                  <a:pt x="13" y="3"/>
                </a:lnTo>
                <a:lnTo>
                  <a:pt x="11" y="4"/>
                </a:lnTo>
                <a:lnTo>
                  <a:pt x="9" y="6"/>
                </a:lnTo>
                <a:lnTo>
                  <a:pt x="8" y="7"/>
                </a:lnTo>
                <a:lnTo>
                  <a:pt x="6" y="10"/>
                </a:lnTo>
                <a:lnTo>
                  <a:pt x="4" y="12"/>
                </a:lnTo>
                <a:lnTo>
                  <a:pt x="3" y="13"/>
                </a:lnTo>
                <a:lnTo>
                  <a:pt x="2" y="16"/>
                </a:lnTo>
                <a:lnTo>
                  <a:pt x="1" y="19"/>
                </a:lnTo>
                <a:lnTo>
                  <a:pt x="0" y="21"/>
                </a:lnTo>
                <a:lnTo>
                  <a:pt x="0" y="24"/>
                </a:lnTo>
                <a:lnTo>
                  <a:pt x="0" y="27"/>
                </a:lnTo>
                <a:lnTo>
                  <a:pt x="0" y="30"/>
                </a:lnTo>
                <a:lnTo>
                  <a:pt x="0" y="32"/>
                </a:lnTo>
                <a:lnTo>
                  <a:pt x="1" y="35"/>
                </a:lnTo>
                <a:lnTo>
                  <a:pt x="2" y="37"/>
                </a:lnTo>
                <a:lnTo>
                  <a:pt x="3" y="40"/>
                </a:lnTo>
                <a:lnTo>
                  <a:pt x="4" y="42"/>
                </a:lnTo>
                <a:lnTo>
                  <a:pt x="6" y="44"/>
                </a:lnTo>
                <a:lnTo>
                  <a:pt x="8" y="46"/>
                </a:lnTo>
                <a:lnTo>
                  <a:pt x="9" y="47"/>
                </a:lnTo>
                <a:lnTo>
                  <a:pt x="11" y="49"/>
                </a:lnTo>
                <a:lnTo>
                  <a:pt x="13" y="50"/>
                </a:lnTo>
                <a:lnTo>
                  <a:pt x="16" y="51"/>
                </a:lnTo>
                <a:lnTo>
                  <a:pt x="18" y="53"/>
                </a:lnTo>
                <a:lnTo>
                  <a:pt x="20" y="53"/>
                </a:lnTo>
                <a:lnTo>
                  <a:pt x="23" y="53"/>
                </a:lnTo>
                <a:lnTo>
                  <a:pt x="26"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1" name="Freeform 161"/>
          <p:cNvSpPr>
            <a:spLocks/>
          </p:cNvSpPr>
          <p:nvPr/>
        </p:nvSpPr>
        <p:spPr bwMode="auto">
          <a:xfrm>
            <a:off x="5656263" y="4665663"/>
            <a:ext cx="74612"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1" y="53"/>
                </a:lnTo>
                <a:lnTo>
                  <a:pt x="33" y="53"/>
                </a:lnTo>
                <a:lnTo>
                  <a:pt x="36" y="52"/>
                </a:lnTo>
                <a:lnTo>
                  <a:pt x="39" y="50"/>
                </a:lnTo>
                <a:lnTo>
                  <a:pt x="40" y="49"/>
                </a:lnTo>
                <a:lnTo>
                  <a:pt x="42" y="47"/>
                </a:lnTo>
                <a:lnTo>
                  <a:pt x="44" y="46"/>
                </a:lnTo>
                <a:lnTo>
                  <a:pt x="46" y="44"/>
                </a:lnTo>
                <a:lnTo>
                  <a:pt x="47" y="42"/>
                </a:lnTo>
                <a:lnTo>
                  <a:pt x="48" y="40"/>
                </a:lnTo>
                <a:lnTo>
                  <a:pt x="49" y="37"/>
                </a:lnTo>
                <a:lnTo>
                  <a:pt x="51" y="35"/>
                </a:lnTo>
                <a:lnTo>
                  <a:pt x="51" y="33"/>
                </a:lnTo>
                <a:lnTo>
                  <a:pt x="51" y="30"/>
                </a:lnTo>
                <a:lnTo>
                  <a:pt x="52" y="27"/>
                </a:lnTo>
                <a:lnTo>
                  <a:pt x="51" y="24"/>
                </a:lnTo>
                <a:lnTo>
                  <a:pt x="51" y="21"/>
                </a:lnTo>
                <a:lnTo>
                  <a:pt x="51" y="19"/>
                </a:lnTo>
                <a:lnTo>
                  <a:pt x="49" y="16"/>
                </a:lnTo>
                <a:lnTo>
                  <a:pt x="48" y="13"/>
                </a:lnTo>
                <a:lnTo>
                  <a:pt x="47" y="12"/>
                </a:lnTo>
                <a:lnTo>
                  <a:pt x="46" y="10"/>
                </a:lnTo>
                <a:lnTo>
                  <a:pt x="44" y="7"/>
                </a:lnTo>
                <a:lnTo>
                  <a:pt x="42" y="6"/>
                </a:lnTo>
                <a:lnTo>
                  <a:pt x="40" y="4"/>
                </a:lnTo>
                <a:lnTo>
                  <a:pt x="39" y="3"/>
                </a:lnTo>
                <a:lnTo>
                  <a:pt x="36" y="2"/>
                </a:lnTo>
                <a:lnTo>
                  <a:pt x="33" y="1"/>
                </a:lnTo>
                <a:lnTo>
                  <a:pt x="31" y="0"/>
                </a:lnTo>
                <a:lnTo>
                  <a:pt x="29" y="0"/>
                </a:lnTo>
                <a:lnTo>
                  <a:pt x="26" y="0"/>
                </a:lnTo>
                <a:lnTo>
                  <a:pt x="23" y="0"/>
                </a:lnTo>
                <a:lnTo>
                  <a:pt x="20" y="0"/>
                </a:lnTo>
                <a:lnTo>
                  <a:pt x="18" y="1"/>
                </a:lnTo>
                <a:lnTo>
                  <a:pt x="16" y="2"/>
                </a:lnTo>
                <a:lnTo>
                  <a:pt x="13" y="3"/>
                </a:lnTo>
                <a:lnTo>
                  <a:pt x="11" y="4"/>
                </a:lnTo>
                <a:lnTo>
                  <a:pt x="9" y="6"/>
                </a:lnTo>
                <a:lnTo>
                  <a:pt x="7" y="7"/>
                </a:lnTo>
                <a:lnTo>
                  <a:pt x="6" y="10"/>
                </a:lnTo>
                <a:lnTo>
                  <a:pt x="4" y="12"/>
                </a:lnTo>
                <a:lnTo>
                  <a:pt x="2" y="13"/>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9" y="47"/>
                </a:lnTo>
                <a:lnTo>
                  <a:pt x="11" y="49"/>
                </a:lnTo>
                <a:lnTo>
                  <a:pt x="13" y="50"/>
                </a:lnTo>
                <a:lnTo>
                  <a:pt x="16" y="52"/>
                </a:lnTo>
                <a:lnTo>
                  <a:pt x="18" y="53"/>
                </a:lnTo>
                <a:lnTo>
                  <a:pt x="20" y="53"/>
                </a:lnTo>
                <a:lnTo>
                  <a:pt x="23" y="53"/>
                </a:lnTo>
                <a:lnTo>
                  <a:pt x="26"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2" name="Freeform 162"/>
          <p:cNvSpPr>
            <a:spLocks/>
          </p:cNvSpPr>
          <p:nvPr/>
        </p:nvSpPr>
        <p:spPr bwMode="auto">
          <a:xfrm>
            <a:off x="5646738" y="4560888"/>
            <a:ext cx="77787"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8" y="52"/>
                </a:moveTo>
                <a:lnTo>
                  <a:pt x="30" y="51"/>
                </a:lnTo>
                <a:lnTo>
                  <a:pt x="33" y="51"/>
                </a:lnTo>
                <a:lnTo>
                  <a:pt x="35" y="50"/>
                </a:lnTo>
                <a:lnTo>
                  <a:pt x="38" y="49"/>
                </a:lnTo>
                <a:lnTo>
                  <a:pt x="40" y="48"/>
                </a:lnTo>
                <a:lnTo>
                  <a:pt x="42" y="47"/>
                </a:lnTo>
                <a:lnTo>
                  <a:pt x="44" y="45"/>
                </a:lnTo>
                <a:lnTo>
                  <a:pt x="46" y="44"/>
                </a:lnTo>
                <a:lnTo>
                  <a:pt x="47" y="42"/>
                </a:lnTo>
                <a:lnTo>
                  <a:pt x="50" y="40"/>
                </a:lnTo>
                <a:lnTo>
                  <a:pt x="51" y="38"/>
                </a:lnTo>
                <a:lnTo>
                  <a:pt x="52" y="36"/>
                </a:lnTo>
                <a:lnTo>
                  <a:pt x="53" y="33"/>
                </a:lnTo>
                <a:lnTo>
                  <a:pt x="53" y="31"/>
                </a:lnTo>
                <a:lnTo>
                  <a:pt x="53" y="29"/>
                </a:lnTo>
                <a:lnTo>
                  <a:pt x="54" y="26"/>
                </a:lnTo>
                <a:lnTo>
                  <a:pt x="53" y="23"/>
                </a:lnTo>
                <a:lnTo>
                  <a:pt x="53" y="20"/>
                </a:lnTo>
                <a:lnTo>
                  <a:pt x="53" y="18"/>
                </a:lnTo>
                <a:lnTo>
                  <a:pt x="52" y="15"/>
                </a:lnTo>
                <a:lnTo>
                  <a:pt x="51" y="13"/>
                </a:lnTo>
                <a:lnTo>
                  <a:pt x="50" y="11"/>
                </a:lnTo>
                <a:lnTo>
                  <a:pt x="47" y="9"/>
                </a:lnTo>
                <a:lnTo>
                  <a:pt x="46" y="7"/>
                </a:lnTo>
                <a:lnTo>
                  <a:pt x="44" y="6"/>
                </a:lnTo>
                <a:lnTo>
                  <a:pt x="42" y="4"/>
                </a:lnTo>
                <a:lnTo>
                  <a:pt x="40" y="2"/>
                </a:lnTo>
                <a:lnTo>
                  <a:pt x="38" y="2"/>
                </a:lnTo>
                <a:lnTo>
                  <a:pt x="35" y="1"/>
                </a:lnTo>
                <a:lnTo>
                  <a:pt x="33" y="0"/>
                </a:lnTo>
                <a:lnTo>
                  <a:pt x="30" y="0"/>
                </a:lnTo>
                <a:lnTo>
                  <a:pt x="28" y="0"/>
                </a:lnTo>
                <a:lnTo>
                  <a:pt x="24" y="0"/>
                </a:lnTo>
                <a:lnTo>
                  <a:pt x="22" y="0"/>
                </a:lnTo>
                <a:lnTo>
                  <a:pt x="19" y="1"/>
                </a:lnTo>
                <a:lnTo>
                  <a:pt x="17" y="2"/>
                </a:lnTo>
                <a:lnTo>
                  <a:pt x="14" y="2"/>
                </a:lnTo>
                <a:lnTo>
                  <a:pt x="12" y="4"/>
                </a:lnTo>
                <a:lnTo>
                  <a:pt x="10" y="6"/>
                </a:lnTo>
                <a:lnTo>
                  <a:pt x="8" y="7"/>
                </a:lnTo>
                <a:lnTo>
                  <a:pt x="6" y="9"/>
                </a:lnTo>
                <a:lnTo>
                  <a:pt x="5" y="11"/>
                </a:lnTo>
                <a:lnTo>
                  <a:pt x="4" y="13"/>
                </a:lnTo>
                <a:lnTo>
                  <a:pt x="2" y="15"/>
                </a:lnTo>
                <a:lnTo>
                  <a:pt x="1" y="18"/>
                </a:lnTo>
                <a:lnTo>
                  <a:pt x="0" y="20"/>
                </a:lnTo>
                <a:lnTo>
                  <a:pt x="0" y="23"/>
                </a:lnTo>
                <a:lnTo>
                  <a:pt x="0" y="26"/>
                </a:lnTo>
                <a:lnTo>
                  <a:pt x="0" y="29"/>
                </a:lnTo>
                <a:lnTo>
                  <a:pt x="0" y="31"/>
                </a:lnTo>
                <a:lnTo>
                  <a:pt x="1" y="33"/>
                </a:lnTo>
                <a:lnTo>
                  <a:pt x="2" y="36"/>
                </a:lnTo>
                <a:lnTo>
                  <a:pt x="4" y="38"/>
                </a:lnTo>
                <a:lnTo>
                  <a:pt x="5" y="40"/>
                </a:lnTo>
                <a:lnTo>
                  <a:pt x="6" y="42"/>
                </a:lnTo>
                <a:lnTo>
                  <a:pt x="8" y="44"/>
                </a:lnTo>
                <a:lnTo>
                  <a:pt x="10" y="45"/>
                </a:lnTo>
                <a:lnTo>
                  <a:pt x="12" y="47"/>
                </a:lnTo>
                <a:lnTo>
                  <a:pt x="14" y="48"/>
                </a:lnTo>
                <a:lnTo>
                  <a:pt x="17" y="49"/>
                </a:lnTo>
                <a:lnTo>
                  <a:pt x="19" y="50"/>
                </a:lnTo>
                <a:lnTo>
                  <a:pt x="22" y="51"/>
                </a:lnTo>
                <a:lnTo>
                  <a:pt x="24" y="51"/>
                </a:lnTo>
                <a:lnTo>
                  <a:pt x="28"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3" name="Freeform 163"/>
          <p:cNvSpPr>
            <a:spLocks/>
          </p:cNvSpPr>
          <p:nvPr/>
        </p:nvSpPr>
        <p:spPr bwMode="auto">
          <a:xfrm>
            <a:off x="5757863" y="4665663"/>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1" y="53"/>
                </a:lnTo>
                <a:lnTo>
                  <a:pt x="33" y="53"/>
                </a:lnTo>
                <a:lnTo>
                  <a:pt x="36" y="52"/>
                </a:lnTo>
                <a:lnTo>
                  <a:pt x="39" y="50"/>
                </a:lnTo>
                <a:lnTo>
                  <a:pt x="41" y="49"/>
                </a:lnTo>
                <a:lnTo>
                  <a:pt x="43" y="47"/>
                </a:lnTo>
                <a:lnTo>
                  <a:pt x="45" y="46"/>
                </a:lnTo>
                <a:lnTo>
                  <a:pt x="46" y="44"/>
                </a:lnTo>
                <a:lnTo>
                  <a:pt x="48" y="42"/>
                </a:lnTo>
                <a:lnTo>
                  <a:pt x="49" y="40"/>
                </a:lnTo>
                <a:lnTo>
                  <a:pt x="50" y="37"/>
                </a:lnTo>
                <a:lnTo>
                  <a:pt x="51" y="35"/>
                </a:lnTo>
                <a:lnTo>
                  <a:pt x="52" y="33"/>
                </a:lnTo>
                <a:lnTo>
                  <a:pt x="52" y="30"/>
                </a:lnTo>
                <a:lnTo>
                  <a:pt x="53" y="27"/>
                </a:lnTo>
                <a:lnTo>
                  <a:pt x="52" y="24"/>
                </a:lnTo>
                <a:lnTo>
                  <a:pt x="52" y="21"/>
                </a:lnTo>
                <a:lnTo>
                  <a:pt x="51" y="19"/>
                </a:lnTo>
                <a:lnTo>
                  <a:pt x="50" y="16"/>
                </a:lnTo>
                <a:lnTo>
                  <a:pt x="49" y="13"/>
                </a:lnTo>
                <a:lnTo>
                  <a:pt x="48" y="12"/>
                </a:lnTo>
                <a:lnTo>
                  <a:pt x="46" y="10"/>
                </a:lnTo>
                <a:lnTo>
                  <a:pt x="45" y="7"/>
                </a:lnTo>
                <a:lnTo>
                  <a:pt x="43" y="6"/>
                </a:lnTo>
                <a:lnTo>
                  <a:pt x="41" y="4"/>
                </a:lnTo>
                <a:lnTo>
                  <a:pt x="39" y="3"/>
                </a:lnTo>
                <a:lnTo>
                  <a:pt x="36" y="2"/>
                </a:lnTo>
                <a:lnTo>
                  <a:pt x="33" y="1"/>
                </a:lnTo>
                <a:lnTo>
                  <a:pt x="31" y="0"/>
                </a:lnTo>
                <a:lnTo>
                  <a:pt x="29" y="0"/>
                </a:lnTo>
                <a:lnTo>
                  <a:pt x="26" y="0"/>
                </a:lnTo>
                <a:lnTo>
                  <a:pt x="23" y="0"/>
                </a:lnTo>
                <a:lnTo>
                  <a:pt x="20" y="0"/>
                </a:lnTo>
                <a:lnTo>
                  <a:pt x="18" y="1"/>
                </a:lnTo>
                <a:lnTo>
                  <a:pt x="15" y="2"/>
                </a:lnTo>
                <a:lnTo>
                  <a:pt x="13" y="3"/>
                </a:lnTo>
                <a:lnTo>
                  <a:pt x="10" y="4"/>
                </a:lnTo>
                <a:lnTo>
                  <a:pt x="9" y="6"/>
                </a:lnTo>
                <a:lnTo>
                  <a:pt x="7" y="7"/>
                </a:lnTo>
                <a:lnTo>
                  <a:pt x="5" y="10"/>
                </a:lnTo>
                <a:lnTo>
                  <a:pt x="4" y="12"/>
                </a:lnTo>
                <a:lnTo>
                  <a:pt x="2" y="13"/>
                </a:lnTo>
                <a:lnTo>
                  <a:pt x="2" y="16"/>
                </a:lnTo>
                <a:lnTo>
                  <a:pt x="1" y="19"/>
                </a:lnTo>
                <a:lnTo>
                  <a:pt x="0" y="21"/>
                </a:lnTo>
                <a:lnTo>
                  <a:pt x="0" y="24"/>
                </a:lnTo>
                <a:lnTo>
                  <a:pt x="0" y="27"/>
                </a:lnTo>
                <a:lnTo>
                  <a:pt x="0" y="30"/>
                </a:lnTo>
                <a:lnTo>
                  <a:pt x="0" y="33"/>
                </a:lnTo>
                <a:lnTo>
                  <a:pt x="1" y="35"/>
                </a:lnTo>
                <a:lnTo>
                  <a:pt x="2" y="37"/>
                </a:lnTo>
                <a:lnTo>
                  <a:pt x="2" y="40"/>
                </a:lnTo>
                <a:lnTo>
                  <a:pt x="4" y="42"/>
                </a:lnTo>
                <a:lnTo>
                  <a:pt x="5" y="44"/>
                </a:lnTo>
                <a:lnTo>
                  <a:pt x="7" y="46"/>
                </a:lnTo>
                <a:lnTo>
                  <a:pt x="9" y="47"/>
                </a:lnTo>
                <a:lnTo>
                  <a:pt x="10" y="49"/>
                </a:lnTo>
                <a:lnTo>
                  <a:pt x="13" y="50"/>
                </a:lnTo>
                <a:lnTo>
                  <a:pt x="15" y="52"/>
                </a:lnTo>
                <a:lnTo>
                  <a:pt x="18" y="53"/>
                </a:lnTo>
                <a:lnTo>
                  <a:pt x="20" y="53"/>
                </a:lnTo>
                <a:lnTo>
                  <a:pt x="23" y="53"/>
                </a:lnTo>
                <a:lnTo>
                  <a:pt x="26"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4" name="Freeform 164"/>
          <p:cNvSpPr>
            <a:spLocks/>
          </p:cNvSpPr>
          <p:nvPr/>
        </p:nvSpPr>
        <p:spPr bwMode="auto">
          <a:xfrm>
            <a:off x="5805488" y="4668838"/>
            <a:ext cx="76200" cy="87312"/>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29" y="53"/>
                </a:lnTo>
                <a:lnTo>
                  <a:pt x="32" y="53"/>
                </a:lnTo>
                <a:lnTo>
                  <a:pt x="34" y="52"/>
                </a:lnTo>
                <a:lnTo>
                  <a:pt x="37" y="51"/>
                </a:lnTo>
                <a:lnTo>
                  <a:pt x="39" y="50"/>
                </a:lnTo>
                <a:lnTo>
                  <a:pt x="41" y="49"/>
                </a:lnTo>
                <a:lnTo>
                  <a:pt x="43" y="47"/>
                </a:lnTo>
                <a:lnTo>
                  <a:pt x="45" y="46"/>
                </a:lnTo>
                <a:lnTo>
                  <a:pt x="46" y="44"/>
                </a:lnTo>
                <a:lnTo>
                  <a:pt x="48" y="42"/>
                </a:lnTo>
                <a:lnTo>
                  <a:pt x="49" y="39"/>
                </a:lnTo>
                <a:lnTo>
                  <a:pt x="50" y="37"/>
                </a:lnTo>
                <a:lnTo>
                  <a:pt x="51" y="34"/>
                </a:lnTo>
                <a:lnTo>
                  <a:pt x="52" y="32"/>
                </a:lnTo>
                <a:lnTo>
                  <a:pt x="52" y="30"/>
                </a:lnTo>
                <a:lnTo>
                  <a:pt x="53" y="27"/>
                </a:lnTo>
                <a:lnTo>
                  <a:pt x="52" y="24"/>
                </a:lnTo>
                <a:lnTo>
                  <a:pt x="52" y="21"/>
                </a:lnTo>
                <a:lnTo>
                  <a:pt x="51" y="19"/>
                </a:lnTo>
                <a:lnTo>
                  <a:pt x="50" y="16"/>
                </a:lnTo>
                <a:lnTo>
                  <a:pt x="49" y="13"/>
                </a:lnTo>
                <a:lnTo>
                  <a:pt x="48" y="12"/>
                </a:lnTo>
                <a:lnTo>
                  <a:pt x="46" y="9"/>
                </a:lnTo>
                <a:lnTo>
                  <a:pt x="45" y="7"/>
                </a:lnTo>
                <a:lnTo>
                  <a:pt x="43" y="6"/>
                </a:lnTo>
                <a:lnTo>
                  <a:pt x="41" y="4"/>
                </a:lnTo>
                <a:lnTo>
                  <a:pt x="39" y="2"/>
                </a:lnTo>
                <a:lnTo>
                  <a:pt x="37" y="2"/>
                </a:lnTo>
                <a:lnTo>
                  <a:pt x="34" y="1"/>
                </a:lnTo>
                <a:lnTo>
                  <a:pt x="32" y="0"/>
                </a:lnTo>
                <a:lnTo>
                  <a:pt x="29" y="0"/>
                </a:lnTo>
                <a:lnTo>
                  <a:pt x="26" y="0"/>
                </a:lnTo>
                <a:lnTo>
                  <a:pt x="23" y="0"/>
                </a:lnTo>
                <a:lnTo>
                  <a:pt x="21" y="0"/>
                </a:lnTo>
                <a:lnTo>
                  <a:pt x="19" y="1"/>
                </a:lnTo>
                <a:lnTo>
                  <a:pt x="16" y="2"/>
                </a:lnTo>
                <a:lnTo>
                  <a:pt x="14" y="2"/>
                </a:lnTo>
                <a:lnTo>
                  <a:pt x="11" y="4"/>
                </a:lnTo>
                <a:lnTo>
                  <a:pt x="9" y="6"/>
                </a:lnTo>
                <a:lnTo>
                  <a:pt x="8" y="7"/>
                </a:lnTo>
                <a:lnTo>
                  <a:pt x="6" y="9"/>
                </a:lnTo>
                <a:lnTo>
                  <a:pt x="4" y="12"/>
                </a:lnTo>
                <a:lnTo>
                  <a:pt x="3" y="13"/>
                </a:lnTo>
                <a:lnTo>
                  <a:pt x="2" y="16"/>
                </a:lnTo>
                <a:lnTo>
                  <a:pt x="1" y="19"/>
                </a:lnTo>
                <a:lnTo>
                  <a:pt x="0" y="21"/>
                </a:lnTo>
                <a:lnTo>
                  <a:pt x="0" y="24"/>
                </a:lnTo>
                <a:lnTo>
                  <a:pt x="0" y="27"/>
                </a:lnTo>
                <a:lnTo>
                  <a:pt x="0" y="30"/>
                </a:lnTo>
                <a:lnTo>
                  <a:pt x="0" y="32"/>
                </a:lnTo>
                <a:lnTo>
                  <a:pt x="1" y="34"/>
                </a:lnTo>
                <a:lnTo>
                  <a:pt x="2" y="37"/>
                </a:lnTo>
                <a:lnTo>
                  <a:pt x="3" y="39"/>
                </a:lnTo>
                <a:lnTo>
                  <a:pt x="4" y="42"/>
                </a:lnTo>
                <a:lnTo>
                  <a:pt x="6" y="44"/>
                </a:lnTo>
                <a:lnTo>
                  <a:pt x="8" y="46"/>
                </a:lnTo>
                <a:lnTo>
                  <a:pt x="9" y="47"/>
                </a:lnTo>
                <a:lnTo>
                  <a:pt x="11" y="49"/>
                </a:lnTo>
                <a:lnTo>
                  <a:pt x="14" y="50"/>
                </a:lnTo>
                <a:lnTo>
                  <a:pt x="16" y="51"/>
                </a:lnTo>
                <a:lnTo>
                  <a:pt x="19" y="52"/>
                </a:lnTo>
                <a:lnTo>
                  <a:pt x="21" y="53"/>
                </a:lnTo>
                <a:lnTo>
                  <a:pt x="23" y="53"/>
                </a:lnTo>
                <a:lnTo>
                  <a:pt x="26"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5" name="Freeform 165"/>
          <p:cNvSpPr>
            <a:spLocks/>
          </p:cNvSpPr>
          <p:nvPr/>
        </p:nvSpPr>
        <p:spPr bwMode="auto">
          <a:xfrm>
            <a:off x="5854700" y="4673600"/>
            <a:ext cx="74613" cy="84138"/>
          </a:xfrm>
          <a:custGeom>
            <a:avLst/>
            <a:gdLst>
              <a:gd name="T0" fmla="*/ 2147483647 w 53"/>
              <a:gd name="T1" fmla="*/ 2147483647 h 53"/>
              <a:gd name="T2" fmla="*/ 2147483647 w 53"/>
              <a:gd name="T3" fmla="*/ 2147483647 h 53"/>
              <a:gd name="T4" fmla="*/ 2147483647 w 53"/>
              <a:gd name="T5" fmla="*/ 2147483647 h 53"/>
              <a:gd name="T6" fmla="*/ 2147483647 w 53"/>
              <a:gd name="T7" fmla="*/ 2147483647 h 53"/>
              <a:gd name="T8" fmla="*/ 2147483647 w 53"/>
              <a:gd name="T9" fmla="*/ 2147483647 h 53"/>
              <a:gd name="T10" fmla="*/ 2147483647 w 53"/>
              <a:gd name="T11" fmla="*/ 2147483647 h 53"/>
              <a:gd name="T12" fmla="*/ 2147483647 w 53"/>
              <a:gd name="T13" fmla="*/ 2147483647 h 53"/>
              <a:gd name="T14" fmla="*/ 2147483647 w 53"/>
              <a:gd name="T15" fmla="*/ 2147483647 h 53"/>
              <a:gd name="T16" fmla="*/ 2147483647 w 53"/>
              <a:gd name="T17" fmla="*/ 2147483647 h 53"/>
              <a:gd name="T18" fmla="*/ 2147483647 w 53"/>
              <a:gd name="T19" fmla="*/ 2147483647 h 53"/>
              <a:gd name="T20" fmla="*/ 2147483647 w 53"/>
              <a:gd name="T21" fmla="*/ 2147483647 h 53"/>
              <a:gd name="T22" fmla="*/ 2147483647 w 53"/>
              <a:gd name="T23" fmla="*/ 2147483647 h 53"/>
              <a:gd name="T24" fmla="*/ 2147483647 w 53"/>
              <a:gd name="T25" fmla="*/ 2147483647 h 53"/>
              <a:gd name="T26" fmla="*/ 2147483647 w 53"/>
              <a:gd name="T27" fmla="*/ 2147483647 h 53"/>
              <a:gd name="T28" fmla="*/ 2147483647 w 53"/>
              <a:gd name="T29" fmla="*/ 2147483647 h 53"/>
              <a:gd name="T30" fmla="*/ 2147483647 w 53"/>
              <a:gd name="T31" fmla="*/ 0 h 53"/>
              <a:gd name="T32" fmla="*/ 2147483647 w 53"/>
              <a:gd name="T33" fmla="*/ 0 h 53"/>
              <a:gd name="T34" fmla="*/ 2147483647 w 53"/>
              <a:gd name="T35" fmla="*/ 2147483647 h 53"/>
              <a:gd name="T36" fmla="*/ 2147483647 w 53"/>
              <a:gd name="T37" fmla="*/ 2147483647 h 53"/>
              <a:gd name="T38" fmla="*/ 2147483647 w 53"/>
              <a:gd name="T39" fmla="*/ 2147483647 h 53"/>
              <a:gd name="T40" fmla="*/ 2147483647 w 53"/>
              <a:gd name="T41" fmla="*/ 2147483647 h 53"/>
              <a:gd name="T42" fmla="*/ 2147483647 w 53"/>
              <a:gd name="T43" fmla="*/ 2147483647 h 53"/>
              <a:gd name="T44" fmla="*/ 2147483647 w 53"/>
              <a:gd name="T45" fmla="*/ 2147483647 h 53"/>
              <a:gd name="T46" fmla="*/ 0 w 53"/>
              <a:gd name="T47" fmla="*/ 2147483647 h 53"/>
              <a:gd name="T48" fmla="*/ 0 w 53"/>
              <a:gd name="T49" fmla="*/ 2147483647 h 53"/>
              <a:gd name="T50" fmla="*/ 2147483647 w 53"/>
              <a:gd name="T51" fmla="*/ 2147483647 h 53"/>
              <a:gd name="T52" fmla="*/ 2147483647 w 53"/>
              <a:gd name="T53" fmla="*/ 2147483647 h 53"/>
              <a:gd name="T54" fmla="*/ 2147483647 w 53"/>
              <a:gd name="T55" fmla="*/ 2147483647 h 53"/>
              <a:gd name="T56" fmla="*/ 2147483647 w 53"/>
              <a:gd name="T57" fmla="*/ 2147483647 h 53"/>
              <a:gd name="T58" fmla="*/ 2147483647 w 53"/>
              <a:gd name="T59" fmla="*/ 2147483647 h 53"/>
              <a:gd name="T60" fmla="*/ 2147483647 w 53"/>
              <a:gd name="T61" fmla="*/ 2147483647 h 53"/>
              <a:gd name="T62" fmla="*/ 2147483647 w 53"/>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3"/>
              <a:gd name="T98" fmla="*/ 53 w 5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3">
                <a:moveTo>
                  <a:pt x="25" y="52"/>
                </a:moveTo>
                <a:lnTo>
                  <a:pt x="28" y="51"/>
                </a:lnTo>
                <a:lnTo>
                  <a:pt x="31" y="51"/>
                </a:lnTo>
                <a:lnTo>
                  <a:pt x="32" y="51"/>
                </a:lnTo>
                <a:lnTo>
                  <a:pt x="35" y="50"/>
                </a:lnTo>
                <a:lnTo>
                  <a:pt x="38" y="48"/>
                </a:lnTo>
                <a:lnTo>
                  <a:pt x="40" y="47"/>
                </a:lnTo>
                <a:lnTo>
                  <a:pt x="42" y="45"/>
                </a:lnTo>
                <a:lnTo>
                  <a:pt x="44" y="44"/>
                </a:lnTo>
                <a:lnTo>
                  <a:pt x="45" y="42"/>
                </a:lnTo>
                <a:lnTo>
                  <a:pt x="47" y="40"/>
                </a:lnTo>
                <a:lnTo>
                  <a:pt x="48" y="38"/>
                </a:lnTo>
                <a:lnTo>
                  <a:pt x="49" y="35"/>
                </a:lnTo>
                <a:lnTo>
                  <a:pt x="50" y="33"/>
                </a:lnTo>
                <a:lnTo>
                  <a:pt x="51" y="31"/>
                </a:lnTo>
                <a:lnTo>
                  <a:pt x="51" y="28"/>
                </a:lnTo>
                <a:lnTo>
                  <a:pt x="52" y="26"/>
                </a:lnTo>
                <a:lnTo>
                  <a:pt x="51" y="22"/>
                </a:lnTo>
                <a:lnTo>
                  <a:pt x="51" y="21"/>
                </a:lnTo>
                <a:lnTo>
                  <a:pt x="50" y="18"/>
                </a:lnTo>
                <a:lnTo>
                  <a:pt x="49" y="15"/>
                </a:lnTo>
                <a:lnTo>
                  <a:pt x="48" y="14"/>
                </a:lnTo>
                <a:lnTo>
                  <a:pt x="47" y="11"/>
                </a:lnTo>
                <a:lnTo>
                  <a:pt x="45" y="9"/>
                </a:lnTo>
                <a:lnTo>
                  <a:pt x="44" y="8"/>
                </a:lnTo>
                <a:lnTo>
                  <a:pt x="42" y="5"/>
                </a:lnTo>
                <a:lnTo>
                  <a:pt x="40" y="4"/>
                </a:lnTo>
                <a:lnTo>
                  <a:pt x="38" y="3"/>
                </a:lnTo>
                <a:lnTo>
                  <a:pt x="35" y="2"/>
                </a:lnTo>
                <a:lnTo>
                  <a:pt x="32" y="1"/>
                </a:lnTo>
                <a:lnTo>
                  <a:pt x="31" y="0"/>
                </a:lnTo>
                <a:lnTo>
                  <a:pt x="28" y="0"/>
                </a:lnTo>
                <a:lnTo>
                  <a:pt x="25" y="0"/>
                </a:lnTo>
                <a:lnTo>
                  <a:pt x="22" y="0"/>
                </a:lnTo>
                <a:lnTo>
                  <a:pt x="20" y="0"/>
                </a:lnTo>
                <a:lnTo>
                  <a:pt x="18" y="1"/>
                </a:lnTo>
                <a:lnTo>
                  <a:pt x="15" y="2"/>
                </a:lnTo>
                <a:lnTo>
                  <a:pt x="13" y="3"/>
                </a:lnTo>
                <a:lnTo>
                  <a:pt x="10" y="4"/>
                </a:lnTo>
                <a:lnTo>
                  <a:pt x="9" y="5"/>
                </a:lnTo>
                <a:lnTo>
                  <a:pt x="7" y="8"/>
                </a:lnTo>
                <a:lnTo>
                  <a:pt x="5" y="9"/>
                </a:lnTo>
                <a:lnTo>
                  <a:pt x="4" y="11"/>
                </a:lnTo>
                <a:lnTo>
                  <a:pt x="2" y="14"/>
                </a:lnTo>
                <a:lnTo>
                  <a:pt x="2" y="15"/>
                </a:lnTo>
                <a:lnTo>
                  <a:pt x="1" y="18"/>
                </a:lnTo>
                <a:lnTo>
                  <a:pt x="0" y="21"/>
                </a:lnTo>
                <a:lnTo>
                  <a:pt x="0" y="22"/>
                </a:lnTo>
                <a:lnTo>
                  <a:pt x="0" y="26"/>
                </a:lnTo>
                <a:lnTo>
                  <a:pt x="0" y="28"/>
                </a:lnTo>
                <a:lnTo>
                  <a:pt x="0" y="31"/>
                </a:lnTo>
                <a:lnTo>
                  <a:pt x="1" y="33"/>
                </a:lnTo>
                <a:lnTo>
                  <a:pt x="2" y="35"/>
                </a:lnTo>
                <a:lnTo>
                  <a:pt x="2" y="38"/>
                </a:lnTo>
                <a:lnTo>
                  <a:pt x="4" y="40"/>
                </a:lnTo>
                <a:lnTo>
                  <a:pt x="5" y="42"/>
                </a:lnTo>
                <a:lnTo>
                  <a:pt x="7" y="44"/>
                </a:lnTo>
                <a:lnTo>
                  <a:pt x="9" y="45"/>
                </a:lnTo>
                <a:lnTo>
                  <a:pt x="10" y="47"/>
                </a:lnTo>
                <a:lnTo>
                  <a:pt x="13" y="48"/>
                </a:lnTo>
                <a:lnTo>
                  <a:pt x="15" y="50"/>
                </a:lnTo>
                <a:lnTo>
                  <a:pt x="18" y="51"/>
                </a:lnTo>
                <a:lnTo>
                  <a:pt x="20" y="51"/>
                </a:lnTo>
                <a:lnTo>
                  <a:pt x="22" y="51"/>
                </a:lnTo>
                <a:lnTo>
                  <a:pt x="25"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6" name="Freeform 166"/>
          <p:cNvSpPr>
            <a:spLocks/>
          </p:cNvSpPr>
          <p:nvPr/>
        </p:nvSpPr>
        <p:spPr bwMode="auto">
          <a:xfrm>
            <a:off x="5910263" y="466566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7" y="0"/>
                </a:lnTo>
                <a:lnTo>
                  <a:pt x="24" y="0"/>
                </a:lnTo>
                <a:lnTo>
                  <a:pt x="21" y="0"/>
                </a:lnTo>
                <a:lnTo>
                  <a:pt x="19" y="1"/>
                </a:lnTo>
                <a:lnTo>
                  <a:pt x="16" y="2"/>
                </a:lnTo>
                <a:lnTo>
                  <a:pt x="13" y="3"/>
                </a:lnTo>
                <a:lnTo>
                  <a:pt x="12" y="4"/>
                </a:lnTo>
                <a:lnTo>
                  <a:pt x="10" y="6"/>
                </a:lnTo>
                <a:lnTo>
                  <a:pt x="7" y="8"/>
                </a:lnTo>
                <a:lnTo>
                  <a:pt x="6"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6" y="44"/>
                </a:lnTo>
                <a:lnTo>
                  <a:pt x="7" y="46"/>
                </a:lnTo>
                <a:lnTo>
                  <a:pt x="10" y="47"/>
                </a:lnTo>
                <a:lnTo>
                  <a:pt x="12" y="49"/>
                </a:lnTo>
                <a:lnTo>
                  <a:pt x="13" y="51"/>
                </a:lnTo>
                <a:lnTo>
                  <a:pt x="16" y="52"/>
                </a:lnTo>
                <a:lnTo>
                  <a:pt x="19" y="53"/>
                </a:lnTo>
                <a:lnTo>
                  <a:pt x="21" y="53"/>
                </a:lnTo>
                <a:lnTo>
                  <a:pt x="24" y="53"/>
                </a:lnTo>
                <a:lnTo>
                  <a:pt x="27"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7" name="Freeform 167"/>
          <p:cNvSpPr>
            <a:spLocks/>
          </p:cNvSpPr>
          <p:nvPr/>
        </p:nvSpPr>
        <p:spPr bwMode="auto">
          <a:xfrm>
            <a:off x="5903913" y="4554538"/>
            <a:ext cx="76200" cy="84137"/>
          </a:xfrm>
          <a:custGeom>
            <a:avLst/>
            <a:gdLst>
              <a:gd name="T0" fmla="*/ 2147483647 w 54"/>
              <a:gd name="T1" fmla="*/ 2147483647 h 53"/>
              <a:gd name="T2" fmla="*/ 2147483647 w 54"/>
              <a:gd name="T3" fmla="*/ 2147483647 h 53"/>
              <a:gd name="T4" fmla="*/ 2147483647 w 54"/>
              <a:gd name="T5" fmla="*/ 2147483647 h 53"/>
              <a:gd name="T6" fmla="*/ 2147483647 w 54"/>
              <a:gd name="T7" fmla="*/ 2147483647 h 53"/>
              <a:gd name="T8" fmla="*/ 2147483647 w 54"/>
              <a:gd name="T9" fmla="*/ 2147483647 h 53"/>
              <a:gd name="T10" fmla="*/ 2147483647 w 54"/>
              <a:gd name="T11" fmla="*/ 2147483647 h 53"/>
              <a:gd name="T12" fmla="*/ 2147483647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2147483647 w 54"/>
              <a:gd name="T27" fmla="*/ 2147483647 h 53"/>
              <a:gd name="T28" fmla="*/ 2147483647 w 54"/>
              <a:gd name="T29" fmla="*/ 2147483647 h 53"/>
              <a:gd name="T30" fmla="*/ 2147483647 w 54"/>
              <a:gd name="T31" fmla="*/ 0 h 53"/>
              <a:gd name="T32" fmla="*/ 2147483647 w 54"/>
              <a:gd name="T33" fmla="*/ 0 h 53"/>
              <a:gd name="T34" fmla="*/ 2147483647 w 54"/>
              <a:gd name="T35" fmla="*/ 2147483647 h 53"/>
              <a:gd name="T36" fmla="*/ 2147483647 w 54"/>
              <a:gd name="T37" fmla="*/ 2147483647 h 53"/>
              <a:gd name="T38" fmla="*/ 2147483647 w 54"/>
              <a:gd name="T39" fmla="*/ 2147483647 h 53"/>
              <a:gd name="T40" fmla="*/ 2147483647 w 54"/>
              <a:gd name="T41" fmla="*/ 2147483647 h 53"/>
              <a:gd name="T42" fmla="*/ 2147483647 w 54"/>
              <a:gd name="T43" fmla="*/ 2147483647 h 53"/>
              <a:gd name="T44" fmla="*/ 2147483647 w 54"/>
              <a:gd name="T45" fmla="*/ 2147483647 h 53"/>
              <a:gd name="T46" fmla="*/ 0 w 54"/>
              <a:gd name="T47" fmla="*/ 2147483647 h 53"/>
              <a:gd name="T48" fmla="*/ 0 w 54"/>
              <a:gd name="T49" fmla="*/ 2147483647 h 53"/>
              <a:gd name="T50" fmla="*/ 2147483647 w 54"/>
              <a:gd name="T51" fmla="*/ 2147483647 h 53"/>
              <a:gd name="T52" fmla="*/ 2147483647 w 54"/>
              <a:gd name="T53" fmla="*/ 2147483647 h 53"/>
              <a:gd name="T54" fmla="*/ 2147483647 w 54"/>
              <a:gd name="T55" fmla="*/ 2147483647 h 53"/>
              <a:gd name="T56" fmla="*/ 2147483647 w 54"/>
              <a:gd name="T57" fmla="*/ 2147483647 h 53"/>
              <a:gd name="T58" fmla="*/ 2147483647 w 54"/>
              <a:gd name="T59" fmla="*/ 2147483647 h 53"/>
              <a:gd name="T60" fmla="*/ 2147483647 w 54"/>
              <a:gd name="T61" fmla="*/ 2147483647 h 53"/>
              <a:gd name="T62" fmla="*/ 2147483647 w 5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3"/>
              <a:gd name="T98" fmla="*/ 54 w 5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3">
                <a:moveTo>
                  <a:pt x="27" y="52"/>
                </a:moveTo>
                <a:lnTo>
                  <a:pt x="29" y="51"/>
                </a:lnTo>
                <a:lnTo>
                  <a:pt x="32" y="51"/>
                </a:lnTo>
                <a:lnTo>
                  <a:pt x="34" y="51"/>
                </a:lnTo>
                <a:lnTo>
                  <a:pt x="37" y="50"/>
                </a:lnTo>
                <a:lnTo>
                  <a:pt x="39" y="49"/>
                </a:lnTo>
                <a:lnTo>
                  <a:pt x="41" y="48"/>
                </a:lnTo>
                <a:lnTo>
                  <a:pt x="43" y="45"/>
                </a:lnTo>
                <a:lnTo>
                  <a:pt x="45" y="44"/>
                </a:lnTo>
                <a:lnTo>
                  <a:pt x="46" y="43"/>
                </a:lnTo>
                <a:lnTo>
                  <a:pt x="48" y="40"/>
                </a:lnTo>
                <a:lnTo>
                  <a:pt x="50" y="38"/>
                </a:lnTo>
                <a:lnTo>
                  <a:pt x="50" y="36"/>
                </a:lnTo>
                <a:lnTo>
                  <a:pt x="51" y="33"/>
                </a:lnTo>
                <a:lnTo>
                  <a:pt x="52" y="31"/>
                </a:lnTo>
                <a:lnTo>
                  <a:pt x="52" y="28"/>
                </a:lnTo>
                <a:lnTo>
                  <a:pt x="53" y="26"/>
                </a:lnTo>
                <a:lnTo>
                  <a:pt x="52" y="22"/>
                </a:lnTo>
                <a:lnTo>
                  <a:pt x="52" y="20"/>
                </a:lnTo>
                <a:lnTo>
                  <a:pt x="51" y="18"/>
                </a:lnTo>
                <a:lnTo>
                  <a:pt x="50" y="15"/>
                </a:lnTo>
                <a:lnTo>
                  <a:pt x="50" y="13"/>
                </a:lnTo>
                <a:lnTo>
                  <a:pt x="48" y="11"/>
                </a:lnTo>
                <a:lnTo>
                  <a:pt x="46" y="9"/>
                </a:lnTo>
                <a:lnTo>
                  <a:pt x="45" y="7"/>
                </a:lnTo>
                <a:lnTo>
                  <a:pt x="43" y="6"/>
                </a:lnTo>
                <a:lnTo>
                  <a:pt x="41" y="4"/>
                </a:lnTo>
                <a:lnTo>
                  <a:pt x="39" y="2"/>
                </a:lnTo>
                <a:lnTo>
                  <a:pt x="37" y="2"/>
                </a:lnTo>
                <a:lnTo>
                  <a:pt x="34" y="1"/>
                </a:lnTo>
                <a:lnTo>
                  <a:pt x="32" y="0"/>
                </a:lnTo>
                <a:lnTo>
                  <a:pt x="29" y="0"/>
                </a:lnTo>
                <a:lnTo>
                  <a:pt x="27" y="0"/>
                </a:lnTo>
                <a:lnTo>
                  <a:pt x="23" y="0"/>
                </a:lnTo>
                <a:lnTo>
                  <a:pt x="21" y="0"/>
                </a:lnTo>
                <a:lnTo>
                  <a:pt x="19" y="1"/>
                </a:lnTo>
                <a:lnTo>
                  <a:pt x="16" y="2"/>
                </a:lnTo>
                <a:lnTo>
                  <a:pt x="14" y="2"/>
                </a:lnTo>
                <a:lnTo>
                  <a:pt x="12" y="4"/>
                </a:lnTo>
                <a:lnTo>
                  <a:pt x="10" y="6"/>
                </a:lnTo>
                <a:lnTo>
                  <a:pt x="8" y="7"/>
                </a:lnTo>
                <a:lnTo>
                  <a:pt x="6" y="9"/>
                </a:lnTo>
                <a:lnTo>
                  <a:pt x="5" y="11"/>
                </a:lnTo>
                <a:lnTo>
                  <a:pt x="3" y="13"/>
                </a:lnTo>
                <a:lnTo>
                  <a:pt x="2" y="15"/>
                </a:lnTo>
                <a:lnTo>
                  <a:pt x="1" y="18"/>
                </a:lnTo>
                <a:lnTo>
                  <a:pt x="0" y="20"/>
                </a:lnTo>
                <a:lnTo>
                  <a:pt x="0" y="22"/>
                </a:lnTo>
                <a:lnTo>
                  <a:pt x="0" y="26"/>
                </a:lnTo>
                <a:lnTo>
                  <a:pt x="0" y="28"/>
                </a:lnTo>
                <a:lnTo>
                  <a:pt x="0" y="31"/>
                </a:lnTo>
                <a:lnTo>
                  <a:pt x="1" y="33"/>
                </a:lnTo>
                <a:lnTo>
                  <a:pt x="2" y="36"/>
                </a:lnTo>
                <a:lnTo>
                  <a:pt x="3" y="38"/>
                </a:lnTo>
                <a:lnTo>
                  <a:pt x="5" y="40"/>
                </a:lnTo>
                <a:lnTo>
                  <a:pt x="6" y="43"/>
                </a:lnTo>
                <a:lnTo>
                  <a:pt x="8" y="44"/>
                </a:lnTo>
                <a:lnTo>
                  <a:pt x="10" y="45"/>
                </a:lnTo>
                <a:lnTo>
                  <a:pt x="12" y="48"/>
                </a:lnTo>
                <a:lnTo>
                  <a:pt x="14" y="49"/>
                </a:lnTo>
                <a:lnTo>
                  <a:pt x="16" y="50"/>
                </a:lnTo>
                <a:lnTo>
                  <a:pt x="19" y="51"/>
                </a:lnTo>
                <a:lnTo>
                  <a:pt x="21" y="51"/>
                </a:lnTo>
                <a:lnTo>
                  <a:pt x="23" y="51"/>
                </a:lnTo>
                <a:lnTo>
                  <a:pt x="27"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8" name="Freeform 168"/>
          <p:cNvSpPr>
            <a:spLocks/>
          </p:cNvSpPr>
          <p:nvPr/>
        </p:nvSpPr>
        <p:spPr bwMode="auto">
          <a:xfrm>
            <a:off x="5899150" y="4433888"/>
            <a:ext cx="77788"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0 h 54"/>
              <a:gd name="T32" fmla="*/ 2147483647 w 55"/>
              <a:gd name="T33" fmla="*/ 0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0 w 55"/>
              <a:gd name="T47" fmla="*/ 2147483647 h 54"/>
              <a:gd name="T48" fmla="*/ 0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4"/>
              <a:gd name="T98" fmla="*/ 55 w 55"/>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4">
                <a:moveTo>
                  <a:pt x="27" y="53"/>
                </a:moveTo>
                <a:lnTo>
                  <a:pt x="30" y="52"/>
                </a:lnTo>
                <a:lnTo>
                  <a:pt x="33" y="52"/>
                </a:lnTo>
                <a:lnTo>
                  <a:pt x="34" y="52"/>
                </a:lnTo>
                <a:lnTo>
                  <a:pt x="37" y="51"/>
                </a:lnTo>
                <a:lnTo>
                  <a:pt x="40" y="50"/>
                </a:lnTo>
                <a:lnTo>
                  <a:pt x="42" y="49"/>
                </a:lnTo>
                <a:lnTo>
                  <a:pt x="44" y="46"/>
                </a:lnTo>
                <a:lnTo>
                  <a:pt x="46" y="45"/>
                </a:lnTo>
                <a:lnTo>
                  <a:pt x="47" y="43"/>
                </a:lnTo>
                <a:lnTo>
                  <a:pt x="49" y="41"/>
                </a:lnTo>
                <a:lnTo>
                  <a:pt x="50" y="39"/>
                </a:lnTo>
                <a:lnTo>
                  <a:pt x="51" y="37"/>
                </a:lnTo>
                <a:lnTo>
                  <a:pt x="52" y="34"/>
                </a:lnTo>
                <a:lnTo>
                  <a:pt x="53" y="32"/>
                </a:lnTo>
                <a:lnTo>
                  <a:pt x="53" y="29"/>
                </a:lnTo>
                <a:lnTo>
                  <a:pt x="54" y="26"/>
                </a:lnTo>
                <a:lnTo>
                  <a:pt x="53" y="23"/>
                </a:lnTo>
                <a:lnTo>
                  <a:pt x="53" y="20"/>
                </a:lnTo>
                <a:lnTo>
                  <a:pt x="52" y="19"/>
                </a:lnTo>
                <a:lnTo>
                  <a:pt x="51" y="16"/>
                </a:lnTo>
                <a:lnTo>
                  <a:pt x="50" y="13"/>
                </a:lnTo>
                <a:lnTo>
                  <a:pt x="49" y="11"/>
                </a:lnTo>
                <a:lnTo>
                  <a:pt x="47" y="9"/>
                </a:lnTo>
                <a:lnTo>
                  <a:pt x="46" y="7"/>
                </a:lnTo>
                <a:lnTo>
                  <a:pt x="44" y="6"/>
                </a:lnTo>
                <a:lnTo>
                  <a:pt x="42" y="4"/>
                </a:lnTo>
                <a:lnTo>
                  <a:pt x="40" y="2"/>
                </a:lnTo>
                <a:lnTo>
                  <a:pt x="37" y="2"/>
                </a:lnTo>
                <a:lnTo>
                  <a:pt x="34" y="1"/>
                </a:lnTo>
                <a:lnTo>
                  <a:pt x="33" y="0"/>
                </a:lnTo>
                <a:lnTo>
                  <a:pt x="30" y="0"/>
                </a:lnTo>
                <a:lnTo>
                  <a:pt x="27" y="0"/>
                </a:lnTo>
                <a:lnTo>
                  <a:pt x="24" y="0"/>
                </a:lnTo>
                <a:lnTo>
                  <a:pt x="21" y="0"/>
                </a:lnTo>
                <a:lnTo>
                  <a:pt x="20" y="1"/>
                </a:lnTo>
                <a:lnTo>
                  <a:pt x="17" y="2"/>
                </a:lnTo>
                <a:lnTo>
                  <a:pt x="14" y="2"/>
                </a:lnTo>
                <a:lnTo>
                  <a:pt x="12" y="4"/>
                </a:lnTo>
                <a:lnTo>
                  <a:pt x="10" y="6"/>
                </a:lnTo>
                <a:lnTo>
                  <a:pt x="8" y="7"/>
                </a:lnTo>
                <a:lnTo>
                  <a:pt x="6" y="9"/>
                </a:lnTo>
                <a:lnTo>
                  <a:pt x="5" y="11"/>
                </a:lnTo>
                <a:lnTo>
                  <a:pt x="4" y="13"/>
                </a:lnTo>
                <a:lnTo>
                  <a:pt x="2" y="16"/>
                </a:lnTo>
                <a:lnTo>
                  <a:pt x="1" y="19"/>
                </a:lnTo>
                <a:lnTo>
                  <a:pt x="0" y="20"/>
                </a:lnTo>
                <a:lnTo>
                  <a:pt x="0" y="23"/>
                </a:lnTo>
                <a:lnTo>
                  <a:pt x="0" y="26"/>
                </a:lnTo>
                <a:lnTo>
                  <a:pt x="0" y="29"/>
                </a:lnTo>
                <a:lnTo>
                  <a:pt x="0" y="32"/>
                </a:lnTo>
                <a:lnTo>
                  <a:pt x="1" y="34"/>
                </a:lnTo>
                <a:lnTo>
                  <a:pt x="2" y="37"/>
                </a:lnTo>
                <a:lnTo>
                  <a:pt x="4" y="39"/>
                </a:lnTo>
                <a:lnTo>
                  <a:pt x="5" y="41"/>
                </a:lnTo>
                <a:lnTo>
                  <a:pt x="6" y="43"/>
                </a:lnTo>
                <a:lnTo>
                  <a:pt x="8" y="45"/>
                </a:lnTo>
                <a:lnTo>
                  <a:pt x="10" y="46"/>
                </a:lnTo>
                <a:lnTo>
                  <a:pt x="12" y="49"/>
                </a:lnTo>
                <a:lnTo>
                  <a:pt x="14" y="50"/>
                </a:lnTo>
                <a:lnTo>
                  <a:pt x="17" y="51"/>
                </a:lnTo>
                <a:lnTo>
                  <a:pt x="20" y="52"/>
                </a:lnTo>
                <a:lnTo>
                  <a:pt x="21" y="52"/>
                </a:lnTo>
                <a:lnTo>
                  <a:pt x="24" y="52"/>
                </a:lnTo>
                <a:lnTo>
                  <a:pt x="27" y="53"/>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49" name="Freeform 169"/>
          <p:cNvSpPr>
            <a:spLocks/>
          </p:cNvSpPr>
          <p:nvPr/>
        </p:nvSpPr>
        <p:spPr bwMode="auto">
          <a:xfrm>
            <a:off x="5900738" y="431641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8" y="54"/>
                </a:moveTo>
                <a:lnTo>
                  <a:pt x="30" y="53"/>
                </a:lnTo>
                <a:lnTo>
                  <a:pt x="32" y="53"/>
                </a:lnTo>
                <a:lnTo>
                  <a:pt x="35" y="53"/>
                </a:lnTo>
                <a:lnTo>
                  <a:pt x="37" y="52"/>
                </a:lnTo>
                <a:lnTo>
                  <a:pt x="40" y="51"/>
                </a:lnTo>
                <a:lnTo>
                  <a:pt x="42" y="49"/>
                </a:lnTo>
                <a:lnTo>
                  <a:pt x="44" y="47"/>
                </a:lnTo>
                <a:lnTo>
                  <a:pt x="46" y="46"/>
                </a:lnTo>
                <a:lnTo>
                  <a:pt x="47" y="44"/>
                </a:lnTo>
                <a:lnTo>
                  <a:pt x="49" y="42"/>
                </a:lnTo>
                <a:lnTo>
                  <a:pt x="51" y="40"/>
                </a:lnTo>
                <a:lnTo>
                  <a:pt x="52" y="37"/>
                </a:lnTo>
                <a:lnTo>
                  <a:pt x="53" y="35"/>
                </a:lnTo>
                <a:lnTo>
                  <a:pt x="53" y="33"/>
                </a:lnTo>
                <a:lnTo>
                  <a:pt x="53" y="30"/>
                </a:lnTo>
                <a:lnTo>
                  <a:pt x="54" y="27"/>
                </a:lnTo>
                <a:lnTo>
                  <a:pt x="53" y="24"/>
                </a:lnTo>
                <a:lnTo>
                  <a:pt x="53" y="21"/>
                </a:lnTo>
                <a:lnTo>
                  <a:pt x="53" y="19"/>
                </a:lnTo>
                <a:lnTo>
                  <a:pt x="52" y="16"/>
                </a:lnTo>
                <a:lnTo>
                  <a:pt x="51" y="14"/>
                </a:lnTo>
                <a:lnTo>
                  <a:pt x="49" y="12"/>
                </a:lnTo>
                <a:lnTo>
                  <a:pt x="47" y="10"/>
                </a:lnTo>
                <a:lnTo>
                  <a:pt x="46" y="8"/>
                </a:lnTo>
                <a:lnTo>
                  <a:pt x="44" y="6"/>
                </a:lnTo>
                <a:lnTo>
                  <a:pt x="42" y="4"/>
                </a:lnTo>
                <a:lnTo>
                  <a:pt x="40" y="3"/>
                </a:lnTo>
                <a:lnTo>
                  <a:pt x="37" y="2"/>
                </a:lnTo>
                <a:lnTo>
                  <a:pt x="35" y="1"/>
                </a:lnTo>
                <a:lnTo>
                  <a:pt x="32" y="0"/>
                </a:lnTo>
                <a:lnTo>
                  <a:pt x="30" y="0"/>
                </a:lnTo>
                <a:lnTo>
                  <a:pt x="28" y="0"/>
                </a:lnTo>
                <a:lnTo>
                  <a:pt x="24" y="0"/>
                </a:lnTo>
                <a:lnTo>
                  <a:pt x="21" y="0"/>
                </a:lnTo>
                <a:lnTo>
                  <a:pt x="19" y="1"/>
                </a:lnTo>
                <a:lnTo>
                  <a:pt x="17" y="2"/>
                </a:lnTo>
                <a:lnTo>
                  <a:pt x="14" y="3"/>
                </a:lnTo>
                <a:lnTo>
                  <a:pt x="12" y="4"/>
                </a:lnTo>
                <a:lnTo>
                  <a:pt x="10" y="6"/>
                </a:lnTo>
                <a:lnTo>
                  <a:pt x="8" y="8"/>
                </a:lnTo>
                <a:lnTo>
                  <a:pt x="6" y="10"/>
                </a:lnTo>
                <a:lnTo>
                  <a:pt x="5" y="12"/>
                </a:lnTo>
                <a:lnTo>
                  <a:pt x="3" y="14"/>
                </a:lnTo>
                <a:lnTo>
                  <a:pt x="2" y="16"/>
                </a:lnTo>
                <a:lnTo>
                  <a:pt x="1" y="19"/>
                </a:lnTo>
                <a:lnTo>
                  <a:pt x="0" y="21"/>
                </a:lnTo>
                <a:lnTo>
                  <a:pt x="0" y="24"/>
                </a:lnTo>
                <a:lnTo>
                  <a:pt x="0" y="27"/>
                </a:lnTo>
                <a:lnTo>
                  <a:pt x="0" y="30"/>
                </a:lnTo>
                <a:lnTo>
                  <a:pt x="0" y="33"/>
                </a:lnTo>
                <a:lnTo>
                  <a:pt x="1" y="35"/>
                </a:lnTo>
                <a:lnTo>
                  <a:pt x="2" y="37"/>
                </a:lnTo>
                <a:lnTo>
                  <a:pt x="3" y="40"/>
                </a:lnTo>
                <a:lnTo>
                  <a:pt x="5" y="42"/>
                </a:lnTo>
                <a:lnTo>
                  <a:pt x="6" y="44"/>
                </a:lnTo>
                <a:lnTo>
                  <a:pt x="8" y="46"/>
                </a:lnTo>
                <a:lnTo>
                  <a:pt x="10" y="47"/>
                </a:lnTo>
                <a:lnTo>
                  <a:pt x="12" y="49"/>
                </a:lnTo>
                <a:lnTo>
                  <a:pt x="14" y="51"/>
                </a:lnTo>
                <a:lnTo>
                  <a:pt x="17" y="52"/>
                </a:lnTo>
                <a:lnTo>
                  <a:pt x="19" y="53"/>
                </a:lnTo>
                <a:lnTo>
                  <a:pt x="21" y="53"/>
                </a:lnTo>
                <a:lnTo>
                  <a:pt x="24" y="53"/>
                </a:lnTo>
                <a:lnTo>
                  <a:pt x="28"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0" name="Freeform 170"/>
          <p:cNvSpPr>
            <a:spLocks/>
          </p:cNvSpPr>
          <p:nvPr/>
        </p:nvSpPr>
        <p:spPr bwMode="auto">
          <a:xfrm>
            <a:off x="5903913" y="4202113"/>
            <a:ext cx="77787"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2"/>
                </a:lnTo>
                <a:lnTo>
                  <a:pt x="37" y="51"/>
                </a:lnTo>
                <a:lnTo>
                  <a:pt x="40" y="50"/>
                </a:lnTo>
                <a:lnTo>
                  <a:pt x="42" y="49"/>
                </a:lnTo>
                <a:lnTo>
                  <a:pt x="44" y="47"/>
                </a:lnTo>
                <a:lnTo>
                  <a:pt x="46" y="46"/>
                </a:lnTo>
                <a:lnTo>
                  <a:pt x="47" y="44"/>
                </a:lnTo>
                <a:lnTo>
                  <a:pt x="49" y="42"/>
                </a:lnTo>
                <a:lnTo>
                  <a:pt x="50" y="39"/>
                </a:lnTo>
                <a:lnTo>
                  <a:pt x="52" y="37"/>
                </a:lnTo>
                <a:lnTo>
                  <a:pt x="53" y="34"/>
                </a:lnTo>
                <a:lnTo>
                  <a:pt x="53" y="32"/>
                </a:lnTo>
                <a:lnTo>
                  <a:pt x="53" y="30"/>
                </a:lnTo>
                <a:lnTo>
                  <a:pt x="54" y="27"/>
                </a:lnTo>
                <a:lnTo>
                  <a:pt x="53" y="24"/>
                </a:lnTo>
                <a:lnTo>
                  <a:pt x="53" y="21"/>
                </a:lnTo>
                <a:lnTo>
                  <a:pt x="53" y="19"/>
                </a:lnTo>
                <a:lnTo>
                  <a:pt x="52" y="16"/>
                </a:lnTo>
                <a:lnTo>
                  <a:pt x="50" y="13"/>
                </a:lnTo>
                <a:lnTo>
                  <a:pt x="49" y="12"/>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7" y="2"/>
                </a:lnTo>
                <a:lnTo>
                  <a:pt x="14" y="2"/>
                </a:lnTo>
                <a:lnTo>
                  <a:pt x="12" y="4"/>
                </a:lnTo>
                <a:lnTo>
                  <a:pt x="10" y="6"/>
                </a:lnTo>
                <a:lnTo>
                  <a:pt x="8" y="7"/>
                </a:lnTo>
                <a:lnTo>
                  <a:pt x="6" y="9"/>
                </a:lnTo>
                <a:lnTo>
                  <a:pt x="5" y="12"/>
                </a:lnTo>
                <a:lnTo>
                  <a:pt x="3" y="13"/>
                </a:lnTo>
                <a:lnTo>
                  <a:pt x="2" y="16"/>
                </a:lnTo>
                <a:lnTo>
                  <a:pt x="1" y="19"/>
                </a:lnTo>
                <a:lnTo>
                  <a:pt x="0" y="21"/>
                </a:lnTo>
                <a:lnTo>
                  <a:pt x="0" y="24"/>
                </a:lnTo>
                <a:lnTo>
                  <a:pt x="0" y="27"/>
                </a:lnTo>
                <a:lnTo>
                  <a:pt x="0" y="30"/>
                </a:lnTo>
                <a:lnTo>
                  <a:pt x="0" y="32"/>
                </a:lnTo>
                <a:lnTo>
                  <a:pt x="1" y="34"/>
                </a:lnTo>
                <a:lnTo>
                  <a:pt x="2" y="37"/>
                </a:lnTo>
                <a:lnTo>
                  <a:pt x="3" y="39"/>
                </a:lnTo>
                <a:lnTo>
                  <a:pt x="5" y="42"/>
                </a:lnTo>
                <a:lnTo>
                  <a:pt x="6" y="44"/>
                </a:lnTo>
                <a:lnTo>
                  <a:pt x="8" y="46"/>
                </a:lnTo>
                <a:lnTo>
                  <a:pt x="10" y="47"/>
                </a:lnTo>
                <a:lnTo>
                  <a:pt x="12" y="49"/>
                </a:lnTo>
                <a:lnTo>
                  <a:pt x="14" y="50"/>
                </a:lnTo>
                <a:lnTo>
                  <a:pt x="17" y="51"/>
                </a:lnTo>
                <a:lnTo>
                  <a:pt x="19" y="52"/>
                </a:lnTo>
                <a:lnTo>
                  <a:pt x="21" y="53"/>
                </a:lnTo>
                <a:lnTo>
                  <a:pt x="24" y="53"/>
                </a:lnTo>
                <a:lnTo>
                  <a:pt x="27"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1" name="Freeform 171"/>
          <p:cNvSpPr>
            <a:spLocks/>
          </p:cNvSpPr>
          <p:nvPr/>
        </p:nvSpPr>
        <p:spPr bwMode="auto">
          <a:xfrm>
            <a:off x="6007100" y="4665663"/>
            <a:ext cx="74613"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5" y="54"/>
                </a:moveTo>
                <a:lnTo>
                  <a:pt x="28" y="53"/>
                </a:lnTo>
                <a:lnTo>
                  <a:pt x="31" y="53"/>
                </a:lnTo>
                <a:lnTo>
                  <a:pt x="32" y="53"/>
                </a:lnTo>
                <a:lnTo>
                  <a:pt x="35" y="52"/>
                </a:lnTo>
                <a:lnTo>
                  <a:pt x="38" y="51"/>
                </a:lnTo>
                <a:lnTo>
                  <a:pt x="40" y="49"/>
                </a:lnTo>
                <a:lnTo>
                  <a:pt x="42" y="47"/>
                </a:lnTo>
                <a:lnTo>
                  <a:pt x="44" y="46"/>
                </a:lnTo>
                <a:lnTo>
                  <a:pt x="45" y="44"/>
                </a:lnTo>
                <a:lnTo>
                  <a:pt x="47" y="42"/>
                </a:lnTo>
                <a:lnTo>
                  <a:pt x="48" y="40"/>
                </a:lnTo>
                <a:lnTo>
                  <a:pt x="49" y="37"/>
                </a:lnTo>
                <a:lnTo>
                  <a:pt x="50" y="35"/>
                </a:lnTo>
                <a:lnTo>
                  <a:pt x="51" y="33"/>
                </a:lnTo>
                <a:lnTo>
                  <a:pt x="51" y="30"/>
                </a:lnTo>
                <a:lnTo>
                  <a:pt x="52" y="27"/>
                </a:lnTo>
                <a:lnTo>
                  <a:pt x="51" y="24"/>
                </a:lnTo>
                <a:lnTo>
                  <a:pt x="51" y="21"/>
                </a:lnTo>
                <a:lnTo>
                  <a:pt x="50" y="19"/>
                </a:lnTo>
                <a:lnTo>
                  <a:pt x="49" y="16"/>
                </a:lnTo>
                <a:lnTo>
                  <a:pt x="48" y="14"/>
                </a:lnTo>
                <a:lnTo>
                  <a:pt x="47" y="12"/>
                </a:lnTo>
                <a:lnTo>
                  <a:pt x="45" y="10"/>
                </a:lnTo>
                <a:lnTo>
                  <a:pt x="44" y="8"/>
                </a:lnTo>
                <a:lnTo>
                  <a:pt x="42" y="6"/>
                </a:lnTo>
                <a:lnTo>
                  <a:pt x="40" y="4"/>
                </a:lnTo>
                <a:lnTo>
                  <a:pt x="38" y="3"/>
                </a:lnTo>
                <a:lnTo>
                  <a:pt x="35" y="2"/>
                </a:lnTo>
                <a:lnTo>
                  <a:pt x="32" y="1"/>
                </a:lnTo>
                <a:lnTo>
                  <a:pt x="31" y="0"/>
                </a:lnTo>
                <a:lnTo>
                  <a:pt x="28" y="0"/>
                </a:lnTo>
                <a:lnTo>
                  <a:pt x="25" y="0"/>
                </a:lnTo>
                <a:lnTo>
                  <a:pt x="22" y="0"/>
                </a:lnTo>
                <a:lnTo>
                  <a:pt x="20" y="0"/>
                </a:lnTo>
                <a:lnTo>
                  <a:pt x="18" y="1"/>
                </a:lnTo>
                <a:lnTo>
                  <a:pt x="15" y="2"/>
                </a:lnTo>
                <a:lnTo>
                  <a:pt x="13" y="3"/>
                </a:lnTo>
                <a:lnTo>
                  <a:pt x="10" y="4"/>
                </a:lnTo>
                <a:lnTo>
                  <a:pt x="9" y="6"/>
                </a:lnTo>
                <a:lnTo>
                  <a:pt x="7" y="8"/>
                </a:lnTo>
                <a:lnTo>
                  <a:pt x="5" y="10"/>
                </a:lnTo>
                <a:lnTo>
                  <a:pt x="4" y="12"/>
                </a:lnTo>
                <a:lnTo>
                  <a:pt x="2" y="14"/>
                </a:lnTo>
                <a:lnTo>
                  <a:pt x="2" y="16"/>
                </a:lnTo>
                <a:lnTo>
                  <a:pt x="1" y="19"/>
                </a:lnTo>
                <a:lnTo>
                  <a:pt x="0" y="21"/>
                </a:lnTo>
                <a:lnTo>
                  <a:pt x="0" y="24"/>
                </a:lnTo>
                <a:lnTo>
                  <a:pt x="0" y="27"/>
                </a:lnTo>
                <a:lnTo>
                  <a:pt x="0" y="30"/>
                </a:lnTo>
                <a:lnTo>
                  <a:pt x="0" y="33"/>
                </a:lnTo>
                <a:lnTo>
                  <a:pt x="1" y="35"/>
                </a:lnTo>
                <a:lnTo>
                  <a:pt x="2" y="37"/>
                </a:lnTo>
                <a:lnTo>
                  <a:pt x="2" y="40"/>
                </a:lnTo>
                <a:lnTo>
                  <a:pt x="4" y="42"/>
                </a:lnTo>
                <a:lnTo>
                  <a:pt x="5" y="44"/>
                </a:lnTo>
                <a:lnTo>
                  <a:pt x="7" y="46"/>
                </a:lnTo>
                <a:lnTo>
                  <a:pt x="9" y="47"/>
                </a:lnTo>
                <a:lnTo>
                  <a:pt x="10" y="49"/>
                </a:lnTo>
                <a:lnTo>
                  <a:pt x="13" y="51"/>
                </a:lnTo>
                <a:lnTo>
                  <a:pt x="15" y="52"/>
                </a:lnTo>
                <a:lnTo>
                  <a:pt x="18" y="53"/>
                </a:lnTo>
                <a:lnTo>
                  <a:pt x="20" y="53"/>
                </a:lnTo>
                <a:lnTo>
                  <a:pt x="22" y="53"/>
                </a:lnTo>
                <a:lnTo>
                  <a:pt x="25"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2" name="Freeform 172"/>
          <p:cNvSpPr>
            <a:spLocks/>
          </p:cNvSpPr>
          <p:nvPr/>
        </p:nvSpPr>
        <p:spPr bwMode="auto">
          <a:xfrm>
            <a:off x="6000750" y="4554538"/>
            <a:ext cx="76200" cy="84137"/>
          </a:xfrm>
          <a:custGeom>
            <a:avLst/>
            <a:gdLst>
              <a:gd name="T0" fmla="*/ 2147483647 w 54"/>
              <a:gd name="T1" fmla="*/ 2147483647 h 53"/>
              <a:gd name="T2" fmla="*/ 2147483647 w 54"/>
              <a:gd name="T3" fmla="*/ 2147483647 h 53"/>
              <a:gd name="T4" fmla="*/ 2147483647 w 54"/>
              <a:gd name="T5" fmla="*/ 2147483647 h 53"/>
              <a:gd name="T6" fmla="*/ 2147483647 w 54"/>
              <a:gd name="T7" fmla="*/ 2147483647 h 53"/>
              <a:gd name="T8" fmla="*/ 2147483647 w 54"/>
              <a:gd name="T9" fmla="*/ 2147483647 h 53"/>
              <a:gd name="T10" fmla="*/ 2147483647 w 54"/>
              <a:gd name="T11" fmla="*/ 2147483647 h 53"/>
              <a:gd name="T12" fmla="*/ 2147483647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2147483647 w 54"/>
              <a:gd name="T27" fmla="*/ 2147483647 h 53"/>
              <a:gd name="T28" fmla="*/ 2147483647 w 54"/>
              <a:gd name="T29" fmla="*/ 2147483647 h 53"/>
              <a:gd name="T30" fmla="*/ 2147483647 w 54"/>
              <a:gd name="T31" fmla="*/ 0 h 53"/>
              <a:gd name="T32" fmla="*/ 2147483647 w 54"/>
              <a:gd name="T33" fmla="*/ 0 h 53"/>
              <a:gd name="T34" fmla="*/ 2147483647 w 54"/>
              <a:gd name="T35" fmla="*/ 2147483647 h 53"/>
              <a:gd name="T36" fmla="*/ 2147483647 w 54"/>
              <a:gd name="T37" fmla="*/ 2147483647 h 53"/>
              <a:gd name="T38" fmla="*/ 2147483647 w 54"/>
              <a:gd name="T39" fmla="*/ 2147483647 h 53"/>
              <a:gd name="T40" fmla="*/ 2147483647 w 54"/>
              <a:gd name="T41" fmla="*/ 2147483647 h 53"/>
              <a:gd name="T42" fmla="*/ 2147483647 w 54"/>
              <a:gd name="T43" fmla="*/ 2147483647 h 53"/>
              <a:gd name="T44" fmla="*/ 2147483647 w 54"/>
              <a:gd name="T45" fmla="*/ 2147483647 h 53"/>
              <a:gd name="T46" fmla="*/ 0 w 54"/>
              <a:gd name="T47" fmla="*/ 2147483647 h 53"/>
              <a:gd name="T48" fmla="*/ 0 w 54"/>
              <a:gd name="T49" fmla="*/ 2147483647 h 53"/>
              <a:gd name="T50" fmla="*/ 2147483647 w 54"/>
              <a:gd name="T51" fmla="*/ 2147483647 h 53"/>
              <a:gd name="T52" fmla="*/ 2147483647 w 54"/>
              <a:gd name="T53" fmla="*/ 2147483647 h 53"/>
              <a:gd name="T54" fmla="*/ 2147483647 w 54"/>
              <a:gd name="T55" fmla="*/ 2147483647 h 53"/>
              <a:gd name="T56" fmla="*/ 2147483647 w 54"/>
              <a:gd name="T57" fmla="*/ 2147483647 h 53"/>
              <a:gd name="T58" fmla="*/ 2147483647 w 54"/>
              <a:gd name="T59" fmla="*/ 2147483647 h 53"/>
              <a:gd name="T60" fmla="*/ 2147483647 w 54"/>
              <a:gd name="T61" fmla="*/ 2147483647 h 53"/>
              <a:gd name="T62" fmla="*/ 2147483647 w 54"/>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3"/>
              <a:gd name="T98" fmla="*/ 54 w 54"/>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3">
                <a:moveTo>
                  <a:pt x="26" y="52"/>
                </a:moveTo>
                <a:lnTo>
                  <a:pt x="29" y="51"/>
                </a:lnTo>
                <a:lnTo>
                  <a:pt x="32" y="51"/>
                </a:lnTo>
                <a:lnTo>
                  <a:pt x="34" y="51"/>
                </a:lnTo>
                <a:lnTo>
                  <a:pt x="36" y="50"/>
                </a:lnTo>
                <a:lnTo>
                  <a:pt x="39" y="49"/>
                </a:lnTo>
                <a:lnTo>
                  <a:pt x="41" y="48"/>
                </a:lnTo>
                <a:lnTo>
                  <a:pt x="43" y="45"/>
                </a:lnTo>
                <a:lnTo>
                  <a:pt x="45" y="44"/>
                </a:lnTo>
                <a:lnTo>
                  <a:pt x="46" y="43"/>
                </a:lnTo>
                <a:lnTo>
                  <a:pt x="48" y="40"/>
                </a:lnTo>
                <a:lnTo>
                  <a:pt x="49" y="38"/>
                </a:lnTo>
                <a:lnTo>
                  <a:pt x="51" y="36"/>
                </a:lnTo>
                <a:lnTo>
                  <a:pt x="52" y="33"/>
                </a:lnTo>
                <a:lnTo>
                  <a:pt x="52" y="31"/>
                </a:lnTo>
                <a:lnTo>
                  <a:pt x="52" y="28"/>
                </a:lnTo>
                <a:lnTo>
                  <a:pt x="53" y="26"/>
                </a:lnTo>
                <a:lnTo>
                  <a:pt x="52" y="22"/>
                </a:lnTo>
                <a:lnTo>
                  <a:pt x="52" y="20"/>
                </a:lnTo>
                <a:lnTo>
                  <a:pt x="52" y="18"/>
                </a:lnTo>
                <a:lnTo>
                  <a:pt x="51" y="15"/>
                </a:lnTo>
                <a:lnTo>
                  <a:pt x="49" y="13"/>
                </a:lnTo>
                <a:lnTo>
                  <a:pt x="48" y="11"/>
                </a:lnTo>
                <a:lnTo>
                  <a:pt x="46" y="9"/>
                </a:lnTo>
                <a:lnTo>
                  <a:pt x="45" y="7"/>
                </a:lnTo>
                <a:lnTo>
                  <a:pt x="43" y="6"/>
                </a:lnTo>
                <a:lnTo>
                  <a:pt x="41" y="4"/>
                </a:lnTo>
                <a:lnTo>
                  <a:pt x="39" y="2"/>
                </a:lnTo>
                <a:lnTo>
                  <a:pt x="36" y="2"/>
                </a:lnTo>
                <a:lnTo>
                  <a:pt x="34" y="1"/>
                </a:lnTo>
                <a:lnTo>
                  <a:pt x="32" y="0"/>
                </a:lnTo>
                <a:lnTo>
                  <a:pt x="29" y="0"/>
                </a:lnTo>
                <a:lnTo>
                  <a:pt x="26" y="0"/>
                </a:lnTo>
                <a:lnTo>
                  <a:pt x="23" y="0"/>
                </a:lnTo>
                <a:lnTo>
                  <a:pt x="20" y="0"/>
                </a:lnTo>
                <a:lnTo>
                  <a:pt x="18" y="1"/>
                </a:lnTo>
                <a:lnTo>
                  <a:pt x="16" y="2"/>
                </a:lnTo>
                <a:lnTo>
                  <a:pt x="13" y="2"/>
                </a:lnTo>
                <a:lnTo>
                  <a:pt x="11" y="4"/>
                </a:lnTo>
                <a:lnTo>
                  <a:pt x="9" y="6"/>
                </a:lnTo>
                <a:lnTo>
                  <a:pt x="7" y="7"/>
                </a:lnTo>
                <a:lnTo>
                  <a:pt x="6" y="9"/>
                </a:lnTo>
                <a:lnTo>
                  <a:pt x="4" y="11"/>
                </a:lnTo>
                <a:lnTo>
                  <a:pt x="2" y="13"/>
                </a:lnTo>
                <a:lnTo>
                  <a:pt x="2" y="15"/>
                </a:lnTo>
                <a:lnTo>
                  <a:pt x="1" y="18"/>
                </a:lnTo>
                <a:lnTo>
                  <a:pt x="0" y="20"/>
                </a:lnTo>
                <a:lnTo>
                  <a:pt x="0" y="22"/>
                </a:lnTo>
                <a:lnTo>
                  <a:pt x="0" y="26"/>
                </a:lnTo>
                <a:lnTo>
                  <a:pt x="0" y="28"/>
                </a:lnTo>
                <a:lnTo>
                  <a:pt x="0" y="31"/>
                </a:lnTo>
                <a:lnTo>
                  <a:pt x="1" y="33"/>
                </a:lnTo>
                <a:lnTo>
                  <a:pt x="2" y="36"/>
                </a:lnTo>
                <a:lnTo>
                  <a:pt x="2" y="38"/>
                </a:lnTo>
                <a:lnTo>
                  <a:pt x="4" y="40"/>
                </a:lnTo>
                <a:lnTo>
                  <a:pt x="6" y="43"/>
                </a:lnTo>
                <a:lnTo>
                  <a:pt x="7" y="44"/>
                </a:lnTo>
                <a:lnTo>
                  <a:pt x="9" y="45"/>
                </a:lnTo>
                <a:lnTo>
                  <a:pt x="11" y="48"/>
                </a:lnTo>
                <a:lnTo>
                  <a:pt x="13" y="49"/>
                </a:lnTo>
                <a:lnTo>
                  <a:pt x="16" y="50"/>
                </a:lnTo>
                <a:lnTo>
                  <a:pt x="18" y="51"/>
                </a:lnTo>
                <a:lnTo>
                  <a:pt x="20" y="51"/>
                </a:lnTo>
                <a:lnTo>
                  <a:pt x="23" y="51"/>
                </a:lnTo>
                <a:lnTo>
                  <a:pt x="26"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3" name="Freeform 173"/>
          <p:cNvSpPr>
            <a:spLocks/>
          </p:cNvSpPr>
          <p:nvPr/>
        </p:nvSpPr>
        <p:spPr bwMode="auto">
          <a:xfrm>
            <a:off x="6157913" y="4665663"/>
            <a:ext cx="77787"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8" y="52"/>
                </a:moveTo>
                <a:lnTo>
                  <a:pt x="31" y="51"/>
                </a:lnTo>
                <a:lnTo>
                  <a:pt x="32" y="51"/>
                </a:lnTo>
                <a:lnTo>
                  <a:pt x="35" y="51"/>
                </a:lnTo>
                <a:lnTo>
                  <a:pt x="38" y="50"/>
                </a:lnTo>
                <a:lnTo>
                  <a:pt x="40" y="49"/>
                </a:lnTo>
                <a:lnTo>
                  <a:pt x="43" y="48"/>
                </a:lnTo>
                <a:lnTo>
                  <a:pt x="44" y="45"/>
                </a:lnTo>
                <a:lnTo>
                  <a:pt x="46" y="44"/>
                </a:lnTo>
                <a:lnTo>
                  <a:pt x="48" y="42"/>
                </a:lnTo>
                <a:lnTo>
                  <a:pt x="49" y="40"/>
                </a:lnTo>
                <a:lnTo>
                  <a:pt x="50" y="38"/>
                </a:lnTo>
                <a:lnTo>
                  <a:pt x="52" y="36"/>
                </a:lnTo>
                <a:lnTo>
                  <a:pt x="52" y="33"/>
                </a:lnTo>
                <a:lnTo>
                  <a:pt x="53" y="31"/>
                </a:lnTo>
                <a:lnTo>
                  <a:pt x="53" y="29"/>
                </a:lnTo>
                <a:lnTo>
                  <a:pt x="54" y="26"/>
                </a:lnTo>
                <a:lnTo>
                  <a:pt x="53" y="23"/>
                </a:lnTo>
                <a:lnTo>
                  <a:pt x="53" y="20"/>
                </a:lnTo>
                <a:lnTo>
                  <a:pt x="52" y="18"/>
                </a:lnTo>
                <a:lnTo>
                  <a:pt x="52" y="15"/>
                </a:lnTo>
                <a:lnTo>
                  <a:pt x="50" y="13"/>
                </a:lnTo>
                <a:lnTo>
                  <a:pt x="49" y="11"/>
                </a:lnTo>
                <a:lnTo>
                  <a:pt x="48" y="9"/>
                </a:lnTo>
                <a:lnTo>
                  <a:pt x="46" y="7"/>
                </a:lnTo>
                <a:lnTo>
                  <a:pt x="44" y="5"/>
                </a:lnTo>
                <a:lnTo>
                  <a:pt x="43" y="4"/>
                </a:lnTo>
                <a:lnTo>
                  <a:pt x="40" y="2"/>
                </a:lnTo>
                <a:lnTo>
                  <a:pt x="38" y="2"/>
                </a:lnTo>
                <a:lnTo>
                  <a:pt x="35" y="1"/>
                </a:lnTo>
                <a:lnTo>
                  <a:pt x="32" y="0"/>
                </a:lnTo>
                <a:lnTo>
                  <a:pt x="31" y="0"/>
                </a:lnTo>
                <a:lnTo>
                  <a:pt x="28" y="0"/>
                </a:lnTo>
                <a:lnTo>
                  <a:pt x="25" y="0"/>
                </a:lnTo>
                <a:lnTo>
                  <a:pt x="22" y="0"/>
                </a:lnTo>
                <a:lnTo>
                  <a:pt x="20" y="1"/>
                </a:lnTo>
                <a:lnTo>
                  <a:pt x="17" y="2"/>
                </a:lnTo>
                <a:lnTo>
                  <a:pt x="14" y="2"/>
                </a:lnTo>
                <a:lnTo>
                  <a:pt x="13" y="4"/>
                </a:lnTo>
                <a:lnTo>
                  <a:pt x="10" y="5"/>
                </a:lnTo>
                <a:lnTo>
                  <a:pt x="8" y="7"/>
                </a:lnTo>
                <a:lnTo>
                  <a:pt x="6" y="9"/>
                </a:lnTo>
                <a:lnTo>
                  <a:pt x="5" y="11"/>
                </a:lnTo>
                <a:lnTo>
                  <a:pt x="4" y="13"/>
                </a:lnTo>
                <a:lnTo>
                  <a:pt x="2" y="15"/>
                </a:lnTo>
                <a:lnTo>
                  <a:pt x="1" y="18"/>
                </a:lnTo>
                <a:lnTo>
                  <a:pt x="0" y="20"/>
                </a:lnTo>
                <a:lnTo>
                  <a:pt x="0" y="23"/>
                </a:lnTo>
                <a:lnTo>
                  <a:pt x="0" y="26"/>
                </a:lnTo>
                <a:lnTo>
                  <a:pt x="0" y="29"/>
                </a:lnTo>
                <a:lnTo>
                  <a:pt x="0" y="31"/>
                </a:lnTo>
                <a:lnTo>
                  <a:pt x="1" y="33"/>
                </a:lnTo>
                <a:lnTo>
                  <a:pt x="2" y="36"/>
                </a:lnTo>
                <a:lnTo>
                  <a:pt x="4" y="38"/>
                </a:lnTo>
                <a:lnTo>
                  <a:pt x="5" y="40"/>
                </a:lnTo>
                <a:lnTo>
                  <a:pt x="6" y="42"/>
                </a:lnTo>
                <a:lnTo>
                  <a:pt x="8" y="44"/>
                </a:lnTo>
                <a:lnTo>
                  <a:pt x="10" y="45"/>
                </a:lnTo>
                <a:lnTo>
                  <a:pt x="13" y="48"/>
                </a:lnTo>
                <a:lnTo>
                  <a:pt x="14" y="49"/>
                </a:lnTo>
                <a:lnTo>
                  <a:pt x="17" y="50"/>
                </a:lnTo>
                <a:lnTo>
                  <a:pt x="20" y="51"/>
                </a:lnTo>
                <a:lnTo>
                  <a:pt x="22" y="51"/>
                </a:lnTo>
                <a:lnTo>
                  <a:pt x="25" y="51"/>
                </a:lnTo>
                <a:lnTo>
                  <a:pt x="28"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4" name="Freeform 174"/>
          <p:cNvSpPr>
            <a:spLocks/>
          </p:cNvSpPr>
          <p:nvPr/>
        </p:nvSpPr>
        <p:spPr bwMode="auto">
          <a:xfrm>
            <a:off x="6151563" y="4551363"/>
            <a:ext cx="77787" cy="84137"/>
          </a:xfrm>
          <a:custGeom>
            <a:avLst/>
            <a:gdLst>
              <a:gd name="T0" fmla="*/ 2147483647 w 55"/>
              <a:gd name="T1" fmla="*/ 2147483647 h 53"/>
              <a:gd name="T2" fmla="*/ 2147483647 w 55"/>
              <a:gd name="T3" fmla="*/ 2147483647 h 53"/>
              <a:gd name="T4" fmla="*/ 2147483647 w 55"/>
              <a:gd name="T5" fmla="*/ 2147483647 h 53"/>
              <a:gd name="T6" fmla="*/ 2147483647 w 55"/>
              <a:gd name="T7" fmla="*/ 2147483647 h 53"/>
              <a:gd name="T8" fmla="*/ 2147483647 w 55"/>
              <a:gd name="T9" fmla="*/ 2147483647 h 53"/>
              <a:gd name="T10" fmla="*/ 2147483647 w 55"/>
              <a:gd name="T11" fmla="*/ 2147483647 h 53"/>
              <a:gd name="T12" fmla="*/ 2147483647 w 55"/>
              <a:gd name="T13" fmla="*/ 2147483647 h 53"/>
              <a:gd name="T14" fmla="*/ 2147483647 w 55"/>
              <a:gd name="T15" fmla="*/ 2147483647 h 53"/>
              <a:gd name="T16" fmla="*/ 2147483647 w 55"/>
              <a:gd name="T17" fmla="*/ 2147483647 h 53"/>
              <a:gd name="T18" fmla="*/ 2147483647 w 55"/>
              <a:gd name="T19" fmla="*/ 2147483647 h 53"/>
              <a:gd name="T20" fmla="*/ 2147483647 w 55"/>
              <a:gd name="T21" fmla="*/ 2147483647 h 53"/>
              <a:gd name="T22" fmla="*/ 2147483647 w 55"/>
              <a:gd name="T23" fmla="*/ 2147483647 h 53"/>
              <a:gd name="T24" fmla="*/ 2147483647 w 55"/>
              <a:gd name="T25" fmla="*/ 2147483647 h 53"/>
              <a:gd name="T26" fmla="*/ 2147483647 w 55"/>
              <a:gd name="T27" fmla="*/ 2147483647 h 53"/>
              <a:gd name="T28" fmla="*/ 2147483647 w 55"/>
              <a:gd name="T29" fmla="*/ 2147483647 h 53"/>
              <a:gd name="T30" fmla="*/ 2147483647 w 55"/>
              <a:gd name="T31" fmla="*/ 0 h 53"/>
              <a:gd name="T32" fmla="*/ 2147483647 w 55"/>
              <a:gd name="T33" fmla="*/ 0 h 53"/>
              <a:gd name="T34" fmla="*/ 2147483647 w 55"/>
              <a:gd name="T35" fmla="*/ 2147483647 h 53"/>
              <a:gd name="T36" fmla="*/ 2147483647 w 55"/>
              <a:gd name="T37" fmla="*/ 2147483647 h 53"/>
              <a:gd name="T38" fmla="*/ 2147483647 w 55"/>
              <a:gd name="T39" fmla="*/ 2147483647 h 53"/>
              <a:gd name="T40" fmla="*/ 2147483647 w 55"/>
              <a:gd name="T41" fmla="*/ 2147483647 h 53"/>
              <a:gd name="T42" fmla="*/ 2147483647 w 55"/>
              <a:gd name="T43" fmla="*/ 2147483647 h 53"/>
              <a:gd name="T44" fmla="*/ 2147483647 w 55"/>
              <a:gd name="T45" fmla="*/ 2147483647 h 53"/>
              <a:gd name="T46" fmla="*/ 0 w 55"/>
              <a:gd name="T47" fmla="*/ 2147483647 h 53"/>
              <a:gd name="T48" fmla="*/ 0 w 55"/>
              <a:gd name="T49" fmla="*/ 2147483647 h 53"/>
              <a:gd name="T50" fmla="*/ 2147483647 w 55"/>
              <a:gd name="T51" fmla="*/ 2147483647 h 53"/>
              <a:gd name="T52" fmla="*/ 2147483647 w 55"/>
              <a:gd name="T53" fmla="*/ 2147483647 h 53"/>
              <a:gd name="T54" fmla="*/ 2147483647 w 55"/>
              <a:gd name="T55" fmla="*/ 2147483647 h 53"/>
              <a:gd name="T56" fmla="*/ 2147483647 w 55"/>
              <a:gd name="T57" fmla="*/ 2147483647 h 53"/>
              <a:gd name="T58" fmla="*/ 2147483647 w 55"/>
              <a:gd name="T59" fmla="*/ 2147483647 h 53"/>
              <a:gd name="T60" fmla="*/ 2147483647 w 55"/>
              <a:gd name="T61" fmla="*/ 2147483647 h 53"/>
              <a:gd name="T62" fmla="*/ 2147483647 w 55"/>
              <a:gd name="T63" fmla="*/ 2147483647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3"/>
              <a:gd name="T98" fmla="*/ 55 w 55"/>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3">
                <a:moveTo>
                  <a:pt x="27" y="52"/>
                </a:moveTo>
                <a:lnTo>
                  <a:pt x="30" y="51"/>
                </a:lnTo>
                <a:lnTo>
                  <a:pt x="32" y="51"/>
                </a:lnTo>
                <a:lnTo>
                  <a:pt x="35" y="51"/>
                </a:lnTo>
                <a:lnTo>
                  <a:pt x="37" y="49"/>
                </a:lnTo>
                <a:lnTo>
                  <a:pt x="40" y="48"/>
                </a:lnTo>
                <a:lnTo>
                  <a:pt x="42" y="47"/>
                </a:lnTo>
                <a:lnTo>
                  <a:pt x="44" y="46"/>
                </a:lnTo>
                <a:lnTo>
                  <a:pt x="46" y="44"/>
                </a:lnTo>
                <a:lnTo>
                  <a:pt x="47" y="42"/>
                </a:lnTo>
                <a:lnTo>
                  <a:pt x="49" y="40"/>
                </a:lnTo>
                <a:lnTo>
                  <a:pt x="50" y="38"/>
                </a:lnTo>
                <a:lnTo>
                  <a:pt x="52" y="36"/>
                </a:lnTo>
                <a:lnTo>
                  <a:pt x="53" y="33"/>
                </a:lnTo>
                <a:lnTo>
                  <a:pt x="53" y="31"/>
                </a:lnTo>
                <a:lnTo>
                  <a:pt x="53" y="29"/>
                </a:lnTo>
                <a:lnTo>
                  <a:pt x="54" y="26"/>
                </a:lnTo>
                <a:lnTo>
                  <a:pt x="53" y="23"/>
                </a:lnTo>
                <a:lnTo>
                  <a:pt x="53" y="20"/>
                </a:lnTo>
                <a:lnTo>
                  <a:pt x="53" y="18"/>
                </a:lnTo>
                <a:lnTo>
                  <a:pt x="52" y="16"/>
                </a:lnTo>
                <a:lnTo>
                  <a:pt x="50" y="13"/>
                </a:lnTo>
                <a:lnTo>
                  <a:pt x="49" y="11"/>
                </a:lnTo>
                <a:lnTo>
                  <a:pt x="47" y="9"/>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4" y="2"/>
                </a:lnTo>
                <a:lnTo>
                  <a:pt x="11" y="4"/>
                </a:lnTo>
                <a:lnTo>
                  <a:pt x="9" y="6"/>
                </a:lnTo>
                <a:lnTo>
                  <a:pt x="7" y="7"/>
                </a:lnTo>
                <a:lnTo>
                  <a:pt x="6" y="9"/>
                </a:lnTo>
                <a:lnTo>
                  <a:pt x="4" y="11"/>
                </a:lnTo>
                <a:lnTo>
                  <a:pt x="2" y="13"/>
                </a:lnTo>
                <a:lnTo>
                  <a:pt x="2" y="16"/>
                </a:lnTo>
                <a:lnTo>
                  <a:pt x="1" y="18"/>
                </a:lnTo>
                <a:lnTo>
                  <a:pt x="0" y="20"/>
                </a:lnTo>
                <a:lnTo>
                  <a:pt x="0" y="23"/>
                </a:lnTo>
                <a:lnTo>
                  <a:pt x="0" y="26"/>
                </a:lnTo>
                <a:lnTo>
                  <a:pt x="0" y="29"/>
                </a:lnTo>
                <a:lnTo>
                  <a:pt x="0" y="31"/>
                </a:lnTo>
                <a:lnTo>
                  <a:pt x="1" y="33"/>
                </a:lnTo>
                <a:lnTo>
                  <a:pt x="2" y="36"/>
                </a:lnTo>
                <a:lnTo>
                  <a:pt x="2" y="38"/>
                </a:lnTo>
                <a:lnTo>
                  <a:pt x="4" y="40"/>
                </a:lnTo>
                <a:lnTo>
                  <a:pt x="6" y="42"/>
                </a:lnTo>
                <a:lnTo>
                  <a:pt x="7" y="44"/>
                </a:lnTo>
                <a:lnTo>
                  <a:pt x="9" y="46"/>
                </a:lnTo>
                <a:lnTo>
                  <a:pt x="11" y="47"/>
                </a:lnTo>
                <a:lnTo>
                  <a:pt x="14" y="48"/>
                </a:lnTo>
                <a:lnTo>
                  <a:pt x="16" y="49"/>
                </a:lnTo>
                <a:lnTo>
                  <a:pt x="19" y="51"/>
                </a:lnTo>
                <a:lnTo>
                  <a:pt x="21" y="51"/>
                </a:lnTo>
                <a:lnTo>
                  <a:pt x="24" y="51"/>
                </a:lnTo>
                <a:lnTo>
                  <a:pt x="27" y="52"/>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5" name="Freeform 175"/>
          <p:cNvSpPr>
            <a:spLocks/>
          </p:cNvSpPr>
          <p:nvPr/>
        </p:nvSpPr>
        <p:spPr bwMode="auto">
          <a:xfrm>
            <a:off x="6110288" y="4667250"/>
            <a:ext cx="76200" cy="87313"/>
          </a:xfrm>
          <a:custGeom>
            <a:avLst/>
            <a:gdLst>
              <a:gd name="T0" fmla="*/ 2147483647 w 54"/>
              <a:gd name="T1" fmla="*/ 2147483647 h 55"/>
              <a:gd name="T2" fmla="*/ 2147483647 w 54"/>
              <a:gd name="T3" fmla="*/ 2147483647 h 55"/>
              <a:gd name="T4" fmla="*/ 2147483647 w 54"/>
              <a:gd name="T5" fmla="*/ 2147483647 h 55"/>
              <a:gd name="T6" fmla="*/ 2147483647 w 54"/>
              <a:gd name="T7" fmla="*/ 2147483647 h 55"/>
              <a:gd name="T8" fmla="*/ 2147483647 w 54"/>
              <a:gd name="T9" fmla="*/ 2147483647 h 55"/>
              <a:gd name="T10" fmla="*/ 2147483647 w 54"/>
              <a:gd name="T11" fmla="*/ 2147483647 h 55"/>
              <a:gd name="T12" fmla="*/ 2147483647 w 54"/>
              <a:gd name="T13" fmla="*/ 2147483647 h 55"/>
              <a:gd name="T14" fmla="*/ 2147483647 w 54"/>
              <a:gd name="T15" fmla="*/ 2147483647 h 55"/>
              <a:gd name="T16" fmla="*/ 2147483647 w 54"/>
              <a:gd name="T17" fmla="*/ 2147483647 h 55"/>
              <a:gd name="T18" fmla="*/ 2147483647 w 54"/>
              <a:gd name="T19" fmla="*/ 2147483647 h 55"/>
              <a:gd name="T20" fmla="*/ 2147483647 w 54"/>
              <a:gd name="T21" fmla="*/ 2147483647 h 55"/>
              <a:gd name="T22" fmla="*/ 2147483647 w 54"/>
              <a:gd name="T23" fmla="*/ 2147483647 h 55"/>
              <a:gd name="T24" fmla="*/ 2147483647 w 54"/>
              <a:gd name="T25" fmla="*/ 2147483647 h 55"/>
              <a:gd name="T26" fmla="*/ 2147483647 w 54"/>
              <a:gd name="T27" fmla="*/ 2147483647 h 55"/>
              <a:gd name="T28" fmla="*/ 2147483647 w 54"/>
              <a:gd name="T29" fmla="*/ 2147483647 h 55"/>
              <a:gd name="T30" fmla="*/ 2147483647 w 54"/>
              <a:gd name="T31" fmla="*/ 0 h 55"/>
              <a:gd name="T32" fmla="*/ 2147483647 w 54"/>
              <a:gd name="T33" fmla="*/ 0 h 55"/>
              <a:gd name="T34" fmla="*/ 2147483647 w 54"/>
              <a:gd name="T35" fmla="*/ 2147483647 h 55"/>
              <a:gd name="T36" fmla="*/ 2147483647 w 54"/>
              <a:gd name="T37" fmla="*/ 2147483647 h 55"/>
              <a:gd name="T38" fmla="*/ 2147483647 w 54"/>
              <a:gd name="T39" fmla="*/ 2147483647 h 55"/>
              <a:gd name="T40" fmla="*/ 2147483647 w 54"/>
              <a:gd name="T41" fmla="*/ 2147483647 h 55"/>
              <a:gd name="T42" fmla="*/ 2147483647 w 54"/>
              <a:gd name="T43" fmla="*/ 2147483647 h 55"/>
              <a:gd name="T44" fmla="*/ 2147483647 w 54"/>
              <a:gd name="T45" fmla="*/ 2147483647 h 55"/>
              <a:gd name="T46" fmla="*/ 0 w 54"/>
              <a:gd name="T47" fmla="*/ 2147483647 h 55"/>
              <a:gd name="T48" fmla="*/ 0 w 54"/>
              <a:gd name="T49" fmla="*/ 2147483647 h 55"/>
              <a:gd name="T50" fmla="*/ 2147483647 w 54"/>
              <a:gd name="T51" fmla="*/ 2147483647 h 55"/>
              <a:gd name="T52" fmla="*/ 2147483647 w 54"/>
              <a:gd name="T53" fmla="*/ 2147483647 h 55"/>
              <a:gd name="T54" fmla="*/ 2147483647 w 54"/>
              <a:gd name="T55" fmla="*/ 2147483647 h 55"/>
              <a:gd name="T56" fmla="*/ 2147483647 w 54"/>
              <a:gd name="T57" fmla="*/ 2147483647 h 55"/>
              <a:gd name="T58" fmla="*/ 2147483647 w 54"/>
              <a:gd name="T59" fmla="*/ 2147483647 h 55"/>
              <a:gd name="T60" fmla="*/ 2147483647 w 54"/>
              <a:gd name="T61" fmla="*/ 2147483647 h 55"/>
              <a:gd name="T62" fmla="*/ 2147483647 w 54"/>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5"/>
              <a:gd name="T98" fmla="*/ 54 w 54"/>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5">
                <a:moveTo>
                  <a:pt x="26" y="54"/>
                </a:moveTo>
                <a:lnTo>
                  <a:pt x="30" y="53"/>
                </a:lnTo>
                <a:lnTo>
                  <a:pt x="31" y="53"/>
                </a:lnTo>
                <a:lnTo>
                  <a:pt x="34" y="53"/>
                </a:lnTo>
                <a:lnTo>
                  <a:pt x="37" y="52"/>
                </a:lnTo>
                <a:lnTo>
                  <a:pt x="39" y="51"/>
                </a:lnTo>
                <a:lnTo>
                  <a:pt x="42" y="50"/>
                </a:lnTo>
                <a:lnTo>
                  <a:pt x="43" y="47"/>
                </a:lnTo>
                <a:lnTo>
                  <a:pt x="45" y="46"/>
                </a:lnTo>
                <a:lnTo>
                  <a:pt x="47" y="44"/>
                </a:lnTo>
                <a:lnTo>
                  <a:pt x="48" y="42"/>
                </a:lnTo>
                <a:lnTo>
                  <a:pt x="49" y="40"/>
                </a:lnTo>
                <a:lnTo>
                  <a:pt x="51" y="37"/>
                </a:lnTo>
                <a:lnTo>
                  <a:pt x="51" y="34"/>
                </a:lnTo>
                <a:lnTo>
                  <a:pt x="52" y="33"/>
                </a:lnTo>
                <a:lnTo>
                  <a:pt x="52" y="29"/>
                </a:lnTo>
                <a:lnTo>
                  <a:pt x="53" y="27"/>
                </a:lnTo>
                <a:lnTo>
                  <a:pt x="52" y="23"/>
                </a:lnTo>
                <a:lnTo>
                  <a:pt x="52" y="21"/>
                </a:lnTo>
                <a:lnTo>
                  <a:pt x="51" y="19"/>
                </a:lnTo>
                <a:lnTo>
                  <a:pt x="51" y="16"/>
                </a:lnTo>
                <a:lnTo>
                  <a:pt x="49" y="13"/>
                </a:lnTo>
                <a:lnTo>
                  <a:pt x="48" y="11"/>
                </a:lnTo>
                <a:lnTo>
                  <a:pt x="47" y="9"/>
                </a:lnTo>
                <a:lnTo>
                  <a:pt x="45" y="7"/>
                </a:lnTo>
                <a:lnTo>
                  <a:pt x="43" y="6"/>
                </a:lnTo>
                <a:lnTo>
                  <a:pt x="42" y="4"/>
                </a:lnTo>
                <a:lnTo>
                  <a:pt x="39" y="2"/>
                </a:lnTo>
                <a:lnTo>
                  <a:pt x="37" y="2"/>
                </a:lnTo>
                <a:lnTo>
                  <a:pt x="34" y="1"/>
                </a:lnTo>
                <a:lnTo>
                  <a:pt x="31" y="0"/>
                </a:lnTo>
                <a:lnTo>
                  <a:pt x="30" y="0"/>
                </a:lnTo>
                <a:lnTo>
                  <a:pt x="26" y="0"/>
                </a:lnTo>
                <a:lnTo>
                  <a:pt x="23" y="0"/>
                </a:lnTo>
                <a:lnTo>
                  <a:pt x="20" y="0"/>
                </a:lnTo>
                <a:lnTo>
                  <a:pt x="19" y="1"/>
                </a:lnTo>
                <a:lnTo>
                  <a:pt x="16" y="2"/>
                </a:lnTo>
                <a:lnTo>
                  <a:pt x="13" y="2"/>
                </a:lnTo>
                <a:lnTo>
                  <a:pt x="11" y="4"/>
                </a:lnTo>
                <a:lnTo>
                  <a:pt x="9" y="6"/>
                </a:lnTo>
                <a:lnTo>
                  <a:pt x="7" y="7"/>
                </a:lnTo>
                <a:lnTo>
                  <a:pt x="6" y="9"/>
                </a:lnTo>
                <a:lnTo>
                  <a:pt x="4" y="11"/>
                </a:lnTo>
                <a:lnTo>
                  <a:pt x="2" y="13"/>
                </a:lnTo>
                <a:lnTo>
                  <a:pt x="2" y="16"/>
                </a:lnTo>
                <a:lnTo>
                  <a:pt x="1" y="19"/>
                </a:lnTo>
                <a:lnTo>
                  <a:pt x="0" y="21"/>
                </a:lnTo>
                <a:lnTo>
                  <a:pt x="0" y="23"/>
                </a:lnTo>
                <a:lnTo>
                  <a:pt x="0" y="27"/>
                </a:lnTo>
                <a:lnTo>
                  <a:pt x="0" y="29"/>
                </a:lnTo>
                <a:lnTo>
                  <a:pt x="0" y="33"/>
                </a:lnTo>
                <a:lnTo>
                  <a:pt x="1" y="34"/>
                </a:lnTo>
                <a:lnTo>
                  <a:pt x="2" y="37"/>
                </a:lnTo>
                <a:lnTo>
                  <a:pt x="2" y="40"/>
                </a:lnTo>
                <a:lnTo>
                  <a:pt x="4" y="42"/>
                </a:lnTo>
                <a:lnTo>
                  <a:pt x="6" y="44"/>
                </a:lnTo>
                <a:lnTo>
                  <a:pt x="7" y="46"/>
                </a:lnTo>
                <a:lnTo>
                  <a:pt x="9" y="47"/>
                </a:lnTo>
                <a:lnTo>
                  <a:pt x="11" y="50"/>
                </a:lnTo>
                <a:lnTo>
                  <a:pt x="13" y="51"/>
                </a:lnTo>
                <a:lnTo>
                  <a:pt x="16" y="52"/>
                </a:lnTo>
                <a:lnTo>
                  <a:pt x="19" y="53"/>
                </a:lnTo>
                <a:lnTo>
                  <a:pt x="20" y="53"/>
                </a:lnTo>
                <a:lnTo>
                  <a:pt x="23" y="53"/>
                </a:lnTo>
                <a:lnTo>
                  <a:pt x="26"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6" name="Freeform 176"/>
          <p:cNvSpPr>
            <a:spLocks/>
          </p:cNvSpPr>
          <p:nvPr/>
        </p:nvSpPr>
        <p:spPr bwMode="auto">
          <a:xfrm>
            <a:off x="7715250" y="4675188"/>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3" y="53"/>
                </a:lnTo>
                <a:lnTo>
                  <a:pt x="35" y="53"/>
                </a:lnTo>
                <a:lnTo>
                  <a:pt x="38" y="51"/>
                </a:lnTo>
                <a:lnTo>
                  <a:pt x="40" y="50"/>
                </a:lnTo>
                <a:lnTo>
                  <a:pt x="42" y="49"/>
                </a:lnTo>
                <a:lnTo>
                  <a:pt x="44" y="47"/>
                </a:lnTo>
                <a:lnTo>
                  <a:pt x="46" y="46"/>
                </a:lnTo>
                <a:lnTo>
                  <a:pt x="47" y="44"/>
                </a:lnTo>
                <a:lnTo>
                  <a:pt x="50" y="42"/>
                </a:lnTo>
                <a:lnTo>
                  <a:pt x="51" y="39"/>
                </a:lnTo>
                <a:lnTo>
                  <a:pt x="52" y="37"/>
                </a:lnTo>
                <a:lnTo>
                  <a:pt x="53" y="35"/>
                </a:lnTo>
                <a:lnTo>
                  <a:pt x="53" y="32"/>
                </a:lnTo>
                <a:lnTo>
                  <a:pt x="53" y="30"/>
                </a:lnTo>
                <a:lnTo>
                  <a:pt x="54" y="27"/>
                </a:lnTo>
                <a:lnTo>
                  <a:pt x="53" y="24"/>
                </a:lnTo>
                <a:lnTo>
                  <a:pt x="53" y="21"/>
                </a:lnTo>
                <a:lnTo>
                  <a:pt x="53" y="19"/>
                </a:lnTo>
                <a:lnTo>
                  <a:pt x="52" y="16"/>
                </a:lnTo>
                <a:lnTo>
                  <a:pt x="51" y="13"/>
                </a:lnTo>
                <a:lnTo>
                  <a:pt x="50" y="12"/>
                </a:lnTo>
                <a:lnTo>
                  <a:pt x="47" y="10"/>
                </a:lnTo>
                <a:lnTo>
                  <a:pt x="46" y="7"/>
                </a:lnTo>
                <a:lnTo>
                  <a:pt x="44" y="6"/>
                </a:lnTo>
                <a:lnTo>
                  <a:pt x="42" y="4"/>
                </a:lnTo>
                <a:lnTo>
                  <a:pt x="40" y="2"/>
                </a:lnTo>
                <a:lnTo>
                  <a:pt x="38" y="2"/>
                </a:lnTo>
                <a:lnTo>
                  <a:pt x="35" y="1"/>
                </a:lnTo>
                <a:lnTo>
                  <a:pt x="33" y="0"/>
                </a:lnTo>
                <a:lnTo>
                  <a:pt x="30" y="0"/>
                </a:lnTo>
                <a:lnTo>
                  <a:pt x="27" y="0"/>
                </a:lnTo>
                <a:lnTo>
                  <a:pt x="24" y="0"/>
                </a:lnTo>
                <a:lnTo>
                  <a:pt x="21" y="0"/>
                </a:lnTo>
                <a:lnTo>
                  <a:pt x="19" y="1"/>
                </a:lnTo>
                <a:lnTo>
                  <a:pt x="16" y="2"/>
                </a:lnTo>
                <a:lnTo>
                  <a:pt x="14" y="2"/>
                </a:lnTo>
                <a:lnTo>
                  <a:pt x="12" y="4"/>
                </a:lnTo>
                <a:lnTo>
                  <a:pt x="10" y="6"/>
                </a:lnTo>
                <a:lnTo>
                  <a:pt x="7" y="7"/>
                </a:lnTo>
                <a:lnTo>
                  <a:pt x="6" y="10"/>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7" y="46"/>
                </a:lnTo>
                <a:lnTo>
                  <a:pt x="10" y="47"/>
                </a:lnTo>
                <a:lnTo>
                  <a:pt x="12" y="49"/>
                </a:lnTo>
                <a:lnTo>
                  <a:pt x="14" y="50"/>
                </a:lnTo>
                <a:lnTo>
                  <a:pt x="16" y="51"/>
                </a:lnTo>
                <a:lnTo>
                  <a:pt x="19" y="53"/>
                </a:lnTo>
                <a:lnTo>
                  <a:pt x="21" y="53"/>
                </a:lnTo>
                <a:lnTo>
                  <a:pt x="24" y="53"/>
                </a:lnTo>
                <a:lnTo>
                  <a:pt x="27"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7" name="Freeform 177"/>
          <p:cNvSpPr>
            <a:spLocks/>
          </p:cNvSpPr>
          <p:nvPr/>
        </p:nvSpPr>
        <p:spPr bwMode="auto">
          <a:xfrm>
            <a:off x="7816850" y="4675188"/>
            <a:ext cx="77788" cy="87312"/>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0 h 55"/>
              <a:gd name="T32" fmla="*/ 2147483647 w 55"/>
              <a:gd name="T33" fmla="*/ 0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0 w 55"/>
              <a:gd name="T47" fmla="*/ 2147483647 h 55"/>
              <a:gd name="T48" fmla="*/ 0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2147483647 w 55"/>
              <a:gd name="T59" fmla="*/ 2147483647 h 55"/>
              <a:gd name="T60" fmla="*/ 2147483647 w 55"/>
              <a:gd name="T61" fmla="*/ 2147483647 h 55"/>
              <a:gd name="T62" fmla="*/ 2147483647 w 55"/>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
              <a:gd name="T97" fmla="*/ 0 h 55"/>
              <a:gd name="T98" fmla="*/ 55 w 55"/>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 h="55">
                <a:moveTo>
                  <a:pt x="27" y="54"/>
                </a:moveTo>
                <a:lnTo>
                  <a:pt x="30" y="53"/>
                </a:lnTo>
                <a:lnTo>
                  <a:pt x="32" y="53"/>
                </a:lnTo>
                <a:lnTo>
                  <a:pt x="35" y="53"/>
                </a:lnTo>
                <a:lnTo>
                  <a:pt x="37" y="51"/>
                </a:lnTo>
                <a:lnTo>
                  <a:pt x="40" y="50"/>
                </a:lnTo>
                <a:lnTo>
                  <a:pt x="42" y="49"/>
                </a:lnTo>
                <a:lnTo>
                  <a:pt x="44" y="47"/>
                </a:lnTo>
                <a:lnTo>
                  <a:pt x="46" y="46"/>
                </a:lnTo>
                <a:lnTo>
                  <a:pt x="47" y="44"/>
                </a:lnTo>
                <a:lnTo>
                  <a:pt x="49" y="42"/>
                </a:lnTo>
                <a:lnTo>
                  <a:pt x="50" y="39"/>
                </a:lnTo>
                <a:lnTo>
                  <a:pt x="52" y="37"/>
                </a:lnTo>
                <a:lnTo>
                  <a:pt x="53" y="35"/>
                </a:lnTo>
                <a:lnTo>
                  <a:pt x="53" y="32"/>
                </a:lnTo>
                <a:lnTo>
                  <a:pt x="53" y="30"/>
                </a:lnTo>
                <a:lnTo>
                  <a:pt x="54" y="27"/>
                </a:lnTo>
                <a:lnTo>
                  <a:pt x="53" y="24"/>
                </a:lnTo>
                <a:lnTo>
                  <a:pt x="53" y="21"/>
                </a:lnTo>
                <a:lnTo>
                  <a:pt x="53" y="19"/>
                </a:lnTo>
                <a:lnTo>
                  <a:pt x="52" y="16"/>
                </a:lnTo>
                <a:lnTo>
                  <a:pt x="50" y="13"/>
                </a:lnTo>
                <a:lnTo>
                  <a:pt x="49" y="12"/>
                </a:lnTo>
                <a:lnTo>
                  <a:pt x="47" y="10"/>
                </a:lnTo>
                <a:lnTo>
                  <a:pt x="46" y="7"/>
                </a:lnTo>
                <a:lnTo>
                  <a:pt x="44" y="6"/>
                </a:lnTo>
                <a:lnTo>
                  <a:pt x="42" y="4"/>
                </a:lnTo>
                <a:lnTo>
                  <a:pt x="40" y="2"/>
                </a:lnTo>
                <a:lnTo>
                  <a:pt x="37" y="2"/>
                </a:lnTo>
                <a:lnTo>
                  <a:pt x="35" y="1"/>
                </a:lnTo>
                <a:lnTo>
                  <a:pt x="32" y="0"/>
                </a:lnTo>
                <a:lnTo>
                  <a:pt x="30" y="0"/>
                </a:lnTo>
                <a:lnTo>
                  <a:pt x="27" y="0"/>
                </a:lnTo>
                <a:lnTo>
                  <a:pt x="24" y="0"/>
                </a:lnTo>
                <a:lnTo>
                  <a:pt x="21" y="0"/>
                </a:lnTo>
                <a:lnTo>
                  <a:pt x="19" y="1"/>
                </a:lnTo>
                <a:lnTo>
                  <a:pt x="16" y="2"/>
                </a:lnTo>
                <a:lnTo>
                  <a:pt x="13" y="2"/>
                </a:lnTo>
                <a:lnTo>
                  <a:pt x="12" y="4"/>
                </a:lnTo>
                <a:lnTo>
                  <a:pt x="9" y="6"/>
                </a:lnTo>
                <a:lnTo>
                  <a:pt x="7" y="7"/>
                </a:lnTo>
                <a:lnTo>
                  <a:pt x="6" y="10"/>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2" y="49"/>
                </a:lnTo>
                <a:lnTo>
                  <a:pt x="13" y="50"/>
                </a:lnTo>
                <a:lnTo>
                  <a:pt x="16" y="51"/>
                </a:lnTo>
                <a:lnTo>
                  <a:pt x="19" y="53"/>
                </a:lnTo>
                <a:lnTo>
                  <a:pt x="21" y="53"/>
                </a:lnTo>
                <a:lnTo>
                  <a:pt x="24" y="53"/>
                </a:lnTo>
                <a:lnTo>
                  <a:pt x="27"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8" name="Freeform 178"/>
          <p:cNvSpPr>
            <a:spLocks/>
          </p:cNvSpPr>
          <p:nvPr/>
        </p:nvSpPr>
        <p:spPr bwMode="auto">
          <a:xfrm>
            <a:off x="7867650" y="4675188"/>
            <a:ext cx="76200"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2" y="53"/>
                </a:lnTo>
                <a:lnTo>
                  <a:pt x="33" y="53"/>
                </a:lnTo>
                <a:lnTo>
                  <a:pt x="36" y="51"/>
                </a:lnTo>
                <a:lnTo>
                  <a:pt x="39" y="50"/>
                </a:lnTo>
                <a:lnTo>
                  <a:pt x="40" y="49"/>
                </a:lnTo>
                <a:lnTo>
                  <a:pt x="43" y="47"/>
                </a:lnTo>
                <a:lnTo>
                  <a:pt x="44" y="46"/>
                </a:lnTo>
                <a:lnTo>
                  <a:pt x="46" y="44"/>
                </a:lnTo>
                <a:lnTo>
                  <a:pt x="47" y="42"/>
                </a:lnTo>
                <a:lnTo>
                  <a:pt x="49" y="39"/>
                </a:lnTo>
                <a:lnTo>
                  <a:pt x="50" y="37"/>
                </a:lnTo>
                <a:lnTo>
                  <a:pt x="51" y="35"/>
                </a:lnTo>
                <a:lnTo>
                  <a:pt x="51" y="32"/>
                </a:lnTo>
                <a:lnTo>
                  <a:pt x="51" y="30"/>
                </a:lnTo>
                <a:lnTo>
                  <a:pt x="52" y="27"/>
                </a:lnTo>
                <a:lnTo>
                  <a:pt x="51" y="24"/>
                </a:lnTo>
                <a:lnTo>
                  <a:pt x="51" y="21"/>
                </a:lnTo>
                <a:lnTo>
                  <a:pt x="51" y="19"/>
                </a:lnTo>
                <a:lnTo>
                  <a:pt x="50" y="16"/>
                </a:lnTo>
                <a:lnTo>
                  <a:pt x="49" y="13"/>
                </a:lnTo>
                <a:lnTo>
                  <a:pt x="47" y="12"/>
                </a:lnTo>
                <a:lnTo>
                  <a:pt x="46" y="10"/>
                </a:lnTo>
                <a:lnTo>
                  <a:pt x="44" y="7"/>
                </a:lnTo>
                <a:lnTo>
                  <a:pt x="43" y="6"/>
                </a:lnTo>
                <a:lnTo>
                  <a:pt x="40" y="4"/>
                </a:lnTo>
                <a:lnTo>
                  <a:pt x="39" y="2"/>
                </a:lnTo>
                <a:lnTo>
                  <a:pt x="36" y="2"/>
                </a:lnTo>
                <a:lnTo>
                  <a:pt x="33" y="1"/>
                </a:lnTo>
                <a:lnTo>
                  <a:pt x="32" y="0"/>
                </a:lnTo>
                <a:lnTo>
                  <a:pt x="29" y="0"/>
                </a:lnTo>
                <a:lnTo>
                  <a:pt x="26" y="0"/>
                </a:lnTo>
                <a:lnTo>
                  <a:pt x="23" y="0"/>
                </a:lnTo>
                <a:lnTo>
                  <a:pt x="20" y="0"/>
                </a:lnTo>
                <a:lnTo>
                  <a:pt x="18" y="1"/>
                </a:lnTo>
                <a:lnTo>
                  <a:pt x="16" y="2"/>
                </a:lnTo>
                <a:lnTo>
                  <a:pt x="13" y="2"/>
                </a:lnTo>
                <a:lnTo>
                  <a:pt x="11" y="4"/>
                </a:lnTo>
                <a:lnTo>
                  <a:pt x="9" y="6"/>
                </a:lnTo>
                <a:lnTo>
                  <a:pt x="7" y="7"/>
                </a:lnTo>
                <a:lnTo>
                  <a:pt x="6" y="10"/>
                </a:lnTo>
                <a:lnTo>
                  <a:pt x="4" y="12"/>
                </a:lnTo>
                <a:lnTo>
                  <a:pt x="3" y="13"/>
                </a:lnTo>
                <a:lnTo>
                  <a:pt x="2" y="16"/>
                </a:lnTo>
                <a:lnTo>
                  <a:pt x="1" y="19"/>
                </a:lnTo>
                <a:lnTo>
                  <a:pt x="0" y="21"/>
                </a:lnTo>
                <a:lnTo>
                  <a:pt x="0" y="24"/>
                </a:lnTo>
                <a:lnTo>
                  <a:pt x="0" y="27"/>
                </a:lnTo>
                <a:lnTo>
                  <a:pt x="0" y="30"/>
                </a:lnTo>
                <a:lnTo>
                  <a:pt x="0" y="32"/>
                </a:lnTo>
                <a:lnTo>
                  <a:pt x="1" y="35"/>
                </a:lnTo>
                <a:lnTo>
                  <a:pt x="2" y="37"/>
                </a:lnTo>
                <a:lnTo>
                  <a:pt x="3" y="39"/>
                </a:lnTo>
                <a:lnTo>
                  <a:pt x="4" y="42"/>
                </a:lnTo>
                <a:lnTo>
                  <a:pt x="6" y="44"/>
                </a:lnTo>
                <a:lnTo>
                  <a:pt x="7" y="46"/>
                </a:lnTo>
                <a:lnTo>
                  <a:pt x="9" y="47"/>
                </a:lnTo>
                <a:lnTo>
                  <a:pt x="11" y="49"/>
                </a:lnTo>
                <a:lnTo>
                  <a:pt x="13" y="50"/>
                </a:lnTo>
                <a:lnTo>
                  <a:pt x="16" y="51"/>
                </a:lnTo>
                <a:lnTo>
                  <a:pt x="18" y="53"/>
                </a:lnTo>
                <a:lnTo>
                  <a:pt x="20" y="53"/>
                </a:lnTo>
                <a:lnTo>
                  <a:pt x="23" y="53"/>
                </a:lnTo>
                <a:lnTo>
                  <a:pt x="26"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59" name="Freeform 179"/>
          <p:cNvSpPr>
            <a:spLocks/>
          </p:cNvSpPr>
          <p:nvPr/>
        </p:nvSpPr>
        <p:spPr bwMode="auto">
          <a:xfrm>
            <a:off x="8129588" y="4675188"/>
            <a:ext cx="74612" cy="87312"/>
          </a:xfrm>
          <a:custGeom>
            <a:avLst/>
            <a:gdLst>
              <a:gd name="T0" fmla="*/ 2147483647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2147483647 w 53"/>
              <a:gd name="T31" fmla="*/ 0 h 55"/>
              <a:gd name="T32" fmla="*/ 2147483647 w 53"/>
              <a:gd name="T33" fmla="*/ 0 h 55"/>
              <a:gd name="T34" fmla="*/ 2147483647 w 53"/>
              <a:gd name="T35" fmla="*/ 2147483647 h 55"/>
              <a:gd name="T36" fmla="*/ 2147483647 w 53"/>
              <a:gd name="T37" fmla="*/ 2147483647 h 55"/>
              <a:gd name="T38" fmla="*/ 2147483647 w 53"/>
              <a:gd name="T39" fmla="*/ 2147483647 h 55"/>
              <a:gd name="T40" fmla="*/ 2147483647 w 53"/>
              <a:gd name="T41" fmla="*/ 2147483647 h 55"/>
              <a:gd name="T42" fmla="*/ 2147483647 w 53"/>
              <a:gd name="T43" fmla="*/ 2147483647 h 55"/>
              <a:gd name="T44" fmla="*/ 2147483647 w 53"/>
              <a:gd name="T45" fmla="*/ 2147483647 h 55"/>
              <a:gd name="T46" fmla="*/ 0 w 53"/>
              <a:gd name="T47" fmla="*/ 2147483647 h 55"/>
              <a:gd name="T48" fmla="*/ 0 w 53"/>
              <a:gd name="T49" fmla="*/ 2147483647 h 55"/>
              <a:gd name="T50" fmla="*/ 2147483647 w 53"/>
              <a:gd name="T51" fmla="*/ 2147483647 h 55"/>
              <a:gd name="T52" fmla="*/ 2147483647 w 53"/>
              <a:gd name="T53" fmla="*/ 2147483647 h 55"/>
              <a:gd name="T54" fmla="*/ 2147483647 w 53"/>
              <a:gd name="T55" fmla="*/ 2147483647 h 55"/>
              <a:gd name="T56" fmla="*/ 2147483647 w 53"/>
              <a:gd name="T57" fmla="*/ 2147483647 h 55"/>
              <a:gd name="T58" fmla="*/ 2147483647 w 53"/>
              <a:gd name="T59" fmla="*/ 2147483647 h 55"/>
              <a:gd name="T60" fmla="*/ 2147483647 w 53"/>
              <a:gd name="T61" fmla="*/ 2147483647 h 55"/>
              <a:gd name="T62" fmla="*/ 2147483647 w 53"/>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55"/>
              <a:gd name="T98" fmla="*/ 53 w 53"/>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55">
                <a:moveTo>
                  <a:pt x="26" y="54"/>
                </a:moveTo>
                <a:lnTo>
                  <a:pt x="29" y="53"/>
                </a:lnTo>
                <a:lnTo>
                  <a:pt x="31" y="53"/>
                </a:lnTo>
                <a:lnTo>
                  <a:pt x="33" y="53"/>
                </a:lnTo>
                <a:lnTo>
                  <a:pt x="36" y="51"/>
                </a:lnTo>
                <a:lnTo>
                  <a:pt x="38" y="50"/>
                </a:lnTo>
                <a:lnTo>
                  <a:pt x="40" y="49"/>
                </a:lnTo>
                <a:lnTo>
                  <a:pt x="42" y="47"/>
                </a:lnTo>
                <a:lnTo>
                  <a:pt x="44" y="46"/>
                </a:lnTo>
                <a:lnTo>
                  <a:pt x="46" y="44"/>
                </a:lnTo>
                <a:lnTo>
                  <a:pt x="47" y="42"/>
                </a:lnTo>
                <a:lnTo>
                  <a:pt x="48" y="39"/>
                </a:lnTo>
                <a:lnTo>
                  <a:pt x="49" y="37"/>
                </a:lnTo>
                <a:lnTo>
                  <a:pt x="51" y="35"/>
                </a:lnTo>
                <a:lnTo>
                  <a:pt x="51" y="32"/>
                </a:lnTo>
                <a:lnTo>
                  <a:pt x="51" y="30"/>
                </a:lnTo>
                <a:lnTo>
                  <a:pt x="52" y="27"/>
                </a:lnTo>
                <a:lnTo>
                  <a:pt x="51" y="24"/>
                </a:lnTo>
                <a:lnTo>
                  <a:pt x="51" y="21"/>
                </a:lnTo>
                <a:lnTo>
                  <a:pt x="51" y="19"/>
                </a:lnTo>
                <a:lnTo>
                  <a:pt x="49" y="16"/>
                </a:lnTo>
                <a:lnTo>
                  <a:pt x="48" y="13"/>
                </a:lnTo>
                <a:lnTo>
                  <a:pt x="47" y="12"/>
                </a:lnTo>
                <a:lnTo>
                  <a:pt x="46" y="10"/>
                </a:lnTo>
                <a:lnTo>
                  <a:pt x="44" y="7"/>
                </a:lnTo>
                <a:lnTo>
                  <a:pt x="42" y="6"/>
                </a:lnTo>
                <a:lnTo>
                  <a:pt x="40" y="4"/>
                </a:lnTo>
                <a:lnTo>
                  <a:pt x="38" y="2"/>
                </a:lnTo>
                <a:lnTo>
                  <a:pt x="36" y="2"/>
                </a:lnTo>
                <a:lnTo>
                  <a:pt x="33" y="1"/>
                </a:lnTo>
                <a:lnTo>
                  <a:pt x="31" y="0"/>
                </a:lnTo>
                <a:lnTo>
                  <a:pt x="29" y="0"/>
                </a:lnTo>
                <a:lnTo>
                  <a:pt x="26" y="0"/>
                </a:lnTo>
                <a:lnTo>
                  <a:pt x="23" y="0"/>
                </a:lnTo>
                <a:lnTo>
                  <a:pt x="20" y="0"/>
                </a:lnTo>
                <a:lnTo>
                  <a:pt x="18" y="1"/>
                </a:lnTo>
                <a:lnTo>
                  <a:pt x="15" y="2"/>
                </a:lnTo>
                <a:lnTo>
                  <a:pt x="13" y="2"/>
                </a:lnTo>
                <a:lnTo>
                  <a:pt x="11" y="4"/>
                </a:lnTo>
                <a:lnTo>
                  <a:pt x="9" y="6"/>
                </a:lnTo>
                <a:lnTo>
                  <a:pt x="7" y="7"/>
                </a:lnTo>
                <a:lnTo>
                  <a:pt x="6" y="10"/>
                </a:lnTo>
                <a:lnTo>
                  <a:pt x="4" y="12"/>
                </a:lnTo>
                <a:lnTo>
                  <a:pt x="2" y="13"/>
                </a:lnTo>
                <a:lnTo>
                  <a:pt x="2" y="16"/>
                </a:lnTo>
                <a:lnTo>
                  <a:pt x="1" y="19"/>
                </a:lnTo>
                <a:lnTo>
                  <a:pt x="0" y="21"/>
                </a:lnTo>
                <a:lnTo>
                  <a:pt x="0" y="24"/>
                </a:lnTo>
                <a:lnTo>
                  <a:pt x="0" y="27"/>
                </a:lnTo>
                <a:lnTo>
                  <a:pt x="0" y="30"/>
                </a:lnTo>
                <a:lnTo>
                  <a:pt x="0" y="32"/>
                </a:lnTo>
                <a:lnTo>
                  <a:pt x="1" y="35"/>
                </a:lnTo>
                <a:lnTo>
                  <a:pt x="2" y="37"/>
                </a:lnTo>
                <a:lnTo>
                  <a:pt x="2" y="39"/>
                </a:lnTo>
                <a:lnTo>
                  <a:pt x="4" y="42"/>
                </a:lnTo>
                <a:lnTo>
                  <a:pt x="6" y="44"/>
                </a:lnTo>
                <a:lnTo>
                  <a:pt x="7" y="46"/>
                </a:lnTo>
                <a:lnTo>
                  <a:pt x="9" y="47"/>
                </a:lnTo>
                <a:lnTo>
                  <a:pt x="11" y="49"/>
                </a:lnTo>
                <a:lnTo>
                  <a:pt x="13" y="50"/>
                </a:lnTo>
                <a:lnTo>
                  <a:pt x="15" y="51"/>
                </a:lnTo>
                <a:lnTo>
                  <a:pt x="18" y="53"/>
                </a:lnTo>
                <a:lnTo>
                  <a:pt x="20" y="53"/>
                </a:lnTo>
                <a:lnTo>
                  <a:pt x="23" y="53"/>
                </a:lnTo>
                <a:lnTo>
                  <a:pt x="26" y="54"/>
                </a:lnTo>
              </a:path>
            </a:pathLst>
          </a:custGeom>
          <a:solidFill>
            <a:srgbClr val="FF7B3F"/>
          </a:solidFill>
          <a:ln w="12700" cap="rnd">
            <a:solidFill>
              <a:srgbClr val="000000"/>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60" name="Freeform 180"/>
          <p:cNvSpPr>
            <a:spLocks/>
          </p:cNvSpPr>
          <p:nvPr/>
        </p:nvSpPr>
        <p:spPr bwMode="auto">
          <a:xfrm>
            <a:off x="6743700" y="4748213"/>
            <a:ext cx="142875" cy="606425"/>
          </a:xfrm>
          <a:custGeom>
            <a:avLst/>
            <a:gdLst>
              <a:gd name="T0" fmla="*/ 2147483647 w 101"/>
              <a:gd name="T1" fmla="*/ 0 h 382"/>
              <a:gd name="T2" fmla="*/ 0 w 101"/>
              <a:gd name="T3" fmla="*/ 2147483647 h 382"/>
              <a:gd name="T4" fmla="*/ 2147483647 w 101"/>
              <a:gd name="T5" fmla="*/ 0 h 382"/>
              <a:gd name="T6" fmla="*/ 0 60000 65536"/>
              <a:gd name="T7" fmla="*/ 0 60000 65536"/>
              <a:gd name="T8" fmla="*/ 0 60000 65536"/>
              <a:gd name="T9" fmla="*/ 0 w 101"/>
              <a:gd name="T10" fmla="*/ 0 h 382"/>
              <a:gd name="T11" fmla="*/ 101 w 101"/>
              <a:gd name="T12" fmla="*/ 382 h 382"/>
            </a:gdLst>
            <a:ahLst/>
            <a:cxnLst>
              <a:cxn ang="T6">
                <a:pos x="T0" y="T1"/>
              </a:cxn>
              <a:cxn ang="T7">
                <a:pos x="T2" y="T3"/>
              </a:cxn>
              <a:cxn ang="T8">
                <a:pos x="T4" y="T5"/>
              </a:cxn>
            </a:cxnLst>
            <a:rect l="T9" t="T10" r="T11" b="T12"/>
            <a:pathLst>
              <a:path w="101" h="382">
                <a:moveTo>
                  <a:pt x="100" y="0"/>
                </a:moveTo>
                <a:lnTo>
                  <a:pt x="0" y="381"/>
                </a:lnTo>
                <a:lnTo>
                  <a:pt x="100" y="0"/>
                </a:lnTo>
              </a:path>
            </a:pathLst>
          </a:custGeom>
          <a:solidFill>
            <a:schemeClr val="tx1"/>
          </a:solidFill>
          <a:ln w="25400" cap="rnd">
            <a:solidFill>
              <a:srgbClr val="FFFFFF"/>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6261" name="Freeform 181"/>
          <p:cNvSpPr>
            <a:spLocks/>
          </p:cNvSpPr>
          <p:nvPr/>
        </p:nvSpPr>
        <p:spPr bwMode="auto">
          <a:xfrm>
            <a:off x="6843713" y="4749800"/>
            <a:ext cx="150812" cy="603250"/>
          </a:xfrm>
          <a:custGeom>
            <a:avLst/>
            <a:gdLst>
              <a:gd name="T0" fmla="*/ 2147483647 w 107"/>
              <a:gd name="T1" fmla="*/ 0 h 380"/>
              <a:gd name="T2" fmla="*/ 0 w 107"/>
              <a:gd name="T3" fmla="*/ 2147483647 h 380"/>
              <a:gd name="T4" fmla="*/ 2147483647 w 107"/>
              <a:gd name="T5" fmla="*/ 0 h 380"/>
              <a:gd name="T6" fmla="*/ 0 60000 65536"/>
              <a:gd name="T7" fmla="*/ 0 60000 65536"/>
              <a:gd name="T8" fmla="*/ 0 60000 65536"/>
              <a:gd name="T9" fmla="*/ 0 w 107"/>
              <a:gd name="T10" fmla="*/ 0 h 380"/>
              <a:gd name="T11" fmla="*/ 107 w 107"/>
              <a:gd name="T12" fmla="*/ 380 h 380"/>
            </a:gdLst>
            <a:ahLst/>
            <a:cxnLst>
              <a:cxn ang="T6">
                <a:pos x="T0" y="T1"/>
              </a:cxn>
              <a:cxn ang="T7">
                <a:pos x="T2" y="T3"/>
              </a:cxn>
              <a:cxn ang="T8">
                <a:pos x="T4" y="T5"/>
              </a:cxn>
            </a:cxnLst>
            <a:rect l="T9" t="T10" r="T11" b="T12"/>
            <a:pathLst>
              <a:path w="107" h="380">
                <a:moveTo>
                  <a:pt x="106" y="0"/>
                </a:moveTo>
                <a:lnTo>
                  <a:pt x="0" y="379"/>
                </a:lnTo>
                <a:lnTo>
                  <a:pt x="106" y="0"/>
                </a:lnTo>
              </a:path>
            </a:pathLst>
          </a:custGeom>
          <a:solidFill>
            <a:schemeClr val="tx1"/>
          </a:solidFill>
          <a:ln w="25400" cap="rnd">
            <a:solidFill>
              <a:srgbClr val="FFFFFF"/>
            </a:solidFill>
            <a:round/>
            <a:headEnd/>
            <a:tailEnd/>
          </a:ln>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grpSp>
        <p:nvGrpSpPr>
          <p:cNvPr id="46262" name="Group 182"/>
          <p:cNvGrpSpPr>
            <a:grpSpLocks/>
          </p:cNvGrpSpPr>
          <p:nvPr/>
        </p:nvGrpSpPr>
        <p:grpSpPr bwMode="auto">
          <a:xfrm>
            <a:off x="615950" y="4846638"/>
            <a:ext cx="4641850" cy="338137"/>
            <a:chOff x="437" y="3053"/>
            <a:chExt cx="3289" cy="213"/>
          </a:xfrm>
        </p:grpSpPr>
        <p:sp>
          <p:nvSpPr>
            <p:cNvPr id="46263" name="Rectangle 183"/>
            <p:cNvSpPr>
              <a:spLocks noChangeArrowheads="1"/>
            </p:cNvSpPr>
            <p:nvPr/>
          </p:nvSpPr>
          <p:spPr bwMode="auto">
            <a:xfrm>
              <a:off x="437" y="3074"/>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1</a:t>
              </a:r>
            </a:p>
          </p:txBody>
        </p:sp>
        <p:sp>
          <p:nvSpPr>
            <p:cNvPr id="46264" name="Rectangle 184"/>
            <p:cNvSpPr>
              <a:spLocks noChangeArrowheads="1"/>
            </p:cNvSpPr>
            <p:nvPr/>
          </p:nvSpPr>
          <p:spPr bwMode="auto">
            <a:xfrm>
              <a:off x="523" y="3074"/>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2</a:t>
              </a:r>
            </a:p>
          </p:txBody>
        </p:sp>
        <p:sp>
          <p:nvSpPr>
            <p:cNvPr id="46265" name="Rectangle 185"/>
            <p:cNvSpPr>
              <a:spLocks noChangeArrowheads="1"/>
            </p:cNvSpPr>
            <p:nvPr/>
          </p:nvSpPr>
          <p:spPr bwMode="auto">
            <a:xfrm>
              <a:off x="655" y="3072"/>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3</a:t>
              </a:r>
            </a:p>
          </p:txBody>
        </p:sp>
        <p:sp>
          <p:nvSpPr>
            <p:cNvPr id="46266" name="Rectangle 186"/>
            <p:cNvSpPr>
              <a:spLocks noChangeArrowheads="1"/>
            </p:cNvSpPr>
            <p:nvPr/>
          </p:nvSpPr>
          <p:spPr bwMode="auto">
            <a:xfrm>
              <a:off x="761" y="3074"/>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4</a:t>
              </a:r>
            </a:p>
          </p:txBody>
        </p:sp>
        <p:sp>
          <p:nvSpPr>
            <p:cNvPr id="46267" name="Rectangle 187"/>
            <p:cNvSpPr>
              <a:spLocks noChangeArrowheads="1"/>
            </p:cNvSpPr>
            <p:nvPr/>
          </p:nvSpPr>
          <p:spPr bwMode="auto">
            <a:xfrm>
              <a:off x="893" y="3074"/>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5</a:t>
              </a:r>
            </a:p>
          </p:txBody>
        </p:sp>
        <p:sp>
          <p:nvSpPr>
            <p:cNvPr id="46268" name="Rectangle 188"/>
            <p:cNvSpPr>
              <a:spLocks noChangeArrowheads="1"/>
            </p:cNvSpPr>
            <p:nvPr/>
          </p:nvSpPr>
          <p:spPr bwMode="auto">
            <a:xfrm>
              <a:off x="1025" y="3074"/>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6</a:t>
              </a:r>
            </a:p>
          </p:txBody>
        </p:sp>
        <p:sp>
          <p:nvSpPr>
            <p:cNvPr id="46269" name="Rectangle 189"/>
            <p:cNvSpPr>
              <a:spLocks noChangeArrowheads="1"/>
            </p:cNvSpPr>
            <p:nvPr/>
          </p:nvSpPr>
          <p:spPr bwMode="auto">
            <a:xfrm>
              <a:off x="1131" y="3072"/>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7</a:t>
              </a:r>
            </a:p>
          </p:txBody>
        </p:sp>
        <p:sp>
          <p:nvSpPr>
            <p:cNvPr id="46270" name="Rectangle 190"/>
            <p:cNvSpPr>
              <a:spLocks noChangeArrowheads="1"/>
            </p:cNvSpPr>
            <p:nvPr/>
          </p:nvSpPr>
          <p:spPr bwMode="auto">
            <a:xfrm>
              <a:off x="1227" y="3074"/>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8</a:t>
              </a:r>
            </a:p>
          </p:txBody>
        </p:sp>
        <p:sp>
          <p:nvSpPr>
            <p:cNvPr id="46271" name="Rectangle 191"/>
            <p:cNvSpPr>
              <a:spLocks noChangeArrowheads="1"/>
            </p:cNvSpPr>
            <p:nvPr/>
          </p:nvSpPr>
          <p:spPr bwMode="auto">
            <a:xfrm>
              <a:off x="1403" y="3074"/>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9</a:t>
              </a:r>
            </a:p>
          </p:txBody>
        </p:sp>
        <p:sp>
          <p:nvSpPr>
            <p:cNvPr id="46272" name="Rectangle 192"/>
            <p:cNvSpPr>
              <a:spLocks noChangeArrowheads="1"/>
            </p:cNvSpPr>
            <p:nvPr/>
          </p:nvSpPr>
          <p:spPr bwMode="auto">
            <a:xfrm>
              <a:off x="1574" y="3074"/>
              <a:ext cx="22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10</a:t>
              </a:r>
            </a:p>
          </p:txBody>
        </p:sp>
        <p:sp>
          <p:nvSpPr>
            <p:cNvPr id="46273" name="Rectangle 193"/>
            <p:cNvSpPr>
              <a:spLocks noChangeArrowheads="1"/>
            </p:cNvSpPr>
            <p:nvPr/>
          </p:nvSpPr>
          <p:spPr bwMode="auto">
            <a:xfrm>
              <a:off x="1699" y="3076"/>
              <a:ext cx="22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11</a:t>
              </a:r>
            </a:p>
          </p:txBody>
        </p:sp>
        <p:sp>
          <p:nvSpPr>
            <p:cNvPr id="46274" name="Rectangle 194"/>
            <p:cNvSpPr>
              <a:spLocks noChangeArrowheads="1"/>
            </p:cNvSpPr>
            <p:nvPr/>
          </p:nvSpPr>
          <p:spPr bwMode="auto">
            <a:xfrm>
              <a:off x="1807" y="3074"/>
              <a:ext cx="22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12</a:t>
              </a:r>
            </a:p>
          </p:txBody>
        </p:sp>
        <p:sp>
          <p:nvSpPr>
            <p:cNvPr id="46275" name="Rectangle 195"/>
            <p:cNvSpPr>
              <a:spLocks noChangeArrowheads="1"/>
            </p:cNvSpPr>
            <p:nvPr/>
          </p:nvSpPr>
          <p:spPr bwMode="auto">
            <a:xfrm>
              <a:off x="1922" y="3074"/>
              <a:ext cx="22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13</a:t>
              </a:r>
            </a:p>
          </p:txBody>
        </p:sp>
        <p:sp>
          <p:nvSpPr>
            <p:cNvPr id="46276" name="Rectangle 196"/>
            <p:cNvSpPr>
              <a:spLocks noChangeArrowheads="1"/>
            </p:cNvSpPr>
            <p:nvPr/>
          </p:nvSpPr>
          <p:spPr bwMode="auto">
            <a:xfrm>
              <a:off x="2062" y="3072"/>
              <a:ext cx="22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14</a:t>
              </a:r>
            </a:p>
          </p:txBody>
        </p:sp>
        <p:sp>
          <p:nvSpPr>
            <p:cNvPr id="46277" name="Rectangle 197"/>
            <p:cNvSpPr>
              <a:spLocks noChangeArrowheads="1"/>
            </p:cNvSpPr>
            <p:nvPr/>
          </p:nvSpPr>
          <p:spPr bwMode="auto">
            <a:xfrm>
              <a:off x="3429" y="3053"/>
              <a:ext cx="29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400" b="1">
                  <a:latin typeface="Times New Roman" charset="0"/>
                </a:rPr>
                <a:t>15</a:t>
              </a:r>
            </a:p>
          </p:txBody>
        </p:sp>
      </p:gr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tr-TR" smtClean="0"/>
              <a:t>Risk altındaki bireyler için</a:t>
            </a:r>
            <a:endParaRPr lang="en-US" smtClean="0"/>
          </a:p>
        </p:txBody>
      </p:sp>
      <p:sp>
        <p:nvSpPr>
          <p:cNvPr id="84995" name="Rectangle 3"/>
          <p:cNvSpPr>
            <a:spLocks noGrp="1" noChangeArrowheads="1"/>
          </p:cNvSpPr>
          <p:nvPr>
            <p:ph type="body" idx="1"/>
          </p:nvPr>
        </p:nvSpPr>
        <p:spPr/>
        <p:txBody>
          <a:bodyPr/>
          <a:lstStyle/>
          <a:p>
            <a:pPr eaLnBrk="1" hangingPunct="1">
              <a:buFont typeface="Wingdings" pitchFamily="2" charset="2"/>
              <a:buChar char="u"/>
              <a:defRPr/>
            </a:pPr>
            <a:r>
              <a:rPr lang="tr-TR" smtClean="0"/>
              <a:t>Mümkünse genetik test</a:t>
            </a:r>
            <a:endParaRPr lang="en-US" smtClean="0"/>
          </a:p>
          <a:p>
            <a:pPr eaLnBrk="1" hangingPunct="1">
              <a:buFont typeface="Wingdings" pitchFamily="2" charset="2"/>
              <a:buChar char="u"/>
              <a:defRPr/>
            </a:pPr>
            <a:r>
              <a:rPr lang="tr-TR" smtClean="0"/>
              <a:t>Yoksa </a:t>
            </a:r>
            <a:r>
              <a:rPr lang="en-US" smtClean="0"/>
              <a:t>sigmoidos</a:t>
            </a:r>
            <a:r>
              <a:rPr lang="tr-TR" smtClean="0"/>
              <a:t>kopi </a:t>
            </a:r>
            <a:r>
              <a:rPr lang="en-US" smtClean="0"/>
              <a:t> 1-2 y</a:t>
            </a:r>
            <a:r>
              <a:rPr lang="tr-TR" smtClean="0"/>
              <a:t>ılda bir</a:t>
            </a:r>
            <a:r>
              <a:rPr lang="en-US" smtClean="0"/>
              <a:t> 10-12</a:t>
            </a:r>
            <a:r>
              <a:rPr lang="tr-TR" smtClean="0"/>
              <a:t> yaştan başlayarak</a:t>
            </a:r>
            <a:r>
              <a:rPr lang="en-US" smtClean="0"/>
              <a:t>. </a:t>
            </a:r>
          </a:p>
          <a:p>
            <a:pPr eaLnBrk="1" hangingPunct="1">
              <a:buFont typeface="Wingdings" pitchFamily="2" charset="2"/>
              <a:buChar char="u"/>
              <a:defRPr/>
            </a:pPr>
            <a:r>
              <a:rPr lang="en-US" smtClean="0"/>
              <a:t>36 </a:t>
            </a:r>
            <a:r>
              <a:rPr lang="tr-TR" smtClean="0"/>
              <a:t>yaşa veya </a:t>
            </a:r>
            <a:r>
              <a:rPr lang="en-US" smtClean="0"/>
              <a:t>pol</a:t>
            </a:r>
            <a:r>
              <a:rPr lang="tr-TR" smtClean="0"/>
              <a:t>ip görülene kadar sürüdürülür.</a:t>
            </a: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mtClean="0"/>
              <a:t>Geneti</a:t>
            </a:r>
            <a:r>
              <a:rPr lang="tr-TR" smtClean="0"/>
              <a:t>k</a:t>
            </a:r>
            <a:endParaRPr lang="en-US" smtClean="0"/>
          </a:p>
        </p:txBody>
      </p:sp>
      <p:sp>
        <p:nvSpPr>
          <p:cNvPr id="97283" name="Rectangle 3"/>
          <p:cNvSpPr>
            <a:spLocks noGrp="1" noChangeArrowheads="1"/>
          </p:cNvSpPr>
          <p:nvPr>
            <p:ph type="body" idx="1"/>
          </p:nvPr>
        </p:nvSpPr>
        <p:spPr>
          <a:xfrm>
            <a:off x="228600" y="1600200"/>
            <a:ext cx="8915400" cy="4530725"/>
          </a:xfrm>
        </p:spPr>
        <p:txBody>
          <a:bodyPr/>
          <a:lstStyle/>
          <a:p>
            <a:pPr eaLnBrk="1" hangingPunct="1">
              <a:buFont typeface="Wingdings" pitchFamily="2" charset="2"/>
              <a:buChar char="u"/>
              <a:defRPr/>
            </a:pPr>
            <a:r>
              <a:rPr lang="tr-TR" sz="2800" smtClean="0"/>
              <a:t>O.</a:t>
            </a:r>
            <a:r>
              <a:rPr lang="en-US" sz="2800" smtClean="0"/>
              <a:t>dominant </a:t>
            </a:r>
            <a:endParaRPr lang="tr-TR" sz="2800" smtClean="0"/>
          </a:p>
          <a:p>
            <a:pPr eaLnBrk="1" hangingPunct="1">
              <a:buFont typeface="Wingdings" pitchFamily="2" charset="2"/>
              <a:buChar char="u"/>
              <a:defRPr/>
            </a:pPr>
            <a:r>
              <a:rPr lang="tr-TR" sz="2800" smtClean="0"/>
              <a:t>Hastaların anne ya da babaları %75</a:t>
            </a:r>
            <a:r>
              <a:rPr lang="en-US" sz="2800" smtClean="0"/>
              <a:t>-80 </a:t>
            </a:r>
            <a:r>
              <a:rPr lang="tr-TR" sz="2800" smtClean="0"/>
              <a:t>hastadır</a:t>
            </a:r>
          </a:p>
          <a:p>
            <a:pPr eaLnBrk="1" hangingPunct="1">
              <a:buFont typeface="Wingdings" pitchFamily="2" charset="2"/>
              <a:buChar char="u"/>
              <a:defRPr/>
            </a:pPr>
            <a:r>
              <a:rPr lang="tr-TR" sz="2800" smtClean="0"/>
              <a:t>%</a:t>
            </a:r>
            <a:r>
              <a:rPr lang="en-US" sz="2800" smtClean="0"/>
              <a:t>20-25</a:t>
            </a:r>
            <a:r>
              <a:rPr lang="tr-TR" sz="2800" smtClean="0"/>
              <a:t> taze mutasyonla oluşur</a:t>
            </a:r>
          </a:p>
          <a:p>
            <a:pPr eaLnBrk="1" hangingPunct="1">
              <a:buFont typeface="Wingdings" pitchFamily="2" charset="2"/>
              <a:buChar char="u"/>
              <a:defRPr/>
            </a:pPr>
            <a:r>
              <a:rPr lang="tr-TR" sz="2800" smtClean="0"/>
              <a:t>Hasta bireyin çocuklarında risk %</a:t>
            </a:r>
            <a:r>
              <a:rPr lang="en-US" sz="2800" smtClean="0"/>
              <a:t>50</a:t>
            </a:r>
            <a:r>
              <a:rPr lang="tr-TR" sz="2800" smtClean="0"/>
              <a:t> dir.</a:t>
            </a:r>
            <a:endParaRPr lang="en-US" sz="2800" smtClean="0"/>
          </a:p>
          <a:p>
            <a:pPr eaLnBrk="1" hangingPunct="1">
              <a:buFont typeface="Wingdings" pitchFamily="2" charset="2"/>
              <a:buChar char="u"/>
              <a:defRPr/>
            </a:pPr>
            <a:endParaRPr lang="tr-TR" sz="2800" smtClean="0"/>
          </a:p>
          <a:p>
            <a:pPr eaLnBrk="1" hangingPunct="1">
              <a:buFont typeface="Wingdings" pitchFamily="2" charset="2"/>
              <a:buNone/>
              <a:defRPr/>
            </a:pPr>
            <a:endParaRPr lang="tr-TR" sz="2800" smtClean="0"/>
          </a:p>
          <a:p>
            <a:pPr eaLnBrk="1" hangingPunct="1">
              <a:buFont typeface="Wingdings" pitchFamily="2" charset="2"/>
              <a:buChar char="u"/>
              <a:defRPr/>
            </a:pPr>
            <a:endParaRPr lang="tr-TR" sz="2800" smtClean="0"/>
          </a:p>
          <a:p>
            <a:pPr eaLnBrk="1" hangingPunct="1">
              <a:buFont typeface="Wingdings" pitchFamily="2" charset="2"/>
              <a:buChar char="u"/>
              <a:defRPr/>
            </a:pPr>
            <a:endParaRPr lang="tr-TR" sz="2800" smtClean="0"/>
          </a:p>
          <a:p>
            <a:pPr eaLnBrk="1" hangingPunct="1">
              <a:buFont typeface="Wingdings" pitchFamily="2" charset="2"/>
              <a:buChar char="u"/>
              <a:defRPr/>
            </a:pPr>
            <a:endParaRPr lang="tr-TR" sz="2800" smtClean="0"/>
          </a:p>
          <a:p>
            <a:pPr eaLnBrk="1" hangingPunct="1">
              <a:buFont typeface="Wingdings" pitchFamily="2" charset="2"/>
              <a:buNone/>
              <a:defRPr/>
            </a:pPr>
            <a:endParaRPr lang="tr-TR" sz="2800" smtClean="0"/>
          </a:p>
          <a:p>
            <a:pPr eaLnBrk="1" hangingPunct="1">
              <a:buFont typeface="Wingdings" pitchFamily="2" charset="2"/>
              <a:buNone/>
              <a:defRPr/>
            </a:pPr>
            <a:endParaRPr lang="tr-TR"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4"/>
          <p:cNvSpPr txBox="1">
            <a:spLocks noChangeArrowheads="1"/>
          </p:cNvSpPr>
          <p:nvPr/>
        </p:nvSpPr>
        <p:spPr bwMode="ltGray">
          <a:xfrm>
            <a:off x="1066800" y="609600"/>
            <a:ext cx="701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2000" u="sng"/>
              <a:t>Aile hikayesini değerlendirmede iki aşamalı yaklaşım:</a:t>
            </a:r>
          </a:p>
        </p:txBody>
      </p:sp>
      <p:sp>
        <p:nvSpPr>
          <p:cNvPr id="49155" name="Text Box 5"/>
          <p:cNvSpPr txBox="1">
            <a:spLocks noChangeArrowheads="1"/>
          </p:cNvSpPr>
          <p:nvPr/>
        </p:nvSpPr>
        <p:spPr bwMode="ltGray">
          <a:xfrm>
            <a:off x="1279525" y="1784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49156" name="Rectangle 8"/>
          <p:cNvSpPr>
            <a:spLocks noChangeArrowheads="1"/>
          </p:cNvSpPr>
          <p:nvPr/>
        </p:nvSpPr>
        <p:spPr bwMode="ltGray">
          <a:xfrm>
            <a:off x="1066800" y="1828800"/>
            <a:ext cx="3048000" cy="835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600"/>
              <a:t>I.   1. derece akrabada veya iki 2. derece akrabada KRK var mı?</a:t>
            </a:r>
          </a:p>
        </p:txBody>
      </p:sp>
      <p:sp>
        <p:nvSpPr>
          <p:cNvPr id="49157" name="Rectangle 9"/>
          <p:cNvSpPr>
            <a:spLocks noChangeArrowheads="1"/>
          </p:cNvSpPr>
          <p:nvPr/>
        </p:nvSpPr>
        <p:spPr bwMode="ltGray">
          <a:xfrm>
            <a:off x="1066800" y="2971800"/>
            <a:ext cx="3048000" cy="107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600"/>
              <a:t>II.   Yüksek risk özelliklerini taşıyor mu? (2 akraba biri 50 yaş altında KRK olgusu)</a:t>
            </a:r>
          </a:p>
        </p:txBody>
      </p:sp>
      <p:sp>
        <p:nvSpPr>
          <p:cNvPr id="49158" name="Rectangle 10"/>
          <p:cNvSpPr>
            <a:spLocks noChangeArrowheads="1"/>
          </p:cNvSpPr>
          <p:nvPr/>
        </p:nvSpPr>
        <p:spPr bwMode="ltGray">
          <a:xfrm>
            <a:off x="5562600" y="1219200"/>
            <a:ext cx="3048000" cy="59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600"/>
              <a:t>Rutin inceleme: 50 yaş altında başlamalı</a:t>
            </a:r>
          </a:p>
        </p:txBody>
      </p:sp>
      <p:sp>
        <p:nvSpPr>
          <p:cNvPr id="49159" name="Rectangle 11"/>
          <p:cNvSpPr>
            <a:spLocks noChangeArrowheads="1"/>
          </p:cNvSpPr>
          <p:nvPr/>
        </p:nvSpPr>
        <p:spPr bwMode="ltGray">
          <a:xfrm>
            <a:off x="5562600" y="2133600"/>
            <a:ext cx="3048000" cy="34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600"/>
              <a:t>Aile öyküsünü derinleştir</a:t>
            </a:r>
          </a:p>
        </p:txBody>
      </p:sp>
      <p:sp>
        <p:nvSpPr>
          <p:cNvPr id="49160" name="Rectangle 12"/>
          <p:cNvSpPr>
            <a:spLocks noChangeArrowheads="1"/>
          </p:cNvSpPr>
          <p:nvPr/>
        </p:nvSpPr>
        <p:spPr bwMode="ltGray">
          <a:xfrm>
            <a:off x="5562600" y="2743200"/>
            <a:ext cx="3048000" cy="59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600"/>
              <a:t>FAP veya HNPKK olasılığını düşün</a:t>
            </a:r>
          </a:p>
        </p:txBody>
      </p:sp>
      <p:sp>
        <p:nvSpPr>
          <p:cNvPr id="49161" name="Rectangle 13"/>
          <p:cNvSpPr>
            <a:spLocks noChangeArrowheads="1"/>
          </p:cNvSpPr>
          <p:nvPr/>
        </p:nvSpPr>
        <p:spPr bwMode="ltGray">
          <a:xfrm>
            <a:off x="5562600" y="3505200"/>
            <a:ext cx="3048000" cy="107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600"/>
              <a:t>İncelemeye 40 yaş altında veya en genç hastalanan bireyden 10 yaş önce başla</a:t>
            </a:r>
          </a:p>
        </p:txBody>
      </p:sp>
      <p:sp>
        <p:nvSpPr>
          <p:cNvPr id="49162" name="Line 14"/>
          <p:cNvSpPr>
            <a:spLocks noChangeShapeType="1"/>
          </p:cNvSpPr>
          <p:nvPr/>
        </p:nvSpPr>
        <p:spPr bwMode="ltGray">
          <a:xfrm flipV="1">
            <a:off x="4343400" y="1524000"/>
            <a:ext cx="1066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3" name="Line 15"/>
          <p:cNvSpPr>
            <a:spLocks noChangeShapeType="1"/>
          </p:cNvSpPr>
          <p:nvPr/>
        </p:nvSpPr>
        <p:spPr bwMode="ltGray">
          <a:xfrm>
            <a:off x="4343400" y="2286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4" name="Text Box 16"/>
          <p:cNvSpPr txBox="1">
            <a:spLocks noChangeArrowheads="1"/>
          </p:cNvSpPr>
          <p:nvPr/>
        </p:nvSpPr>
        <p:spPr bwMode="ltGray">
          <a:xfrm rot="-1784693">
            <a:off x="4114800" y="1752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400">
                <a:latin typeface="Arial" charset="0"/>
              </a:rPr>
              <a:t>hayır</a:t>
            </a:r>
          </a:p>
        </p:txBody>
      </p:sp>
      <p:sp>
        <p:nvSpPr>
          <p:cNvPr id="49165" name="Text Box 18"/>
          <p:cNvSpPr txBox="1">
            <a:spLocks noChangeArrowheads="1"/>
          </p:cNvSpPr>
          <p:nvPr/>
        </p:nvSpPr>
        <p:spPr bwMode="ltGray">
          <a:xfrm rot="1722357">
            <a:off x="4343400" y="3581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400">
                <a:latin typeface="Arial" charset="0"/>
              </a:rPr>
              <a:t>hayır</a:t>
            </a:r>
          </a:p>
        </p:txBody>
      </p:sp>
      <p:sp>
        <p:nvSpPr>
          <p:cNvPr id="49166" name="Text Box 19"/>
          <p:cNvSpPr txBox="1">
            <a:spLocks noChangeArrowheads="1"/>
          </p:cNvSpPr>
          <p:nvPr/>
        </p:nvSpPr>
        <p:spPr bwMode="ltGray">
          <a:xfrm rot="-1126640">
            <a:off x="4343400" y="2971800"/>
            <a:ext cx="519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400">
                <a:latin typeface="Arial" charset="0"/>
              </a:rPr>
              <a:t>evet</a:t>
            </a:r>
          </a:p>
        </p:txBody>
      </p:sp>
      <p:sp>
        <p:nvSpPr>
          <p:cNvPr id="49167" name="Line 21"/>
          <p:cNvSpPr>
            <a:spLocks noChangeShapeType="1"/>
          </p:cNvSpPr>
          <p:nvPr/>
        </p:nvSpPr>
        <p:spPr bwMode="ltGray">
          <a:xfrm flipV="1">
            <a:off x="4343400" y="3048000"/>
            <a:ext cx="1143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8" name="Line 22"/>
          <p:cNvSpPr>
            <a:spLocks noChangeShapeType="1"/>
          </p:cNvSpPr>
          <p:nvPr/>
        </p:nvSpPr>
        <p:spPr bwMode="ltGray">
          <a:xfrm>
            <a:off x="4343400" y="3505200"/>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9" name="Text Box 23"/>
          <p:cNvSpPr txBox="1">
            <a:spLocks noChangeArrowheads="1"/>
          </p:cNvSpPr>
          <p:nvPr/>
        </p:nvSpPr>
        <p:spPr bwMode="ltGray">
          <a:xfrm>
            <a:off x="4267200" y="2362200"/>
            <a:ext cx="519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400">
                <a:latin typeface="Arial" charset="0"/>
              </a:rPr>
              <a:t>evet</a:t>
            </a:r>
          </a:p>
        </p:txBody>
      </p:sp>
      <p:sp>
        <p:nvSpPr>
          <p:cNvPr id="49170" name="Text Box 24"/>
          <p:cNvSpPr txBox="1">
            <a:spLocks noChangeArrowheads="1"/>
          </p:cNvSpPr>
          <p:nvPr/>
        </p:nvSpPr>
        <p:spPr bwMode="ltGray">
          <a:xfrm>
            <a:off x="1143000" y="4419600"/>
            <a:ext cx="376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u="sng"/>
              <a:t>Ek değerlendirme yaklaşımları:</a:t>
            </a:r>
          </a:p>
        </p:txBody>
      </p:sp>
      <p:sp>
        <p:nvSpPr>
          <p:cNvPr id="49171" name="Text Box 25"/>
          <p:cNvSpPr txBox="1">
            <a:spLocks noChangeArrowheads="1"/>
          </p:cNvSpPr>
          <p:nvPr/>
        </p:nvSpPr>
        <p:spPr bwMode="ltGray">
          <a:xfrm>
            <a:off x="1066800" y="4953000"/>
            <a:ext cx="72247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buFontTx/>
              <a:buChar char="•"/>
            </a:pPr>
            <a:r>
              <a:rPr lang="tr-TR" altLang="en-US"/>
              <a:t>Ailede HNPKK ile ilişkili başka olgu var mı?</a:t>
            </a:r>
          </a:p>
          <a:p>
            <a:pPr>
              <a:buFontTx/>
              <a:buChar char="•"/>
            </a:pPr>
            <a:r>
              <a:rPr lang="tr-TR" altLang="en-US"/>
              <a:t>Aile bireylerinin tıbbi kayıtları ve ayrıntılı öyküleri</a:t>
            </a:r>
          </a:p>
          <a:p>
            <a:pPr>
              <a:buFontTx/>
              <a:buChar char="•"/>
            </a:pPr>
            <a:r>
              <a:rPr lang="tr-TR" altLang="en-US"/>
              <a:t>Polip yönünden klinik araştırma başlatma</a:t>
            </a:r>
          </a:p>
          <a:p>
            <a:pPr>
              <a:buFontTx/>
              <a:buChar char="•"/>
            </a:pPr>
            <a:r>
              <a:rPr lang="tr-TR" altLang="en-US"/>
              <a:t>Genetik bölümüne sevk; test öncesi ve sonrası danışmanlık </a:t>
            </a:r>
          </a:p>
          <a:p>
            <a:pPr>
              <a:buFontTx/>
              <a:buChar char="•"/>
            </a:pPr>
            <a:endParaRPr lang="tr-TR" altLang="en-US"/>
          </a:p>
          <a:p>
            <a:pPr>
              <a:buFontTx/>
              <a:buChar char="•"/>
            </a:pPr>
            <a:endParaRPr lang="tr-TR" altLang="en-US"/>
          </a:p>
        </p:txBody>
      </p:sp>
      <p:sp>
        <p:nvSpPr>
          <p:cNvPr id="49172" name="Line 26"/>
          <p:cNvSpPr>
            <a:spLocks noChangeShapeType="1"/>
          </p:cNvSpPr>
          <p:nvPr/>
        </p:nvSpPr>
        <p:spPr bwMode="ltGray">
          <a:xfrm flipH="1">
            <a:off x="4267200" y="2362200"/>
            <a:ext cx="1143000" cy="762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z="3600" smtClean="0"/>
              <a:t>Geneti</a:t>
            </a:r>
            <a:r>
              <a:rPr lang="tr-TR" sz="3600" smtClean="0"/>
              <a:t>k danışamanlık</a:t>
            </a:r>
            <a:endParaRPr lang="en-US" sz="3600" smtClean="0"/>
          </a:p>
        </p:txBody>
      </p:sp>
      <p:sp>
        <p:nvSpPr>
          <p:cNvPr id="99331" name="Rectangle 3"/>
          <p:cNvSpPr>
            <a:spLocks noGrp="1" noChangeArrowheads="1"/>
          </p:cNvSpPr>
          <p:nvPr>
            <p:ph type="body" idx="1"/>
          </p:nvPr>
        </p:nvSpPr>
        <p:spPr/>
        <p:txBody>
          <a:bodyPr/>
          <a:lstStyle/>
          <a:p>
            <a:pPr eaLnBrk="1" hangingPunct="1">
              <a:buFont typeface="Wingdings" pitchFamily="2" charset="2"/>
              <a:buChar char="u"/>
              <a:defRPr/>
            </a:pPr>
            <a:r>
              <a:rPr lang="tr-TR" sz="2400" smtClean="0"/>
              <a:t>Ayrıntılı aile öyküsü ve tıbbi kayıt incelemesi</a:t>
            </a:r>
          </a:p>
          <a:p>
            <a:pPr eaLnBrk="1" hangingPunct="1">
              <a:buFont typeface="Wingdings" pitchFamily="2" charset="2"/>
              <a:buNone/>
              <a:defRPr/>
            </a:pPr>
            <a:endParaRPr lang="en-US" sz="2400" smtClean="0"/>
          </a:p>
          <a:p>
            <a:pPr eaLnBrk="1" hangingPunct="1">
              <a:buFont typeface="Wingdings" pitchFamily="2" charset="2"/>
              <a:buChar char="u"/>
              <a:defRPr/>
            </a:pPr>
            <a:r>
              <a:rPr lang="tr-TR" sz="2400" smtClean="0"/>
              <a:t>Hastalık tanısının kesinleştirilmesi</a:t>
            </a:r>
          </a:p>
          <a:p>
            <a:pPr eaLnBrk="1" hangingPunct="1">
              <a:buFont typeface="Wingdings" pitchFamily="2" charset="2"/>
              <a:buNone/>
              <a:defRPr/>
            </a:pPr>
            <a:endParaRPr lang="tr-TR" sz="2400" smtClean="0"/>
          </a:p>
          <a:p>
            <a:pPr eaLnBrk="1" hangingPunct="1">
              <a:buFont typeface="Wingdings" pitchFamily="2" charset="2"/>
              <a:buChar char="u"/>
              <a:defRPr/>
            </a:pPr>
            <a:r>
              <a:rPr lang="tr-TR" sz="2400" smtClean="0"/>
              <a:t>Testin olumlu ve olumsuz taraflarını açıkça konuşmak</a:t>
            </a:r>
            <a:endParaRPr lang="en-US"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z="3600" smtClean="0"/>
              <a:t>Pres</a:t>
            </a:r>
            <a:r>
              <a:rPr lang="tr-TR" sz="3600" smtClean="0"/>
              <a:t>emptomatik</a:t>
            </a:r>
            <a:r>
              <a:rPr lang="en-US" sz="3600" smtClean="0"/>
              <a:t> Test</a:t>
            </a:r>
          </a:p>
        </p:txBody>
      </p:sp>
      <p:sp>
        <p:nvSpPr>
          <p:cNvPr id="98307" name="Rectangle 3"/>
          <p:cNvSpPr>
            <a:spLocks noGrp="1" noChangeArrowheads="1"/>
          </p:cNvSpPr>
          <p:nvPr>
            <p:ph type="body" idx="1"/>
          </p:nvPr>
        </p:nvSpPr>
        <p:spPr/>
        <p:txBody>
          <a:bodyPr/>
          <a:lstStyle/>
          <a:p>
            <a:pPr eaLnBrk="1" hangingPunct="1">
              <a:buFont typeface="Wingdings" pitchFamily="2" charset="2"/>
              <a:buChar char="u"/>
              <a:defRPr/>
            </a:pPr>
            <a:r>
              <a:rPr lang="en-US" sz="2400" smtClean="0"/>
              <a:t>Protein trun</a:t>
            </a:r>
            <a:r>
              <a:rPr lang="tr-TR" sz="2400" smtClean="0"/>
              <a:t>kasyon</a:t>
            </a:r>
            <a:r>
              <a:rPr lang="en-US" sz="2400" smtClean="0"/>
              <a:t> testi</a:t>
            </a:r>
          </a:p>
          <a:p>
            <a:pPr eaLnBrk="1" hangingPunct="1">
              <a:buFont typeface="Wingdings" pitchFamily="2" charset="2"/>
              <a:buChar char="u"/>
              <a:defRPr/>
            </a:pPr>
            <a:r>
              <a:rPr lang="en-US" sz="2400" smtClean="0"/>
              <a:t>Linkage anal</a:t>
            </a:r>
            <a:r>
              <a:rPr lang="tr-TR" sz="2400" smtClean="0"/>
              <a:t>izi</a:t>
            </a:r>
            <a:endParaRPr lang="en-US" sz="2400" smtClean="0"/>
          </a:p>
          <a:p>
            <a:pPr eaLnBrk="1" hangingPunct="1">
              <a:buFont typeface="Wingdings" pitchFamily="2" charset="2"/>
              <a:buChar char="u"/>
              <a:defRPr/>
            </a:pPr>
            <a:r>
              <a:rPr lang="tr-TR" sz="2400" smtClean="0"/>
              <a:t>Eğer hasta akrabada inceleme /test şansı olamamış/yoksa periyodik inceleme</a:t>
            </a:r>
            <a:r>
              <a:rPr lang="en-US" sz="2400" smtClean="0"/>
              <a:t>.</a:t>
            </a:r>
          </a:p>
          <a:p>
            <a:pPr eaLnBrk="1" hangingPunct="1">
              <a:buFont typeface="Wingdings" pitchFamily="2" charset="2"/>
              <a:buChar char="u"/>
              <a:defRPr/>
            </a:pPr>
            <a:r>
              <a:rPr lang="en-US" sz="2400" smtClean="0"/>
              <a:t>CHRPE </a:t>
            </a:r>
            <a:r>
              <a:rPr lang="tr-TR" sz="2400" smtClean="0"/>
              <a:t>en erken klinik semptom olabilir.</a:t>
            </a:r>
            <a:endParaRPr lang="en-US"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457200"/>
            <a:ext cx="7772400" cy="1524000"/>
          </a:xfrm>
        </p:spPr>
        <p:txBody>
          <a:bodyPr/>
          <a:lstStyle/>
          <a:p>
            <a:pPr eaLnBrk="1" hangingPunct="1">
              <a:defRPr/>
            </a:pPr>
            <a:r>
              <a:rPr lang="en-US" smtClean="0"/>
              <a:t>Protein Trun</a:t>
            </a:r>
            <a:r>
              <a:rPr lang="tr-TR" smtClean="0"/>
              <a:t>kasyon Testi</a:t>
            </a:r>
            <a:endParaRPr lang="en-US" smtClean="0"/>
          </a:p>
        </p:txBody>
      </p:sp>
      <p:sp>
        <p:nvSpPr>
          <p:cNvPr id="52227" name="Line 3"/>
          <p:cNvSpPr>
            <a:spLocks noChangeShapeType="1"/>
          </p:cNvSpPr>
          <p:nvPr/>
        </p:nvSpPr>
        <p:spPr bwMode="ltGray">
          <a:xfrm>
            <a:off x="2819400" y="1905000"/>
            <a:ext cx="4343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28" name="Line 4"/>
          <p:cNvSpPr>
            <a:spLocks noChangeShapeType="1"/>
          </p:cNvSpPr>
          <p:nvPr/>
        </p:nvSpPr>
        <p:spPr bwMode="ltGray">
          <a:xfrm>
            <a:off x="2819400" y="2514600"/>
            <a:ext cx="4343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29" name="AutoShape 5"/>
          <p:cNvSpPr>
            <a:spLocks noChangeArrowheads="1"/>
          </p:cNvSpPr>
          <p:nvPr/>
        </p:nvSpPr>
        <p:spPr bwMode="ltGray">
          <a:xfrm>
            <a:off x="5791200" y="1981200"/>
            <a:ext cx="304800" cy="304800"/>
          </a:xfrm>
          <a:prstGeom prst="octagon">
            <a:avLst>
              <a:gd name="adj" fmla="val 29287"/>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2230" name="Line 6"/>
          <p:cNvSpPr>
            <a:spLocks noChangeShapeType="1"/>
          </p:cNvSpPr>
          <p:nvPr/>
        </p:nvSpPr>
        <p:spPr bwMode="ltGray">
          <a:xfrm>
            <a:off x="5943600" y="22860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231" name="Text Box 7"/>
          <p:cNvSpPr txBox="1">
            <a:spLocks noChangeArrowheads="1"/>
          </p:cNvSpPr>
          <p:nvPr/>
        </p:nvSpPr>
        <p:spPr bwMode="ltGray">
          <a:xfrm>
            <a:off x="1524000" y="1600200"/>
            <a:ext cx="104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400">
                <a:latin typeface="Times New Roman" charset="0"/>
              </a:rPr>
              <a:t>normal</a:t>
            </a:r>
          </a:p>
        </p:txBody>
      </p:sp>
      <p:sp>
        <p:nvSpPr>
          <p:cNvPr id="52232" name="Text Box 8"/>
          <p:cNvSpPr txBox="1">
            <a:spLocks noChangeArrowheads="1"/>
          </p:cNvSpPr>
          <p:nvPr/>
        </p:nvSpPr>
        <p:spPr bwMode="ltGray">
          <a:xfrm>
            <a:off x="1600200" y="2362200"/>
            <a:ext cx="74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400">
                <a:latin typeface="Times New Roman" charset="0"/>
              </a:rPr>
              <a:t>FAP</a:t>
            </a:r>
          </a:p>
        </p:txBody>
      </p:sp>
      <p:sp>
        <p:nvSpPr>
          <p:cNvPr id="52233" name="AutoShape 13"/>
          <p:cNvSpPr>
            <a:spLocks noChangeArrowheads="1"/>
          </p:cNvSpPr>
          <p:nvPr/>
        </p:nvSpPr>
        <p:spPr bwMode="ltGray">
          <a:xfrm>
            <a:off x="4572000" y="25908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2234" name="AutoShape 14"/>
          <p:cNvSpPr>
            <a:spLocks noChangeArrowheads="1"/>
          </p:cNvSpPr>
          <p:nvPr/>
        </p:nvSpPr>
        <p:spPr bwMode="ltGray">
          <a:xfrm>
            <a:off x="4572000" y="34290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2235" name="AutoShape 15"/>
          <p:cNvSpPr>
            <a:spLocks noChangeArrowheads="1"/>
          </p:cNvSpPr>
          <p:nvPr/>
        </p:nvSpPr>
        <p:spPr bwMode="ltGray">
          <a:xfrm>
            <a:off x="4572000" y="43434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2236" name="AutoShape 16"/>
          <p:cNvSpPr>
            <a:spLocks noChangeArrowheads="1"/>
          </p:cNvSpPr>
          <p:nvPr/>
        </p:nvSpPr>
        <p:spPr bwMode="ltGray">
          <a:xfrm>
            <a:off x="4572000" y="52578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2237" name="Text Box 17"/>
          <p:cNvSpPr txBox="1">
            <a:spLocks noChangeArrowheads="1"/>
          </p:cNvSpPr>
          <p:nvPr/>
        </p:nvSpPr>
        <p:spPr bwMode="ltGray">
          <a:xfrm>
            <a:off x="3652838" y="2971800"/>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400">
                <a:latin typeface="Times New Roman" charset="0"/>
              </a:rPr>
              <a:t>PCR</a:t>
            </a:r>
            <a:r>
              <a:rPr lang="tr-TR" altLang="en-US" sz="2400">
                <a:latin typeface="Times New Roman" charset="0"/>
              </a:rPr>
              <a:t> ile çoğalt</a:t>
            </a:r>
            <a:endParaRPr lang="en-US" altLang="en-US" sz="2400">
              <a:latin typeface="Times New Roman" charset="0"/>
            </a:endParaRPr>
          </a:p>
        </p:txBody>
      </p:sp>
      <p:sp>
        <p:nvSpPr>
          <p:cNvPr id="52238" name="Text Box 18"/>
          <p:cNvSpPr txBox="1">
            <a:spLocks noChangeArrowheads="1"/>
          </p:cNvSpPr>
          <p:nvPr/>
        </p:nvSpPr>
        <p:spPr bwMode="ltGray">
          <a:xfrm>
            <a:off x="3459163" y="3810000"/>
            <a:ext cx="2360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400">
                <a:latin typeface="Times New Roman" charset="0"/>
              </a:rPr>
              <a:t>RNA</a:t>
            </a:r>
            <a:r>
              <a:rPr lang="tr-TR" altLang="en-US" sz="2400">
                <a:latin typeface="Times New Roman" charset="0"/>
              </a:rPr>
              <a:t>’ya dönüştür</a:t>
            </a:r>
            <a:endParaRPr lang="en-US" altLang="en-US" sz="2400">
              <a:latin typeface="Times New Roman" charset="0"/>
            </a:endParaRPr>
          </a:p>
        </p:txBody>
      </p:sp>
      <p:sp>
        <p:nvSpPr>
          <p:cNvPr id="52239" name="Text Box 19"/>
          <p:cNvSpPr txBox="1">
            <a:spLocks noChangeArrowheads="1"/>
          </p:cNvSpPr>
          <p:nvPr/>
        </p:nvSpPr>
        <p:spPr bwMode="ltGray">
          <a:xfrm>
            <a:off x="3443288" y="4724400"/>
            <a:ext cx="2341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a:latin typeface="Times New Roman" charset="0"/>
              </a:rPr>
              <a:t>Proteine dönüştür</a:t>
            </a:r>
            <a:endParaRPr lang="en-US" altLang="en-US" sz="2400">
              <a:latin typeface="Times New Roman" charset="0"/>
            </a:endParaRPr>
          </a:p>
        </p:txBody>
      </p:sp>
      <p:sp>
        <p:nvSpPr>
          <p:cNvPr id="52240" name="Text Box 20"/>
          <p:cNvSpPr txBox="1">
            <a:spLocks noChangeArrowheads="1"/>
          </p:cNvSpPr>
          <p:nvPr/>
        </p:nvSpPr>
        <p:spPr bwMode="ltGray">
          <a:xfrm>
            <a:off x="2468563" y="5562600"/>
            <a:ext cx="435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a:latin typeface="Times New Roman" charset="0"/>
              </a:rPr>
              <a:t>J</a:t>
            </a:r>
            <a:r>
              <a:rPr lang="en-US" altLang="en-US" sz="2400">
                <a:latin typeface="Times New Roman" charset="0"/>
              </a:rPr>
              <a:t>el ele</a:t>
            </a:r>
            <a:r>
              <a:rPr lang="tr-TR" altLang="en-US" sz="2400">
                <a:latin typeface="Times New Roman" charset="0"/>
              </a:rPr>
              <a:t>ktroforezi ile proteini incele</a:t>
            </a:r>
            <a:endParaRPr lang="en-US" altLang="en-US" sz="2400">
              <a:latin typeface="Times New Roman"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defRPr/>
            </a:pPr>
            <a:r>
              <a:rPr lang="en-US" dirty="0" smtClean="0"/>
              <a:t> </a:t>
            </a:r>
            <a:r>
              <a:rPr lang="tr-TR" dirty="0" smtClean="0"/>
              <a:t>PTT testi </a:t>
            </a:r>
            <a:endParaRPr lang="en-US" dirty="0" smtClean="0"/>
          </a:p>
        </p:txBody>
      </p:sp>
      <p:sp>
        <p:nvSpPr>
          <p:cNvPr id="53251" name="Rectangle 3"/>
          <p:cNvSpPr>
            <a:spLocks noChangeArrowheads="1"/>
          </p:cNvSpPr>
          <p:nvPr/>
        </p:nvSpPr>
        <p:spPr bwMode="ltGray">
          <a:xfrm>
            <a:off x="1524000" y="2209800"/>
            <a:ext cx="6248400" cy="3962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endParaRPr lang="tr-TR" altLang="en-US" sz="2400">
              <a:latin typeface="Times New Roman" charset="0"/>
            </a:endParaRPr>
          </a:p>
        </p:txBody>
      </p:sp>
      <p:sp>
        <p:nvSpPr>
          <p:cNvPr id="53252" name="Rectangle 4"/>
          <p:cNvSpPr>
            <a:spLocks noChangeArrowheads="1"/>
          </p:cNvSpPr>
          <p:nvPr/>
        </p:nvSpPr>
        <p:spPr bwMode="ltGray">
          <a:xfrm>
            <a:off x="2133600" y="2819400"/>
            <a:ext cx="1219200" cy="2286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3253" name="Rectangle 5"/>
          <p:cNvSpPr>
            <a:spLocks noChangeArrowheads="1"/>
          </p:cNvSpPr>
          <p:nvPr/>
        </p:nvSpPr>
        <p:spPr bwMode="ltGray">
          <a:xfrm>
            <a:off x="3962400" y="3733800"/>
            <a:ext cx="1219200" cy="2286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3254" name="Rectangle 6"/>
          <p:cNvSpPr>
            <a:spLocks noChangeArrowheads="1"/>
          </p:cNvSpPr>
          <p:nvPr/>
        </p:nvSpPr>
        <p:spPr bwMode="ltGray">
          <a:xfrm>
            <a:off x="3962400" y="2819400"/>
            <a:ext cx="1219200" cy="2286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3255" name="Text Box 7"/>
          <p:cNvSpPr txBox="1">
            <a:spLocks noChangeArrowheads="1"/>
          </p:cNvSpPr>
          <p:nvPr/>
        </p:nvSpPr>
        <p:spPr bwMode="ltGray">
          <a:xfrm>
            <a:off x="5260975" y="2667000"/>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400" b="1">
                <a:solidFill>
                  <a:srgbClr val="333333"/>
                </a:solidFill>
                <a:latin typeface="Times New Roman" charset="0"/>
              </a:rPr>
              <a:t>Normal APC gen</a:t>
            </a:r>
            <a:r>
              <a:rPr lang="tr-TR" altLang="en-US" sz="2400" b="1">
                <a:solidFill>
                  <a:srgbClr val="333333"/>
                </a:solidFill>
                <a:latin typeface="Times New Roman" charset="0"/>
              </a:rPr>
              <a:t>i</a:t>
            </a:r>
            <a:endParaRPr lang="en-US" altLang="en-US" sz="2400" b="1">
              <a:solidFill>
                <a:srgbClr val="333333"/>
              </a:solidFill>
              <a:latin typeface="Times New Roman" charset="0"/>
            </a:endParaRPr>
          </a:p>
        </p:txBody>
      </p:sp>
      <p:sp>
        <p:nvSpPr>
          <p:cNvPr id="53256" name="Text Box 8"/>
          <p:cNvSpPr txBox="1">
            <a:spLocks noChangeArrowheads="1"/>
          </p:cNvSpPr>
          <p:nvPr/>
        </p:nvSpPr>
        <p:spPr bwMode="ltGray">
          <a:xfrm>
            <a:off x="5257800" y="3657600"/>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b="1">
                <a:solidFill>
                  <a:srgbClr val="333333"/>
                </a:solidFill>
                <a:latin typeface="Times New Roman" charset="0"/>
              </a:rPr>
              <a:t>Kısa</a:t>
            </a:r>
            <a:r>
              <a:rPr lang="en-US" altLang="en-US" sz="2400" b="1">
                <a:solidFill>
                  <a:srgbClr val="333333"/>
                </a:solidFill>
                <a:latin typeface="Times New Roman" charset="0"/>
              </a:rPr>
              <a:t> APC gen</a:t>
            </a:r>
            <a:r>
              <a:rPr lang="tr-TR" altLang="en-US" sz="2400" b="1">
                <a:solidFill>
                  <a:srgbClr val="333333"/>
                </a:solidFill>
                <a:latin typeface="Times New Roman" charset="0"/>
              </a:rPr>
              <a:t>i</a:t>
            </a:r>
            <a:endParaRPr lang="en-US" altLang="en-US" sz="2400" b="1">
              <a:solidFill>
                <a:srgbClr val="333333"/>
              </a:solidFill>
              <a:latin typeface="Times New Roman" charset="0"/>
            </a:endParaRPr>
          </a:p>
        </p:txBody>
      </p:sp>
      <p:sp>
        <p:nvSpPr>
          <p:cNvPr id="53257" name="Text Box 9"/>
          <p:cNvSpPr txBox="1">
            <a:spLocks noChangeArrowheads="1"/>
          </p:cNvSpPr>
          <p:nvPr/>
        </p:nvSpPr>
        <p:spPr bwMode="ltGray">
          <a:xfrm>
            <a:off x="2085975" y="5451475"/>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400">
                <a:solidFill>
                  <a:srgbClr val="333333"/>
                </a:solidFill>
                <a:latin typeface="Times New Roman" charset="0"/>
              </a:rPr>
              <a:t>Normal</a:t>
            </a:r>
          </a:p>
        </p:txBody>
      </p:sp>
      <p:sp>
        <p:nvSpPr>
          <p:cNvPr id="53258" name="Text Box 10"/>
          <p:cNvSpPr txBox="1">
            <a:spLocks noChangeArrowheads="1"/>
          </p:cNvSpPr>
          <p:nvPr/>
        </p:nvSpPr>
        <p:spPr bwMode="ltGray">
          <a:xfrm>
            <a:off x="4037013" y="5451475"/>
            <a:ext cx="87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a:solidFill>
                  <a:srgbClr val="333333"/>
                </a:solidFill>
                <a:latin typeface="Times New Roman" charset="0"/>
              </a:rPr>
              <a:t>Hasta</a:t>
            </a:r>
            <a:endParaRPr lang="en-US" altLang="en-US" sz="2400">
              <a:solidFill>
                <a:srgbClr val="333333"/>
              </a:solidFill>
              <a:latin typeface="Times New Roman"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Group 20"/>
          <p:cNvGrpSpPr>
            <a:grpSpLocks/>
          </p:cNvGrpSpPr>
          <p:nvPr/>
        </p:nvGrpSpPr>
        <p:grpSpPr bwMode="auto">
          <a:xfrm>
            <a:off x="457200" y="1066800"/>
            <a:ext cx="8153400" cy="5486400"/>
            <a:chOff x="457200" y="1066800"/>
            <a:chExt cx="8153400" cy="5486400"/>
          </a:xfrm>
        </p:grpSpPr>
        <p:sp>
          <p:nvSpPr>
            <p:cNvPr id="54275" name="Rectangle 2"/>
            <p:cNvSpPr>
              <a:spLocks noChangeArrowheads="1"/>
            </p:cNvSpPr>
            <p:nvPr/>
          </p:nvSpPr>
          <p:spPr bwMode="ltGray">
            <a:xfrm>
              <a:off x="3124200" y="1066800"/>
              <a:ext cx="28956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a:solidFill>
                    <a:srgbClr val="000000"/>
                  </a:solidFill>
                  <a:latin typeface="Times New Roman" charset="0"/>
                </a:rPr>
                <a:t>Proband </a:t>
              </a:r>
              <a:r>
                <a:rPr lang="en-US" altLang="en-US" sz="2400">
                  <a:solidFill>
                    <a:srgbClr val="000000"/>
                  </a:solidFill>
                  <a:latin typeface="Times New Roman" charset="0"/>
                </a:rPr>
                <a:t>PTT</a:t>
              </a:r>
            </a:p>
          </p:txBody>
        </p:sp>
        <p:sp>
          <p:nvSpPr>
            <p:cNvPr id="54276" name="Rectangle 4"/>
            <p:cNvSpPr>
              <a:spLocks noChangeArrowheads="1"/>
            </p:cNvSpPr>
            <p:nvPr/>
          </p:nvSpPr>
          <p:spPr bwMode="ltGray">
            <a:xfrm>
              <a:off x="1600200" y="1905000"/>
              <a:ext cx="990600" cy="4572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3200" b="1">
                  <a:solidFill>
                    <a:srgbClr val="000000"/>
                  </a:solidFill>
                  <a:latin typeface="Times New Roman" charset="0"/>
                </a:rPr>
                <a:t>-</a:t>
              </a:r>
            </a:p>
          </p:txBody>
        </p:sp>
        <p:sp>
          <p:nvSpPr>
            <p:cNvPr id="54277" name="Rectangle 5"/>
            <p:cNvSpPr>
              <a:spLocks noChangeArrowheads="1"/>
            </p:cNvSpPr>
            <p:nvPr/>
          </p:nvSpPr>
          <p:spPr bwMode="ltGray">
            <a:xfrm>
              <a:off x="6477000" y="1981200"/>
              <a:ext cx="990600" cy="4572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800" b="1">
                  <a:solidFill>
                    <a:srgbClr val="000000"/>
                  </a:solidFill>
                  <a:latin typeface="Times New Roman" charset="0"/>
                </a:rPr>
                <a:t>+</a:t>
              </a:r>
            </a:p>
          </p:txBody>
        </p:sp>
        <p:sp>
          <p:nvSpPr>
            <p:cNvPr id="54278" name="Rectangle 8"/>
            <p:cNvSpPr>
              <a:spLocks noChangeArrowheads="1"/>
            </p:cNvSpPr>
            <p:nvPr/>
          </p:nvSpPr>
          <p:spPr bwMode="ltGray">
            <a:xfrm>
              <a:off x="457200" y="3048000"/>
              <a:ext cx="31242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000">
                  <a:solidFill>
                    <a:srgbClr val="000000"/>
                  </a:solidFill>
                  <a:latin typeface="Times New Roman" charset="0"/>
                </a:rPr>
                <a:t>Riskli akrabalarda </a:t>
              </a:r>
              <a:r>
                <a:rPr lang="en-US" altLang="en-US" sz="2000">
                  <a:solidFill>
                    <a:srgbClr val="000000"/>
                  </a:solidFill>
                  <a:latin typeface="Times New Roman" charset="0"/>
                </a:rPr>
                <a:t>DNA testi </a:t>
              </a:r>
            </a:p>
            <a:p>
              <a:pPr algn="ctr" eaLnBrk="1" hangingPunct="1"/>
              <a:r>
                <a:rPr lang="tr-TR" altLang="en-US" sz="2000">
                  <a:solidFill>
                    <a:srgbClr val="000000"/>
                  </a:solidFill>
                  <a:latin typeface="Times New Roman" charset="0"/>
                </a:rPr>
                <a:t>yapılamıyor</a:t>
              </a:r>
              <a:r>
                <a:rPr lang="en-US" altLang="en-US" sz="2000">
                  <a:latin typeface="Times New Roman" charset="0"/>
                </a:rPr>
                <a:t> </a:t>
              </a:r>
            </a:p>
          </p:txBody>
        </p:sp>
        <p:sp>
          <p:nvSpPr>
            <p:cNvPr id="54279" name="Rectangle 9"/>
            <p:cNvSpPr>
              <a:spLocks noChangeArrowheads="1"/>
            </p:cNvSpPr>
            <p:nvPr/>
          </p:nvSpPr>
          <p:spPr bwMode="ltGray">
            <a:xfrm>
              <a:off x="5715000" y="3048000"/>
              <a:ext cx="2362200" cy="6858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a:solidFill>
                    <a:srgbClr val="000000"/>
                  </a:solidFill>
                  <a:latin typeface="Times New Roman" charset="0"/>
                </a:rPr>
                <a:t>Riskli akrabalarda </a:t>
              </a:r>
            </a:p>
            <a:p>
              <a:pPr algn="ctr" eaLnBrk="1" hangingPunct="1"/>
              <a:r>
                <a:rPr lang="en-US" altLang="en-US" sz="2400">
                  <a:solidFill>
                    <a:srgbClr val="000000"/>
                  </a:solidFill>
                  <a:latin typeface="Times New Roman" charset="0"/>
                </a:rPr>
                <a:t>PTT </a:t>
              </a:r>
              <a:r>
                <a:rPr lang="tr-TR" altLang="en-US" sz="2400">
                  <a:solidFill>
                    <a:srgbClr val="000000"/>
                  </a:solidFill>
                  <a:latin typeface="Times New Roman" charset="0"/>
                </a:rPr>
                <a:t>sonucu</a:t>
              </a:r>
              <a:endParaRPr lang="en-US" altLang="en-US" sz="2400">
                <a:solidFill>
                  <a:srgbClr val="000000"/>
                </a:solidFill>
                <a:latin typeface="Times New Roman" charset="0"/>
              </a:endParaRPr>
            </a:p>
          </p:txBody>
        </p:sp>
        <p:sp>
          <p:nvSpPr>
            <p:cNvPr id="54280" name="Rectangle 12"/>
            <p:cNvSpPr>
              <a:spLocks noChangeArrowheads="1"/>
            </p:cNvSpPr>
            <p:nvPr/>
          </p:nvSpPr>
          <p:spPr bwMode="ltGray">
            <a:xfrm>
              <a:off x="990600" y="4572000"/>
              <a:ext cx="2057400" cy="19050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a:solidFill>
                    <a:srgbClr val="000000"/>
                  </a:solidFill>
                  <a:latin typeface="Times New Roman" charset="0"/>
                </a:rPr>
                <a:t>Kolonoskopi</a:t>
              </a:r>
            </a:p>
            <a:p>
              <a:pPr algn="ctr" eaLnBrk="1" hangingPunct="1"/>
              <a:r>
                <a:rPr lang="tr-TR" altLang="en-US" sz="2400">
                  <a:solidFill>
                    <a:srgbClr val="000000"/>
                  </a:solidFill>
                  <a:latin typeface="Times New Roman" charset="0"/>
                </a:rPr>
                <a:t> izlemi</a:t>
              </a:r>
              <a:endParaRPr lang="en-US" altLang="en-US" sz="2400">
                <a:solidFill>
                  <a:srgbClr val="000000"/>
                </a:solidFill>
                <a:latin typeface="Times New Roman" charset="0"/>
              </a:endParaRPr>
            </a:p>
          </p:txBody>
        </p:sp>
        <p:sp>
          <p:nvSpPr>
            <p:cNvPr id="54281" name="AutoShape 15"/>
            <p:cNvSpPr>
              <a:spLocks noChangeArrowheads="1"/>
            </p:cNvSpPr>
            <p:nvPr/>
          </p:nvSpPr>
          <p:spPr bwMode="ltGray">
            <a:xfrm>
              <a:off x="1981200" y="2514600"/>
              <a:ext cx="152400" cy="457200"/>
            </a:xfrm>
            <a:prstGeom prst="downArrow">
              <a:avLst>
                <a:gd name="adj1" fmla="val 50000"/>
                <a:gd name="adj2" fmla="val 75000"/>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4282" name="AutoShape 16"/>
            <p:cNvSpPr>
              <a:spLocks noChangeArrowheads="1"/>
            </p:cNvSpPr>
            <p:nvPr/>
          </p:nvSpPr>
          <p:spPr bwMode="ltGray">
            <a:xfrm>
              <a:off x="6858000" y="2514600"/>
              <a:ext cx="152400" cy="457200"/>
            </a:xfrm>
            <a:prstGeom prst="downArrow">
              <a:avLst>
                <a:gd name="adj1" fmla="val 50000"/>
                <a:gd name="adj2" fmla="val 75000"/>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4283" name="AutoShape 17"/>
            <p:cNvSpPr>
              <a:spLocks noChangeArrowheads="1"/>
            </p:cNvSpPr>
            <p:nvPr/>
          </p:nvSpPr>
          <p:spPr bwMode="ltGray">
            <a:xfrm>
              <a:off x="1981200" y="3886200"/>
              <a:ext cx="152400" cy="457200"/>
            </a:xfrm>
            <a:prstGeom prst="downArrow">
              <a:avLst>
                <a:gd name="adj1" fmla="val 50000"/>
                <a:gd name="adj2" fmla="val 75000"/>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4284" name="Rectangle 18"/>
            <p:cNvSpPr>
              <a:spLocks noChangeArrowheads="1"/>
            </p:cNvSpPr>
            <p:nvPr/>
          </p:nvSpPr>
          <p:spPr bwMode="ltGray">
            <a:xfrm>
              <a:off x="7239000" y="4267200"/>
              <a:ext cx="990600" cy="4572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3200" b="1">
                  <a:solidFill>
                    <a:srgbClr val="000000"/>
                  </a:solidFill>
                  <a:latin typeface="Times New Roman" charset="0"/>
                </a:rPr>
                <a:t>-</a:t>
              </a:r>
            </a:p>
          </p:txBody>
        </p:sp>
        <p:sp>
          <p:nvSpPr>
            <p:cNvPr id="54285" name="Rectangle 19"/>
            <p:cNvSpPr>
              <a:spLocks noChangeArrowheads="1"/>
            </p:cNvSpPr>
            <p:nvPr/>
          </p:nvSpPr>
          <p:spPr bwMode="ltGray">
            <a:xfrm>
              <a:off x="4648200" y="4267200"/>
              <a:ext cx="990600" cy="45720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800" b="1">
                  <a:solidFill>
                    <a:srgbClr val="000000"/>
                  </a:solidFill>
                  <a:latin typeface="Times New Roman" charset="0"/>
                </a:rPr>
                <a:t>+</a:t>
              </a:r>
            </a:p>
          </p:txBody>
        </p:sp>
        <p:sp>
          <p:nvSpPr>
            <p:cNvPr id="54286" name="AutoShape 20"/>
            <p:cNvSpPr>
              <a:spLocks noChangeArrowheads="1"/>
            </p:cNvSpPr>
            <p:nvPr/>
          </p:nvSpPr>
          <p:spPr bwMode="ltGray">
            <a:xfrm rot="3908494">
              <a:off x="5410200" y="3733800"/>
              <a:ext cx="152400" cy="457200"/>
            </a:xfrm>
            <a:prstGeom prst="downArrow">
              <a:avLst>
                <a:gd name="adj1" fmla="val 50000"/>
                <a:gd name="adj2" fmla="val 75000"/>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4287" name="AutoShape 21"/>
            <p:cNvSpPr>
              <a:spLocks noChangeArrowheads="1"/>
            </p:cNvSpPr>
            <p:nvPr/>
          </p:nvSpPr>
          <p:spPr bwMode="ltGray">
            <a:xfrm rot="-3094916">
              <a:off x="7391400" y="3810000"/>
              <a:ext cx="152400" cy="457200"/>
            </a:xfrm>
            <a:prstGeom prst="downArrow">
              <a:avLst>
                <a:gd name="adj1" fmla="val 50000"/>
                <a:gd name="adj2" fmla="val 75000"/>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4288" name="AutoShape 22"/>
            <p:cNvSpPr>
              <a:spLocks noChangeArrowheads="1"/>
            </p:cNvSpPr>
            <p:nvPr/>
          </p:nvSpPr>
          <p:spPr bwMode="ltGray">
            <a:xfrm rot="3703889">
              <a:off x="3876675" y="4537075"/>
              <a:ext cx="228600" cy="1295400"/>
            </a:xfrm>
            <a:prstGeom prst="downArrow">
              <a:avLst>
                <a:gd name="adj1" fmla="val 50000"/>
                <a:gd name="adj2" fmla="val 141667"/>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4289" name="AutoShape 24"/>
            <p:cNvSpPr>
              <a:spLocks noChangeArrowheads="1"/>
            </p:cNvSpPr>
            <p:nvPr/>
          </p:nvSpPr>
          <p:spPr bwMode="ltGray">
            <a:xfrm>
              <a:off x="7620000" y="4800600"/>
              <a:ext cx="152400" cy="457200"/>
            </a:xfrm>
            <a:prstGeom prst="downArrow">
              <a:avLst>
                <a:gd name="adj1" fmla="val 50000"/>
                <a:gd name="adj2" fmla="val 75000"/>
              </a:avLst>
            </a:prstGeom>
            <a:solidFill>
              <a:srgbClr val="FF0000"/>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54290" name="Rectangle 25"/>
            <p:cNvSpPr>
              <a:spLocks noChangeArrowheads="1"/>
            </p:cNvSpPr>
            <p:nvPr/>
          </p:nvSpPr>
          <p:spPr bwMode="ltGray">
            <a:xfrm>
              <a:off x="6019800" y="5410200"/>
              <a:ext cx="2590800" cy="11430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400">
                  <a:solidFill>
                    <a:srgbClr val="000000"/>
                  </a:solidFill>
                  <a:latin typeface="Times New Roman" charset="0"/>
                </a:rPr>
                <a:t>Genel </a:t>
              </a:r>
              <a:r>
                <a:rPr lang="en-US" altLang="en-US" sz="2400">
                  <a:solidFill>
                    <a:srgbClr val="000000"/>
                  </a:solidFill>
                  <a:latin typeface="Times New Roman" charset="0"/>
                </a:rPr>
                <a:t>popula</a:t>
              </a:r>
              <a:r>
                <a:rPr lang="tr-TR" altLang="en-US" sz="2400">
                  <a:solidFill>
                    <a:srgbClr val="000000"/>
                  </a:solidFill>
                  <a:latin typeface="Times New Roman" charset="0"/>
                </a:rPr>
                <a:t>syon </a:t>
              </a:r>
            </a:p>
            <a:p>
              <a:pPr algn="ctr" eaLnBrk="1" hangingPunct="1"/>
              <a:r>
                <a:rPr lang="tr-TR" altLang="en-US" sz="2400">
                  <a:solidFill>
                    <a:srgbClr val="000000"/>
                  </a:solidFill>
                  <a:latin typeface="Times New Roman" charset="0"/>
                </a:rPr>
                <a:t>yaklaşımı</a:t>
              </a:r>
              <a:endParaRPr lang="en-US" altLang="en-US" sz="2400">
                <a:solidFill>
                  <a:srgbClr val="000000"/>
                </a:solidFill>
                <a:latin typeface="Times New Roman" charset="0"/>
              </a:endParaRPr>
            </a:p>
          </p:txBody>
        </p:sp>
        <p:sp>
          <p:nvSpPr>
            <p:cNvPr id="54291" name="Line 27"/>
            <p:cNvSpPr>
              <a:spLocks noChangeShapeType="1"/>
            </p:cNvSpPr>
            <p:nvPr/>
          </p:nvSpPr>
          <p:spPr bwMode="ltGray">
            <a:xfrm>
              <a:off x="6172200" y="1524000"/>
              <a:ext cx="457200" cy="304800"/>
            </a:xfrm>
            <a:prstGeom prst="line">
              <a:avLst/>
            </a:prstGeom>
            <a:noFill/>
            <a:ln w="57150">
              <a:solidFill>
                <a:srgbClr val="99FF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4292" name="Line 28"/>
            <p:cNvSpPr>
              <a:spLocks noChangeShapeType="1"/>
            </p:cNvSpPr>
            <p:nvPr/>
          </p:nvSpPr>
          <p:spPr bwMode="ltGray">
            <a:xfrm flipH="1">
              <a:off x="2209800" y="1524000"/>
              <a:ext cx="685800" cy="228600"/>
            </a:xfrm>
            <a:prstGeom prst="line">
              <a:avLst/>
            </a:prstGeom>
            <a:noFill/>
            <a:ln w="57150">
              <a:solidFill>
                <a:srgbClr val="99FF33"/>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381000" y="914400"/>
            <a:ext cx="833596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2800" b="1" u="sng">
                <a:solidFill>
                  <a:schemeClr val="tx2"/>
                </a:solidFill>
              </a:rPr>
              <a:t>Kalıtsal Meme</a:t>
            </a:r>
            <a:r>
              <a:rPr lang="en-US" altLang="en-US" sz="2800" b="1" u="sng">
                <a:solidFill>
                  <a:schemeClr val="tx2"/>
                </a:solidFill>
              </a:rPr>
              <a:t>/Over </a:t>
            </a:r>
            <a:r>
              <a:rPr lang="tr-TR" altLang="en-US" sz="2800" b="1" u="sng">
                <a:solidFill>
                  <a:schemeClr val="tx2"/>
                </a:solidFill>
              </a:rPr>
              <a:t>Kanser Sendromları</a:t>
            </a:r>
            <a:endParaRPr lang="tr-TR" altLang="en-US" sz="2000" b="1" u="sng">
              <a:solidFill>
                <a:schemeClr val="tx2"/>
              </a:solidFill>
            </a:endParaRPr>
          </a:p>
          <a:p>
            <a:endParaRPr lang="tr-TR" altLang="en-US" sz="2000" b="1" u="sng">
              <a:solidFill>
                <a:schemeClr val="tx2"/>
              </a:solidFill>
            </a:endParaRPr>
          </a:p>
          <a:p>
            <a:r>
              <a:rPr lang="tr-TR" altLang="en-US" sz="2000" b="1">
                <a:solidFill>
                  <a:schemeClr val="tx2"/>
                </a:solidFill>
              </a:rPr>
              <a:t>Kalıtsal meme ve over kanseri</a:t>
            </a:r>
          </a:p>
          <a:p>
            <a:r>
              <a:rPr lang="tr-TR" altLang="en-US" sz="2000" b="1">
                <a:solidFill>
                  <a:schemeClr val="tx2"/>
                </a:solidFill>
              </a:rPr>
              <a:t>Cowden Sendromu</a:t>
            </a:r>
          </a:p>
          <a:p>
            <a:r>
              <a:rPr lang="tr-TR" altLang="en-US" sz="2000" b="1">
                <a:solidFill>
                  <a:schemeClr val="tx2"/>
                </a:solidFill>
              </a:rPr>
              <a:t>Li-Fraumeni Sendromu</a:t>
            </a:r>
            <a:endParaRPr lang="en-US" altLang="en-US" sz="2000" b="1">
              <a:solidFill>
                <a:schemeClr val="tx2"/>
              </a:solidFill>
            </a:endParaRPr>
          </a:p>
          <a:p>
            <a:r>
              <a:rPr lang="en-US" altLang="en-US" sz="2000" b="1">
                <a:solidFill>
                  <a:schemeClr val="tx2"/>
                </a:solidFill>
              </a:rPr>
              <a:t>Kalıtsal diffüz gastrik kanser</a:t>
            </a:r>
            <a:endParaRPr lang="tr-TR" altLang="en-US" sz="2000" b="1">
              <a:solidFill>
                <a:schemeClr val="tx2"/>
              </a:solidFill>
            </a:endParaRPr>
          </a:p>
          <a:p>
            <a:endParaRPr lang="tr-TR" altLang="en-US" sz="2000" b="1">
              <a:solidFill>
                <a:schemeClr val="tx2"/>
              </a:solidFill>
            </a:endParaRPr>
          </a:p>
        </p:txBody>
      </p:sp>
      <p:sp>
        <p:nvSpPr>
          <p:cNvPr id="7171" name="TextBox 4"/>
          <p:cNvSpPr txBox="1">
            <a:spLocks noChangeArrowheads="1"/>
          </p:cNvSpPr>
          <p:nvPr/>
        </p:nvSpPr>
        <p:spPr bwMode="auto">
          <a:xfrm>
            <a:off x="1049338" y="3124200"/>
            <a:ext cx="696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buFont typeface="Arial" charset="0"/>
              <a:buChar char="•"/>
            </a:pPr>
            <a:r>
              <a:rPr lang="en-US" altLang="en-US" sz="2000">
                <a:solidFill>
                  <a:schemeClr val="tx2"/>
                </a:solidFill>
              </a:rPr>
              <a:t>O</a:t>
            </a:r>
            <a:r>
              <a:rPr lang="tr-TR" altLang="en-US" sz="2000">
                <a:solidFill>
                  <a:schemeClr val="tx2"/>
                </a:solidFill>
              </a:rPr>
              <a:t>tozomal dominant kalıtılır</a:t>
            </a:r>
            <a:r>
              <a:rPr lang="en-US" altLang="en-US" sz="2000">
                <a:solidFill>
                  <a:schemeClr val="tx2"/>
                </a:solidFill>
              </a:rPr>
              <a:t>lar</a:t>
            </a:r>
            <a:endParaRPr lang="tr-TR" altLang="en-US" sz="2000">
              <a:solidFill>
                <a:schemeClr val="tx2"/>
              </a:solidFill>
            </a:endParaRPr>
          </a:p>
          <a:p>
            <a:pPr>
              <a:buFont typeface="Arial" charset="0"/>
              <a:buChar char="•"/>
            </a:pPr>
            <a:r>
              <a:rPr lang="tr-TR" altLang="en-US" sz="2000">
                <a:solidFill>
                  <a:schemeClr val="tx2"/>
                </a:solidFill>
              </a:rPr>
              <a:t>Başka kanser ve klinik özelliklerle birlikte olabilir</a:t>
            </a:r>
          </a:p>
          <a:p>
            <a:pPr>
              <a:buFont typeface="Arial" charset="0"/>
              <a:buChar char="•"/>
            </a:pPr>
            <a:r>
              <a:rPr lang="tr-TR" altLang="en-US" sz="2000">
                <a:solidFill>
                  <a:schemeClr val="tx2"/>
                </a:solidFill>
              </a:rPr>
              <a:t>Risk altındaki bireyler</a:t>
            </a:r>
            <a:r>
              <a:rPr lang="en-US" altLang="en-US" sz="2000">
                <a:solidFill>
                  <a:schemeClr val="tx2"/>
                </a:solidFill>
              </a:rPr>
              <a:t>e presemptomatik test önerilir</a:t>
            </a:r>
            <a:endParaRPr lang="tr-TR" altLang="en-US" sz="2000">
              <a:solidFill>
                <a:schemeClr val="tx2"/>
              </a:solidFill>
            </a:endParaRPr>
          </a:p>
          <a:p>
            <a:endParaRPr lang="tr-TR" altLang="en-US" sz="2000">
              <a:solidFill>
                <a:schemeClr val="tx2"/>
              </a:solidFill>
            </a:endParaRPr>
          </a:p>
        </p:txBody>
      </p:sp>
      <p:sp>
        <p:nvSpPr>
          <p:cNvPr id="7172" name="TextBox 5"/>
          <p:cNvSpPr txBox="1">
            <a:spLocks noChangeArrowheads="1"/>
          </p:cNvSpPr>
          <p:nvPr/>
        </p:nvSpPr>
        <p:spPr bwMode="auto">
          <a:xfrm>
            <a:off x="1201738" y="4648200"/>
            <a:ext cx="659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a:solidFill>
                  <a:schemeClr val="tx2"/>
                </a:solidFill>
              </a:rPr>
              <a:t>Tüm meme kanserlerinin %5-10’u yüksek penetranslı, </a:t>
            </a:r>
          </a:p>
          <a:p>
            <a:r>
              <a:rPr lang="tr-TR" altLang="en-US">
                <a:solidFill>
                  <a:schemeClr val="tx2"/>
                </a:solidFill>
              </a:rPr>
              <a:t>mendelyen kalıtılan genlerle ilişkilidir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685800"/>
            <a:ext cx="8229600" cy="1139825"/>
          </a:xfrm>
        </p:spPr>
        <p:txBody>
          <a:bodyPr/>
          <a:lstStyle/>
          <a:p>
            <a:pPr eaLnBrk="1" hangingPunct="1">
              <a:defRPr/>
            </a:pPr>
            <a:r>
              <a:rPr lang="en-US" sz="3200" smtClean="0"/>
              <a:t>Aten</a:t>
            </a:r>
            <a:r>
              <a:rPr lang="tr-TR" sz="3200" smtClean="0"/>
              <a:t>üe </a:t>
            </a:r>
            <a:r>
              <a:rPr lang="en-US" sz="3200" smtClean="0"/>
              <a:t>Adenomat</a:t>
            </a:r>
            <a:r>
              <a:rPr lang="tr-TR" sz="3200" smtClean="0"/>
              <a:t>öz</a:t>
            </a:r>
            <a:r>
              <a:rPr lang="en-US" sz="3200" smtClean="0"/>
              <a:t> Pol</a:t>
            </a:r>
            <a:r>
              <a:rPr lang="tr-TR" sz="3200" smtClean="0"/>
              <a:t>i</a:t>
            </a:r>
            <a:r>
              <a:rPr lang="en-US" sz="3200" smtClean="0"/>
              <a:t>po</a:t>
            </a:r>
            <a:r>
              <a:rPr lang="tr-TR" sz="3200" smtClean="0"/>
              <a:t>z</a:t>
            </a:r>
            <a:r>
              <a:rPr lang="en-US" sz="3200" smtClean="0"/>
              <a:t>is</a:t>
            </a:r>
            <a:r>
              <a:rPr lang="tr-TR" sz="3200" smtClean="0"/>
              <a:t> K</a:t>
            </a:r>
            <a:r>
              <a:rPr lang="en-US" sz="3200" smtClean="0"/>
              <a:t>oli (AAPC)</a:t>
            </a:r>
          </a:p>
        </p:txBody>
      </p:sp>
      <p:sp>
        <p:nvSpPr>
          <p:cNvPr id="109571" name="Rectangle 3"/>
          <p:cNvSpPr>
            <a:spLocks noGrp="1" noChangeArrowheads="1"/>
          </p:cNvSpPr>
          <p:nvPr>
            <p:ph type="body" idx="1"/>
          </p:nvPr>
        </p:nvSpPr>
        <p:spPr>
          <a:xfrm>
            <a:off x="457200" y="2286000"/>
            <a:ext cx="8229600" cy="2438400"/>
          </a:xfrm>
        </p:spPr>
        <p:txBody>
          <a:bodyPr/>
          <a:lstStyle/>
          <a:p>
            <a:pPr eaLnBrk="1" hangingPunct="1">
              <a:buFont typeface="Wingdings" pitchFamily="2" charset="2"/>
              <a:buChar char="u"/>
              <a:defRPr/>
            </a:pPr>
            <a:r>
              <a:rPr lang="tr-TR" sz="2400" smtClean="0"/>
              <a:t>Ortalama 30 veya altında polip</a:t>
            </a:r>
            <a:endParaRPr lang="en-US" sz="2400" smtClean="0"/>
          </a:p>
          <a:p>
            <a:pPr eaLnBrk="1" hangingPunct="1">
              <a:buFont typeface="Wingdings" pitchFamily="2" charset="2"/>
              <a:buChar char="u"/>
              <a:defRPr/>
            </a:pPr>
            <a:r>
              <a:rPr lang="tr-TR" sz="2400" smtClean="0"/>
              <a:t>Kolon kanser riski yüksek; başlangıç yaşı 50-55.</a:t>
            </a:r>
            <a:endParaRPr lang="en-US" sz="2400" smtClean="0"/>
          </a:p>
          <a:p>
            <a:pPr eaLnBrk="1" hangingPunct="1">
              <a:buFont typeface="Wingdings" pitchFamily="2" charset="2"/>
              <a:buChar char="u"/>
              <a:defRPr/>
            </a:pPr>
            <a:r>
              <a:rPr lang="en-US" sz="2400" smtClean="0"/>
              <a:t>E</a:t>
            </a:r>
            <a:r>
              <a:rPr lang="tr-TR" sz="2400" smtClean="0"/>
              <a:t>ks</a:t>
            </a:r>
            <a:r>
              <a:rPr lang="en-US" sz="2400" smtClean="0"/>
              <a:t>traintestinal s</a:t>
            </a:r>
            <a:r>
              <a:rPr lang="tr-TR" sz="2400" smtClean="0"/>
              <a:t>emptomlar nadir</a:t>
            </a:r>
            <a:endParaRPr lang="en-US"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US" sz="4000" smtClean="0"/>
              <a:t>HNP</a:t>
            </a:r>
            <a:r>
              <a:rPr lang="tr-TR" sz="4000" smtClean="0"/>
              <a:t>KK</a:t>
            </a:r>
            <a:r>
              <a:rPr lang="en-US" sz="4000" smtClean="0"/>
              <a:t>: </a:t>
            </a:r>
            <a:r>
              <a:rPr lang="en-US" sz="3600" smtClean="0"/>
              <a:t> “Lynch s</a:t>
            </a:r>
            <a:r>
              <a:rPr lang="tr-TR" sz="3600" smtClean="0"/>
              <a:t>endromu”</a:t>
            </a:r>
          </a:p>
        </p:txBody>
      </p:sp>
      <p:sp>
        <p:nvSpPr>
          <p:cNvPr id="175107" name="Rectangle 3"/>
          <p:cNvSpPr>
            <a:spLocks noGrp="1" noChangeArrowheads="1"/>
          </p:cNvSpPr>
          <p:nvPr>
            <p:ph type="body" idx="1"/>
          </p:nvPr>
        </p:nvSpPr>
        <p:spPr/>
        <p:txBody>
          <a:bodyPr/>
          <a:lstStyle/>
          <a:p>
            <a:pPr eaLnBrk="1" hangingPunct="1">
              <a:spcBef>
                <a:spcPct val="25000"/>
              </a:spcBef>
              <a:spcAft>
                <a:spcPct val="25000"/>
              </a:spcAft>
              <a:buFont typeface="Wingdings" pitchFamily="2" charset="2"/>
              <a:buChar char="u"/>
              <a:defRPr/>
            </a:pPr>
            <a:r>
              <a:rPr lang="tr-TR" sz="2400" smtClean="0"/>
              <a:t>Tüm KRK olgularının %</a:t>
            </a:r>
            <a:r>
              <a:rPr lang="en-US" sz="2400" smtClean="0"/>
              <a:t>2-3</a:t>
            </a:r>
            <a:r>
              <a:rPr lang="tr-TR" sz="2400" smtClean="0"/>
              <a:t>’ü</a:t>
            </a:r>
            <a:endParaRPr lang="en-US" sz="2400" smtClean="0"/>
          </a:p>
          <a:p>
            <a:pPr eaLnBrk="1" hangingPunct="1">
              <a:spcBef>
                <a:spcPct val="25000"/>
              </a:spcBef>
              <a:spcAft>
                <a:spcPct val="25000"/>
              </a:spcAft>
              <a:buFont typeface="Wingdings" pitchFamily="2" charset="2"/>
              <a:buChar char="u"/>
              <a:defRPr/>
            </a:pPr>
            <a:r>
              <a:rPr lang="tr-TR" sz="2400" smtClean="0"/>
              <a:t>O. </a:t>
            </a:r>
            <a:r>
              <a:rPr lang="en-US" sz="2400" smtClean="0"/>
              <a:t>dominant; </a:t>
            </a:r>
            <a:r>
              <a:rPr lang="tr-TR" sz="2400" smtClean="0"/>
              <a:t>yüksek</a:t>
            </a:r>
            <a:r>
              <a:rPr lang="en-US" sz="2400" smtClean="0"/>
              <a:t> penetran</a:t>
            </a:r>
            <a:r>
              <a:rPr lang="tr-TR" sz="2400" smtClean="0"/>
              <a:t>s</a:t>
            </a:r>
            <a:endParaRPr lang="en-US" sz="2400" smtClean="0"/>
          </a:p>
          <a:p>
            <a:pPr eaLnBrk="1" hangingPunct="1">
              <a:spcBef>
                <a:spcPct val="25000"/>
              </a:spcBef>
              <a:spcAft>
                <a:spcPct val="25000"/>
              </a:spcAft>
              <a:buFont typeface="Wingdings" pitchFamily="2" charset="2"/>
              <a:buChar char="u"/>
              <a:defRPr/>
            </a:pPr>
            <a:r>
              <a:rPr lang="tr-TR" sz="2400" smtClean="0"/>
              <a:t>Ortalama başlangıç yaşı 40</a:t>
            </a:r>
            <a:r>
              <a:rPr lang="en-US" sz="2400" smtClean="0"/>
              <a:t>-50</a:t>
            </a:r>
          </a:p>
          <a:p>
            <a:pPr eaLnBrk="1" hangingPunct="1">
              <a:spcBef>
                <a:spcPct val="25000"/>
              </a:spcBef>
              <a:spcAft>
                <a:spcPct val="25000"/>
              </a:spcAft>
              <a:buFont typeface="Wingdings" pitchFamily="2" charset="2"/>
              <a:buChar char="u"/>
              <a:defRPr/>
            </a:pPr>
            <a:r>
              <a:rPr lang="tr-TR" sz="2400" smtClean="0"/>
              <a:t>Birden çok kuşakta tutulum</a:t>
            </a:r>
            <a:endParaRPr lang="en-US" sz="2400" smtClean="0"/>
          </a:p>
          <a:p>
            <a:pPr eaLnBrk="1" hangingPunct="1">
              <a:spcBef>
                <a:spcPct val="25000"/>
              </a:spcBef>
              <a:spcAft>
                <a:spcPct val="25000"/>
              </a:spcAft>
              <a:buFont typeface="Wingdings" pitchFamily="2" charset="2"/>
              <a:buChar char="u"/>
              <a:defRPr/>
            </a:pPr>
            <a:r>
              <a:rPr lang="tr-TR" sz="2400" smtClean="0"/>
              <a:t>%</a:t>
            </a:r>
            <a:r>
              <a:rPr lang="en-US" sz="2400" smtClean="0"/>
              <a:t>60-7</a:t>
            </a:r>
            <a:r>
              <a:rPr lang="tr-TR" sz="2400" smtClean="0"/>
              <a:t>0</a:t>
            </a:r>
            <a:r>
              <a:rPr lang="en-US" sz="2400" smtClean="0"/>
              <a:t> </a:t>
            </a:r>
            <a:r>
              <a:rPr lang="tr-TR" sz="2400" smtClean="0"/>
              <a:t>sağda/</a:t>
            </a:r>
            <a:r>
              <a:rPr lang="en-US" sz="2400" smtClean="0"/>
              <a:t>pro</a:t>
            </a:r>
            <a:r>
              <a:rPr lang="tr-TR" sz="2400" smtClean="0"/>
              <a:t>ks</a:t>
            </a:r>
            <a:r>
              <a:rPr lang="en-US" sz="2400" smtClean="0"/>
              <a:t>imal </a:t>
            </a:r>
            <a:r>
              <a:rPr lang="tr-TR" sz="2400" smtClean="0"/>
              <a:t>KRK</a:t>
            </a:r>
            <a:r>
              <a:rPr lang="en-US" sz="2400" smtClean="0"/>
              <a:t> t</a:t>
            </a:r>
            <a:r>
              <a:rPr lang="tr-TR" sz="2400" smtClean="0"/>
              <a:t>ümörler</a:t>
            </a:r>
            <a:endParaRPr lang="en-US" sz="2400" smtClean="0"/>
          </a:p>
          <a:p>
            <a:pPr eaLnBrk="1" hangingPunct="1">
              <a:spcBef>
                <a:spcPct val="25000"/>
              </a:spcBef>
              <a:spcAft>
                <a:spcPct val="25000"/>
              </a:spcAft>
              <a:buFont typeface="Wingdings" pitchFamily="2" charset="2"/>
              <a:buChar char="u"/>
              <a:defRPr/>
            </a:pPr>
            <a:r>
              <a:rPr lang="en-US" sz="2400" smtClean="0"/>
              <a:t>Pol</a:t>
            </a:r>
            <a:r>
              <a:rPr lang="tr-TR" sz="2400" smtClean="0"/>
              <a:t>ip görülebilir</a:t>
            </a:r>
            <a:r>
              <a:rPr lang="en-US" sz="2400" smtClean="0"/>
              <a:t>, </a:t>
            </a:r>
            <a:r>
              <a:rPr lang="tr-TR" sz="2400" smtClean="0"/>
              <a:t>çoklu primer tümör sık. Atenüe FAP ile karışabilir</a:t>
            </a:r>
            <a:r>
              <a:rPr lang="en-US" sz="2400" smtClean="0"/>
              <a:t> </a:t>
            </a:r>
          </a:p>
          <a:p>
            <a:pPr eaLnBrk="1" hangingPunct="1">
              <a:buFont typeface="Wingdings" pitchFamily="2" charset="2"/>
              <a:buChar char="u"/>
              <a:defRPr/>
            </a:pPr>
            <a:endParaRPr lang="tr-TR" sz="2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tr-TR" smtClean="0"/>
              <a:t>HNPKK</a:t>
            </a:r>
          </a:p>
        </p:txBody>
      </p:sp>
      <p:sp>
        <p:nvSpPr>
          <p:cNvPr id="174083" name="Rectangle 3"/>
          <p:cNvSpPr>
            <a:spLocks noGrp="1" noChangeArrowheads="1"/>
          </p:cNvSpPr>
          <p:nvPr>
            <p:ph type="body" idx="1"/>
          </p:nvPr>
        </p:nvSpPr>
        <p:spPr/>
        <p:txBody>
          <a:bodyPr/>
          <a:lstStyle/>
          <a:p>
            <a:pPr eaLnBrk="1" hangingPunct="1">
              <a:lnSpc>
                <a:spcPct val="110000"/>
              </a:lnSpc>
              <a:spcAft>
                <a:spcPct val="20000"/>
              </a:spcAft>
              <a:buFont typeface="Wingdings" pitchFamily="2" charset="2"/>
              <a:buChar char="u"/>
              <a:defRPr/>
            </a:pPr>
            <a:r>
              <a:rPr lang="tr-TR" sz="2400" smtClean="0"/>
              <a:t>Her 1000 bireyden 5-20’si HNPKK hastalığı nedeniyle yüksek risk grubundaki ailelerdendir.</a:t>
            </a:r>
            <a:r>
              <a:rPr lang="en-US" sz="2400" smtClean="0"/>
              <a:t> </a:t>
            </a:r>
            <a:r>
              <a:rPr lang="tr-TR" sz="2400" smtClean="0"/>
              <a:t>Bu bireylerin KRK için riskleri yaşam boyunca yüksektir ve 20’li yaşlarda başlar.</a:t>
            </a:r>
            <a:r>
              <a:rPr lang="en-US" sz="2400" smtClean="0"/>
              <a:t> </a:t>
            </a:r>
          </a:p>
          <a:p>
            <a:pPr eaLnBrk="1" hangingPunct="1">
              <a:buFont typeface="Wingdings" pitchFamily="2" charset="2"/>
              <a:buChar char="u"/>
              <a:defRPr/>
            </a:pPr>
            <a:endParaRPr lang="tr-TR"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sz="3600" smtClean="0"/>
              <a:t>HNP</a:t>
            </a:r>
            <a:r>
              <a:rPr lang="tr-TR" sz="3600" smtClean="0"/>
              <a:t>KK yaşam boyu kanser riskleri</a:t>
            </a:r>
          </a:p>
        </p:txBody>
      </p:sp>
      <p:sp>
        <p:nvSpPr>
          <p:cNvPr id="176131" name="Rectangle 3"/>
          <p:cNvSpPr>
            <a:spLocks noGrp="1" noChangeArrowheads="1"/>
          </p:cNvSpPr>
          <p:nvPr>
            <p:ph type="body" idx="1"/>
          </p:nvPr>
        </p:nvSpPr>
        <p:spPr/>
        <p:txBody>
          <a:bodyPr/>
          <a:lstStyle/>
          <a:p>
            <a:pPr lvl="1" eaLnBrk="1" hangingPunct="1">
              <a:spcBef>
                <a:spcPct val="10000"/>
              </a:spcBef>
              <a:spcAft>
                <a:spcPct val="10000"/>
              </a:spcAft>
              <a:defRPr/>
            </a:pPr>
            <a:r>
              <a:rPr lang="tr-TR" sz="2400" dirty="0" smtClean="0"/>
              <a:t> Kolorektal		%</a:t>
            </a:r>
            <a:r>
              <a:rPr lang="en-US" sz="2400" dirty="0" smtClean="0"/>
              <a:t>50-70 </a:t>
            </a:r>
          </a:p>
          <a:p>
            <a:pPr lvl="1" eaLnBrk="1" hangingPunct="1">
              <a:spcBef>
                <a:spcPct val="10000"/>
              </a:spcBef>
              <a:spcAft>
                <a:spcPct val="10000"/>
              </a:spcAft>
              <a:defRPr/>
            </a:pPr>
            <a:r>
              <a:rPr lang="en-US" sz="2400" dirty="0" smtClean="0"/>
              <a:t> </a:t>
            </a:r>
            <a:r>
              <a:rPr lang="en-US" sz="2400" dirty="0" err="1" smtClean="0"/>
              <a:t>Endometri</a:t>
            </a:r>
            <a:r>
              <a:rPr lang="tr-TR" sz="2400" dirty="0" smtClean="0"/>
              <a:t>y</a:t>
            </a:r>
            <a:r>
              <a:rPr lang="en-US" sz="2400" dirty="0" smtClean="0"/>
              <a:t>al  </a:t>
            </a:r>
            <a:r>
              <a:rPr lang="tr-TR" sz="2400" dirty="0" smtClean="0"/>
              <a:t>	%</a:t>
            </a:r>
            <a:r>
              <a:rPr lang="en-US" sz="2400" dirty="0" smtClean="0"/>
              <a:t>20-</a:t>
            </a:r>
            <a:r>
              <a:rPr lang="tr-TR" sz="2400" dirty="0" smtClean="0"/>
              <a:t>50</a:t>
            </a:r>
            <a:endParaRPr lang="en-US" sz="2400" dirty="0" smtClean="0"/>
          </a:p>
          <a:p>
            <a:pPr lvl="1" eaLnBrk="1" hangingPunct="1">
              <a:spcBef>
                <a:spcPct val="10000"/>
              </a:spcBef>
              <a:spcAft>
                <a:spcPct val="10000"/>
              </a:spcAft>
              <a:defRPr/>
            </a:pPr>
            <a:r>
              <a:rPr lang="en-US" sz="2400" dirty="0" smtClean="0"/>
              <a:t> </a:t>
            </a:r>
            <a:r>
              <a:rPr lang="en-US" sz="2400" dirty="0" err="1" smtClean="0"/>
              <a:t>Gastri</a:t>
            </a:r>
            <a:r>
              <a:rPr lang="tr-TR" sz="2400" dirty="0" smtClean="0"/>
              <a:t>k		%</a:t>
            </a:r>
            <a:r>
              <a:rPr lang="en-US" sz="2400" dirty="0" smtClean="0"/>
              <a:t>13-19</a:t>
            </a:r>
            <a:endParaRPr lang="tr-TR" sz="2400" dirty="0" smtClean="0"/>
          </a:p>
          <a:p>
            <a:pPr lvl="1" eaLnBrk="1" hangingPunct="1">
              <a:spcBef>
                <a:spcPct val="10000"/>
              </a:spcBef>
              <a:spcAft>
                <a:spcPct val="10000"/>
              </a:spcAft>
              <a:defRPr/>
            </a:pPr>
            <a:r>
              <a:rPr lang="en-US" sz="2400" dirty="0" smtClean="0"/>
              <a:t> </a:t>
            </a:r>
            <a:r>
              <a:rPr lang="en-US" sz="2400" dirty="0" err="1" smtClean="0"/>
              <a:t>Ov</a:t>
            </a:r>
            <a:r>
              <a:rPr lang="tr-TR" sz="2400" dirty="0" smtClean="0"/>
              <a:t>er			%</a:t>
            </a:r>
            <a:r>
              <a:rPr lang="en-US" sz="2400" dirty="0" smtClean="0"/>
              <a:t>9-12</a:t>
            </a:r>
          </a:p>
          <a:p>
            <a:pPr lvl="1" eaLnBrk="1" hangingPunct="1">
              <a:spcBef>
                <a:spcPct val="10000"/>
              </a:spcBef>
              <a:spcAft>
                <a:spcPct val="10000"/>
              </a:spcAft>
              <a:defRPr/>
            </a:pPr>
            <a:r>
              <a:rPr lang="en-US" sz="2400" dirty="0" smtClean="0"/>
              <a:t> </a:t>
            </a:r>
            <a:r>
              <a:rPr lang="tr-TR" sz="2400" dirty="0" smtClean="0"/>
              <a:t>Safra yolları		%</a:t>
            </a:r>
            <a:r>
              <a:rPr lang="en-US" sz="2400" dirty="0" smtClean="0"/>
              <a:t>2</a:t>
            </a:r>
          </a:p>
          <a:p>
            <a:pPr lvl="1" eaLnBrk="1" hangingPunct="1">
              <a:spcBef>
                <a:spcPct val="10000"/>
              </a:spcBef>
              <a:spcAft>
                <a:spcPct val="10000"/>
              </a:spcAft>
              <a:defRPr/>
            </a:pPr>
            <a:r>
              <a:rPr lang="en-US" sz="2400" dirty="0" smtClean="0"/>
              <a:t> </a:t>
            </a:r>
            <a:r>
              <a:rPr lang="tr-TR" sz="2400" dirty="0" smtClean="0"/>
              <a:t>Üriner yollar</a:t>
            </a:r>
            <a:r>
              <a:rPr lang="en-US" sz="2400" dirty="0" smtClean="0"/>
              <a:t>         </a:t>
            </a:r>
            <a:r>
              <a:rPr lang="tr-TR" sz="2400" dirty="0" smtClean="0"/>
              <a:t>%4</a:t>
            </a:r>
            <a:endParaRPr lang="en-US" sz="2400" dirty="0" smtClean="0"/>
          </a:p>
          <a:p>
            <a:pPr lvl="1" eaLnBrk="1" hangingPunct="1">
              <a:spcBef>
                <a:spcPct val="10000"/>
              </a:spcBef>
              <a:spcAft>
                <a:spcPct val="10000"/>
              </a:spcAft>
              <a:defRPr/>
            </a:pPr>
            <a:r>
              <a:rPr lang="en-US" sz="2400" dirty="0" smtClean="0"/>
              <a:t> </a:t>
            </a:r>
            <a:r>
              <a:rPr lang="tr-TR" sz="2400" dirty="0" smtClean="0"/>
              <a:t>İnce B		%</a:t>
            </a:r>
            <a:r>
              <a:rPr lang="en-US" sz="2400" dirty="0" smtClean="0"/>
              <a:t>1-4</a:t>
            </a:r>
          </a:p>
          <a:p>
            <a:pPr lvl="1" eaLnBrk="1" hangingPunct="1">
              <a:spcBef>
                <a:spcPct val="10000"/>
              </a:spcBef>
              <a:spcAft>
                <a:spcPct val="10000"/>
              </a:spcAft>
              <a:defRPr/>
            </a:pPr>
            <a:r>
              <a:rPr lang="en-US" sz="2400" dirty="0" smtClean="0"/>
              <a:t> B</a:t>
            </a:r>
            <a:r>
              <a:rPr lang="tr-TR" sz="2400" dirty="0" smtClean="0"/>
              <a:t>eyin</a:t>
            </a:r>
            <a:r>
              <a:rPr lang="en-US" sz="2400" dirty="0" smtClean="0"/>
              <a:t>/</a:t>
            </a:r>
            <a:r>
              <a:rPr lang="tr-TR" sz="2400" dirty="0" smtClean="0"/>
              <a:t>SS</a:t>
            </a:r>
            <a:r>
              <a:rPr lang="en-US" sz="2400" dirty="0" smtClean="0"/>
              <a:t>S	       </a:t>
            </a:r>
            <a:r>
              <a:rPr lang="tr-TR" sz="2400" dirty="0" smtClean="0"/>
              <a:t>	%</a:t>
            </a:r>
            <a:r>
              <a:rPr lang="en-US" sz="2400" dirty="0" smtClean="0"/>
              <a:t>1-3</a:t>
            </a:r>
          </a:p>
          <a:p>
            <a:pPr eaLnBrk="1" hangingPunct="1">
              <a:buFont typeface="Wingdings" pitchFamily="2" charset="2"/>
              <a:buChar char="u"/>
              <a:defRPr/>
            </a:pPr>
            <a:endParaRPr lang="tr-TR"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1258888" y="476250"/>
            <a:ext cx="6840537" cy="1152525"/>
          </a:xfrm>
          <a:prstGeom prst="rect">
            <a:avLst/>
          </a:prstGeom>
          <a:solidFill>
            <a:schemeClr val="bg2"/>
          </a:solidFill>
          <a:ln w="9525">
            <a:solidFill>
              <a:schemeClr val="tx1"/>
            </a:solidFill>
            <a:miter lim="800000"/>
            <a:headEnd/>
            <a:tailEnd/>
          </a:ln>
          <a:effectLst/>
        </p:spPr>
        <p:txBody>
          <a:bodyPr anchor="ctr"/>
          <a:lstStyle/>
          <a:p>
            <a:pPr algn="ctr" eaLnBrk="1" hangingPunct="1">
              <a:defRPr/>
            </a:pPr>
            <a:r>
              <a:rPr lang="en-US" sz="2800">
                <a:solidFill>
                  <a:schemeClr val="tx2"/>
                </a:solidFill>
                <a:effectLst>
                  <a:outerShdw blurRad="38100" dist="38100" dir="2700000" algn="tl">
                    <a:srgbClr val="000000"/>
                  </a:outerShdw>
                </a:effectLst>
                <a:latin typeface="Arial" pitchFamily="34" charset="0"/>
              </a:rPr>
              <a:t>HNP</a:t>
            </a:r>
            <a:r>
              <a:rPr lang="tr-TR" sz="2800">
                <a:solidFill>
                  <a:schemeClr val="tx2"/>
                </a:solidFill>
                <a:effectLst>
                  <a:outerShdw blurRad="38100" dist="38100" dir="2700000" algn="tl">
                    <a:srgbClr val="000000"/>
                  </a:outerShdw>
                </a:effectLst>
                <a:latin typeface="Arial" pitchFamily="34" charset="0"/>
              </a:rPr>
              <a:t>KK</a:t>
            </a:r>
            <a:r>
              <a:rPr lang="en-US" sz="2800">
                <a:solidFill>
                  <a:schemeClr val="tx2"/>
                </a:solidFill>
                <a:effectLst>
                  <a:outerShdw blurRad="38100" dist="38100" dir="2700000" algn="tl">
                    <a:srgbClr val="000000"/>
                  </a:outerShdw>
                </a:effectLst>
                <a:latin typeface="Arial" pitchFamily="34" charset="0"/>
              </a:rPr>
              <a:t>: </a:t>
            </a:r>
            <a:br>
              <a:rPr lang="en-US" sz="2800">
                <a:solidFill>
                  <a:schemeClr val="tx2"/>
                </a:solidFill>
                <a:effectLst>
                  <a:outerShdw blurRad="38100" dist="38100" dir="2700000" algn="tl">
                    <a:srgbClr val="000000"/>
                  </a:outerShdw>
                </a:effectLst>
                <a:latin typeface="Arial" pitchFamily="34" charset="0"/>
              </a:rPr>
            </a:br>
            <a:r>
              <a:rPr lang="tr-TR" sz="2800">
                <a:solidFill>
                  <a:schemeClr val="tx2"/>
                </a:solidFill>
                <a:effectLst>
                  <a:outerShdw blurRad="38100" dist="38100" dir="2700000" algn="tl">
                    <a:srgbClr val="000000"/>
                  </a:outerShdw>
                </a:effectLst>
                <a:latin typeface="Arial" pitchFamily="34" charset="0"/>
              </a:rPr>
              <a:t>Klinik Tanı Kriterleri</a:t>
            </a:r>
            <a:endParaRPr lang="en-US" sz="2800">
              <a:solidFill>
                <a:schemeClr val="tx2"/>
              </a:solidFill>
              <a:effectLst>
                <a:outerShdw blurRad="38100" dist="38100" dir="2700000" algn="tl">
                  <a:srgbClr val="000000"/>
                </a:outerShdw>
              </a:effectLst>
              <a:latin typeface="Arial" pitchFamily="34" charset="0"/>
            </a:endParaRPr>
          </a:p>
        </p:txBody>
      </p:sp>
      <p:sp>
        <p:nvSpPr>
          <p:cNvPr id="209923" name="Rectangle 3"/>
          <p:cNvSpPr>
            <a:spLocks noChangeArrowheads="1"/>
          </p:cNvSpPr>
          <p:nvPr/>
        </p:nvSpPr>
        <p:spPr bwMode="auto">
          <a:xfrm>
            <a:off x="673100" y="1816100"/>
            <a:ext cx="8229600" cy="4525963"/>
          </a:xfrm>
          <a:prstGeom prst="rect">
            <a:avLst/>
          </a:prstGeom>
          <a:noFill/>
          <a:ln w="9525">
            <a:noFill/>
            <a:miter lim="800000"/>
            <a:headEnd/>
            <a:tailEnd/>
          </a:ln>
          <a:effectLst/>
        </p:spPr>
        <p:txBody>
          <a:bodyPr/>
          <a:lstStyle/>
          <a:p>
            <a:pPr marL="342900" indent="-342900" eaLnBrk="1" hangingPunct="1">
              <a:lnSpc>
                <a:spcPct val="110000"/>
              </a:lnSpc>
              <a:spcBef>
                <a:spcPct val="25000"/>
              </a:spcBef>
              <a:spcAft>
                <a:spcPct val="25000"/>
              </a:spcAft>
              <a:buClr>
                <a:schemeClr val="tx2"/>
              </a:buClr>
              <a:buSzPct val="60000"/>
              <a:buFont typeface="Wingdings" pitchFamily="2" charset="2"/>
              <a:buChar char="u"/>
              <a:defRPr/>
            </a:pPr>
            <a:r>
              <a:rPr lang="en-US" sz="2000" b="1" dirty="0">
                <a:effectLst>
                  <a:outerShdw blurRad="38100" dist="38100" dir="2700000" algn="tl">
                    <a:srgbClr val="000000"/>
                  </a:outerShdw>
                </a:effectLst>
                <a:latin typeface="Verdana" pitchFamily="34" charset="0"/>
              </a:rPr>
              <a:t>Amsterdam II </a:t>
            </a:r>
            <a:r>
              <a:rPr lang="tr-TR" sz="2000" b="1" dirty="0">
                <a:effectLst>
                  <a:outerShdw blurRad="38100" dist="38100" dir="2700000" algn="tl">
                    <a:srgbClr val="000000"/>
                  </a:outerShdw>
                </a:effectLst>
                <a:latin typeface="Verdana" pitchFamily="34" charset="0"/>
              </a:rPr>
              <a:t>Kriterleri</a:t>
            </a:r>
            <a:r>
              <a:rPr lang="en-US" sz="2000" b="1" dirty="0">
                <a:effectLst>
                  <a:outerShdw blurRad="38100" dist="38100" dir="2700000" algn="tl">
                    <a:srgbClr val="000000"/>
                  </a:outerShdw>
                </a:effectLst>
                <a:latin typeface="Verdana" pitchFamily="34" charset="0"/>
              </a:rPr>
              <a:t> (3-2-1 </a:t>
            </a:r>
            <a:r>
              <a:rPr lang="tr-TR" sz="2000" b="1" dirty="0">
                <a:effectLst>
                  <a:outerShdw blurRad="38100" dist="38100" dir="2700000" algn="tl">
                    <a:srgbClr val="000000"/>
                  </a:outerShdw>
                </a:effectLst>
                <a:latin typeface="Verdana" pitchFamily="34" charset="0"/>
              </a:rPr>
              <a:t>kuralı</a:t>
            </a:r>
            <a:r>
              <a:rPr lang="en-US" sz="2000" b="1" dirty="0">
                <a:effectLst>
                  <a:outerShdw blurRad="38100" dist="38100" dir="2700000" algn="tl">
                    <a:srgbClr val="000000"/>
                  </a:outerShdw>
                </a:effectLst>
                <a:latin typeface="Verdana" pitchFamily="34" charset="0"/>
              </a:rPr>
              <a:t>)</a:t>
            </a:r>
            <a:r>
              <a:rPr lang="tr-TR" sz="2000" b="1" dirty="0">
                <a:effectLst>
                  <a:outerShdw blurRad="38100" dist="38100" dir="2700000" algn="tl">
                    <a:srgbClr val="000000"/>
                  </a:outerShdw>
                </a:effectLst>
                <a:latin typeface="Verdana" pitchFamily="34" charset="0"/>
              </a:rPr>
              <a:t> </a:t>
            </a:r>
          </a:p>
          <a:p>
            <a:pPr marL="342900" indent="-342900" eaLnBrk="1" hangingPunct="1">
              <a:lnSpc>
                <a:spcPct val="110000"/>
              </a:lnSpc>
              <a:spcBef>
                <a:spcPct val="25000"/>
              </a:spcBef>
              <a:spcAft>
                <a:spcPct val="25000"/>
              </a:spcAft>
              <a:buClr>
                <a:schemeClr val="tx2"/>
              </a:buClr>
              <a:buSzPct val="60000"/>
              <a:buFont typeface="Wingdings" pitchFamily="2" charset="2"/>
              <a:buChar char="u"/>
              <a:defRPr/>
            </a:pPr>
            <a:endParaRPr lang="tr-TR" sz="2000" b="1" dirty="0">
              <a:effectLst>
                <a:outerShdw blurRad="38100" dist="38100" dir="2700000" algn="tl">
                  <a:srgbClr val="000000"/>
                </a:outerShdw>
              </a:effectLst>
              <a:latin typeface="Verdana" pitchFamily="34" charset="0"/>
            </a:endParaRPr>
          </a:p>
          <a:p>
            <a:pPr marL="342900" indent="-342900" eaLnBrk="1" hangingPunct="1">
              <a:lnSpc>
                <a:spcPct val="110000"/>
              </a:lnSpc>
              <a:spcBef>
                <a:spcPct val="25000"/>
              </a:spcBef>
              <a:spcAft>
                <a:spcPct val="25000"/>
              </a:spcAft>
              <a:buClr>
                <a:schemeClr val="tx2"/>
              </a:buClr>
              <a:buSzPct val="60000"/>
              <a:buFont typeface="Wingdings" pitchFamily="2" charset="2"/>
              <a:buChar char="u"/>
              <a:defRPr/>
            </a:pPr>
            <a:r>
              <a:rPr lang="tr-TR" sz="2000" b="1" dirty="0">
                <a:effectLst>
                  <a:outerShdw blurRad="38100" dist="38100" dir="2700000" algn="tl">
                    <a:srgbClr val="000000"/>
                  </a:outerShdw>
                </a:effectLst>
                <a:latin typeface="Verdana" pitchFamily="34" charset="0"/>
              </a:rPr>
              <a:t>AİLEDE</a:t>
            </a:r>
            <a:endParaRPr lang="en-US" sz="2000" b="1" dirty="0">
              <a:effectLst>
                <a:outerShdw blurRad="38100" dist="38100" dir="2700000" algn="tl">
                  <a:srgbClr val="000000"/>
                </a:outerShdw>
              </a:effectLst>
              <a:latin typeface="Verdana" pitchFamily="34" charset="0"/>
            </a:endParaRPr>
          </a:p>
          <a:p>
            <a:pPr marL="742950" lvl="1" indent="-285750" eaLnBrk="1" hangingPunct="1">
              <a:lnSpc>
                <a:spcPct val="110000"/>
              </a:lnSpc>
              <a:spcBef>
                <a:spcPct val="25000"/>
              </a:spcBef>
              <a:spcAft>
                <a:spcPct val="25000"/>
              </a:spcAft>
              <a:buClr>
                <a:schemeClr val="tx1"/>
              </a:buClr>
              <a:buFontTx/>
              <a:buChar char="•"/>
              <a:defRPr/>
            </a:pPr>
            <a:r>
              <a:rPr lang="en-US" sz="2400" b="1" u="sng" dirty="0">
                <a:effectLst>
                  <a:outerShdw blurRad="38100" dist="38100" dir="2700000" algn="tl">
                    <a:srgbClr val="000000"/>
                  </a:outerShdw>
                </a:effectLst>
                <a:latin typeface="Verdana" pitchFamily="34" charset="0"/>
              </a:rPr>
              <a:t>3</a:t>
            </a:r>
            <a:r>
              <a:rPr lang="en-US" sz="2000" b="1" dirty="0">
                <a:effectLst>
                  <a:outerShdw blurRad="38100" dist="38100" dir="2700000" algn="tl">
                    <a:srgbClr val="000000"/>
                  </a:outerShdw>
                </a:effectLst>
                <a:latin typeface="Verdana" pitchFamily="34" charset="0"/>
              </a:rPr>
              <a:t> </a:t>
            </a:r>
            <a:r>
              <a:rPr lang="tr-TR" sz="2000" dirty="0">
                <a:effectLst>
                  <a:outerShdw blurRad="38100" dist="38100" dir="2700000" algn="tl">
                    <a:srgbClr val="000000"/>
                  </a:outerShdw>
                </a:effectLst>
                <a:latin typeface="Verdana" pitchFamily="34" charset="0"/>
              </a:rPr>
              <a:t>veya fazla akrabada</a:t>
            </a:r>
            <a:r>
              <a:rPr lang="en-US" sz="2000" dirty="0">
                <a:effectLst>
                  <a:outerShdw blurRad="38100" dist="38100" dir="2700000" algn="tl">
                    <a:srgbClr val="000000"/>
                  </a:outerShdw>
                </a:effectLst>
                <a:latin typeface="Verdana" pitchFamily="34" charset="0"/>
              </a:rPr>
              <a:t> HNP</a:t>
            </a:r>
            <a:r>
              <a:rPr lang="tr-TR" sz="2000" dirty="0">
                <a:effectLst>
                  <a:outerShdw blurRad="38100" dist="38100" dir="2700000" algn="tl">
                    <a:srgbClr val="000000"/>
                  </a:outerShdw>
                </a:effectLst>
                <a:latin typeface="Verdana" pitchFamily="34" charset="0"/>
              </a:rPr>
              <a:t>KK ilişkili kanser</a:t>
            </a:r>
            <a:r>
              <a:rPr lang="en-US" sz="2000" dirty="0">
                <a:effectLst>
                  <a:outerShdw blurRad="38100" dist="38100" dir="2700000" algn="tl">
                    <a:srgbClr val="000000"/>
                  </a:outerShdw>
                </a:effectLst>
                <a:latin typeface="Verdana" pitchFamily="34" charset="0"/>
              </a:rPr>
              <a:t>, </a:t>
            </a:r>
            <a:r>
              <a:rPr lang="tr-TR" sz="2000" dirty="0">
                <a:effectLst>
                  <a:outerShdw blurRad="38100" dist="38100" dir="2700000" algn="tl">
                    <a:srgbClr val="000000"/>
                  </a:outerShdw>
                </a:effectLst>
                <a:latin typeface="Verdana" pitchFamily="34" charset="0"/>
              </a:rPr>
              <a:t>biri </a:t>
            </a:r>
            <a:r>
              <a:rPr lang="en-US" sz="2000" dirty="0">
                <a:effectLst>
                  <a:outerShdw blurRad="38100" dist="38100" dir="2700000" algn="tl">
                    <a:srgbClr val="000000"/>
                  </a:outerShdw>
                </a:effectLst>
                <a:latin typeface="Verdana" pitchFamily="34" charset="0"/>
              </a:rPr>
              <a:t>1</a:t>
            </a:r>
            <a:r>
              <a:rPr lang="tr-TR" sz="2000" dirty="0">
                <a:effectLst>
                  <a:outerShdw blurRad="38100" dist="38100" dir="2700000" algn="tl">
                    <a:srgbClr val="000000"/>
                  </a:outerShdw>
                </a:effectLst>
                <a:latin typeface="Verdana" pitchFamily="34" charset="0"/>
              </a:rPr>
              <a:t>.</a:t>
            </a:r>
            <a:r>
              <a:rPr lang="en-US" sz="2000" dirty="0">
                <a:effectLst>
                  <a:outerShdw blurRad="38100" dist="38100" dir="2700000" algn="tl">
                    <a:srgbClr val="000000"/>
                  </a:outerShdw>
                </a:effectLst>
                <a:latin typeface="Verdana" pitchFamily="34" charset="0"/>
              </a:rPr>
              <a:t>de</a:t>
            </a:r>
            <a:r>
              <a:rPr lang="tr-TR" sz="2000" dirty="0">
                <a:effectLst>
                  <a:outerShdw blurRad="38100" dist="38100" dir="2700000" algn="tl">
                    <a:srgbClr val="000000"/>
                  </a:outerShdw>
                </a:effectLst>
                <a:latin typeface="Verdana" pitchFamily="34" charset="0"/>
              </a:rPr>
              <a:t>receden</a:t>
            </a:r>
            <a:endParaRPr lang="en-US" sz="2000" dirty="0">
              <a:effectLst>
                <a:outerShdw blurRad="38100" dist="38100" dir="2700000" algn="tl">
                  <a:srgbClr val="000000"/>
                </a:outerShdw>
              </a:effectLst>
              <a:latin typeface="Verdana" pitchFamily="34" charset="0"/>
            </a:endParaRPr>
          </a:p>
          <a:p>
            <a:pPr marL="742950" lvl="1" indent="-285750" eaLnBrk="1" hangingPunct="1">
              <a:lnSpc>
                <a:spcPct val="110000"/>
              </a:lnSpc>
              <a:spcBef>
                <a:spcPct val="25000"/>
              </a:spcBef>
              <a:spcAft>
                <a:spcPct val="25000"/>
              </a:spcAft>
              <a:buClr>
                <a:schemeClr val="tx1"/>
              </a:buClr>
              <a:buFontTx/>
              <a:buChar char="•"/>
              <a:defRPr/>
            </a:pPr>
            <a:r>
              <a:rPr lang="en-US" sz="2400" b="1" u="sng" dirty="0">
                <a:effectLst>
                  <a:outerShdw blurRad="38100" dist="38100" dir="2700000" algn="tl">
                    <a:srgbClr val="000000"/>
                  </a:outerShdw>
                </a:effectLst>
                <a:latin typeface="Verdana" pitchFamily="34" charset="0"/>
              </a:rPr>
              <a:t>2</a:t>
            </a:r>
            <a:r>
              <a:rPr lang="en-US" sz="2400" dirty="0">
                <a:effectLst>
                  <a:outerShdw blurRad="38100" dist="38100" dir="2700000" algn="tl">
                    <a:srgbClr val="000000"/>
                  </a:outerShdw>
                </a:effectLst>
                <a:latin typeface="Verdana" pitchFamily="34" charset="0"/>
              </a:rPr>
              <a:t> </a:t>
            </a:r>
            <a:r>
              <a:rPr lang="tr-TR" sz="2000" dirty="0">
                <a:effectLst>
                  <a:outerShdw blurRad="38100" dist="38100" dir="2700000" algn="tl">
                    <a:srgbClr val="000000"/>
                  </a:outerShdw>
                </a:effectLst>
                <a:latin typeface="Verdana" pitchFamily="34" charset="0"/>
              </a:rPr>
              <a:t>veya fazla kuşakta hasta birey</a:t>
            </a:r>
            <a:endParaRPr lang="en-US" sz="2000" dirty="0">
              <a:effectLst>
                <a:outerShdw blurRad="38100" dist="38100" dir="2700000" algn="tl">
                  <a:srgbClr val="000000"/>
                </a:outerShdw>
              </a:effectLst>
              <a:latin typeface="Verdana" pitchFamily="34" charset="0"/>
            </a:endParaRPr>
          </a:p>
          <a:p>
            <a:pPr marL="742950" lvl="1" indent="-285750" eaLnBrk="1" hangingPunct="1">
              <a:lnSpc>
                <a:spcPct val="110000"/>
              </a:lnSpc>
              <a:spcBef>
                <a:spcPct val="25000"/>
              </a:spcBef>
              <a:spcAft>
                <a:spcPct val="25000"/>
              </a:spcAft>
              <a:buClr>
                <a:schemeClr val="tx1"/>
              </a:buClr>
              <a:buFontTx/>
              <a:buChar char="•"/>
              <a:defRPr/>
            </a:pPr>
            <a:r>
              <a:rPr lang="en-US" sz="2400" b="1" u="sng" dirty="0">
                <a:effectLst>
                  <a:outerShdw blurRad="38100" dist="38100" dir="2700000" algn="tl">
                    <a:srgbClr val="000000"/>
                  </a:outerShdw>
                </a:effectLst>
                <a:latin typeface="Verdana" pitchFamily="34" charset="0"/>
              </a:rPr>
              <a:t>1</a:t>
            </a:r>
            <a:r>
              <a:rPr lang="en-US" sz="2000" dirty="0">
                <a:effectLst>
                  <a:outerShdw blurRad="38100" dist="38100" dir="2700000" algn="tl">
                    <a:srgbClr val="000000"/>
                  </a:outerShdw>
                </a:effectLst>
                <a:latin typeface="Verdana" pitchFamily="34" charset="0"/>
              </a:rPr>
              <a:t> </a:t>
            </a:r>
            <a:r>
              <a:rPr lang="tr-TR" sz="2000" dirty="0">
                <a:effectLst>
                  <a:outerShdw blurRad="38100" dist="38100" dir="2700000" algn="tl">
                    <a:srgbClr val="000000"/>
                  </a:outerShdw>
                </a:effectLst>
                <a:latin typeface="Verdana" pitchFamily="34" charset="0"/>
              </a:rPr>
              <a:t>veya fazla</a:t>
            </a:r>
            <a:r>
              <a:rPr lang="en-US" sz="2000" dirty="0">
                <a:effectLst>
                  <a:outerShdw blurRad="38100" dist="38100" dir="2700000" algn="tl">
                    <a:srgbClr val="000000"/>
                  </a:outerShdw>
                </a:effectLst>
                <a:latin typeface="Verdana" pitchFamily="34" charset="0"/>
              </a:rPr>
              <a:t> </a:t>
            </a:r>
            <a:r>
              <a:rPr lang="tr-TR" sz="2000" dirty="0">
                <a:effectLst>
                  <a:outerShdw blurRad="38100" dist="38100" dir="2700000" algn="tl">
                    <a:srgbClr val="000000"/>
                  </a:outerShdw>
                </a:effectLst>
                <a:latin typeface="Verdana" pitchFamily="34" charset="0"/>
              </a:rPr>
              <a:t>olguda 50 yaş altında tanı almış olmak</a:t>
            </a:r>
            <a:endParaRPr lang="en-US" sz="2000" dirty="0">
              <a:effectLst>
                <a:outerShdw blurRad="38100" dist="38100" dir="2700000" algn="tl">
                  <a:srgbClr val="000000"/>
                </a:outerShdw>
              </a:effectLst>
              <a:latin typeface="Verdana" pitchFamily="34" charset="0"/>
            </a:endParaRPr>
          </a:p>
          <a:p>
            <a:pPr marL="342900" indent="-342900" eaLnBrk="1" hangingPunct="1">
              <a:lnSpc>
                <a:spcPct val="110000"/>
              </a:lnSpc>
              <a:spcBef>
                <a:spcPct val="25000"/>
              </a:spcBef>
              <a:spcAft>
                <a:spcPct val="25000"/>
              </a:spcAft>
              <a:buClr>
                <a:schemeClr val="tx2"/>
              </a:buClr>
              <a:buSzPct val="60000"/>
              <a:buFont typeface="Wingdings" pitchFamily="2" charset="2"/>
              <a:buChar char="u"/>
              <a:defRPr/>
            </a:pPr>
            <a:endParaRPr lang="en-US" sz="2400" dirty="0">
              <a:effectLst>
                <a:outerShdw blurRad="38100" dist="38100" dir="2700000" algn="tl">
                  <a:srgbClr val="000000"/>
                </a:outerShdw>
              </a:effectLst>
              <a:latin typeface="Verdana" pitchFamily="34" charset="0"/>
            </a:endParaRPr>
          </a:p>
          <a:p>
            <a:pPr marL="342900" indent="-342900" eaLnBrk="1" hangingPunct="1">
              <a:spcBef>
                <a:spcPct val="20000"/>
              </a:spcBef>
              <a:buClr>
                <a:schemeClr val="tx2"/>
              </a:buClr>
              <a:buSzPct val="60000"/>
              <a:buFont typeface="Wingdings" pitchFamily="2" charset="2"/>
              <a:buChar char="u"/>
              <a:defRPr/>
            </a:pPr>
            <a:endParaRPr lang="en-US" sz="2400"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979613" y="549275"/>
            <a:ext cx="4968875" cy="865188"/>
          </a:xfrm>
        </p:spPr>
        <p:txBody>
          <a:bodyPr/>
          <a:lstStyle/>
          <a:p>
            <a:pPr eaLnBrk="1" hangingPunct="1">
              <a:defRPr/>
            </a:pPr>
            <a:r>
              <a:rPr lang="en-US" sz="4000" smtClean="0"/>
              <a:t>HNP</a:t>
            </a:r>
            <a:r>
              <a:rPr lang="tr-TR" sz="4000" smtClean="0"/>
              <a:t>KK</a:t>
            </a:r>
            <a:r>
              <a:rPr lang="en-US" sz="4000" smtClean="0"/>
              <a:t> </a:t>
            </a:r>
          </a:p>
        </p:txBody>
      </p:sp>
      <p:sp>
        <p:nvSpPr>
          <p:cNvPr id="211971" name="Rectangle 3"/>
          <p:cNvSpPr>
            <a:spLocks noGrp="1" noChangeArrowheads="1"/>
          </p:cNvSpPr>
          <p:nvPr>
            <p:ph type="body" idx="1"/>
          </p:nvPr>
        </p:nvSpPr>
        <p:spPr>
          <a:xfrm>
            <a:off x="457200" y="1676400"/>
            <a:ext cx="8229600" cy="4424363"/>
          </a:xfrm>
        </p:spPr>
        <p:txBody>
          <a:bodyPr/>
          <a:lstStyle/>
          <a:p>
            <a:pPr eaLnBrk="1" hangingPunct="1">
              <a:lnSpc>
                <a:spcPct val="105000"/>
              </a:lnSpc>
              <a:spcAft>
                <a:spcPct val="20000"/>
              </a:spcAft>
              <a:buFont typeface="Wingdings" pitchFamily="2" charset="2"/>
              <a:buChar char="u"/>
              <a:defRPr/>
            </a:pPr>
            <a:r>
              <a:rPr lang="tr-TR" sz="2000" dirty="0" smtClean="0"/>
              <a:t>Yanlış baz eşleşme onarım genlerinde mutasyon ile oluşur.</a:t>
            </a:r>
            <a:r>
              <a:rPr lang="en-US" sz="2000" dirty="0" smtClean="0"/>
              <a:t> (</a:t>
            </a:r>
            <a:r>
              <a:rPr lang="tr-TR" sz="2000" dirty="0" smtClean="0"/>
              <a:t>mismatch repair=</a:t>
            </a:r>
            <a:r>
              <a:rPr lang="en-US" sz="2000" dirty="0" smtClean="0"/>
              <a:t>MMR</a:t>
            </a:r>
            <a:r>
              <a:rPr lang="tr-TR" sz="2000" dirty="0" smtClean="0"/>
              <a:t> genleri)</a:t>
            </a:r>
            <a:r>
              <a:rPr lang="en-US" sz="2000" dirty="0" smtClean="0"/>
              <a:t>  </a:t>
            </a:r>
          </a:p>
          <a:p>
            <a:pPr lvl="1" eaLnBrk="1" hangingPunct="1">
              <a:lnSpc>
                <a:spcPct val="105000"/>
              </a:lnSpc>
              <a:spcAft>
                <a:spcPct val="20000"/>
              </a:spcAft>
              <a:defRPr/>
            </a:pPr>
            <a:r>
              <a:rPr lang="en-US" sz="1800" i="1" dirty="0" smtClean="0">
                <a:solidFill>
                  <a:schemeClr val="tx2">
                    <a:lumMod val="90000"/>
                  </a:schemeClr>
                </a:solidFill>
              </a:rPr>
              <a:t>MSH2, MLH1, MSH6, (PMS2)</a:t>
            </a:r>
          </a:p>
          <a:p>
            <a:pPr lvl="1" eaLnBrk="1" hangingPunct="1">
              <a:lnSpc>
                <a:spcPct val="105000"/>
              </a:lnSpc>
              <a:spcAft>
                <a:spcPct val="20000"/>
              </a:spcAft>
              <a:defRPr/>
            </a:pPr>
            <a:r>
              <a:rPr lang="tr-TR" sz="1800" dirty="0" smtClean="0">
                <a:solidFill>
                  <a:schemeClr val="tx2">
                    <a:lumMod val="90000"/>
                  </a:schemeClr>
                </a:solidFill>
              </a:rPr>
              <a:t>%</a:t>
            </a:r>
            <a:r>
              <a:rPr lang="en-US" sz="1800" dirty="0" smtClean="0">
                <a:solidFill>
                  <a:schemeClr val="tx2">
                    <a:lumMod val="90000"/>
                  </a:schemeClr>
                </a:solidFill>
              </a:rPr>
              <a:t>90</a:t>
            </a:r>
            <a:r>
              <a:rPr lang="tr-TR" sz="1800" dirty="0" smtClean="0">
                <a:solidFill>
                  <a:schemeClr val="tx2">
                    <a:lumMod val="90000"/>
                  </a:schemeClr>
                </a:solidFill>
              </a:rPr>
              <a:t> mutasyon</a:t>
            </a:r>
            <a:r>
              <a:rPr lang="tr-TR" sz="1800" i="1" dirty="0" smtClean="0">
                <a:solidFill>
                  <a:schemeClr val="tx2">
                    <a:lumMod val="90000"/>
                  </a:schemeClr>
                </a:solidFill>
              </a:rPr>
              <a:t> </a:t>
            </a:r>
            <a:r>
              <a:rPr lang="en-US" sz="1800" i="1" dirty="0" smtClean="0">
                <a:solidFill>
                  <a:schemeClr val="tx2">
                    <a:lumMod val="90000"/>
                  </a:schemeClr>
                </a:solidFill>
              </a:rPr>
              <a:t>MSH2 </a:t>
            </a:r>
            <a:r>
              <a:rPr lang="tr-TR" sz="1800" dirty="0" smtClean="0">
                <a:solidFill>
                  <a:schemeClr val="tx2">
                    <a:lumMod val="90000"/>
                  </a:schemeClr>
                </a:solidFill>
              </a:rPr>
              <a:t>ve</a:t>
            </a:r>
            <a:r>
              <a:rPr lang="en-US" sz="1800" dirty="0" smtClean="0">
                <a:solidFill>
                  <a:schemeClr val="tx2">
                    <a:lumMod val="90000"/>
                  </a:schemeClr>
                </a:solidFill>
              </a:rPr>
              <a:t> </a:t>
            </a:r>
            <a:r>
              <a:rPr lang="en-US" sz="1800" i="1" dirty="0" smtClean="0">
                <a:solidFill>
                  <a:schemeClr val="tx2">
                    <a:lumMod val="90000"/>
                  </a:schemeClr>
                </a:solidFill>
              </a:rPr>
              <a:t>MLH1</a:t>
            </a:r>
            <a:r>
              <a:rPr lang="tr-TR" sz="1800" dirty="0" smtClean="0">
                <a:solidFill>
                  <a:schemeClr val="tx2">
                    <a:lumMod val="90000"/>
                  </a:schemeClr>
                </a:solidFill>
              </a:rPr>
              <a:t>’de saptanır</a:t>
            </a:r>
          </a:p>
          <a:p>
            <a:pPr eaLnBrk="1" hangingPunct="1">
              <a:lnSpc>
                <a:spcPct val="80000"/>
              </a:lnSpc>
              <a:buSzPct val="65000"/>
              <a:buFont typeface="Wingdings" pitchFamily="2" charset="2"/>
              <a:buNone/>
              <a:defRPr/>
            </a:pPr>
            <a:r>
              <a:rPr lang="tr-TR" sz="1600" i="1" dirty="0" smtClean="0"/>
              <a:t>          </a:t>
            </a:r>
            <a:r>
              <a:rPr lang="en-US" sz="1600" i="1" dirty="0" smtClean="0">
                <a:solidFill>
                  <a:schemeClr val="tx2">
                    <a:lumMod val="90000"/>
                  </a:schemeClr>
                </a:solidFill>
              </a:rPr>
              <a:t>MSH6, PMS1, PMS2</a:t>
            </a:r>
            <a:r>
              <a:rPr lang="tr-TR" sz="1600" i="1" dirty="0" smtClean="0">
                <a:solidFill>
                  <a:schemeClr val="tx2">
                    <a:lumMod val="90000"/>
                  </a:schemeClr>
                </a:solidFill>
              </a:rPr>
              <a:t> genlerinde de mutasyon var. Genetik heterojenite</a:t>
            </a:r>
            <a:endParaRPr lang="en-US" sz="1600" dirty="0" smtClean="0">
              <a:solidFill>
                <a:schemeClr val="tx2">
                  <a:lumMod val="90000"/>
                </a:schemeClr>
              </a:solidFill>
            </a:endParaRPr>
          </a:p>
          <a:p>
            <a:pPr lvl="1" eaLnBrk="1" hangingPunct="1">
              <a:lnSpc>
                <a:spcPct val="105000"/>
              </a:lnSpc>
              <a:spcAft>
                <a:spcPct val="20000"/>
              </a:spcAft>
              <a:defRPr/>
            </a:pPr>
            <a:r>
              <a:rPr lang="tr-TR" sz="1800" dirty="0" smtClean="0">
                <a:solidFill>
                  <a:schemeClr val="tx2">
                    <a:lumMod val="90000"/>
                  </a:schemeClr>
                </a:solidFill>
              </a:rPr>
              <a:t>%50 penetrans</a:t>
            </a:r>
            <a:endParaRPr lang="en-US" sz="1800" dirty="0" smtClean="0">
              <a:solidFill>
                <a:schemeClr val="tx2">
                  <a:lumMod val="90000"/>
                </a:schemeClr>
              </a:solidFill>
            </a:endParaRPr>
          </a:p>
          <a:p>
            <a:pPr lvl="1" eaLnBrk="1" hangingPunct="1">
              <a:lnSpc>
                <a:spcPct val="105000"/>
              </a:lnSpc>
              <a:spcAft>
                <a:spcPct val="20000"/>
              </a:spcAft>
              <a:defRPr/>
            </a:pPr>
            <a:r>
              <a:rPr lang="en-US" sz="1800" i="1" dirty="0" smtClean="0">
                <a:solidFill>
                  <a:schemeClr val="tx2">
                    <a:lumMod val="90000"/>
                  </a:schemeClr>
                </a:solidFill>
              </a:rPr>
              <a:t>MLH1 &gt;</a:t>
            </a:r>
            <a:r>
              <a:rPr lang="en-US" sz="1800" dirty="0" smtClean="0">
                <a:solidFill>
                  <a:schemeClr val="tx2">
                    <a:lumMod val="90000"/>
                  </a:schemeClr>
                </a:solidFill>
              </a:rPr>
              <a:t>%50 </a:t>
            </a:r>
            <a:r>
              <a:rPr lang="en-US" sz="1800" dirty="0" err="1" smtClean="0">
                <a:solidFill>
                  <a:schemeClr val="tx2">
                    <a:lumMod val="90000"/>
                  </a:schemeClr>
                </a:solidFill>
              </a:rPr>
              <a:t>olguda</a:t>
            </a:r>
            <a:r>
              <a:rPr lang="en-US" sz="1800" dirty="0" smtClean="0">
                <a:solidFill>
                  <a:schemeClr val="tx2">
                    <a:lumMod val="90000"/>
                  </a:schemeClr>
                </a:solidFill>
              </a:rPr>
              <a:t> promoter </a:t>
            </a:r>
            <a:r>
              <a:rPr lang="en-US" sz="1800" dirty="0" err="1" smtClean="0">
                <a:solidFill>
                  <a:schemeClr val="tx2">
                    <a:lumMod val="90000"/>
                  </a:schemeClr>
                </a:solidFill>
              </a:rPr>
              <a:t>hipermetilasyonu</a:t>
            </a:r>
            <a:r>
              <a:rPr lang="en-US" sz="1800" dirty="0" smtClean="0">
                <a:solidFill>
                  <a:schemeClr val="tx2">
                    <a:lumMod val="90000"/>
                  </a:schemeClr>
                </a:solidFill>
              </a:rPr>
              <a:t> </a:t>
            </a:r>
            <a:r>
              <a:rPr lang="en-US" sz="1800" dirty="0" err="1" smtClean="0">
                <a:solidFill>
                  <a:schemeClr val="tx2">
                    <a:lumMod val="90000"/>
                  </a:schemeClr>
                </a:solidFill>
              </a:rPr>
              <a:t>ile</a:t>
            </a:r>
            <a:r>
              <a:rPr lang="en-US" sz="1800" dirty="0" smtClean="0">
                <a:solidFill>
                  <a:schemeClr val="tx2">
                    <a:lumMod val="90000"/>
                  </a:schemeClr>
                </a:solidFill>
              </a:rPr>
              <a:t> </a:t>
            </a:r>
            <a:r>
              <a:rPr lang="en-US" sz="1800" dirty="0" err="1" smtClean="0">
                <a:solidFill>
                  <a:schemeClr val="tx2">
                    <a:lumMod val="90000"/>
                  </a:schemeClr>
                </a:solidFill>
              </a:rPr>
              <a:t>inaktifleşiyor</a:t>
            </a:r>
            <a:r>
              <a:rPr lang="en-US" sz="1800" dirty="0" smtClean="0">
                <a:solidFill>
                  <a:schemeClr val="tx2">
                    <a:lumMod val="90000"/>
                  </a:schemeClr>
                </a:solidFill>
              </a:rPr>
              <a:t>.</a:t>
            </a:r>
          </a:p>
          <a:p>
            <a:pPr eaLnBrk="1" hangingPunct="1">
              <a:lnSpc>
                <a:spcPct val="105000"/>
              </a:lnSpc>
              <a:spcAft>
                <a:spcPct val="20000"/>
              </a:spcAft>
              <a:buFont typeface="Wingdings" pitchFamily="2" charset="2"/>
              <a:buChar char="u"/>
              <a:defRPr/>
            </a:pPr>
            <a:r>
              <a:rPr lang="en-US" sz="2000" dirty="0" smtClean="0"/>
              <a:t>Amsterdam II </a:t>
            </a:r>
            <a:r>
              <a:rPr lang="tr-TR" sz="2000" dirty="0" smtClean="0"/>
              <a:t>k</a:t>
            </a:r>
            <a:r>
              <a:rPr lang="en-US" sz="2000" dirty="0" err="1" smtClean="0"/>
              <a:t>riter</a:t>
            </a:r>
            <a:r>
              <a:rPr lang="tr-TR" sz="2000" dirty="0" smtClean="0"/>
              <a:t>lerine uyan ailelerin %</a:t>
            </a:r>
            <a:r>
              <a:rPr lang="en-US" sz="2000" dirty="0" smtClean="0"/>
              <a:t>50</a:t>
            </a:r>
            <a:r>
              <a:rPr lang="tr-TR" sz="2000" dirty="0" smtClean="0"/>
              <a:t>’sinde mutasyon saptanmakta</a:t>
            </a:r>
            <a:endParaRPr lang="en-US" sz="2000" dirty="0" smtClean="0"/>
          </a:p>
          <a:p>
            <a:pPr eaLnBrk="1" hangingPunct="1">
              <a:lnSpc>
                <a:spcPct val="105000"/>
              </a:lnSpc>
              <a:spcAft>
                <a:spcPct val="20000"/>
              </a:spcAft>
              <a:buFont typeface="Wingdings" pitchFamily="2" charset="2"/>
              <a:buChar char="u"/>
              <a:defRPr/>
            </a:pPr>
            <a:r>
              <a:rPr lang="en-US" sz="2000" dirty="0" smtClean="0"/>
              <a:t>Test/</a:t>
            </a:r>
            <a:r>
              <a:rPr lang="tr-TR" sz="2000" dirty="0" smtClean="0"/>
              <a:t>tarama</a:t>
            </a:r>
            <a:r>
              <a:rPr lang="en-US" sz="2000" dirty="0" smtClean="0"/>
              <a:t> </a:t>
            </a:r>
            <a:r>
              <a:rPr lang="tr-TR" sz="2000" dirty="0" smtClean="0"/>
              <a:t>seçenekleri</a:t>
            </a:r>
            <a:r>
              <a:rPr lang="en-US" sz="2000" dirty="0" smtClean="0"/>
              <a:t>: </a:t>
            </a:r>
          </a:p>
          <a:p>
            <a:pPr lvl="1" eaLnBrk="1" hangingPunct="1">
              <a:lnSpc>
                <a:spcPct val="105000"/>
              </a:lnSpc>
              <a:spcAft>
                <a:spcPct val="20000"/>
              </a:spcAft>
              <a:defRPr/>
            </a:pPr>
            <a:r>
              <a:rPr lang="tr-TR" sz="1800" dirty="0" smtClean="0">
                <a:solidFill>
                  <a:schemeClr val="tx2">
                    <a:lumMod val="90000"/>
                  </a:schemeClr>
                </a:solidFill>
              </a:rPr>
              <a:t>MMR genlerinde d</a:t>
            </a:r>
            <a:r>
              <a:rPr lang="en-US" sz="1800" dirty="0" smtClean="0">
                <a:solidFill>
                  <a:schemeClr val="tx2">
                    <a:lumMod val="90000"/>
                  </a:schemeClr>
                </a:solidFill>
              </a:rPr>
              <a:t>ire</a:t>
            </a:r>
            <a:r>
              <a:rPr lang="tr-TR" sz="1800" dirty="0" smtClean="0">
                <a:solidFill>
                  <a:schemeClr val="tx2">
                    <a:lumMod val="90000"/>
                  </a:schemeClr>
                </a:solidFill>
              </a:rPr>
              <a:t>k</a:t>
            </a:r>
            <a:r>
              <a:rPr lang="en-US" sz="1800" dirty="0" smtClean="0">
                <a:solidFill>
                  <a:schemeClr val="tx2">
                    <a:lumMod val="90000"/>
                  </a:schemeClr>
                </a:solidFill>
              </a:rPr>
              <a:t> </a:t>
            </a:r>
            <a:r>
              <a:rPr lang="en-US" sz="1800" dirty="0" err="1" smtClean="0">
                <a:solidFill>
                  <a:schemeClr val="tx2">
                    <a:lumMod val="90000"/>
                  </a:schemeClr>
                </a:solidFill>
              </a:rPr>
              <a:t>geneti</a:t>
            </a:r>
            <a:r>
              <a:rPr lang="tr-TR" sz="1800" dirty="0" smtClean="0">
                <a:solidFill>
                  <a:schemeClr val="tx2">
                    <a:lumMod val="90000"/>
                  </a:schemeClr>
                </a:solidFill>
              </a:rPr>
              <a:t>k</a:t>
            </a:r>
            <a:r>
              <a:rPr lang="en-US" sz="1800" dirty="0" smtClean="0">
                <a:solidFill>
                  <a:schemeClr val="tx2">
                    <a:lumMod val="90000"/>
                  </a:schemeClr>
                </a:solidFill>
              </a:rPr>
              <a:t> test</a:t>
            </a:r>
            <a:r>
              <a:rPr lang="tr-TR" sz="1800" dirty="0" smtClean="0">
                <a:solidFill>
                  <a:schemeClr val="tx2">
                    <a:lumMod val="90000"/>
                  </a:schemeClr>
                </a:solidFill>
              </a:rPr>
              <a:t> (uygun ailelerde</a:t>
            </a:r>
            <a:r>
              <a:rPr lang="en-US" sz="1800" dirty="0" smtClean="0">
                <a:solidFill>
                  <a:schemeClr val="tx2">
                    <a:lumMod val="90000"/>
                  </a:schemeClr>
                </a:solidFill>
              </a:rPr>
              <a:t>)</a:t>
            </a:r>
          </a:p>
          <a:p>
            <a:pPr lvl="1" eaLnBrk="1" hangingPunct="1">
              <a:lnSpc>
                <a:spcPct val="105000"/>
              </a:lnSpc>
              <a:spcAft>
                <a:spcPct val="20000"/>
              </a:spcAft>
              <a:defRPr/>
            </a:pPr>
            <a:r>
              <a:rPr lang="tr-TR" sz="1800" dirty="0" smtClean="0">
                <a:solidFill>
                  <a:schemeClr val="tx2">
                    <a:lumMod val="90000"/>
                  </a:schemeClr>
                </a:solidFill>
              </a:rPr>
              <a:t>Tümör dokusunda </a:t>
            </a:r>
            <a:r>
              <a:rPr lang="en-US" sz="1800" dirty="0" smtClean="0">
                <a:solidFill>
                  <a:schemeClr val="tx2">
                    <a:lumMod val="90000"/>
                  </a:schemeClr>
                </a:solidFill>
              </a:rPr>
              <a:t>MSI/IHC</a:t>
            </a:r>
            <a:r>
              <a:rPr lang="tr-TR" sz="1800" dirty="0" smtClean="0">
                <a:solidFill>
                  <a:schemeClr val="tx2">
                    <a:lumMod val="90000"/>
                  </a:schemeClr>
                </a:solidFill>
              </a:rPr>
              <a:t> incelemesi</a:t>
            </a:r>
            <a:r>
              <a:rPr lang="en-US" sz="1800" dirty="0" smtClean="0">
                <a:solidFill>
                  <a:schemeClr val="tx2">
                    <a:lumMod val="90000"/>
                  </a:schemeClr>
                </a:solidFill>
              </a:rPr>
              <a:t> </a:t>
            </a:r>
          </a:p>
          <a:p>
            <a:pPr eaLnBrk="1" hangingPunct="1">
              <a:lnSpc>
                <a:spcPct val="80000"/>
              </a:lnSpc>
              <a:spcBef>
                <a:spcPct val="10000"/>
              </a:spcBef>
              <a:spcAft>
                <a:spcPct val="20000"/>
              </a:spcAft>
              <a:buFont typeface="Wingdings" pitchFamily="2" charset="2"/>
              <a:buChar char="u"/>
              <a:defRPr/>
            </a:pPr>
            <a:endParaRPr lang="en-US" sz="2000" dirty="0" smtClean="0">
              <a:solidFill>
                <a:srgbClr val="0000CC"/>
              </a:solidFill>
            </a:endParaRPr>
          </a:p>
          <a:p>
            <a:pPr eaLnBrk="1" hangingPunct="1">
              <a:lnSpc>
                <a:spcPct val="80000"/>
              </a:lnSpc>
              <a:spcBef>
                <a:spcPct val="15000"/>
              </a:spcBef>
              <a:buFont typeface="Wingdings" pitchFamily="2" charset="2"/>
              <a:buNone/>
              <a:defRPr/>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19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19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19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19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19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197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19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85800" y="812800"/>
            <a:ext cx="7772400" cy="1143000"/>
          </a:xfrm>
        </p:spPr>
        <p:txBody>
          <a:bodyPr lIns="90488" tIns="44450" rIns="90488" bIns="44450"/>
          <a:lstStyle/>
          <a:p>
            <a:pPr eaLnBrk="1" hangingPunct="1">
              <a:defRPr/>
            </a:pPr>
            <a:r>
              <a:rPr lang="en-US" sz="3200" smtClean="0"/>
              <a:t>Mi</a:t>
            </a:r>
            <a:r>
              <a:rPr lang="tr-TR" sz="3200" smtClean="0"/>
              <a:t>krosatellit İnstabilitesi </a:t>
            </a:r>
            <a:r>
              <a:rPr lang="en-US" sz="3200" smtClean="0"/>
              <a:t>(MSI)</a:t>
            </a:r>
          </a:p>
        </p:txBody>
      </p:sp>
      <p:sp>
        <p:nvSpPr>
          <p:cNvPr id="268291" name="Rectangle 3"/>
          <p:cNvSpPr>
            <a:spLocks noGrp="1" noChangeArrowheads="1"/>
          </p:cNvSpPr>
          <p:nvPr>
            <p:ph type="body" idx="1"/>
          </p:nvPr>
        </p:nvSpPr>
        <p:spPr>
          <a:xfrm>
            <a:off x="685800" y="2057400"/>
            <a:ext cx="8229600" cy="2365375"/>
          </a:xfrm>
        </p:spPr>
        <p:txBody>
          <a:bodyPr lIns="90488" tIns="44450" rIns="90488" bIns="44450"/>
          <a:lstStyle/>
          <a:p>
            <a:pPr eaLnBrk="1" hangingPunct="1">
              <a:lnSpc>
                <a:spcPct val="90000"/>
              </a:lnSpc>
              <a:spcBef>
                <a:spcPct val="25000"/>
              </a:spcBef>
              <a:buSzPct val="65000"/>
              <a:buFont typeface="Wingdings" pitchFamily="2" charset="2"/>
              <a:buChar char="u"/>
              <a:defRPr/>
            </a:pPr>
            <a:r>
              <a:rPr lang="tr-TR" sz="2200" smtClean="0"/>
              <a:t>Sporadik tümörlerin %</a:t>
            </a:r>
            <a:r>
              <a:rPr lang="en-US" sz="2200" smtClean="0"/>
              <a:t>10%–15</a:t>
            </a:r>
            <a:r>
              <a:rPr lang="tr-TR" sz="2200" smtClean="0"/>
              <a:t>’inde </a:t>
            </a:r>
            <a:r>
              <a:rPr lang="en-US" sz="2200" smtClean="0"/>
              <a:t>MSI</a:t>
            </a:r>
            <a:r>
              <a:rPr lang="tr-TR" sz="2200" smtClean="0"/>
              <a:t> saptanmakta</a:t>
            </a:r>
            <a:endParaRPr lang="en-US" sz="2200" smtClean="0"/>
          </a:p>
          <a:p>
            <a:pPr eaLnBrk="1" hangingPunct="1">
              <a:lnSpc>
                <a:spcPct val="90000"/>
              </a:lnSpc>
              <a:spcBef>
                <a:spcPct val="25000"/>
              </a:spcBef>
              <a:buSzPct val="65000"/>
              <a:buFont typeface="Wingdings" pitchFamily="2" charset="2"/>
              <a:buChar char="u"/>
              <a:defRPr/>
            </a:pPr>
            <a:r>
              <a:rPr lang="en-US" sz="2200" smtClean="0"/>
              <a:t>HNP</a:t>
            </a:r>
            <a:r>
              <a:rPr lang="tr-TR" sz="2200" smtClean="0"/>
              <a:t>KK</a:t>
            </a:r>
            <a:r>
              <a:rPr lang="en-US" sz="2200" smtClean="0"/>
              <a:t> t</a:t>
            </a:r>
            <a:r>
              <a:rPr lang="tr-TR" sz="2200" smtClean="0"/>
              <a:t>ümörlerinin %95’inde </a:t>
            </a:r>
            <a:r>
              <a:rPr lang="en-US" sz="2200" smtClean="0"/>
              <a:t>MSI</a:t>
            </a:r>
            <a:r>
              <a:rPr lang="tr-TR" sz="2200" smtClean="0"/>
              <a:t> </a:t>
            </a:r>
            <a:r>
              <a:rPr lang="en-US" sz="2200" smtClean="0"/>
              <a:t>multiple </a:t>
            </a:r>
            <a:r>
              <a:rPr lang="tr-TR" sz="2200" smtClean="0"/>
              <a:t>olarak saptanıyor</a:t>
            </a:r>
            <a:endParaRPr lang="en-US" sz="2200" smtClean="0"/>
          </a:p>
          <a:p>
            <a:pPr eaLnBrk="1" hangingPunct="1">
              <a:lnSpc>
                <a:spcPct val="90000"/>
              </a:lnSpc>
              <a:spcBef>
                <a:spcPct val="25000"/>
              </a:spcBef>
              <a:buSzPct val="65000"/>
              <a:buFont typeface="Wingdings" pitchFamily="2" charset="2"/>
              <a:buNone/>
              <a:defRPr/>
            </a:pPr>
            <a:endParaRPr lang="en-US" sz="2200" smtClean="0"/>
          </a:p>
        </p:txBody>
      </p:sp>
      <p:sp>
        <p:nvSpPr>
          <p:cNvPr id="61444" name="Rectangle 5"/>
          <p:cNvSpPr>
            <a:spLocks noChangeArrowheads="1"/>
          </p:cNvSpPr>
          <p:nvPr/>
        </p:nvSpPr>
        <p:spPr bwMode="auto">
          <a:xfrm>
            <a:off x="2620963" y="3878263"/>
            <a:ext cx="2916237" cy="2363787"/>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45" name="Line 6"/>
          <p:cNvSpPr>
            <a:spLocks noChangeShapeType="1"/>
          </p:cNvSpPr>
          <p:nvPr/>
        </p:nvSpPr>
        <p:spPr bwMode="auto">
          <a:xfrm flipH="1">
            <a:off x="5567363" y="4445000"/>
            <a:ext cx="550862"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6" name="Line 7"/>
          <p:cNvSpPr>
            <a:spLocks noChangeShapeType="1"/>
          </p:cNvSpPr>
          <p:nvPr/>
        </p:nvSpPr>
        <p:spPr bwMode="auto">
          <a:xfrm flipH="1">
            <a:off x="5567363" y="4605338"/>
            <a:ext cx="550862"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8296" name="Rectangle 8"/>
          <p:cNvSpPr>
            <a:spLocks noChangeArrowheads="1"/>
          </p:cNvSpPr>
          <p:nvPr/>
        </p:nvSpPr>
        <p:spPr bwMode="auto">
          <a:xfrm>
            <a:off x="2590800" y="3352800"/>
            <a:ext cx="1111250" cy="454025"/>
          </a:xfrm>
          <a:prstGeom prst="rect">
            <a:avLst/>
          </a:prstGeom>
          <a:noFill/>
          <a:ln w="12700">
            <a:noFill/>
            <a:miter lim="800000"/>
            <a:headEnd/>
            <a:tailEnd/>
          </a:ln>
          <a:effectLst/>
        </p:spPr>
        <p:txBody>
          <a:bodyPr wrap="none" lIns="90488" tIns="44450" rIns="90488" bIns="44450">
            <a:spAutoFit/>
          </a:bodyPr>
          <a:lstStyle/>
          <a:p>
            <a:pPr>
              <a:defRPr/>
            </a:pPr>
            <a:r>
              <a:rPr lang="en-US" sz="2400">
                <a:solidFill>
                  <a:srgbClr val="FFFFFF"/>
                </a:solidFill>
                <a:effectLst>
                  <a:outerShdw blurRad="38100" dist="38100" dir="2700000" algn="tl">
                    <a:srgbClr val="000000"/>
                  </a:outerShdw>
                </a:effectLst>
                <a:latin typeface="Times New Roman" pitchFamily="18" charset="0"/>
              </a:rPr>
              <a:t>Normal</a:t>
            </a:r>
          </a:p>
        </p:txBody>
      </p:sp>
      <p:sp>
        <p:nvSpPr>
          <p:cNvPr id="268297" name="Rectangle 9"/>
          <p:cNvSpPr>
            <a:spLocks noChangeArrowheads="1"/>
          </p:cNvSpPr>
          <p:nvPr/>
        </p:nvSpPr>
        <p:spPr bwMode="auto">
          <a:xfrm>
            <a:off x="4127500" y="3352800"/>
            <a:ext cx="1527175" cy="454025"/>
          </a:xfrm>
          <a:prstGeom prst="rect">
            <a:avLst/>
          </a:prstGeom>
          <a:noFill/>
          <a:ln w="12700">
            <a:noFill/>
            <a:miter lim="800000"/>
            <a:headEnd/>
            <a:tailEnd/>
          </a:ln>
          <a:effectLst/>
        </p:spPr>
        <p:txBody>
          <a:bodyPr wrap="none" lIns="90488" tIns="44450" rIns="90488" bIns="44450">
            <a:spAutoFit/>
          </a:bodyPr>
          <a:lstStyle/>
          <a:p>
            <a:pPr>
              <a:defRPr/>
            </a:pPr>
            <a:r>
              <a:rPr lang="en-US" sz="2400">
                <a:solidFill>
                  <a:srgbClr val="FFFFFF"/>
                </a:solidFill>
                <a:effectLst>
                  <a:outerShdw blurRad="38100" dist="38100" dir="2700000" algn="tl">
                    <a:srgbClr val="000000"/>
                  </a:outerShdw>
                </a:effectLst>
                <a:latin typeface="Times New Roman" pitchFamily="18" charset="0"/>
              </a:rPr>
              <a:t>MSI tumor</a:t>
            </a:r>
          </a:p>
        </p:txBody>
      </p:sp>
      <p:sp>
        <p:nvSpPr>
          <p:cNvPr id="61449" name="AutoShape 10"/>
          <p:cNvSpPr>
            <a:spLocks noChangeArrowheads="1"/>
          </p:cNvSpPr>
          <p:nvPr/>
        </p:nvSpPr>
        <p:spPr bwMode="auto">
          <a:xfrm>
            <a:off x="2792413" y="4348163"/>
            <a:ext cx="679450" cy="103187"/>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50" name="AutoShape 11"/>
          <p:cNvSpPr>
            <a:spLocks noChangeArrowheads="1"/>
          </p:cNvSpPr>
          <p:nvPr/>
        </p:nvSpPr>
        <p:spPr bwMode="auto">
          <a:xfrm>
            <a:off x="2792413" y="4183063"/>
            <a:ext cx="679450" cy="103187"/>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51" name="AutoShape 12"/>
          <p:cNvSpPr>
            <a:spLocks noChangeArrowheads="1"/>
          </p:cNvSpPr>
          <p:nvPr/>
        </p:nvSpPr>
        <p:spPr bwMode="auto">
          <a:xfrm>
            <a:off x="2792413" y="4017963"/>
            <a:ext cx="679450" cy="103187"/>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52" name="Line 13"/>
          <p:cNvSpPr>
            <a:spLocks noChangeShapeType="1"/>
          </p:cNvSpPr>
          <p:nvPr/>
        </p:nvSpPr>
        <p:spPr bwMode="auto">
          <a:xfrm>
            <a:off x="4548188" y="4183063"/>
            <a:ext cx="608012" cy="0"/>
          </a:xfrm>
          <a:prstGeom prst="line">
            <a:avLst/>
          </a:prstGeom>
          <a:noFill/>
          <a:ln w="25400">
            <a:solidFill>
              <a:srgbClr val="FF7B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4"/>
          <p:cNvSpPr>
            <a:spLocks noChangeShapeType="1"/>
          </p:cNvSpPr>
          <p:nvPr/>
        </p:nvSpPr>
        <p:spPr bwMode="auto">
          <a:xfrm>
            <a:off x="4548188" y="4046538"/>
            <a:ext cx="608012" cy="0"/>
          </a:xfrm>
          <a:prstGeom prst="line">
            <a:avLst/>
          </a:prstGeom>
          <a:noFill/>
          <a:ln w="25400">
            <a:solidFill>
              <a:srgbClr val="FF7B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15"/>
          <p:cNvSpPr>
            <a:spLocks noChangeShapeType="1"/>
          </p:cNvSpPr>
          <p:nvPr/>
        </p:nvSpPr>
        <p:spPr bwMode="auto">
          <a:xfrm>
            <a:off x="4548188" y="4324350"/>
            <a:ext cx="608012" cy="0"/>
          </a:xfrm>
          <a:prstGeom prst="line">
            <a:avLst/>
          </a:prstGeom>
          <a:noFill/>
          <a:ln w="25400">
            <a:solidFill>
              <a:srgbClr val="FF7B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16"/>
          <p:cNvSpPr>
            <a:spLocks noChangeShapeType="1"/>
          </p:cNvSpPr>
          <p:nvPr/>
        </p:nvSpPr>
        <p:spPr bwMode="auto">
          <a:xfrm flipH="1">
            <a:off x="5567363" y="4767263"/>
            <a:ext cx="550862"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6" name="Line 17"/>
          <p:cNvSpPr>
            <a:spLocks noChangeShapeType="1"/>
          </p:cNvSpPr>
          <p:nvPr/>
        </p:nvSpPr>
        <p:spPr bwMode="auto">
          <a:xfrm>
            <a:off x="4548188" y="5403850"/>
            <a:ext cx="608012" cy="0"/>
          </a:xfrm>
          <a:prstGeom prst="line">
            <a:avLst/>
          </a:prstGeom>
          <a:noFill/>
          <a:ln w="25400">
            <a:solidFill>
              <a:srgbClr val="FF7B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18"/>
          <p:cNvSpPr>
            <a:spLocks noChangeShapeType="1"/>
          </p:cNvSpPr>
          <p:nvPr/>
        </p:nvSpPr>
        <p:spPr bwMode="auto">
          <a:xfrm>
            <a:off x="4548188" y="5267325"/>
            <a:ext cx="608012" cy="0"/>
          </a:xfrm>
          <a:prstGeom prst="line">
            <a:avLst/>
          </a:prstGeom>
          <a:noFill/>
          <a:ln w="25400">
            <a:solidFill>
              <a:srgbClr val="FF7B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8" name="Line 19"/>
          <p:cNvSpPr>
            <a:spLocks noChangeShapeType="1"/>
          </p:cNvSpPr>
          <p:nvPr/>
        </p:nvSpPr>
        <p:spPr bwMode="auto">
          <a:xfrm>
            <a:off x="4548188" y="5545138"/>
            <a:ext cx="608012" cy="0"/>
          </a:xfrm>
          <a:prstGeom prst="line">
            <a:avLst/>
          </a:prstGeom>
          <a:noFill/>
          <a:ln w="25400">
            <a:solidFill>
              <a:srgbClr val="FF7B3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9" name="Line 20"/>
          <p:cNvSpPr>
            <a:spLocks noChangeShapeType="1"/>
          </p:cNvSpPr>
          <p:nvPr/>
        </p:nvSpPr>
        <p:spPr bwMode="auto">
          <a:xfrm flipH="1">
            <a:off x="5567363" y="5711825"/>
            <a:ext cx="550862"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60" name="Line 21"/>
          <p:cNvSpPr>
            <a:spLocks noChangeShapeType="1"/>
          </p:cNvSpPr>
          <p:nvPr/>
        </p:nvSpPr>
        <p:spPr bwMode="auto">
          <a:xfrm flipH="1">
            <a:off x="5567363" y="5873750"/>
            <a:ext cx="550862"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61" name="Line 22"/>
          <p:cNvSpPr>
            <a:spLocks noChangeShapeType="1"/>
          </p:cNvSpPr>
          <p:nvPr/>
        </p:nvSpPr>
        <p:spPr bwMode="auto">
          <a:xfrm flipH="1">
            <a:off x="5567363" y="6037263"/>
            <a:ext cx="550862" cy="0"/>
          </a:xfrm>
          <a:prstGeom prst="line">
            <a:avLst/>
          </a:prstGeom>
          <a:noFill/>
          <a:ln w="127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62" name="AutoShape 23"/>
          <p:cNvSpPr>
            <a:spLocks noChangeArrowheads="1"/>
          </p:cNvSpPr>
          <p:nvPr/>
        </p:nvSpPr>
        <p:spPr bwMode="auto">
          <a:xfrm>
            <a:off x="4513263" y="4722813"/>
            <a:ext cx="677862" cy="103187"/>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63" name="AutoShape 24"/>
          <p:cNvSpPr>
            <a:spLocks noChangeArrowheads="1"/>
          </p:cNvSpPr>
          <p:nvPr/>
        </p:nvSpPr>
        <p:spPr bwMode="auto">
          <a:xfrm>
            <a:off x="4513263" y="4557713"/>
            <a:ext cx="677862" cy="103187"/>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64" name="AutoShape 25"/>
          <p:cNvSpPr>
            <a:spLocks noChangeArrowheads="1"/>
          </p:cNvSpPr>
          <p:nvPr/>
        </p:nvSpPr>
        <p:spPr bwMode="auto">
          <a:xfrm>
            <a:off x="4513263" y="4392613"/>
            <a:ext cx="677862" cy="103187"/>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65" name="AutoShape 26"/>
          <p:cNvSpPr>
            <a:spLocks noChangeArrowheads="1"/>
          </p:cNvSpPr>
          <p:nvPr/>
        </p:nvSpPr>
        <p:spPr bwMode="auto">
          <a:xfrm>
            <a:off x="2792413" y="5505450"/>
            <a:ext cx="679450" cy="103188"/>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66" name="AutoShape 27"/>
          <p:cNvSpPr>
            <a:spLocks noChangeArrowheads="1"/>
          </p:cNvSpPr>
          <p:nvPr/>
        </p:nvSpPr>
        <p:spPr bwMode="auto">
          <a:xfrm>
            <a:off x="2792413" y="5340350"/>
            <a:ext cx="679450" cy="103188"/>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67" name="AutoShape 28"/>
          <p:cNvSpPr>
            <a:spLocks noChangeArrowheads="1"/>
          </p:cNvSpPr>
          <p:nvPr/>
        </p:nvSpPr>
        <p:spPr bwMode="auto">
          <a:xfrm>
            <a:off x="2792413" y="5175250"/>
            <a:ext cx="679450" cy="103188"/>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68" name="AutoShape 29"/>
          <p:cNvSpPr>
            <a:spLocks noChangeArrowheads="1"/>
          </p:cNvSpPr>
          <p:nvPr/>
        </p:nvSpPr>
        <p:spPr bwMode="auto">
          <a:xfrm>
            <a:off x="4513263" y="5988050"/>
            <a:ext cx="677862" cy="103188"/>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69" name="AutoShape 30"/>
          <p:cNvSpPr>
            <a:spLocks noChangeArrowheads="1"/>
          </p:cNvSpPr>
          <p:nvPr/>
        </p:nvSpPr>
        <p:spPr bwMode="auto">
          <a:xfrm>
            <a:off x="4513263" y="5822950"/>
            <a:ext cx="677862" cy="103188"/>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61470" name="AutoShape 31"/>
          <p:cNvSpPr>
            <a:spLocks noChangeArrowheads="1"/>
          </p:cNvSpPr>
          <p:nvPr/>
        </p:nvSpPr>
        <p:spPr bwMode="auto">
          <a:xfrm>
            <a:off x="4513263" y="5657850"/>
            <a:ext cx="677862" cy="103188"/>
          </a:xfrm>
          <a:prstGeom prst="roundRect">
            <a:avLst>
              <a:gd name="adj" fmla="val 49995"/>
            </a:avLst>
          </a:prstGeom>
          <a:solidFill>
            <a:srgbClr val="FF7B3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838200" y="3657600"/>
            <a:ext cx="7272338" cy="1439863"/>
          </a:xfrm>
          <a:prstGeom prst="rect">
            <a:avLst/>
          </a:prstGeom>
          <a:solidFill>
            <a:schemeClr val="bg2"/>
          </a:solidFill>
          <a:ln w="9525">
            <a:solidFill>
              <a:schemeClr val="tx1"/>
            </a:solidFill>
            <a:miter lim="800000"/>
            <a:headEnd/>
            <a:tailEnd/>
          </a:ln>
          <a:effectLst/>
        </p:spPr>
        <p:txBody>
          <a:bodyPr anchor="ctr"/>
          <a:lstStyle/>
          <a:p>
            <a:pPr eaLnBrk="1" hangingPunct="1">
              <a:defRPr/>
            </a:pPr>
            <a:r>
              <a:rPr lang="tr-TR" sz="2400">
                <a:solidFill>
                  <a:schemeClr val="tx2"/>
                </a:solidFill>
                <a:effectLst>
                  <a:outerShdw blurRad="38100" dist="38100" dir="2700000" algn="tl">
                    <a:srgbClr val="000000"/>
                  </a:outerShdw>
                </a:effectLst>
                <a:latin typeface="Arial" charset="0"/>
              </a:rPr>
              <a:t>Doğrudan Genetik Test Endikasyonu</a:t>
            </a:r>
            <a:br>
              <a:rPr lang="tr-TR" sz="2400">
                <a:solidFill>
                  <a:schemeClr val="tx2"/>
                </a:solidFill>
                <a:effectLst>
                  <a:outerShdw blurRad="38100" dist="38100" dir="2700000" algn="tl">
                    <a:srgbClr val="000000"/>
                  </a:outerShdw>
                </a:effectLst>
                <a:latin typeface="Arial" charset="0"/>
              </a:rPr>
            </a:br>
            <a:r>
              <a:rPr lang="en-US" sz="2000" i="1" u="sng">
                <a:solidFill>
                  <a:schemeClr val="tx2"/>
                </a:solidFill>
                <a:effectLst>
                  <a:outerShdw blurRad="38100" dist="38100" dir="2700000" algn="tl">
                    <a:srgbClr val="000000"/>
                  </a:outerShdw>
                </a:effectLst>
                <a:latin typeface="Arial" charset="0"/>
              </a:rPr>
              <a:t>geneti</a:t>
            </a:r>
            <a:r>
              <a:rPr lang="tr-TR" sz="2000" i="1" u="sng">
                <a:solidFill>
                  <a:schemeClr val="tx2"/>
                </a:solidFill>
                <a:effectLst>
                  <a:outerShdw blurRad="38100" dist="38100" dir="2700000" algn="tl">
                    <a:srgbClr val="000000"/>
                  </a:outerShdw>
                </a:effectLst>
                <a:latin typeface="Arial" charset="0"/>
              </a:rPr>
              <a:t>k danışmanlık ve bilgilendirilmiş onam ardından</a:t>
            </a:r>
            <a:r>
              <a:rPr lang="en-US" sz="2000" i="1" u="sng">
                <a:solidFill>
                  <a:schemeClr val="tx2"/>
                </a:solidFill>
                <a:effectLst>
                  <a:outerShdw blurRad="38100" dist="38100" dir="2700000" algn="tl">
                    <a:srgbClr val="000000"/>
                  </a:outerShdw>
                </a:effectLst>
                <a:latin typeface="Arial" charset="0"/>
              </a:rPr>
              <a:t>!</a:t>
            </a:r>
          </a:p>
        </p:txBody>
      </p:sp>
      <p:sp>
        <p:nvSpPr>
          <p:cNvPr id="214019" name="Rectangle 3"/>
          <p:cNvSpPr>
            <a:spLocks noChangeArrowheads="1"/>
          </p:cNvSpPr>
          <p:nvPr/>
        </p:nvSpPr>
        <p:spPr bwMode="auto">
          <a:xfrm>
            <a:off x="539750" y="476250"/>
            <a:ext cx="8229600" cy="3024188"/>
          </a:xfrm>
          <a:prstGeom prst="rect">
            <a:avLst/>
          </a:prstGeom>
          <a:noFill/>
          <a:ln w="9525">
            <a:noFill/>
            <a:miter lim="800000"/>
            <a:headEnd/>
            <a:tailEnd/>
          </a:ln>
          <a:effectLst/>
        </p:spPr>
        <p:txBody>
          <a:bodyPr/>
          <a:lstStyle/>
          <a:p>
            <a:pPr marL="342900" indent="-342900" algn="ctr" eaLnBrk="1" hangingPunct="1">
              <a:lnSpc>
                <a:spcPct val="105000"/>
              </a:lnSpc>
              <a:spcBef>
                <a:spcPct val="30000"/>
              </a:spcBef>
              <a:spcAft>
                <a:spcPct val="30000"/>
              </a:spcAft>
              <a:buClr>
                <a:schemeClr val="tx2"/>
              </a:buClr>
              <a:buSzPct val="60000"/>
              <a:buFont typeface="Wingdings" pitchFamily="2" charset="2"/>
              <a:buNone/>
              <a:defRPr/>
            </a:pPr>
            <a:endParaRPr lang="en-US" sz="2400" dirty="0">
              <a:effectLst>
                <a:outerShdw blurRad="38100" dist="38100" dir="2700000" algn="tl">
                  <a:srgbClr val="000000"/>
                </a:outerShdw>
              </a:effectLst>
              <a:latin typeface="Verdana" pitchFamily="34" charset="0"/>
            </a:endParaRPr>
          </a:p>
          <a:p>
            <a:pPr marL="342900" indent="-342900" eaLnBrk="1" hangingPunct="1">
              <a:lnSpc>
                <a:spcPct val="105000"/>
              </a:lnSpc>
              <a:spcBef>
                <a:spcPct val="30000"/>
              </a:spcBef>
              <a:spcAft>
                <a:spcPct val="30000"/>
              </a:spcAft>
              <a:buClr>
                <a:schemeClr val="tx2"/>
              </a:buClr>
              <a:buSzPct val="60000"/>
              <a:buFont typeface="Wingdings" pitchFamily="2" charset="2"/>
              <a:buChar char="u"/>
              <a:defRPr/>
            </a:pPr>
            <a:r>
              <a:rPr lang="tr-TR" sz="2000" dirty="0">
                <a:effectLst>
                  <a:outerShdw blurRad="38100" dist="38100" dir="2700000" algn="tl">
                    <a:srgbClr val="000000"/>
                  </a:outerShdw>
                </a:effectLst>
                <a:latin typeface="Verdana" pitchFamily="34" charset="0"/>
              </a:rPr>
              <a:t>Aile öyküsü </a:t>
            </a:r>
            <a:r>
              <a:rPr lang="en-US" sz="2000" dirty="0">
                <a:effectLst>
                  <a:outerShdw blurRad="38100" dist="38100" dir="2700000" algn="tl">
                    <a:srgbClr val="000000"/>
                  </a:outerShdw>
                </a:effectLst>
                <a:latin typeface="Verdana" pitchFamily="34" charset="0"/>
              </a:rPr>
              <a:t>Amsterdam II </a:t>
            </a:r>
            <a:r>
              <a:rPr lang="tr-TR" sz="2000" dirty="0">
                <a:effectLst>
                  <a:outerShdw blurRad="38100" dist="38100" dir="2700000" algn="tl">
                    <a:srgbClr val="000000"/>
                  </a:outerShdw>
                </a:effectLst>
                <a:latin typeface="Verdana" pitchFamily="34" charset="0"/>
              </a:rPr>
              <a:t>kriterlerine uygunsa veya</a:t>
            </a:r>
            <a:endParaRPr lang="en-US" sz="2000" b="1" u="sng" dirty="0">
              <a:solidFill>
                <a:srgbClr val="0000CC"/>
              </a:solidFill>
              <a:effectLst>
                <a:outerShdw blurRad="38100" dist="38100" dir="2700000" algn="tl">
                  <a:srgbClr val="000000"/>
                </a:outerShdw>
              </a:effectLst>
              <a:latin typeface="Verdana" pitchFamily="34" charset="0"/>
            </a:endParaRPr>
          </a:p>
          <a:p>
            <a:pPr marL="342900" indent="-342900" eaLnBrk="1" hangingPunct="1">
              <a:lnSpc>
                <a:spcPct val="105000"/>
              </a:lnSpc>
              <a:spcBef>
                <a:spcPct val="30000"/>
              </a:spcBef>
              <a:spcAft>
                <a:spcPct val="30000"/>
              </a:spcAft>
              <a:buClr>
                <a:schemeClr val="tx2"/>
              </a:buClr>
              <a:buSzPct val="60000"/>
              <a:buFont typeface="Wingdings" pitchFamily="2" charset="2"/>
              <a:buChar char="u"/>
              <a:defRPr/>
            </a:pPr>
            <a:r>
              <a:rPr lang="tr-TR" sz="2000" dirty="0">
                <a:effectLst>
                  <a:outerShdw blurRad="38100" dist="38100" dir="2700000" algn="tl">
                    <a:srgbClr val="000000"/>
                  </a:outerShdw>
                </a:effectLst>
                <a:latin typeface="Verdana" pitchFamily="34" charset="0"/>
              </a:rPr>
              <a:t>Hastanın iki akrabasında </a:t>
            </a:r>
            <a:r>
              <a:rPr lang="en-US" sz="2000" dirty="0">
                <a:effectLst>
                  <a:outerShdw blurRad="38100" dist="38100" dir="2700000" algn="tl">
                    <a:srgbClr val="000000"/>
                  </a:outerShdw>
                </a:effectLst>
                <a:latin typeface="Verdana" pitchFamily="34" charset="0"/>
              </a:rPr>
              <a:t>HNP</a:t>
            </a:r>
            <a:r>
              <a:rPr lang="tr-TR" sz="2000" dirty="0">
                <a:effectLst>
                  <a:outerShdw blurRad="38100" dist="38100" dir="2700000" algn="tl">
                    <a:srgbClr val="000000"/>
                  </a:outerShdw>
                </a:effectLst>
                <a:latin typeface="Verdana" pitchFamily="34" charset="0"/>
              </a:rPr>
              <a:t>KK ilişkili kanser varsa veya</a:t>
            </a:r>
            <a:endParaRPr lang="en-US" sz="2000" b="1" u="sng" dirty="0">
              <a:solidFill>
                <a:srgbClr val="0000CC"/>
              </a:solidFill>
              <a:effectLst>
                <a:outerShdw blurRad="38100" dist="38100" dir="2700000" algn="tl">
                  <a:srgbClr val="000000"/>
                </a:outerShdw>
              </a:effectLst>
              <a:latin typeface="Verdana" pitchFamily="34" charset="0"/>
            </a:endParaRPr>
          </a:p>
          <a:p>
            <a:pPr marL="342900" indent="-342900" eaLnBrk="1" hangingPunct="1">
              <a:lnSpc>
                <a:spcPct val="105000"/>
              </a:lnSpc>
              <a:spcBef>
                <a:spcPct val="30000"/>
              </a:spcBef>
              <a:spcAft>
                <a:spcPct val="30000"/>
              </a:spcAft>
              <a:buClr>
                <a:schemeClr val="tx2"/>
              </a:buClr>
              <a:buSzPct val="60000"/>
              <a:buFont typeface="Wingdings" pitchFamily="2" charset="2"/>
              <a:buChar char="u"/>
              <a:defRPr/>
            </a:pPr>
            <a:r>
              <a:rPr lang="tr-TR" sz="2000" dirty="0">
                <a:effectLst>
                  <a:outerShdw blurRad="38100" dist="38100" dir="2700000" algn="tl">
                    <a:srgbClr val="000000"/>
                  </a:outerShdw>
                </a:effectLst>
                <a:latin typeface="Verdana" pitchFamily="34" charset="0"/>
              </a:rPr>
              <a:t>Hasta KRK ve bir 1. derece akrabası HNPKK ilişkili kanser hastası; olgulardan biri 50 yaş altındaysa</a:t>
            </a:r>
          </a:p>
        </p:txBody>
      </p:sp>
      <p:sp>
        <p:nvSpPr>
          <p:cNvPr id="62468" name="Rectangle 4"/>
          <p:cNvSpPr>
            <a:spLocks noChangeArrowheads="1"/>
          </p:cNvSpPr>
          <p:nvPr/>
        </p:nvSpPr>
        <p:spPr bwMode="auto">
          <a:xfrm>
            <a:off x="971550" y="5157788"/>
            <a:ext cx="669607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lnSpc>
                <a:spcPct val="105000"/>
              </a:lnSpc>
              <a:spcBef>
                <a:spcPct val="50000"/>
              </a:spcBef>
              <a:spcAft>
                <a:spcPct val="30000"/>
              </a:spcAft>
              <a:buFontTx/>
              <a:buChar char="•"/>
            </a:pPr>
            <a:r>
              <a:rPr lang="tr-TR" altLang="en-US" sz="2000">
                <a:latin typeface="Arial" charset="0"/>
              </a:rPr>
              <a:t>Genetik teste mümkün olduğu koşulda her zaman ailedeki hasta bireyden başlanmalı</a:t>
            </a:r>
            <a:r>
              <a:rPr lang="en-US" altLang="en-US" sz="2000">
                <a:latin typeface="Arial" charset="0"/>
              </a:rPr>
              <a:t>!</a:t>
            </a:r>
            <a:endParaRPr lang="tr-TR" altLang="en-US" sz="2000">
              <a:latin typeface="Arial" charset="0"/>
            </a:endParaRPr>
          </a:p>
          <a:p>
            <a:pPr eaLnBrk="1" hangingPunct="1">
              <a:lnSpc>
                <a:spcPct val="105000"/>
              </a:lnSpc>
              <a:spcBef>
                <a:spcPct val="50000"/>
              </a:spcBef>
              <a:spcAft>
                <a:spcPct val="30000"/>
              </a:spcAft>
            </a:pPr>
            <a:endParaRPr lang="en-US" altLang="en-US" sz="2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155700" y="422275"/>
            <a:ext cx="6910388" cy="933450"/>
          </a:xfrm>
        </p:spPr>
        <p:txBody>
          <a:bodyPr/>
          <a:lstStyle/>
          <a:p>
            <a:pPr eaLnBrk="1" hangingPunct="1">
              <a:defRPr/>
            </a:pPr>
            <a:r>
              <a:rPr lang="en-US" sz="4000" smtClean="0"/>
              <a:t>MSI/IH</a:t>
            </a:r>
            <a:r>
              <a:rPr lang="tr-TR" sz="4000" smtClean="0"/>
              <a:t>K</a:t>
            </a:r>
            <a:r>
              <a:rPr lang="en-US" sz="4000" smtClean="0"/>
              <a:t> </a:t>
            </a:r>
            <a:r>
              <a:rPr lang="tr-TR" sz="4000" smtClean="0"/>
              <a:t>incelemesi</a:t>
            </a:r>
            <a:endParaRPr lang="en-US" sz="4000" smtClean="0"/>
          </a:p>
        </p:txBody>
      </p:sp>
      <p:sp>
        <p:nvSpPr>
          <p:cNvPr id="216067" name="Rectangle 3"/>
          <p:cNvSpPr>
            <a:spLocks noGrp="1" noChangeArrowheads="1"/>
          </p:cNvSpPr>
          <p:nvPr>
            <p:ph type="body" idx="1"/>
          </p:nvPr>
        </p:nvSpPr>
        <p:spPr>
          <a:xfrm>
            <a:off x="457200" y="1773238"/>
            <a:ext cx="8229600" cy="4357687"/>
          </a:xfrm>
        </p:spPr>
        <p:txBody>
          <a:bodyPr/>
          <a:lstStyle/>
          <a:p>
            <a:pPr eaLnBrk="1" hangingPunct="1">
              <a:lnSpc>
                <a:spcPct val="105000"/>
              </a:lnSpc>
              <a:spcBef>
                <a:spcPct val="30000"/>
              </a:spcBef>
              <a:spcAft>
                <a:spcPct val="30000"/>
              </a:spcAft>
              <a:buFont typeface="Wingdings" pitchFamily="2" charset="2"/>
              <a:buChar char="u"/>
              <a:defRPr/>
            </a:pPr>
            <a:r>
              <a:rPr lang="en-US" sz="2400" b="1" smtClean="0"/>
              <a:t>Mi</a:t>
            </a:r>
            <a:r>
              <a:rPr lang="tr-TR" sz="2400" b="1" smtClean="0"/>
              <a:t>k</a:t>
            </a:r>
            <a:r>
              <a:rPr lang="en-US" sz="2400" b="1" smtClean="0"/>
              <a:t>rosatelit </a:t>
            </a:r>
            <a:r>
              <a:rPr lang="tr-TR" sz="2400" b="1" smtClean="0"/>
              <a:t>İ</a:t>
            </a:r>
            <a:r>
              <a:rPr lang="en-US" sz="2400" b="1" smtClean="0"/>
              <a:t>nstabilit</a:t>
            </a:r>
            <a:r>
              <a:rPr lang="tr-TR" sz="2400" b="1" smtClean="0"/>
              <a:t>esi </a:t>
            </a:r>
            <a:r>
              <a:rPr lang="en-US" sz="2400" smtClean="0"/>
              <a:t> (MSI</a:t>
            </a:r>
            <a:r>
              <a:rPr lang="tr-TR" sz="2400" smtClean="0"/>
              <a:t> H/L)</a:t>
            </a:r>
            <a:r>
              <a:rPr lang="en-US" sz="2400" smtClean="0"/>
              <a:t> </a:t>
            </a:r>
            <a:r>
              <a:rPr lang="tr-TR" sz="2400" smtClean="0"/>
              <a:t>tümör dokusunda</a:t>
            </a:r>
            <a:endParaRPr lang="en-US" sz="2400" smtClean="0"/>
          </a:p>
          <a:p>
            <a:pPr lvl="1" eaLnBrk="1" hangingPunct="1">
              <a:lnSpc>
                <a:spcPct val="105000"/>
              </a:lnSpc>
              <a:spcBef>
                <a:spcPct val="30000"/>
              </a:spcBef>
              <a:spcAft>
                <a:spcPct val="30000"/>
              </a:spcAft>
              <a:defRPr/>
            </a:pPr>
            <a:r>
              <a:rPr lang="tr-TR" sz="2400" smtClean="0">
                <a:solidFill>
                  <a:srgbClr val="0000CC"/>
                </a:solidFill>
              </a:rPr>
              <a:t>Uygun olgularda HNPKK taraması açısından kullanılabilir</a:t>
            </a:r>
            <a:r>
              <a:rPr lang="en-US" sz="2400" smtClean="0"/>
              <a:t> </a:t>
            </a:r>
          </a:p>
          <a:p>
            <a:pPr eaLnBrk="1" hangingPunct="1">
              <a:lnSpc>
                <a:spcPct val="105000"/>
              </a:lnSpc>
              <a:spcBef>
                <a:spcPct val="30000"/>
              </a:spcBef>
              <a:spcAft>
                <a:spcPct val="30000"/>
              </a:spcAft>
              <a:buFont typeface="Wingdings" pitchFamily="2" charset="2"/>
              <a:buChar char="u"/>
              <a:defRPr/>
            </a:pPr>
            <a:r>
              <a:rPr lang="tr-TR" sz="2400" b="1" smtClean="0"/>
              <a:t>İ</a:t>
            </a:r>
            <a:r>
              <a:rPr lang="en-US" sz="2400" b="1" smtClean="0"/>
              <a:t>mmunohisto</a:t>
            </a:r>
            <a:r>
              <a:rPr lang="tr-TR" sz="2400" b="1" smtClean="0"/>
              <a:t>kimya</a:t>
            </a:r>
            <a:r>
              <a:rPr lang="en-US" sz="2400" b="1" smtClean="0"/>
              <a:t> </a:t>
            </a:r>
            <a:r>
              <a:rPr lang="en-US" sz="2400" smtClean="0"/>
              <a:t>(IH</a:t>
            </a:r>
            <a:r>
              <a:rPr lang="tr-TR" sz="2400" smtClean="0"/>
              <a:t>K</a:t>
            </a:r>
            <a:r>
              <a:rPr lang="en-US" sz="2400" smtClean="0"/>
              <a:t>) </a:t>
            </a:r>
            <a:r>
              <a:rPr lang="tr-TR" sz="2400" smtClean="0"/>
              <a:t>tümör dokusunda</a:t>
            </a:r>
            <a:endParaRPr lang="en-US" sz="2400" smtClean="0"/>
          </a:p>
          <a:p>
            <a:pPr lvl="1" eaLnBrk="1" hangingPunct="1">
              <a:lnSpc>
                <a:spcPct val="105000"/>
              </a:lnSpc>
              <a:spcBef>
                <a:spcPct val="30000"/>
              </a:spcBef>
              <a:spcAft>
                <a:spcPct val="30000"/>
              </a:spcAft>
              <a:defRPr/>
            </a:pPr>
            <a:r>
              <a:rPr lang="tr-TR" sz="2400" smtClean="0">
                <a:solidFill>
                  <a:srgbClr val="0000CC"/>
                </a:solidFill>
              </a:rPr>
              <a:t>MMR proteinlerinin varlığı yokluğunu saptamada kullanılabilir. </a:t>
            </a:r>
            <a:r>
              <a:rPr lang="en-US" sz="2400" smtClean="0">
                <a:solidFill>
                  <a:srgbClr val="0000CC"/>
                </a:solidFill>
              </a:rPr>
              <a:t>(MSH2, MLH1, </a:t>
            </a:r>
            <a:r>
              <a:rPr lang="tr-TR" sz="2400" smtClean="0">
                <a:solidFill>
                  <a:srgbClr val="0000CC"/>
                </a:solidFill>
              </a:rPr>
              <a:t>v.b)</a:t>
            </a:r>
            <a:endParaRPr lang="en-US" sz="2400" smtClean="0">
              <a:solidFill>
                <a:srgbClr val="0000CC"/>
              </a:solidFill>
            </a:endParaRPr>
          </a:p>
          <a:p>
            <a:pPr eaLnBrk="1" hangingPunct="1">
              <a:lnSpc>
                <a:spcPct val="105000"/>
              </a:lnSpc>
              <a:spcBef>
                <a:spcPct val="30000"/>
              </a:spcBef>
              <a:spcAft>
                <a:spcPct val="30000"/>
              </a:spcAft>
              <a:buFont typeface="Wingdings" pitchFamily="2" charset="2"/>
              <a:buChar char="u"/>
              <a:defRPr/>
            </a:pPr>
            <a:r>
              <a:rPr lang="en-US" sz="2400" smtClean="0"/>
              <a:t>“</a:t>
            </a:r>
            <a:r>
              <a:rPr lang="tr-TR" sz="2400" smtClean="0"/>
              <a:t>Pozitif sonuç</a:t>
            </a:r>
            <a:r>
              <a:rPr lang="en-US" sz="2400" smtClean="0"/>
              <a:t>” </a:t>
            </a:r>
            <a:r>
              <a:rPr lang="tr-TR" sz="2400" smtClean="0"/>
              <a:t>durumunda, kanser genetiği danışmalığı/genetik test önerisinde bulunulur.</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6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6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1143000" y="304800"/>
            <a:ext cx="6985000" cy="865188"/>
          </a:xfrm>
          <a:prstGeom prst="rect">
            <a:avLst/>
          </a:prstGeom>
          <a:solidFill>
            <a:schemeClr val="bg2"/>
          </a:solidFill>
          <a:ln w="9525">
            <a:solidFill>
              <a:schemeClr val="tx1"/>
            </a:solidFill>
            <a:miter lim="800000"/>
            <a:headEnd/>
            <a:tailEnd/>
          </a:ln>
          <a:effectLst/>
        </p:spPr>
        <p:txBody>
          <a:bodyPr anchor="ctr"/>
          <a:lstStyle/>
          <a:p>
            <a:pPr algn="ctr" eaLnBrk="1" hangingPunct="1">
              <a:defRPr/>
            </a:pPr>
            <a:r>
              <a:rPr lang="en-US" sz="3600">
                <a:solidFill>
                  <a:schemeClr val="tx2"/>
                </a:solidFill>
                <a:effectLst>
                  <a:outerShdw blurRad="38100" dist="38100" dir="2700000" algn="tl">
                    <a:srgbClr val="000000"/>
                  </a:outerShdw>
                </a:effectLst>
                <a:latin typeface="Arial" pitchFamily="34" charset="0"/>
              </a:rPr>
              <a:t>MSI/IH</a:t>
            </a:r>
            <a:r>
              <a:rPr lang="tr-TR" sz="3600">
                <a:solidFill>
                  <a:schemeClr val="tx2"/>
                </a:solidFill>
                <a:effectLst>
                  <a:outerShdw blurRad="38100" dist="38100" dir="2700000" algn="tl">
                    <a:srgbClr val="000000"/>
                  </a:outerShdw>
                </a:effectLst>
                <a:latin typeface="Arial" pitchFamily="34" charset="0"/>
              </a:rPr>
              <a:t>K</a:t>
            </a:r>
            <a:r>
              <a:rPr lang="en-US" sz="3600">
                <a:solidFill>
                  <a:schemeClr val="tx2"/>
                </a:solidFill>
                <a:effectLst>
                  <a:outerShdw blurRad="38100" dist="38100" dir="2700000" algn="tl">
                    <a:srgbClr val="000000"/>
                  </a:outerShdw>
                </a:effectLst>
                <a:latin typeface="Arial" pitchFamily="34" charset="0"/>
              </a:rPr>
              <a:t> </a:t>
            </a:r>
            <a:r>
              <a:rPr lang="tr-TR" sz="3600">
                <a:solidFill>
                  <a:schemeClr val="tx2"/>
                </a:solidFill>
                <a:effectLst>
                  <a:outerShdw blurRad="38100" dist="38100" dir="2700000" algn="tl">
                    <a:srgbClr val="000000"/>
                  </a:outerShdw>
                </a:effectLst>
                <a:latin typeface="Arial" pitchFamily="34" charset="0"/>
              </a:rPr>
              <a:t>incelemesi kriterleri</a:t>
            </a:r>
            <a:endParaRPr lang="en-US" sz="3600">
              <a:solidFill>
                <a:schemeClr val="tx2"/>
              </a:solidFill>
              <a:effectLst>
                <a:outerShdw blurRad="38100" dist="38100" dir="2700000" algn="tl">
                  <a:srgbClr val="000000"/>
                </a:outerShdw>
              </a:effectLst>
              <a:latin typeface="Arial" pitchFamily="34" charset="0"/>
            </a:endParaRPr>
          </a:p>
        </p:txBody>
      </p:sp>
      <p:sp>
        <p:nvSpPr>
          <p:cNvPr id="218115" name="Rectangle 3"/>
          <p:cNvSpPr>
            <a:spLocks noChangeArrowheads="1"/>
          </p:cNvSpPr>
          <p:nvPr/>
        </p:nvSpPr>
        <p:spPr bwMode="auto">
          <a:xfrm>
            <a:off x="457200" y="1066800"/>
            <a:ext cx="8229600" cy="5241925"/>
          </a:xfrm>
          <a:prstGeom prst="rect">
            <a:avLst/>
          </a:prstGeom>
          <a:noFill/>
          <a:ln w="9525">
            <a:noFill/>
            <a:miter lim="800000"/>
            <a:headEnd/>
            <a:tailEnd/>
          </a:ln>
          <a:effectLst/>
        </p:spPr>
        <p:txBody>
          <a:bodyPr/>
          <a:lstStyle/>
          <a:p>
            <a:pPr marL="342900" indent="-342900" algn="ctr" eaLnBrk="1" hangingPunct="1">
              <a:spcBef>
                <a:spcPct val="20000"/>
              </a:spcBef>
              <a:buClr>
                <a:schemeClr val="tx2"/>
              </a:buClr>
              <a:buSzPct val="60000"/>
              <a:buFont typeface="Wingdings" pitchFamily="2" charset="2"/>
              <a:buNone/>
              <a:defRPr/>
            </a:pPr>
            <a:endParaRPr lang="en-US" sz="2800" b="1" u="sng">
              <a:solidFill>
                <a:srgbClr val="66FF33"/>
              </a:solidFill>
              <a:effectLst>
                <a:outerShdw blurRad="38100" dist="38100" dir="2700000" algn="tl">
                  <a:srgbClr val="000000"/>
                </a:outerShdw>
              </a:effectLst>
              <a:latin typeface="Verdana" pitchFamily="34" charset="0"/>
            </a:endParaRPr>
          </a:p>
          <a:p>
            <a:pPr marL="342900" indent="-342900" algn="ctr" eaLnBrk="1" hangingPunct="1">
              <a:lnSpc>
                <a:spcPct val="105000"/>
              </a:lnSpc>
              <a:spcBef>
                <a:spcPct val="10000"/>
              </a:spcBef>
              <a:spcAft>
                <a:spcPct val="10000"/>
              </a:spcAft>
              <a:buClr>
                <a:schemeClr val="tx2"/>
              </a:buClr>
              <a:buSzPct val="60000"/>
              <a:buFont typeface="Wingdings" pitchFamily="2" charset="2"/>
              <a:buNone/>
              <a:defRPr/>
            </a:pPr>
            <a:r>
              <a:rPr lang="tr-TR" sz="2800" b="1" u="sng">
                <a:solidFill>
                  <a:schemeClr val="tx2">
                    <a:lumMod val="90000"/>
                  </a:schemeClr>
                </a:solidFill>
                <a:effectLst>
                  <a:outerShdw blurRad="38100" dist="38100" dir="2700000" algn="tl">
                    <a:srgbClr val="000000"/>
                  </a:outerShdw>
                </a:effectLst>
                <a:latin typeface="Verdana" pitchFamily="34" charset="0"/>
              </a:rPr>
              <a:t> </a:t>
            </a:r>
            <a:r>
              <a:rPr lang="en-US" sz="2800" b="1" u="sng">
                <a:solidFill>
                  <a:schemeClr val="tx2">
                    <a:lumMod val="90000"/>
                  </a:schemeClr>
                </a:solidFill>
                <a:effectLst>
                  <a:outerShdw blurRad="38100" dist="38100" dir="2700000" algn="tl">
                    <a:srgbClr val="000000"/>
                  </a:outerShdw>
                </a:effectLst>
                <a:latin typeface="Verdana" pitchFamily="34" charset="0"/>
              </a:rPr>
              <a:t>Bethesda </a:t>
            </a:r>
            <a:r>
              <a:rPr lang="tr-TR" sz="2800" b="1" u="sng">
                <a:solidFill>
                  <a:schemeClr val="tx2">
                    <a:lumMod val="90000"/>
                  </a:schemeClr>
                </a:solidFill>
                <a:effectLst>
                  <a:outerShdw blurRad="38100" dist="38100" dir="2700000" algn="tl">
                    <a:srgbClr val="000000"/>
                  </a:outerShdw>
                </a:effectLst>
                <a:latin typeface="Verdana" pitchFamily="34" charset="0"/>
              </a:rPr>
              <a:t>Kriterleri</a:t>
            </a:r>
            <a:r>
              <a:rPr lang="en-US" sz="2800" b="1">
                <a:solidFill>
                  <a:schemeClr val="tx2">
                    <a:lumMod val="90000"/>
                  </a:schemeClr>
                </a:solidFill>
                <a:effectLst>
                  <a:outerShdw blurRad="38100" dist="38100" dir="2700000" algn="tl">
                    <a:srgbClr val="000000"/>
                  </a:outerShdw>
                </a:effectLst>
                <a:latin typeface="Verdana" pitchFamily="34" charset="0"/>
              </a:rPr>
              <a:t>, 2004</a:t>
            </a:r>
          </a:p>
          <a:p>
            <a:pPr marL="342900" indent="-342900" eaLnBrk="1" hangingPunct="1">
              <a:lnSpc>
                <a:spcPct val="95000"/>
              </a:lnSpc>
              <a:spcBef>
                <a:spcPct val="20000"/>
              </a:spcBef>
              <a:spcAft>
                <a:spcPct val="20000"/>
              </a:spcAft>
              <a:buClr>
                <a:schemeClr val="tx2"/>
              </a:buClr>
              <a:buSzPct val="60000"/>
              <a:buFont typeface="Wingdings" pitchFamily="2" charset="2"/>
              <a:buChar char="u"/>
              <a:defRPr/>
            </a:pPr>
            <a:r>
              <a:rPr lang="tr-TR" sz="2000">
                <a:effectLst>
                  <a:outerShdw blurRad="38100" dist="38100" dir="2700000" algn="tl">
                    <a:srgbClr val="000000"/>
                  </a:outerShdw>
                </a:effectLst>
                <a:latin typeface="Verdana" pitchFamily="34" charset="0"/>
              </a:rPr>
              <a:t>K</a:t>
            </a:r>
            <a:r>
              <a:rPr lang="en-US" sz="2000">
                <a:effectLst>
                  <a:outerShdw blurRad="38100" dist="38100" dir="2700000" algn="tl">
                    <a:srgbClr val="000000"/>
                  </a:outerShdw>
                </a:effectLst>
                <a:latin typeface="Verdana" pitchFamily="34" charset="0"/>
              </a:rPr>
              <a:t>R</a:t>
            </a:r>
            <a:r>
              <a:rPr lang="tr-TR" sz="2000">
                <a:effectLst>
                  <a:outerShdw blurRad="38100" dist="38100" dir="2700000" algn="tl">
                    <a:srgbClr val="000000"/>
                  </a:outerShdw>
                </a:effectLst>
                <a:latin typeface="Verdana" pitchFamily="34" charset="0"/>
              </a:rPr>
              <a:t>K</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veya</a:t>
            </a:r>
            <a:r>
              <a:rPr lang="en-US" sz="2000">
                <a:effectLst>
                  <a:outerShdw blurRad="38100" dist="38100" dir="2700000" algn="tl">
                    <a:srgbClr val="000000"/>
                  </a:outerShdw>
                </a:effectLst>
                <a:latin typeface="Verdana" pitchFamily="34" charset="0"/>
              </a:rPr>
              <a:t> endometri</a:t>
            </a:r>
            <a:r>
              <a:rPr lang="tr-TR" sz="2000">
                <a:effectLst>
                  <a:outerShdw blurRad="38100" dist="38100" dir="2700000" algn="tl">
                    <a:srgbClr val="000000"/>
                  </a:outerShdw>
                </a:effectLst>
                <a:latin typeface="Verdana" pitchFamily="34" charset="0"/>
              </a:rPr>
              <a:t>y</a:t>
            </a:r>
            <a:r>
              <a:rPr lang="en-US" sz="2000">
                <a:effectLst>
                  <a:outerShdw blurRad="38100" dist="38100" dir="2700000" algn="tl">
                    <a:srgbClr val="000000"/>
                  </a:outerShdw>
                </a:effectLst>
                <a:latin typeface="Verdana" pitchFamily="34" charset="0"/>
              </a:rPr>
              <a:t>al </a:t>
            </a:r>
            <a:r>
              <a:rPr lang="tr-TR" sz="2000">
                <a:effectLst>
                  <a:outerShdw blurRad="38100" dist="38100" dir="2700000" algn="tl">
                    <a:srgbClr val="000000"/>
                  </a:outerShdw>
                </a:effectLst>
                <a:latin typeface="Verdana" pitchFamily="34" charset="0"/>
              </a:rPr>
              <a:t>kanser</a:t>
            </a:r>
            <a:r>
              <a:rPr lang="en-US" sz="2000">
                <a:effectLst>
                  <a:outerShdw blurRad="38100" dist="38100" dir="2700000" algn="tl">
                    <a:srgbClr val="000000"/>
                  </a:outerShdw>
                </a:effectLst>
                <a:latin typeface="Verdana" pitchFamily="34" charset="0"/>
              </a:rPr>
              <a:t> &lt;50 y</a:t>
            </a:r>
          </a:p>
          <a:p>
            <a:pPr marL="342900" indent="-342900" eaLnBrk="1" hangingPunct="1">
              <a:lnSpc>
                <a:spcPct val="95000"/>
              </a:lnSpc>
              <a:spcBef>
                <a:spcPct val="20000"/>
              </a:spcBef>
              <a:spcAft>
                <a:spcPct val="20000"/>
              </a:spcAft>
              <a:buClr>
                <a:schemeClr val="tx2"/>
              </a:buClr>
              <a:buSzPct val="60000"/>
              <a:buFont typeface="Wingdings" pitchFamily="2" charset="2"/>
              <a:buChar char="u"/>
              <a:defRPr/>
            </a:pPr>
            <a:r>
              <a:rPr lang="tr-TR" sz="2000">
                <a:effectLst>
                  <a:outerShdw blurRad="38100" dist="38100" dir="2700000" algn="tl">
                    <a:srgbClr val="000000"/>
                  </a:outerShdw>
                </a:effectLst>
                <a:latin typeface="Verdana" pitchFamily="34" charset="0"/>
              </a:rPr>
              <a:t>Aynı bireyde </a:t>
            </a:r>
            <a:r>
              <a:rPr lang="en-US" sz="2000">
                <a:effectLst>
                  <a:outerShdw blurRad="38100" dist="38100" dir="2700000" algn="tl">
                    <a:srgbClr val="000000"/>
                  </a:outerShdw>
                </a:effectLst>
                <a:latin typeface="Verdana" pitchFamily="34" charset="0"/>
              </a:rPr>
              <a:t>2 HNP</a:t>
            </a:r>
            <a:r>
              <a:rPr lang="tr-TR" sz="2000">
                <a:effectLst>
                  <a:outerShdw blurRad="38100" dist="38100" dir="2700000" algn="tl">
                    <a:srgbClr val="000000"/>
                  </a:outerShdw>
                </a:effectLst>
                <a:latin typeface="Verdana" pitchFamily="34" charset="0"/>
              </a:rPr>
              <a:t>KK</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kanseri</a:t>
            </a:r>
            <a:endParaRPr lang="en-US" sz="2000">
              <a:effectLst>
                <a:outerShdw blurRad="38100" dist="38100" dir="2700000" algn="tl">
                  <a:srgbClr val="000000"/>
                </a:outerShdw>
              </a:effectLst>
              <a:latin typeface="Verdana" pitchFamily="34" charset="0"/>
            </a:endParaRPr>
          </a:p>
          <a:p>
            <a:pPr marL="342900" indent="-342900" eaLnBrk="1" hangingPunct="1">
              <a:lnSpc>
                <a:spcPct val="95000"/>
              </a:lnSpc>
              <a:spcBef>
                <a:spcPct val="20000"/>
              </a:spcBef>
              <a:spcAft>
                <a:spcPct val="20000"/>
              </a:spcAft>
              <a:buClr>
                <a:schemeClr val="tx2"/>
              </a:buClr>
              <a:buSzPct val="60000"/>
              <a:buFont typeface="Wingdings" pitchFamily="2" charset="2"/>
              <a:buChar char="u"/>
              <a:defRPr/>
            </a:pPr>
            <a:r>
              <a:rPr lang="tr-TR" sz="2000">
                <a:effectLst>
                  <a:outerShdw blurRad="38100" dist="38100" dir="2700000" algn="tl">
                    <a:srgbClr val="000000"/>
                  </a:outerShdw>
                </a:effectLst>
                <a:latin typeface="Verdana" pitchFamily="34" charset="0"/>
              </a:rPr>
              <a:t>Ailede KRK</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beraberinde</a:t>
            </a:r>
            <a:r>
              <a:rPr lang="en-US" sz="2000">
                <a:effectLst>
                  <a:outerShdw blurRad="38100" dist="38100" dir="2700000" algn="tl">
                    <a:srgbClr val="000000"/>
                  </a:outerShdw>
                </a:effectLst>
                <a:latin typeface="Verdana" pitchFamily="34" charset="0"/>
              </a:rPr>
              <a:t> “MSI-H histolo</a:t>
            </a:r>
            <a:r>
              <a:rPr lang="tr-TR" sz="2000">
                <a:effectLst>
                  <a:outerShdw blurRad="38100" dist="38100" dir="2700000" algn="tl">
                    <a:srgbClr val="000000"/>
                  </a:outerShdw>
                </a:effectLst>
                <a:latin typeface="Verdana" pitchFamily="34" charset="0"/>
              </a:rPr>
              <a:t>jik</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tanı</a:t>
            </a:r>
            <a:r>
              <a:rPr lang="en-US" sz="2000">
                <a:effectLst>
                  <a:outerShdw blurRad="38100" dist="38100" dir="2700000" algn="tl">
                    <a:srgbClr val="000000"/>
                  </a:outerShdw>
                </a:effectLst>
                <a:latin typeface="Verdana" pitchFamily="34" charset="0"/>
              </a:rPr>
              <a:t> &lt;60 y</a:t>
            </a:r>
          </a:p>
          <a:p>
            <a:pPr marL="742950" lvl="1" indent="-285750" eaLnBrk="1" hangingPunct="1">
              <a:lnSpc>
                <a:spcPct val="95000"/>
              </a:lnSpc>
              <a:spcBef>
                <a:spcPct val="20000"/>
              </a:spcBef>
              <a:spcAft>
                <a:spcPct val="20000"/>
              </a:spcAft>
              <a:buClr>
                <a:schemeClr val="tx1"/>
              </a:buClr>
              <a:buFontTx/>
              <a:buChar char="•"/>
              <a:defRPr/>
            </a:pPr>
            <a:r>
              <a:rPr lang="tr-TR" sz="2000">
                <a:effectLst>
                  <a:outerShdw blurRad="38100" dist="38100" dir="2700000" algn="tl">
                    <a:srgbClr val="000000"/>
                  </a:outerShdw>
                </a:effectLst>
                <a:latin typeface="Verdana" pitchFamily="34" charset="0"/>
              </a:rPr>
              <a:t>İnfiltre lenfositler</a:t>
            </a:r>
            <a:r>
              <a:rPr lang="en-US" sz="2000">
                <a:effectLst>
                  <a:outerShdw blurRad="38100" dist="38100" dir="2700000" algn="tl">
                    <a:srgbClr val="000000"/>
                  </a:outerShdw>
                </a:effectLst>
                <a:latin typeface="Verdana" pitchFamily="34" charset="0"/>
              </a:rPr>
              <a:t>, Crohn-</a:t>
            </a:r>
            <a:r>
              <a:rPr lang="tr-TR" sz="2000">
                <a:effectLst>
                  <a:outerShdw blurRad="38100" dist="38100" dir="2700000" algn="tl">
                    <a:srgbClr val="000000"/>
                  </a:outerShdw>
                </a:effectLst>
                <a:latin typeface="Verdana" pitchFamily="34" charset="0"/>
              </a:rPr>
              <a:t>benzeri</a:t>
            </a:r>
            <a:r>
              <a:rPr lang="en-US" sz="2000">
                <a:effectLst>
                  <a:outerShdw blurRad="38100" dist="38100" dir="2700000" algn="tl">
                    <a:srgbClr val="000000"/>
                  </a:outerShdw>
                </a:effectLst>
                <a:latin typeface="Verdana" pitchFamily="34" charset="0"/>
              </a:rPr>
              <a:t> l</a:t>
            </a:r>
            <a:r>
              <a:rPr lang="tr-TR" sz="2000">
                <a:effectLst>
                  <a:outerShdw blurRad="38100" dist="38100" dir="2700000" algn="tl">
                    <a:srgbClr val="000000"/>
                  </a:outerShdw>
                </a:effectLst>
                <a:latin typeface="Verdana" pitchFamily="34" charset="0"/>
              </a:rPr>
              <a:t>enfositik reaksiyon</a:t>
            </a:r>
            <a:r>
              <a:rPr lang="en-US" sz="2000">
                <a:effectLst>
                  <a:outerShdw blurRad="38100" dist="38100" dir="2700000" algn="tl">
                    <a:srgbClr val="000000"/>
                  </a:outerShdw>
                </a:effectLst>
                <a:latin typeface="Verdana" pitchFamily="34" charset="0"/>
              </a:rPr>
              <a:t>, m</a:t>
            </a:r>
            <a:r>
              <a:rPr lang="tr-TR" sz="2000">
                <a:effectLst>
                  <a:outerShdw blurRad="38100" dist="38100" dir="2700000" algn="tl">
                    <a:srgbClr val="000000"/>
                  </a:outerShdw>
                </a:effectLst>
                <a:latin typeface="Verdana" pitchFamily="34" charset="0"/>
              </a:rPr>
              <a:t>üsinöz/</a:t>
            </a:r>
            <a:r>
              <a:rPr lang="en-US" sz="2000">
                <a:effectLst>
                  <a:outerShdw blurRad="38100" dist="38100" dir="2700000" algn="tl">
                    <a:srgbClr val="000000"/>
                  </a:outerShdw>
                </a:effectLst>
                <a:latin typeface="Verdana" pitchFamily="34" charset="0"/>
              </a:rPr>
              <a:t>signet </a:t>
            </a:r>
            <a:r>
              <a:rPr lang="tr-TR" sz="2000">
                <a:effectLst>
                  <a:outerShdw blurRad="38100" dist="38100" dir="2700000" algn="tl">
                    <a:srgbClr val="000000"/>
                  </a:outerShdw>
                </a:effectLst>
                <a:latin typeface="Verdana" pitchFamily="34" charset="0"/>
              </a:rPr>
              <a:t>halka</a:t>
            </a:r>
            <a:r>
              <a:rPr lang="en-US" sz="2000">
                <a:effectLst>
                  <a:outerShdw blurRad="38100" dist="38100" dir="2700000" algn="tl">
                    <a:srgbClr val="000000"/>
                  </a:outerShdw>
                </a:effectLst>
                <a:latin typeface="Verdana" pitchFamily="34" charset="0"/>
              </a:rPr>
              <a:t> dif</a:t>
            </a:r>
            <a:r>
              <a:rPr lang="tr-TR" sz="2000">
                <a:effectLst>
                  <a:outerShdw blurRad="38100" dist="38100" dir="2700000" algn="tl">
                    <a:srgbClr val="000000"/>
                  </a:outerShdw>
                </a:effectLst>
                <a:latin typeface="Verdana" pitchFamily="34" charset="0"/>
              </a:rPr>
              <a:t>eransiyasyonu</a:t>
            </a:r>
            <a:r>
              <a:rPr lang="en-US" sz="2000">
                <a:effectLst>
                  <a:outerShdw blurRad="38100" dist="38100" dir="2700000" algn="tl">
                    <a:srgbClr val="000000"/>
                  </a:outerShdw>
                </a:effectLst>
                <a:latin typeface="Verdana" pitchFamily="34" charset="0"/>
              </a:rPr>
              <a:t>, med</a:t>
            </a:r>
            <a:r>
              <a:rPr lang="tr-TR" sz="2000">
                <a:effectLst>
                  <a:outerShdw blurRad="38100" dist="38100" dir="2700000" algn="tl">
                    <a:srgbClr val="000000"/>
                  </a:outerShdw>
                </a:effectLst>
                <a:latin typeface="Verdana" pitchFamily="34" charset="0"/>
              </a:rPr>
              <a:t>üller</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büyüme paterni</a:t>
            </a:r>
            <a:endParaRPr lang="en-US" sz="2000">
              <a:effectLst>
                <a:outerShdw blurRad="38100" dist="38100" dir="2700000" algn="tl">
                  <a:srgbClr val="000000"/>
                </a:outerShdw>
              </a:effectLst>
              <a:latin typeface="Verdana" pitchFamily="34" charset="0"/>
            </a:endParaRPr>
          </a:p>
          <a:p>
            <a:pPr marL="342900" indent="-342900" eaLnBrk="1" hangingPunct="1">
              <a:lnSpc>
                <a:spcPct val="95000"/>
              </a:lnSpc>
              <a:spcBef>
                <a:spcPct val="20000"/>
              </a:spcBef>
              <a:spcAft>
                <a:spcPct val="20000"/>
              </a:spcAft>
              <a:buClr>
                <a:schemeClr val="tx2"/>
              </a:buClr>
              <a:buSzPct val="60000"/>
              <a:buFont typeface="Wingdings" pitchFamily="2" charset="2"/>
              <a:buChar char="u"/>
              <a:defRPr/>
            </a:pPr>
            <a:r>
              <a:rPr lang="tr-TR" sz="2000">
                <a:effectLst>
                  <a:outerShdw blurRad="38100" dist="38100" dir="2700000" algn="tl">
                    <a:srgbClr val="000000"/>
                  </a:outerShdw>
                </a:effectLst>
                <a:latin typeface="Verdana" pitchFamily="34" charset="0"/>
              </a:rPr>
              <a:t>KRK ve</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bir veya fazla</a:t>
            </a:r>
            <a:r>
              <a:rPr lang="en-US" sz="2000">
                <a:effectLst>
                  <a:outerShdw blurRad="38100" dist="38100" dir="2700000" algn="tl">
                    <a:srgbClr val="000000"/>
                  </a:outerShdw>
                </a:effectLst>
                <a:latin typeface="Verdana" pitchFamily="34" charset="0"/>
              </a:rPr>
              <a:t> 1</a:t>
            </a:r>
            <a:r>
              <a:rPr lang="tr-TR" sz="2000">
                <a:effectLst>
                  <a:outerShdw blurRad="38100" dist="38100" dir="2700000" algn="tl">
                    <a:srgbClr val="000000"/>
                  </a:outerShdw>
                </a:effectLst>
                <a:latin typeface="Verdana" pitchFamily="34" charset="0"/>
              </a:rPr>
              <a:t>.</a:t>
            </a:r>
            <a:r>
              <a:rPr lang="en-US" sz="2000">
                <a:effectLst>
                  <a:outerShdw blurRad="38100" dist="38100" dir="2700000" algn="tl">
                    <a:srgbClr val="000000"/>
                  </a:outerShdw>
                </a:effectLst>
                <a:latin typeface="Verdana" pitchFamily="34" charset="0"/>
              </a:rPr>
              <a:t>dere</a:t>
            </a:r>
            <a:r>
              <a:rPr lang="tr-TR" sz="2000">
                <a:effectLst>
                  <a:outerShdw blurRad="38100" dist="38100" dir="2700000" algn="tl">
                    <a:srgbClr val="000000"/>
                  </a:outerShdw>
                </a:effectLst>
                <a:latin typeface="Verdana" pitchFamily="34" charset="0"/>
              </a:rPr>
              <a:t>c</a:t>
            </a:r>
            <a:r>
              <a:rPr lang="en-US" sz="2000">
                <a:effectLst>
                  <a:outerShdw blurRad="38100" dist="38100" dir="2700000" algn="tl">
                    <a:srgbClr val="000000"/>
                  </a:outerShdw>
                </a:effectLst>
                <a:latin typeface="Verdana" pitchFamily="34" charset="0"/>
              </a:rPr>
              <a:t>e </a:t>
            </a:r>
            <a:r>
              <a:rPr lang="tr-TR" sz="2000">
                <a:effectLst>
                  <a:outerShdw blurRad="38100" dist="38100" dir="2700000" algn="tl">
                    <a:srgbClr val="000000"/>
                  </a:outerShdw>
                </a:effectLst>
                <a:latin typeface="Verdana" pitchFamily="34" charset="0"/>
              </a:rPr>
              <a:t>akrabada</a:t>
            </a:r>
            <a:r>
              <a:rPr lang="en-US" sz="2000">
                <a:effectLst>
                  <a:outerShdw blurRad="38100" dist="38100" dir="2700000" algn="tl">
                    <a:srgbClr val="000000"/>
                  </a:outerShdw>
                </a:effectLst>
                <a:latin typeface="Verdana" pitchFamily="34" charset="0"/>
              </a:rPr>
              <a:t> HNP</a:t>
            </a:r>
            <a:r>
              <a:rPr lang="tr-TR" sz="2000">
                <a:effectLst>
                  <a:outerShdw blurRad="38100" dist="38100" dir="2700000" algn="tl">
                    <a:srgbClr val="000000"/>
                  </a:outerShdw>
                </a:effectLst>
                <a:latin typeface="Verdana" pitchFamily="34" charset="0"/>
              </a:rPr>
              <a:t>KK ilişkili kanser, biri </a:t>
            </a:r>
            <a:r>
              <a:rPr lang="en-US" sz="2000">
                <a:effectLst>
                  <a:outerShdw blurRad="38100" dist="38100" dir="2700000" algn="tl">
                    <a:srgbClr val="000000"/>
                  </a:outerShdw>
                </a:effectLst>
                <a:latin typeface="Verdana" pitchFamily="34" charset="0"/>
              </a:rPr>
              <a:t>&lt;50 y</a:t>
            </a:r>
            <a:r>
              <a:rPr lang="tr-TR" sz="2000">
                <a:effectLst>
                  <a:outerShdw blurRad="38100" dist="38100" dir="2700000" algn="tl">
                    <a:srgbClr val="000000"/>
                  </a:outerShdw>
                </a:effectLst>
                <a:latin typeface="Verdana" pitchFamily="34" charset="0"/>
              </a:rPr>
              <a:t> altında tanı almış</a:t>
            </a:r>
            <a:endParaRPr lang="en-US" sz="2000">
              <a:effectLst>
                <a:outerShdw blurRad="38100" dist="38100" dir="2700000" algn="tl">
                  <a:srgbClr val="000000"/>
                </a:outerShdw>
              </a:effectLst>
              <a:latin typeface="Verdana" pitchFamily="34" charset="0"/>
            </a:endParaRPr>
          </a:p>
          <a:p>
            <a:pPr marL="342900" indent="-342900" eaLnBrk="1" hangingPunct="1">
              <a:lnSpc>
                <a:spcPct val="95000"/>
              </a:lnSpc>
              <a:spcBef>
                <a:spcPct val="20000"/>
              </a:spcBef>
              <a:spcAft>
                <a:spcPct val="20000"/>
              </a:spcAft>
              <a:buClr>
                <a:schemeClr val="tx2"/>
              </a:buClr>
              <a:buSzPct val="60000"/>
              <a:buFont typeface="Wingdings" pitchFamily="2" charset="2"/>
              <a:buChar char="u"/>
              <a:defRPr/>
            </a:pPr>
            <a:r>
              <a:rPr lang="tr-TR" sz="2000">
                <a:effectLst>
                  <a:outerShdw blurRad="38100" dist="38100" dir="2700000" algn="tl">
                    <a:srgbClr val="000000"/>
                  </a:outerShdw>
                </a:effectLst>
                <a:latin typeface="Verdana" pitchFamily="34" charset="0"/>
              </a:rPr>
              <a:t>KRK ve</a:t>
            </a:r>
            <a:r>
              <a:rPr lang="en-US" sz="2000">
                <a:effectLst>
                  <a:outerShdw blurRad="38100" dist="38100" dir="2700000" algn="tl">
                    <a:srgbClr val="000000"/>
                  </a:outerShdw>
                </a:effectLst>
                <a:latin typeface="Verdana" pitchFamily="34" charset="0"/>
              </a:rPr>
              <a:t> </a:t>
            </a:r>
            <a:r>
              <a:rPr lang="tr-TR" sz="2000">
                <a:effectLst>
                  <a:outerShdw blurRad="38100" dist="38100" dir="2700000" algn="tl">
                    <a:srgbClr val="000000"/>
                  </a:outerShdw>
                </a:effectLst>
                <a:latin typeface="Verdana" pitchFamily="34" charset="0"/>
              </a:rPr>
              <a:t>bir veya fazla</a:t>
            </a:r>
            <a:r>
              <a:rPr lang="en-US" sz="2000">
                <a:effectLst>
                  <a:outerShdw blurRad="38100" dist="38100" dir="2700000" algn="tl">
                    <a:srgbClr val="000000"/>
                  </a:outerShdw>
                </a:effectLst>
                <a:latin typeface="Verdana" pitchFamily="34" charset="0"/>
              </a:rPr>
              <a:t> 1</a:t>
            </a:r>
            <a:r>
              <a:rPr lang="tr-TR" sz="2000">
                <a:effectLst>
                  <a:outerShdw blurRad="38100" dist="38100" dir="2700000" algn="tl">
                    <a:srgbClr val="000000"/>
                  </a:outerShdw>
                </a:effectLst>
                <a:latin typeface="Verdana" pitchFamily="34" charset="0"/>
              </a:rPr>
              <a:t>. veya 2. </a:t>
            </a:r>
            <a:r>
              <a:rPr lang="en-US" sz="2000">
                <a:effectLst>
                  <a:outerShdw blurRad="38100" dist="38100" dir="2700000" algn="tl">
                    <a:srgbClr val="000000"/>
                  </a:outerShdw>
                </a:effectLst>
                <a:latin typeface="Verdana" pitchFamily="34" charset="0"/>
              </a:rPr>
              <a:t>dere</a:t>
            </a:r>
            <a:r>
              <a:rPr lang="tr-TR" sz="2000">
                <a:effectLst>
                  <a:outerShdw blurRad="38100" dist="38100" dir="2700000" algn="tl">
                    <a:srgbClr val="000000"/>
                  </a:outerShdw>
                </a:effectLst>
                <a:latin typeface="Verdana" pitchFamily="34" charset="0"/>
              </a:rPr>
              <a:t>c</a:t>
            </a:r>
            <a:r>
              <a:rPr lang="en-US" sz="2000">
                <a:effectLst>
                  <a:outerShdw blurRad="38100" dist="38100" dir="2700000" algn="tl">
                    <a:srgbClr val="000000"/>
                  </a:outerShdw>
                </a:effectLst>
                <a:latin typeface="Verdana" pitchFamily="34" charset="0"/>
              </a:rPr>
              <a:t>e </a:t>
            </a:r>
            <a:r>
              <a:rPr lang="tr-TR" sz="2000">
                <a:effectLst>
                  <a:outerShdw blurRad="38100" dist="38100" dir="2700000" algn="tl">
                    <a:srgbClr val="000000"/>
                  </a:outerShdw>
                </a:effectLst>
                <a:latin typeface="Verdana" pitchFamily="34" charset="0"/>
              </a:rPr>
              <a:t>akrabada</a:t>
            </a:r>
            <a:r>
              <a:rPr lang="en-US" sz="2000">
                <a:effectLst>
                  <a:outerShdw blurRad="38100" dist="38100" dir="2700000" algn="tl">
                    <a:srgbClr val="000000"/>
                  </a:outerShdw>
                </a:effectLst>
                <a:latin typeface="Verdana" pitchFamily="34" charset="0"/>
              </a:rPr>
              <a:t> HNP</a:t>
            </a:r>
            <a:r>
              <a:rPr lang="tr-TR" sz="2000">
                <a:effectLst>
                  <a:outerShdw blurRad="38100" dist="38100" dir="2700000" algn="tl">
                    <a:srgbClr val="000000"/>
                  </a:outerShdw>
                </a:effectLst>
                <a:latin typeface="Verdana" pitchFamily="34" charset="0"/>
              </a:rPr>
              <a:t>KK ilişkili kanser, herhangi bir yaşta</a:t>
            </a:r>
            <a:endParaRPr lang="en-US" sz="2000">
              <a:effectLst>
                <a:outerShdw blurRad="38100" dist="38100" dir="2700000" algn="tl">
                  <a:srgbClr val="000000"/>
                </a:outerShdw>
              </a:effectLst>
              <a:latin typeface="Verdana" pitchFamily="34" charset="0"/>
            </a:endParaRPr>
          </a:p>
          <a:p>
            <a:pPr marL="342900" indent="-342900" eaLnBrk="1" hangingPunct="1">
              <a:lnSpc>
                <a:spcPct val="95000"/>
              </a:lnSpc>
              <a:spcBef>
                <a:spcPct val="20000"/>
              </a:spcBef>
              <a:spcAft>
                <a:spcPct val="20000"/>
              </a:spcAft>
              <a:buClr>
                <a:schemeClr val="tx2"/>
              </a:buClr>
              <a:buSzPct val="60000"/>
              <a:buFont typeface="Wingdings" pitchFamily="2" charset="2"/>
              <a:buChar char="u"/>
              <a:defRPr/>
            </a:pPr>
            <a:endParaRPr lang="en-US" sz="2000">
              <a:effectLst>
                <a:outerShdw blurRad="38100" dist="38100" dir="2700000" algn="tl">
                  <a:srgbClr val="000000"/>
                </a:outerShdw>
              </a:effectLst>
              <a:latin typeface="Verdana" pitchFamily="34" charset="0"/>
            </a:endParaRPr>
          </a:p>
        </p:txBody>
      </p:sp>
      <p:sp>
        <p:nvSpPr>
          <p:cNvPr id="64516" name="Text Box 4"/>
          <p:cNvSpPr txBox="1">
            <a:spLocks noChangeArrowheads="1"/>
          </p:cNvSpPr>
          <p:nvPr/>
        </p:nvSpPr>
        <p:spPr bwMode="auto">
          <a:xfrm>
            <a:off x="4191000" y="6324600"/>
            <a:ext cx="449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1200">
                <a:solidFill>
                  <a:schemeClr val="tx2"/>
                </a:solidFill>
                <a:latin typeface="Arial" charset="0"/>
              </a:rPr>
              <a:t>Umar A et al: J Natl Cancer Inst, 2004; 96(4):261-268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8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785813" y="1231900"/>
            <a:ext cx="78327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sz="1600"/>
              <a:t>Kalıtsal meme ve over kanserleri </a:t>
            </a:r>
            <a:r>
              <a:rPr lang="tr-TR" altLang="en-US" sz="1600" i="1"/>
              <a:t>BRCA1</a:t>
            </a:r>
            <a:r>
              <a:rPr lang="tr-TR" altLang="en-US" sz="1600"/>
              <a:t>, </a:t>
            </a:r>
            <a:r>
              <a:rPr lang="tr-TR" altLang="en-US" sz="1600" i="1"/>
              <a:t>BRCA2 </a:t>
            </a:r>
            <a:r>
              <a:rPr lang="tr-TR" altLang="en-US" sz="1600"/>
              <a:t>mutasyonları ile oluşur. </a:t>
            </a:r>
          </a:p>
          <a:p>
            <a:endParaRPr lang="tr-TR" altLang="en-US" sz="1600"/>
          </a:p>
          <a:p>
            <a:r>
              <a:rPr lang="tr-TR" altLang="en-US" sz="1600" i="1"/>
              <a:t>BRCA1 </a:t>
            </a:r>
            <a:r>
              <a:rPr lang="tr-TR" altLang="en-US" sz="1600"/>
              <a:t>veya </a:t>
            </a:r>
            <a:r>
              <a:rPr lang="tr-TR" altLang="en-US" sz="1600" i="1"/>
              <a:t>BRCA2 </a:t>
            </a:r>
            <a:r>
              <a:rPr lang="tr-TR" altLang="en-US" sz="1600"/>
              <a:t>mutasyonu olan kadınların meme kanseri riski %60-80 dir. (GENEL %12)</a:t>
            </a:r>
          </a:p>
          <a:p>
            <a:endParaRPr lang="tr-TR" altLang="en-US" sz="1600"/>
          </a:p>
          <a:p>
            <a:r>
              <a:rPr lang="tr-TR" altLang="en-US" sz="1600" i="1"/>
              <a:t>BRCA1 </a:t>
            </a:r>
            <a:r>
              <a:rPr lang="tr-TR" altLang="en-US" sz="1600"/>
              <a:t>mutasyonu olan kadınlarda over kanseri riski %15-60;  </a:t>
            </a:r>
          </a:p>
          <a:p>
            <a:r>
              <a:rPr lang="tr-TR" altLang="en-US" sz="1600"/>
              <a:t>(GENEL %1.4)</a:t>
            </a:r>
          </a:p>
          <a:p>
            <a:r>
              <a:rPr lang="tr-TR" altLang="en-US" sz="1600" i="1"/>
              <a:t>BRCA2 </a:t>
            </a:r>
            <a:r>
              <a:rPr lang="tr-TR" altLang="en-US" sz="1600"/>
              <a:t>mutasyonu olan kadınlarda over kanseri riski %15-27 dir.</a:t>
            </a:r>
          </a:p>
          <a:p>
            <a:endParaRPr lang="tr-TR" altLang="en-US" sz="1600"/>
          </a:p>
          <a:p>
            <a:r>
              <a:rPr lang="tr-TR" altLang="en-US" sz="1600"/>
              <a:t>Kalıtsal meme kanseri sendromunda  (kadın/erkek) melanom, pankreas ve prostat kanseri riskinde artış vardır.</a:t>
            </a:r>
          </a:p>
          <a:p>
            <a:endParaRPr lang="tr-TR" altLang="en-US" sz="1600"/>
          </a:p>
          <a:p>
            <a:r>
              <a:rPr lang="tr-TR" altLang="en-US" sz="1600" i="1"/>
              <a:t>BRCA1</a:t>
            </a:r>
            <a:r>
              <a:rPr lang="tr-TR" altLang="en-US" sz="1600"/>
              <a:t> pozitif meme kanserlerinde östrojen/progesteron reseptöriü testleri çoğunlukla negatiftir, </a:t>
            </a:r>
            <a:r>
              <a:rPr lang="tr-TR" altLang="en-US" sz="1600" i="1"/>
              <a:t>HER2/Neu</a:t>
            </a:r>
            <a:r>
              <a:rPr lang="tr-TR" altLang="en-US" sz="1600"/>
              <a:t> aşırı ifadesi azdır. </a:t>
            </a:r>
          </a:p>
          <a:p>
            <a:r>
              <a:rPr lang="tr-TR" altLang="en-US" sz="1600"/>
              <a:t>Tümör çoğunlukla kötü diferansiyedir.</a:t>
            </a:r>
          </a:p>
          <a:p>
            <a:endParaRPr lang="tr-TR" altLang="en-US" sz="1600"/>
          </a:p>
          <a:p>
            <a:r>
              <a:rPr lang="tr-TR" altLang="en-US" sz="1600" i="1"/>
              <a:t>BRCA2</a:t>
            </a:r>
            <a:r>
              <a:rPr lang="tr-TR" altLang="en-US" sz="1600"/>
              <a:t> pozitif meme kanserlerinde östrojen/progesteron reseptör durumu </a:t>
            </a:r>
          </a:p>
          <a:p>
            <a:r>
              <a:rPr lang="tr-TR" altLang="en-US" sz="1600"/>
              <a:t>sporadik kanserlerdeki gibidir. </a:t>
            </a:r>
          </a:p>
          <a:p>
            <a:endParaRPr lang="tr-TR" altLang="en-US" sz="1600"/>
          </a:p>
          <a:p>
            <a:endParaRPr lang="tr-TR" altLang="en-US" sz="16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descr="bst0330679a01"/>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90600" y="1371600"/>
            <a:ext cx="7239000" cy="5018088"/>
          </a:xfrm>
          <a:noFill/>
          <a:extLst>
            <a:ext uri="{909E8E84-426E-40DD-AFC4-6F175D3DCCD1}">
              <a14:hiddenFill xmlns:a14="http://schemas.microsoft.com/office/drawing/2010/main">
                <a:solidFill>
                  <a:srgbClr val="FFFFFF"/>
                </a:solidFill>
              </a14:hiddenFill>
            </a:ext>
          </a:extLst>
        </p:spPr>
      </p:pic>
      <p:sp>
        <p:nvSpPr>
          <p:cNvPr id="65539" name="Text Box 3"/>
          <p:cNvSpPr txBox="1">
            <a:spLocks noChangeArrowheads="1"/>
          </p:cNvSpPr>
          <p:nvPr/>
        </p:nvSpPr>
        <p:spPr bwMode="ltGray">
          <a:xfrm>
            <a:off x="1050925" y="260350"/>
            <a:ext cx="78216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tr-TR" altLang="en-US"/>
              <a:t>Baz ekzisyon onarımı: oksidatif DNA hasarlarında oluşan nükleotid</a:t>
            </a:r>
          </a:p>
          <a:p>
            <a:r>
              <a:rPr lang="tr-TR" altLang="en-US"/>
              <a:t>analoglarını </a:t>
            </a:r>
            <a:r>
              <a:rPr lang="tr-TR" altLang="en-US" sz="1400" i="1"/>
              <a:t>(ör. 8-oxo guanin)</a:t>
            </a:r>
            <a:r>
              <a:rPr lang="tr-TR" altLang="en-US"/>
              <a:t> uzaklaştırır.   </a:t>
            </a:r>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90563" y="636588"/>
            <a:ext cx="7686675" cy="781050"/>
          </a:xfrm>
        </p:spPr>
        <p:txBody>
          <a:bodyPr/>
          <a:lstStyle/>
          <a:p>
            <a:pPr eaLnBrk="1" hangingPunct="1">
              <a:defRPr/>
            </a:pPr>
            <a:r>
              <a:rPr lang="en-US" sz="4000" smtClean="0"/>
              <a:t/>
            </a:r>
            <a:br>
              <a:rPr lang="en-US" sz="4000" smtClean="0"/>
            </a:br>
            <a:r>
              <a:rPr lang="en-US" sz="3600" smtClean="0"/>
              <a:t>MAP s</a:t>
            </a:r>
            <a:r>
              <a:rPr lang="tr-TR" sz="3600" smtClean="0"/>
              <a:t>endromu</a:t>
            </a:r>
            <a:r>
              <a:rPr lang="en-US" sz="3600" smtClean="0"/>
              <a:t>/MYH gen</a:t>
            </a:r>
            <a:r>
              <a:rPr lang="tr-TR" sz="3600" smtClean="0"/>
              <a:t>i</a:t>
            </a:r>
            <a:r>
              <a:rPr lang="en-US" sz="3600" smtClean="0"/>
              <a:t/>
            </a:r>
            <a:br>
              <a:rPr lang="en-US" sz="3600" smtClean="0"/>
            </a:br>
            <a:endParaRPr lang="en-US" sz="3600" smtClean="0"/>
          </a:p>
        </p:txBody>
      </p:sp>
      <p:sp>
        <p:nvSpPr>
          <p:cNvPr id="222211" name="Rectangle 3"/>
          <p:cNvSpPr>
            <a:spLocks noGrp="1" noChangeArrowheads="1"/>
          </p:cNvSpPr>
          <p:nvPr>
            <p:ph type="body" idx="1"/>
          </p:nvPr>
        </p:nvSpPr>
        <p:spPr>
          <a:xfrm>
            <a:off x="395288" y="1700213"/>
            <a:ext cx="8302625" cy="4465637"/>
          </a:xfrm>
        </p:spPr>
        <p:txBody>
          <a:bodyPr/>
          <a:lstStyle/>
          <a:p>
            <a:pPr eaLnBrk="1" hangingPunct="1">
              <a:lnSpc>
                <a:spcPct val="90000"/>
              </a:lnSpc>
              <a:spcAft>
                <a:spcPct val="20000"/>
              </a:spcAft>
              <a:buFont typeface="Wingdings" pitchFamily="2" charset="2"/>
              <a:buChar char="u"/>
              <a:defRPr/>
            </a:pPr>
            <a:r>
              <a:rPr lang="en-US" sz="2400" b="1" smtClean="0"/>
              <a:t>Multiple adenoma</a:t>
            </a:r>
            <a:r>
              <a:rPr lang="tr-TR" sz="2400" b="1" smtClean="0"/>
              <a:t>öz</a:t>
            </a:r>
            <a:r>
              <a:rPr lang="en-US" sz="2400" b="1" smtClean="0"/>
              <a:t> pol</a:t>
            </a:r>
            <a:r>
              <a:rPr lang="tr-TR" sz="2400" b="1" smtClean="0"/>
              <a:t>ipozis</a:t>
            </a:r>
            <a:r>
              <a:rPr lang="en-US" sz="2400" b="1" smtClean="0"/>
              <a:t> (MAP) s</a:t>
            </a:r>
            <a:r>
              <a:rPr lang="tr-TR" sz="2400" b="1" smtClean="0"/>
              <a:t>endromu</a:t>
            </a:r>
            <a:endParaRPr lang="en-US" sz="2400" b="1" smtClean="0"/>
          </a:p>
          <a:p>
            <a:pPr lvl="1" eaLnBrk="1" hangingPunct="1">
              <a:lnSpc>
                <a:spcPct val="90000"/>
              </a:lnSpc>
              <a:spcAft>
                <a:spcPct val="20000"/>
              </a:spcAft>
              <a:defRPr/>
            </a:pPr>
            <a:r>
              <a:rPr lang="tr-TR" sz="2000" smtClean="0"/>
              <a:t>O. </a:t>
            </a:r>
            <a:r>
              <a:rPr lang="en-US" sz="2000" smtClean="0"/>
              <a:t>re</a:t>
            </a:r>
            <a:r>
              <a:rPr lang="tr-TR" sz="2000" smtClean="0"/>
              <a:t>sesif</a:t>
            </a:r>
            <a:r>
              <a:rPr lang="en-US" sz="2000" smtClean="0"/>
              <a:t>; MYH gen</a:t>
            </a:r>
            <a:r>
              <a:rPr lang="tr-TR" sz="2000" smtClean="0"/>
              <a:t>i mutasyonları</a:t>
            </a:r>
            <a:endParaRPr lang="en-US" sz="2000" smtClean="0"/>
          </a:p>
          <a:p>
            <a:pPr lvl="1" eaLnBrk="1" hangingPunct="1">
              <a:lnSpc>
                <a:spcPct val="90000"/>
              </a:lnSpc>
              <a:spcAft>
                <a:spcPct val="20000"/>
              </a:spcAft>
              <a:defRPr/>
            </a:pPr>
            <a:r>
              <a:rPr lang="tr-TR" sz="2000" smtClean="0"/>
              <a:t>Polip sayısı (medyan)</a:t>
            </a:r>
            <a:r>
              <a:rPr lang="en-US" sz="2000" smtClean="0"/>
              <a:t>= 55 </a:t>
            </a:r>
          </a:p>
          <a:p>
            <a:pPr lvl="1" eaLnBrk="1" hangingPunct="1">
              <a:lnSpc>
                <a:spcPct val="90000"/>
              </a:lnSpc>
              <a:spcAft>
                <a:spcPct val="20000"/>
              </a:spcAft>
              <a:defRPr/>
            </a:pPr>
            <a:r>
              <a:rPr lang="tr-TR" sz="2000" smtClean="0"/>
              <a:t>Polip saptanma ortalama yaşı </a:t>
            </a:r>
            <a:r>
              <a:rPr lang="en-US" sz="2000" smtClean="0"/>
              <a:t>= 30-50 </a:t>
            </a:r>
          </a:p>
          <a:p>
            <a:pPr lvl="1" eaLnBrk="1" hangingPunct="1">
              <a:lnSpc>
                <a:spcPct val="90000"/>
              </a:lnSpc>
              <a:spcAft>
                <a:spcPct val="20000"/>
              </a:spcAft>
              <a:defRPr/>
            </a:pPr>
            <a:r>
              <a:rPr lang="en-US" sz="2000" smtClean="0"/>
              <a:t>Pol</a:t>
            </a:r>
            <a:r>
              <a:rPr lang="tr-TR" sz="2000" smtClean="0"/>
              <a:t>ipler genellikle küçük</a:t>
            </a:r>
            <a:r>
              <a:rPr lang="en-US" sz="2000" smtClean="0"/>
              <a:t>, </a:t>
            </a:r>
            <a:r>
              <a:rPr lang="tr-TR" sz="2000" smtClean="0"/>
              <a:t>orta düzeyde displazik</a:t>
            </a:r>
            <a:r>
              <a:rPr lang="en-US" sz="2000" smtClean="0"/>
              <a:t> t</a:t>
            </a:r>
            <a:r>
              <a:rPr lang="tr-TR" sz="2000" smtClean="0"/>
              <a:t>übüler adenomlar</a:t>
            </a:r>
            <a:r>
              <a:rPr lang="en-US" sz="2000" smtClean="0"/>
              <a:t>. </a:t>
            </a:r>
            <a:r>
              <a:rPr lang="tr-TR" sz="2000" smtClean="0"/>
              <a:t>Bazıları </a:t>
            </a:r>
            <a:r>
              <a:rPr lang="en-US" sz="2000" smtClean="0"/>
              <a:t>tubulovill</a:t>
            </a:r>
            <a:r>
              <a:rPr lang="tr-TR" sz="2000" smtClean="0"/>
              <a:t>öz</a:t>
            </a:r>
            <a:r>
              <a:rPr lang="en-US" sz="2000" smtClean="0"/>
              <a:t>, h</a:t>
            </a:r>
            <a:r>
              <a:rPr lang="tr-TR" sz="2000" smtClean="0"/>
              <a:t>iperplazik</a:t>
            </a:r>
            <a:r>
              <a:rPr lang="en-US" sz="2000" smtClean="0"/>
              <a:t>, mi</a:t>
            </a:r>
            <a:r>
              <a:rPr lang="tr-TR" sz="2000" smtClean="0"/>
              <a:t>k</a:t>
            </a:r>
            <a:r>
              <a:rPr lang="en-US" sz="2000" smtClean="0"/>
              <a:t>roadenom</a:t>
            </a:r>
            <a:r>
              <a:rPr lang="tr-TR" sz="2000" smtClean="0"/>
              <a:t>lar</a:t>
            </a:r>
            <a:endParaRPr lang="en-US" sz="2000" smtClean="0"/>
          </a:p>
          <a:p>
            <a:pPr eaLnBrk="1" hangingPunct="1">
              <a:lnSpc>
                <a:spcPct val="90000"/>
              </a:lnSpc>
              <a:spcAft>
                <a:spcPct val="20000"/>
              </a:spcAft>
              <a:buFont typeface="Wingdings" pitchFamily="2" charset="2"/>
              <a:buChar char="u"/>
              <a:defRPr/>
            </a:pPr>
            <a:r>
              <a:rPr lang="en-US" sz="2400" smtClean="0"/>
              <a:t>15-100 </a:t>
            </a:r>
            <a:r>
              <a:rPr lang="tr-TR" sz="2400" smtClean="0"/>
              <a:t>arası polipi olan %</a:t>
            </a:r>
            <a:r>
              <a:rPr lang="en-US" sz="2400" smtClean="0"/>
              <a:t>30</a:t>
            </a:r>
            <a:r>
              <a:rPr lang="tr-TR" sz="2400" smtClean="0"/>
              <a:t> hastada </a:t>
            </a:r>
            <a:r>
              <a:rPr lang="en-US" sz="2400" smtClean="0"/>
              <a:t>MYH gen</a:t>
            </a:r>
            <a:r>
              <a:rPr lang="tr-TR" sz="2400" smtClean="0"/>
              <a:t>inde homozigot mutant allel saptanmakta</a:t>
            </a:r>
            <a:endParaRPr lang="en-US" sz="2400" smtClean="0"/>
          </a:p>
          <a:p>
            <a:pPr eaLnBrk="1" hangingPunct="1">
              <a:lnSpc>
                <a:spcPct val="90000"/>
              </a:lnSpc>
              <a:spcAft>
                <a:spcPct val="20000"/>
              </a:spcAft>
              <a:buFont typeface="Wingdings" pitchFamily="2" charset="2"/>
              <a:buChar char="u"/>
              <a:defRPr/>
            </a:pPr>
            <a:r>
              <a:rPr lang="tr-TR" sz="2400" smtClean="0"/>
              <a:t>Polip sayısı</a:t>
            </a:r>
            <a:r>
              <a:rPr lang="en-US" sz="2400" smtClean="0"/>
              <a:t> &gt;15 (</a:t>
            </a:r>
            <a:r>
              <a:rPr lang="tr-TR" sz="2400" smtClean="0"/>
              <a:t>ve </a:t>
            </a:r>
            <a:r>
              <a:rPr lang="en-US" sz="2400" smtClean="0"/>
              <a:t>APC gen testi</a:t>
            </a:r>
            <a:r>
              <a:rPr lang="tr-TR" sz="2400" smtClean="0"/>
              <a:t> - ise</a:t>
            </a:r>
            <a:r>
              <a:rPr lang="en-US" sz="2400" smtClean="0"/>
              <a:t>)</a:t>
            </a:r>
            <a:r>
              <a:rPr lang="tr-TR" sz="2400" smtClean="0"/>
              <a:t> g</a:t>
            </a:r>
            <a:r>
              <a:rPr lang="en-US" sz="2400" smtClean="0"/>
              <a:t>eneti</a:t>
            </a:r>
            <a:r>
              <a:rPr lang="tr-TR" sz="2400" smtClean="0"/>
              <a:t>k</a:t>
            </a:r>
            <a:r>
              <a:rPr lang="en-US" sz="2400" smtClean="0"/>
              <a:t> test</a:t>
            </a:r>
            <a:r>
              <a:rPr lang="tr-TR" sz="2400" smtClean="0"/>
              <a:t> önerilmeli</a:t>
            </a:r>
            <a:endParaRPr lang="en-US" sz="2400" smtClean="0"/>
          </a:p>
          <a:p>
            <a:pPr eaLnBrk="1" hangingPunct="1">
              <a:lnSpc>
                <a:spcPct val="90000"/>
              </a:lnSpc>
              <a:buFont typeface="Wingdings" pitchFamily="2" charset="2"/>
              <a:buChar char="u"/>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22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2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534988" y="493713"/>
            <a:ext cx="7762875" cy="717550"/>
          </a:xfrm>
        </p:spPr>
        <p:txBody>
          <a:bodyPr/>
          <a:lstStyle/>
          <a:p>
            <a:pPr eaLnBrk="1" hangingPunct="1">
              <a:defRPr/>
            </a:pPr>
            <a:r>
              <a:rPr lang="en-US" sz="3600" smtClean="0"/>
              <a:t>Peutz-Jeghers s</a:t>
            </a:r>
            <a:r>
              <a:rPr lang="tr-TR" sz="3600" smtClean="0"/>
              <a:t>endromu</a:t>
            </a:r>
            <a:r>
              <a:rPr lang="en-US" sz="3600" b="1" smtClean="0"/>
              <a:t> </a:t>
            </a:r>
          </a:p>
        </p:txBody>
      </p:sp>
      <p:sp>
        <p:nvSpPr>
          <p:cNvPr id="224259" name="Rectangle 3"/>
          <p:cNvSpPr>
            <a:spLocks noGrp="1" noChangeArrowheads="1"/>
          </p:cNvSpPr>
          <p:nvPr>
            <p:ph type="body" sz="half" idx="1"/>
          </p:nvPr>
        </p:nvSpPr>
        <p:spPr>
          <a:xfrm>
            <a:off x="457200" y="1484313"/>
            <a:ext cx="6419850" cy="4641850"/>
          </a:xfrm>
        </p:spPr>
        <p:txBody>
          <a:bodyPr/>
          <a:lstStyle/>
          <a:p>
            <a:pPr eaLnBrk="1" hangingPunct="1">
              <a:lnSpc>
                <a:spcPct val="90000"/>
              </a:lnSpc>
              <a:spcBef>
                <a:spcPct val="15000"/>
              </a:spcBef>
              <a:spcAft>
                <a:spcPct val="15000"/>
              </a:spcAft>
              <a:buFont typeface="Wingdings" pitchFamily="2" charset="2"/>
              <a:buChar char="u"/>
              <a:defRPr/>
            </a:pPr>
            <a:r>
              <a:rPr lang="tr-TR" sz="2400" smtClean="0"/>
              <a:t>KRK olgularının </a:t>
            </a:r>
            <a:r>
              <a:rPr lang="en-US" sz="2400" smtClean="0"/>
              <a:t>&lt;</a:t>
            </a:r>
            <a:r>
              <a:rPr lang="tr-TR" sz="2400" smtClean="0"/>
              <a:t>%</a:t>
            </a:r>
            <a:r>
              <a:rPr lang="en-US" sz="2400" smtClean="0"/>
              <a:t>1</a:t>
            </a:r>
            <a:r>
              <a:rPr lang="tr-TR" sz="2400" smtClean="0"/>
              <a:t>’dir</a:t>
            </a:r>
            <a:endParaRPr lang="en-US" sz="2400" smtClean="0"/>
          </a:p>
          <a:p>
            <a:pPr eaLnBrk="1" hangingPunct="1">
              <a:lnSpc>
                <a:spcPct val="90000"/>
              </a:lnSpc>
              <a:spcBef>
                <a:spcPct val="15000"/>
              </a:spcBef>
              <a:spcAft>
                <a:spcPct val="15000"/>
              </a:spcAft>
              <a:buFont typeface="Wingdings" pitchFamily="2" charset="2"/>
              <a:buChar char="u"/>
              <a:defRPr/>
            </a:pPr>
            <a:r>
              <a:rPr lang="tr-TR" sz="2400" smtClean="0"/>
              <a:t>GI yolda h</a:t>
            </a:r>
            <a:r>
              <a:rPr lang="en-US" sz="2400" smtClean="0"/>
              <a:t>amartomat</a:t>
            </a:r>
            <a:r>
              <a:rPr lang="tr-TR" sz="2400" smtClean="0"/>
              <a:t>öz</a:t>
            </a:r>
            <a:r>
              <a:rPr lang="en-US" sz="2400" smtClean="0"/>
              <a:t> pol</a:t>
            </a:r>
            <a:r>
              <a:rPr lang="tr-TR" sz="2400" smtClean="0"/>
              <a:t>ipler; &lt;10 yaşta görülebilir</a:t>
            </a:r>
            <a:endParaRPr lang="en-US" sz="2400" smtClean="0"/>
          </a:p>
          <a:p>
            <a:pPr eaLnBrk="1" hangingPunct="1">
              <a:lnSpc>
                <a:spcPct val="90000"/>
              </a:lnSpc>
              <a:spcBef>
                <a:spcPct val="15000"/>
              </a:spcBef>
              <a:spcAft>
                <a:spcPct val="15000"/>
              </a:spcAft>
              <a:buFont typeface="Wingdings" pitchFamily="2" charset="2"/>
              <a:buChar char="u"/>
              <a:defRPr/>
            </a:pPr>
            <a:r>
              <a:rPr lang="en-US" sz="2400" smtClean="0"/>
              <a:t>Mu</a:t>
            </a:r>
            <a:r>
              <a:rPr lang="tr-TR" sz="2400" smtClean="0"/>
              <a:t>k</a:t>
            </a:r>
            <a:r>
              <a:rPr lang="en-US" sz="2400" smtClean="0"/>
              <a:t>o</a:t>
            </a:r>
            <a:r>
              <a:rPr lang="tr-TR" sz="2400" smtClean="0"/>
              <a:t>kutanöz</a:t>
            </a:r>
            <a:r>
              <a:rPr lang="en-US" sz="2400" smtClean="0"/>
              <a:t> h</a:t>
            </a:r>
            <a:r>
              <a:rPr lang="tr-TR" sz="2400" smtClean="0"/>
              <a:t>i</a:t>
            </a:r>
            <a:r>
              <a:rPr lang="en-US" sz="2400" smtClean="0"/>
              <a:t>perpigmenta</a:t>
            </a:r>
            <a:r>
              <a:rPr lang="tr-TR" sz="2400" smtClean="0"/>
              <a:t>syon</a:t>
            </a:r>
            <a:r>
              <a:rPr lang="en-US" sz="2400" smtClean="0"/>
              <a:t> </a:t>
            </a:r>
          </a:p>
          <a:p>
            <a:pPr lvl="1" eaLnBrk="1" hangingPunct="1">
              <a:lnSpc>
                <a:spcPct val="90000"/>
              </a:lnSpc>
              <a:spcBef>
                <a:spcPct val="15000"/>
              </a:spcBef>
              <a:spcAft>
                <a:spcPct val="15000"/>
              </a:spcAft>
              <a:defRPr/>
            </a:pPr>
            <a:r>
              <a:rPr lang="tr-TR" sz="2000" smtClean="0"/>
              <a:t>dudak</a:t>
            </a:r>
            <a:r>
              <a:rPr lang="en-US" sz="2000" smtClean="0"/>
              <a:t>, </a:t>
            </a:r>
            <a:r>
              <a:rPr lang="tr-TR" sz="2000" smtClean="0"/>
              <a:t>ağız</a:t>
            </a:r>
            <a:r>
              <a:rPr lang="en-US" sz="2000" smtClean="0"/>
              <a:t>, </a:t>
            </a:r>
            <a:r>
              <a:rPr lang="tr-TR" sz="2000" smtClean="0"/>
              <a:t>yanak mukozası</a:t>
            </a:r>
            <a:r>
              <a:rPr lang="en-US" sz="2000" smtClean="0"/>
              <a:t> </a:t>
            </a:r>
          </a:p>
          <a:p>
            <a:pPr lvl="1" eaLnBrk="1" hangingPunct="1">
              <a:lnSpc>
                <a:spcPct val="90000"/>
              </a:lnSpc>
              <a:spcBef>
                <a:spcPct val="15000"/>
              </a:spcBef>
              <a:spcAft>
                <a:spcPct val="15000"/>
              </a:spcAft>
              <a:defRPr/>
            </a:pPr>
            <a:r>
              <a:rPr lang="tr-TR" sz="2000" smtClean="0"/>
              <a:t>Genellikle</a:t>
            </a:r>
            <a:r>
              <a:rPr lang="en-US" sz="2000" smtClean="0"/>
              <a:t> &lt; 5 y</a:t>
            </a:r>
            <a:r>
              <a:rPr lang="tr-TR" sz="2000" smtClean="0"/>
              <a:t>aş çocuklarında görülür</a:t>
            </a:r>
            <a:endParaRPr lang="en-US" sz="2000" smtClean="0"/>
          </a:p>
          <a:p>
            <a:pPr eaLnBrk="1" hangingPunct="1">
              <a:lnSpc>
                <a:spcPct val="90000"/>
              </a:lnSpc>
              <a:spcBef>
                <a:spcPct val="15000"/>
              </a:spcBef>
              <a:spcAft>
                <a:spcPct val="15000"/>
              </a:spcAft>
              <a:buFont typeface="Wingdings" pitchFamily="2" charset="2"/>
              <a:buChar char="u"/>
              <a:defRPr/>
            </a:pPr>
            <a:r>
              <a:rPr lang="tr-TR" sz="2400" smtClean="0"/>
              <a:t>K</a:t>
            </a:r>
            <a:r>
              <a:rPr lang="en-US" sz="2400" smtClean="0"/>
              <a:t>an</a:t>
            </a:r>
            <a:r>
              <a:rPr lang="tr-TR" sz="2400" smtClean="0"/>
              <a:t>s</a:t>
            </a:r>
            <a:r>
              <a:rPr lang="en-US" sz="2400" smtClean="0"/>
              <a:t>er risk</a:t>
            </a:r>
            <a:r>
              <a:rPr lang="tr-TR" sz="2400" smtClean="0"/>
              <a:t>i</a:t>
            </a:r>
            <a:r>
              <a:rPr lang="en-US" sz="2400" smtClean="0"/>
              <a:t>: </a:t>
            </a:r>
          </a:p>
          <a:p>
            <a:pPr lvl="1" eaLnBrk="1" hangingPunct="1">
              <a:lnSpc>
                <a:spcPct val="90000"/>
              </a:lnSpc>
              <a:spcBef>
                <a:spcPct val="15000"/>
              </a:spcBef>
              <a:spcAft>
                <a:spcPct val="15000"/>
              </a:spcAft>
              <a:defRPr/>
            </a:pPr>
            <a:r>
              <a:rPr lang="tr-TR" sz="2000" smtClean="0"/>
              <a:t>K</a:t>
            </a:r>
            <a:r>
              <a:rPr lang="en-US" sz="2000" smtClean="0"/>
              <a:t>olon, </a:t>
            </a:r>
            <a:r>
              <a:rPr lang="tr-TR" sz="2000" smtClean="0"/>
              <a:t>İnc bağırsak</a:t>
            </a:r>
            <a:r>
              <a:rPr lang="en-US" sz="2000" smtClean="0"/>
              <a:t>, </a:t>
            </a:r>
            <a:r>
              <a:rPr lang="tr-TR" sz="2000" smtClean="0"/>
              <a:t>mide</a:t>
            </a:r>
            <a:r>
              <a:rPr lang="en-US" sz="2000" smtClean="0"/>
              <a:t>, pan</a:t>
            </a:r>
            <a:r>
              <a:rPr lang="tr-TR" sz="2000" smtClean="0"/>
              <a:t>k</a:t>
            </a:r>
            <a:r>
              <a:rPr lang="en-US" sz="2000" smtClean="0"/>
              <a:t>reas, </a:t>
            </a:r>
            <a:r>
              <a:rPr lang="tr-TR" sz="2000" smtClean="0"/>
              <a:t>meme</a:t>
            </a:r>
            <a:r>
              <a:rPr lang="en-US" sz="2000" smtClean="0"/>
              <a:t>, ov</a:t>
            </a:r>
            <a:r>
              <a:rPr lang="tr-TR" sz="2000" smtClean="0"/>
              <a:t>er</a:t>
            </a:r>
            <a:r>
              <a:rPr lang="en-US" sz="2000" smtClean="0"/>
              <a:t>, uterus, test</a:t>
            </a:r>
            <a:r>
              <a:rPr lang="tr-TR" sz="2000" smtClean="0"/>
              <a:t>is</a:t>
            </a:r>
            <a:r>
              <a:rPr lang="en-US" sz="2000" smtClean="0"/>
              <a:t>, </a:t>
            </a:r>
            <a:r>
              <a:rPr lang="tr-TR" sz="2000" smtClean="0"/>
              <a:t>akciğer</a:t>
            </a:r>
            <a:r>
              <a:rPr lang="en-US" sz="2000" smtClean="0"/>
              <a:t>, </a:t>
            </a:r>
            <a:r>
              <a:rPr lang="tr-TR" sz="2000" smtClean="0"/>
              <a:t>renal</a:t>
            </a:r>
            <a:endParaRPr lang="en-US" sz="2000" smtClean="0"/>
          </a:p>
          <a:p>
            <a:pPr eaLnBrk="1" hangingPunct="1">
              <a:lnSpc>
                <a:spcPct val="90000"/>
              </a:lnSpc>
              <a:spcBef>
                <a:spcPct val="15000"/>
              </a:spcBef>
              <a:spcAft>
                <a:spcPct val="15000"/>
              </a:spcAft>
              <a:buFont typeface="Wingdings" pitchFamily="2" charset="2"/>
              <a:buChar char="u"/>
              <a:defRPr/>
            </a:pPr>
            <a:r>
              <a:rPr lang="en-US" sz="2400" smtClean="0"/>
              <a:t>STK11 gen</a:t>
            </a:r>
            <a:r>
              <a:rPr lang="tr-TR" sz="2400" smtClean="0"/>
              <a:t>i mutasyonu</a:t>
            </a:r>
            <a:r>
              <a:rPr lang="en-US" sz="2400" smtClean="0"/>
              <a:t> </a:t>
            </a:r>
          </a:p>
          <a:p>
            <a:pPr lvl="1" eaLnBrk="1" hangingPunct="1">
              <a:lnSpc>
                <a:spcPct val="90000"/>
              </a:lnSpc>
              <a:spcBef>
                <a:spcPct val="15000"/>
              </a:spcBef>
              <a:spcAft>
                <a:spcPct val="15000"/>
              </a:spcAft>
              <a:defRPr/>
            </a:pPr>
            <a:r>
              <a:rPr lang="tr-TR" sz="2000" smtClean="0"/>
              <a:t>Ailesel olguların %</a:t>
            </a:r>
            <a:r>
              <a:rPr lang="en-US" sz="2000" smtClean="0"/>
              <a:t>70</a:t>
            </a:r>
            <a:r>
              <a:rPr lang="tr-TR" sz="2000" smtClean="0"/>
              <a:t>’inde ve sporadik olguların %</a:t>
            </a:r>
            <a:r>
              <a:rPr lang="en-US" sz="2000" smtClean="0"/>
              <a:t>30-70</a:t>
            </a:r>
            <a:r>
              <a:rPr lang="tr-TR" sz="2000" smtClean="0"/>
              <a:t>’inde rastlanır</a:t>
            </a:r>
            <a:endParaRPr lang="en-US" sz="2000" smtClean="0"/>
          </a:p>
          <a:p>
            <a:pPr lvl="1" eaLnBrk="1" hangingPunct="1">
              <a:lnSpc>
                <a:spcPct val="90000"/>
              </a:lnSpc>
              <a:spcAft>
                <a:spcPct val="10000"/>
              </a:spcAft>
              <a:buFontTx/>
              <a:buNone/>
              <a:defRPr/>
            </a:pPr>
            <a:endParaRPr lang="en-US" sz="2400" smtClean="0"/>
          </a:p>
        </p:txBody>
      </p:sp>
      <p:pic>
        <p:nvPicPr>
          <p:cNvPr id="67588" name="Picture 4" descr="PJS lip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92950" y="1628775"/>
            <a:ext cx="1655763" cy="1333500"/>
          </a:xfrm>
          <a:noFill/>
          <a:extLst>
            <a:ext uri="{909E8E84-426E-40DD-AFC4-6F175D3DCCD1}">
              <a14:hiddenFill xmlns:a14="http://schemas.microsoft.com/office/drawing/2010/main">
                <a:solidFill>
                  <a:srgbClr val="FFFFFF"/>
                </a:solidFill>
              </a14:hiddenFill>
            </a:ext>
          </a:extLst>
        </p:spPr>
      </p:pic>
      <p:pic>
        <p:nvPicPr>
          <p:cNvPr id="67589" name="Picture 5" descr="PJS face 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235825" y="3500438"/>
            <a:ext cx="1512888" cy="178276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42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42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46138" y="493713"/>
            <a:ext cx="7840662" cy="862012"/>
          </a:xfrm>
        </p:spPr>
        <p:txBody>
          <a:bodyPr/>
          <a:lstStyle/>
          <a:p>
            <a:pPr eaLnBrk="1" hangingPunct="1">
              <a:defRPr/>
            </a:pPr>
            <a:r>
              <a:rPr lang="tr-TR" sz="3600" smtClean="0"/>
              <a:t>Ailesel </a:t>
            </a:r>
            <a:r>
              <a:rPr lang="en-US" sz="3600" smtClean="0"/>
              <a:t>J</a:t>
            </a:r>
            <a:r>
              <a:rPr lang="tr-TR" sz="3600" smtClean="0"/>
              <a:t>üvenil</a:t>
            </a:r>
            <a:r>
              <a:rPr lang="en-US" sz="3600" smtClean="0"/>
              <a:t> Pol</a:t>
            </a:r>
            <a:r>
              <a:rPr lang="tr-TR" sz="3600" smtClean="0"/>
              <a:t>i</a:t>
            </a:r>
            <a:r>
              <a:rPr lang="en-US" sz="3600" smtClean="0"/>
              <a:t>po</a:t>
            </a:r>
            <a:r>
              <a:rPr lang="tr-TR" sz="3600" smtClean="0"/>
              <a:t>z</a:t>
            </a:r>
            <a:r>
              <a:rPr lang="en-US" sz="3600" smtClean="0"/>
              <a:t>is</a:t>
            </a:r>
          </a:p>
        </p:txBody>
      </p:sp>
      <p:sp>
        <p:nvSpPr>
          <p:cNvPr id="226307" name="Rectangle 3"/>
          <p:cNvSpPr>
            <a:spLocks noGrp="1" noChangeArrowheads="1"/>
          </p:cNvSpPr>
          <p:nvPr>
            <p:ph type="body" sz="half" idx="1"/>
          </p:nvPr>
        </p:nvSpPr>
        <p:spPr>
          <a:xfrm>
            <a:off x="457200" y="1773238"/>
            <a:ext cx="5843588" cy="4357687"/>
          </a:xfrm>
        </p:spPr>
        <p:txBody>
          <a:bodyPr/>
          <a:lstStyle/>
          <a:p>
            <a:pPr eaLnBrk="1" hangingPunct="1">
              <a:lnSpc>
                <a:spcPct val="95000"/>
              </a:lnSpc>
              <a:spcBef>
                <a:spcPct val="25000"/>
              </a:spcBef>
              <a:spcAft>
                <a:spcPct val="25000"/>
              </a:spcAft>
              <a:buFont typeface="Wingdings" pitchFamily="2" charset="2"/>
              <a:buChar char="u"/>
              <a:defRPr/>
            </a:pPr>
            <a:r>
              <a:rPr lang="tr-TR" sz="2400" smtClean="0"/>
              <a:t>KRK olgularının </a:t>
            </a:r>
            <a:r>
              <a:rPr lang="en-US" sz="2400" smtClean="0"/>
              <a:t>&lt;</a:t>
            </a:r>
            <a:r>
              <a:rPr lang="tr-TR" sz="2400" smtClean="0"/>
              <a:t>%</a:t>
            </a:r>
            <a:r>
              <a:rPr lang="en-US" sz="2400" smtClean="0"/>
              <a:t>1</a:t>
            </a:r>
            <a:r>
              <a:rPr lang="tr-TR" sz="2400" smtClean="0"/>
              <a:t>’i</a:t>
            </a:r>
            <a:endParaRPr lang="en-US" sz="2400" smtClean="0"/>
          </a:p>
          <a:p>
            <a:pPr eaLnBrk="1" hangingPunct="1">
              <a:lnSpc>
                <a:spcPct val="95000"/>
              </a:lnSpc>
              <a:spcBef>
                <a:spcPct val="25000"/>
              </a:spcBef>
              <a:spcAft>
                <a:spcPct val="25000"/>
              </a:spcAft>
              <a:buFont typeface="Wingdings" pitchFamily="2" charset="2"/>
              <a:buChar char="u"/>
              <a:defRPr/>
            </a:pPr>
            <a:r>
              <a:rPr lang="tr-TR" sz="2400" smtClean="0"/>
              <a:t>O. </a:t>
            </a:r>
            <a:r>
              <a:rPr lang="en-US" sz="2400" smtClean="0"/>
              <a:t>dominant</a:t>
            </a:r>
          </a:p>
          <a:p>
            <a:pPr eaLnBrk="1" hangingPunct="1">
              <a:lnSpc>
                <a:spcPct val="95000"/>
              </a:lnSpc>
              <a:spcBef>
                <a:spcPct val="25000"/>
              </a:spcBef>
              <a:spcAft>
                <a:spcPct val="25000"/>
              </a:spcAft>
              <a:buFont typeface="Wingdings" pitchFamily="2" charset="2"/>
              <a:buChar char="u"/>
              <a:defRPr/>
            </a:pPr>
            <a:r>
              <a:rPr lang="tr-TR" sz="2400" smtClean="0"/>
              <a:t>Kolon veya GI yolda </a:t>
            </a:r>
            <a:r>
              <a:rPr lang="en-US" sz="2400" smtClean="0"/>
              <a:t>5 </a:t>
            </a:r>
            <a:r>
              <a:rPr lang="tr-TR" sz="2400" smtClean="0"/>
              <a:t>veya fazla jüvenil polip varlığı</a:t>
            </a:r>
            <a:r>
              <a:rPr lang="en-US" sz="2400" smtClean="0"/>
              <a:t> </a:t>
            </a:r>
          </a:p>
          <a:p>
            <a:pPr lvl="1" eaLnBrk="1" hangingPunct="1">
              <a:lnSpc>
                <a:spcPct val="95000"/>
              </a:lnSpc>
              <a:spcBef>
                <a:spcPct val="25000"/>
              </a:spcBef>
              <a:spcAft>
                <a:spcPct val="25000"/>
              </a:spcAft>
              <a:defRPr/>
            </a:pPr>
            <a:r>
              <a:rPr lang="en-US" sz="2000" smtClean="0"/>
              <a:t>1</a:t>
            </a:r>
            <a:r>
              <a:rPr lang="tr-TR" sz="2000" smtClean="0"/>
              <a:t>. veya 2. dekatta ortaya çıkar</a:t>
            </a:r>
          </a:p>
          <a:p>
            <a:pPr lvl="1" eaLnBrk="1" hangingPunct="1">
              <a:lnSpc>
                <a:spcPct val="95000"/>
              </a:lnSpc>
              <a:spcBef>
                <a:spcPct val="25000"/>
              </a:spcBef>
              <a:spcAft>
                <a:spcPct val="25000"/>
              </a:spcAft>
              <a:defRPr/>
            </a:pPr>
            <a:r>
              <a:rPr lang="tr-TR" sz="2000" smtClean="0"/>
              <a:t>%</a:t>
            </a:r>
            <a:r>
              <a:rPr lang="en-US" sz="2000" smtClean="0"/>
              <a:t>50 </a:t>
            </a:r>
            <a:r>
              <a:rPr lang="tr-TR" sz="2000" smtClean="0"/>
              <a:t>KRK </a:t>
            </a:r>
            <a:r>
              <a:rPr lang="en-US" sz="2000" smtClean="0"/>
              <a:t>risk</a:t>
            </a:r>
            <a:r>
              <a:rPr lang="tr-TR" sz="2000" smtClean="0"/>
              <a:t>i</a:t>
            </a:r>
            <a:endParaRPr lang="en-US" sz="2000" smtClean="0"/>
          </a:p>
          <a:p>
            <a:pPr lvl="1" eaLnBrk="1" hangingPunct="1">
              <a:lnSpc>
                <a:spcPct val="95000"/>
              </a:lnSpc>
              <a:spcBef>
                <a:spcPct val="25000"/>
              </a:spcBef>
              <a:spcAft>
                <a:spcPct val="25000"/>
              </a:spcAft>
              <a:defRPr/>
            </a:pPr>
            <a:r>
              <a:rPr lang="tr-TR" sz="2000" smtClean="0"/>
              <a:t>Artmış gastrik, G</a:t>
            </a:r>
            <a:r>
              <a:rPr lang="en-US" sz="2000" smtClean="0"/>
              <a:t>I</a:t>
            </a:r>
            <a:r>
              <a:rPr lang="tr-TR" sz="2000" smtClean="0"/>
              <a:t> ve pankreatik kanser riski</a:t>
            </a:r>
          </a:p>
          <a:p>
            <a:pPr lvl="1" eaLnBrk="1" hangingPunct="1">
              <a:lnSpc>
                <a:spcPct val="95000"/>
              </a:lnSpc>
              <a:spcBef>
                <a:spcPct val="25000"/>
              </a:spcBef>
              <a:spcAft>
                <a:spcPct val="25000"/>
              </a:spcAft>
              <a:defRPr/>
            </a:pPr>
            <a:r>
              <a:rPr lang="en-US" sz="2000" smtClean="0"/>
              <a:t>~</a:t>
            </a:r>
            <a:r>
              <a:rPr lang="tr-TR" sz="2000" smtClean="0"/>
              <a:t>%</a:t>
            </a:r>
            <a:r>
              <a:rPr lang="en-US" sz="2000" smtClean="0"/>
              <a:t>50</a:t>
            </a:r>
            <a:r>
              <a:rPr lang="tr-TR" sz="2000" smtClean="0"/>
              <a:t> olguda </a:t>
            </a:r>
            <a:r>
              <a:rPr lang="en-US" sz="2000" smtClean="0"/>
              <a:t>MADH4 </a:t>
            </a:r>
            <a:r>
              <a:rPr lang="tr-TR" sz="2000" smtClean="0"/>
              <a:t>veya</a:t>
            </a:r>
            <a:r>
              <a:rPr lang="en-US" sz="2000" smtClean="0"/>
              <a:t> BMPR1A gen</a:t>
            </a:r>
            <a:r>
              <a:rPr lang="tr-TR" sz="2000" smtClean="0"/>
              <a:t>lerinden birinde mutasyon vardır</a:t>
            </a:r>
            <a:endParaRPr lang="en-US" sz="2000" smtClean="0"/>
          </a:p>
          <a:p>
            <a:pPr eaLnBrk="1" hangingPunct="1">
              <a:lnSpc>
                <a:spcPct val="95000"/>
              </a:lnSpc>
              <a:spcBef>
                <a:spcPct val="25000"/>
              </a:spcBef>
              <a:spcAft>
                <a:spcPct val="25000"/>
              </a:spcAft>
              <a:buFont typeface="Wingdings" pitchFamily="2" charset="2"/>
              <a:buChar char="u"/>
              <a:defRPr/>
            </a:pPr>
            <a:endParaRPr lang="en-US" sz="2400" smtClean="0"/>
          </a:p>
        </p:txBody>
      </p:sp>
      <p:pic>
        <p:nvPicPr>
          <p:cNvPr id="68612" name="Picture 4" descr="Juvenile polyp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43663" y="1773238"/>
            <a:ext cx="2228850" cy="20891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63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63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187450" y="549275"/>
            <a:ext cx="7272338" cy="927100"/>
          </a:xfrm>
        </p:spPr>
        <p:txBody>
          <a:bodyPr/>
          <a:lstStyle/>
          <a:p>
            <a:pPr eaLnBrk="1" hangingPunct="1">
              <a:defRPr/>
            </a:pPr>
            <a:r>
              <a:rPr lang="tr-TR" sz="3600" smtClean="0"/>
              <a:t>KRK</a:t>
            </a:r>
            <a:r>
              <a:rPr lang="en-US" sz="3600" smtClean="0"/>
              <a:t> Risk </a:t>
            </a:r>
            <a:r>
              <a:rPr lang="tr-TR" sz="3600" smtClean="0"/>
              <a:t>İncelemesi</a:t>
            </a:r>
            <a:r>
              <a:rPr lang="en-US" sz="3600" smtClean="0"/>
              <a:t>: </a:t>
            </a:r>
          </a:p>
        </p:txBody>
      </p:sp>
      <p:sp>
        <p:nvSpPr>
          <p:cNvPr id="230403" name="Rectangle 3"/>
          <p:cNvSpPr>
            <a:spLocks noGrp="1" noChangeArrowheads="1"/>
          </p:cNvSpPr>
          <p:nvPr>
            <p:ph type="body" idx="1"/>
          </p:nvPr>
        </p:nvSpPr>
        <p:spPr>
          <a:xfrm>
            <a:off x="457200" y="1916113"/>
            <a:ext cx="8229600" cy="4214812"/>
          </a:xfrm>
        </p:spPr>
        <p:txBody>
          <a:bodyPr/>
          <a:lstStyle/>
          <a:p>
            <a:pPr marL="609600" indent="-609600" eaLnBrk="1" hangingPunct="1">
              <a:spcBef>
                <a:spcPct val="30000"/>
              </a:spcBef>
              <a:spcAft>
                <a:spcPct val="30000"/>
              </a:spcAft>
              <a:buFontTx/>
              <a:buAutoNum type="arabicPeriod"/>
              <a:defRPr/>
            </a:pPr>
            <a:r>
              <a:rPr lang="tr-TR" sz="2800" smtClean="0"/>
              <a:t>Ayrıntılı aile öyküsü</a:t>
            </a:r>
            <a:endParaRPr lang="en-US" sz="2800" smtClean="0"/>
          </a:p>
          <a:p>
            <a:pPr marL="609600" indent="-609600" eaLnBrk="1" hangingPunct="1">
              <a:spcAft>
                <a:spcPct val="20000"/>
              </a:spcAft>
              <a:buFontTx/>
              <a:buAutoNum type="arabicPeriod" startAt="2"/>
              <a:defRPr/>
            </a:pPr>
            <a:r>
              <a:rPr lang="tr-TR" sz="2800" smtClean="0"/>
              <a:t>Aile öyküsü kalıtsal olgu kriterlerine uyuyor mu?</a:t>
            </a:r>
            <a:r>
              <a:rPr lang="en-US" sz="2800" smtClean="0"/>
              <a:t> </a:t>
            </a:r>
          </a:p>
          <a:p>
            <a:pPr marL="990600" lvl="1" indent="-533400" eaLnBrk="1" hangingPunct="1">
              <a:spcBef>
                <a:spcPct val="30000"/>
              </a:spcBef>
              <a:spcAft>
                <a:spcPct val="30000"/>
              </a:spcAft>
              <a:defRPr/>
            </a:pPr>
            <a:r>
              <a:rPr lang="tr-TR" sz="2400" smtClean="0"/>
              <a:t>Evet ise genetikçiye yönelmeli</a:t>
            </a:r>
            <a:endParaRPr lang="en-US" sz="2400" smtClean="0"/>
          </a:p>
          <a:p>
            <a:pPr marL="609600" indent="-609600" eaLnBrk="1" hangingPunct="1">
              <a:spcBef>
                <a:spcPct val="30000"/>
              </a:spcBef>
              <a:spcAft>
                <a:spcPct val="30000"/>
              </a:spcAft>
              <a:buFontTx/>
              <a:buAutoNum type="arabicPeriod" startAt="3"/>
              <a:defRPr/>
            </a:pPr>
            <a:r>
              <a:rPr lang="tr-TR" sz="2800" smtClean="0"/>
              <a:t>Aile öyküsüne göre sınıflama:</a:t>
            </a:r>
            <a:r>
              <a:rPr lang="en-US" sz="2800" smtClean="0"/>
              <a:t> </a:t>
            </a:r>
            <a:r>
              <a:rPr lang="tr-TR" sz="2800" smtClean="0"/>
              <a:t>düşük</a:t>
            </a:r>
            <a:r>
              <a:rPr lang="en-US" sz="2800" smtClean="0"/>
              <a:t>, </a:t>
            </a:r>
            <a:r>
              <a:rPr lang="tr-TR" sz="2800" smtClean="0"/>
              <a:t>orta, yüksek </a:t>
            </a:r>
            <a:r>
              <a:rPr lang="en-US" sz="2800" smtClean="0"/>
              <a:t>risk.</a:t>
            </a:r>
          </a:p>
          <a:p>
            <a:pPr marL="990600" lvl="1" indent="-533400" eaLnBrk="1" hangingPunct="1">
              <a:spcBef>
                <a:spcPct val="30000"/>
              </a:spcBef>
              <a:spcAft>
                <a:spcPct val="30000"/>
              </a:spcAft>
              <a:defRPr/>
            </a:pPr>
            <a:r>
              <a:rPr lang="tr-TR" sz="2400" smtClean="0"/>
              <a:t>Risk düzeyine göre araştırma planı seçimi</a:t>
            </a:r>
            <a:endParaRPr lang="en-US" sz="2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914400" y="884238"/>
            <a:ext cx="7848600" cy="792162"/>
          </a:xfrm>
        </p:spPr>
        <p:txBody>
          <a:bodyPr/>
          <a:lstStyle/>
          <a:p>
            <a:pPr eaLnBrk="1" hangingPunct="1">
              <a:defRPr/>
            </a:pPr>
            <a:r>
              <a:rPr lang="tr-TR" sz="3600" smtClean="0"/>
              <a:t>Aile öyküsü ayrıntıları</a:t>
            </a:r>
            <a:endParaRPr lang="en-US" sz="3600" smtClean="0"/>
          </a:p>
        </p:txBody>
      </p:sp>
      <p:sp>
        <p:nvSpPr>
          <p:cNvPr id="232451" name="Rectangle 3"/>
          <p:cNvSpPr>
            <a:spLocks noGrp="1" noChangeArrowheads="1"/>
          </p:cNvSpPr>
          <p:nvPr>
            <p:ph type="body" idx="1"/>
          </p:nvPr>
        </p:nvSpPr>
        <p:spPr>
          <a:xfrm>
            <a:off x="457200" y="1981200"/>
            <a:ext cx="8153400" cy="4191000"/>
          </a:xfrm>
        </p:spPr>
        <p:txBody>
          <a:bodyPr/>
          <a:lstStyle/>
          <a:p>
            <a:pPr marL="609600" indent="-609600" eaLnBrk="1" hangingPunct="1">
              <a:lnSpc>
                <a:spcPct val="130000"/>
              </a:lnSpc>
              <a:spcAft>
                <a:spcPct val="20000"/>
              </a:spcAft>
              <a:buFont typeface="Wingdings" pitchFamily="2" charset="2"/>
              <a:buChar char="u"/>
              <a:defRPr/>
            </a:pPr>
            <a:r>
              <a:rPr lang="tr-TR" sz="2400" smtClean="0"/>
              <a:t>Her akrabada primer kanser tipinin belirlenmesi</a:t>
            </a:r>
            <a:endParaRPr lang="en-US" sz="2400" smtClean="0"/>
          </a:p>
          <a:p>
            <a:pPr marL="609600" indent="-609600" eaLnBrk="1" hangingPunct="1">
              <a:lnSpc>
                <a:spcPct val="130000"/>
              </a:lnSpc>
              <a:spcAft>
                <a:spcPct val="20000"/>
              </a:spcAft>
              <a:buFont typeface="Wingdings" pitchFamily="2" charset="2"/>
              <a:buChar char="u"/>
              <a:defRPr/>
            </a:pPr>
            <a:r>
              <a:rPr lang="tr-TR" sz="2400" smtClean="0"/>
              <a:t>Her akrabada hastalık başlangıç/tanı yaşı bilinmeli</a:t>
            </a:r>
            <a:endParaRPr lang="en-US" sz="2400" smtClean="0"/>
          </a:p>
          <a:p>
            <a:pPr marL="609600" indent="-609600" eaLnBrk="1" hangingPunct="1">
              <a:lnSpc>
                <a:spcPct val="130000"/>
              </a:lnSpc>
              <a:spcAft>
                <a:spcPct val="20000"/>
              </a:spcAft>
              <a:buFont typeface="Wingdings" pitchFamily="2" charset="2"/>
              <a:buChar char="u"/>
              <a:defRPr/>
            </a:pPr>
            <a:r>
              <a:rPr lang="tr-TR" sz="2400" smtClean="0"/>
              <a:t>1. ve 2. derece akrabalardaki kanser olguları</a:t>
            </a:r>
            <a:endParaRPr lang="en-US" sz="2400" smtClean="0"/>
          </a:p>
          <a:p>
            <a:pPr marL="609600" indent="-609600" eaLnBrk="1" hangingPunct="1">
              <a:lnSpc>
                <a:spcPct val="130000"/>
              </a:lnSpc>
              <a:spcAft>
                <a:spcPct val="20000"/>
              </a:spcAft>
              <a:buFont typeface="Wingdings" pitchFamily="2" charset="2"/>
              <a:buChar char="u"/>
              <a:defRPr/>
            </a:pPr>
            <a:r>
              <a:rPr lang="tr-TR" sz="2400" smtClean="0"/>
              <a:t>Ailenin her iki tarafını da kanser yönünden incelenemesi</a:t>
            </a:r>
            <a:endParaRPr lang="en-US" sz="2400" smtClean="0"/>
          </a:p>
          <a:p>
            <a:pPr marL="609600" indent="-609600" eaLnBrk="1" hangingPunct="1">
              <a:lnSpc>
                <a:spcPct val="130000"/>
              </a:lnSpc>
              <a:spcAft>
                <a:spcPct val="20000"/>
              </a:spcAft>
              <a:buFont typeface="Wingdings" pitchFamily="2" charset="2"/>
              <a:buChar char="u"/>
              <a:defRPr/>
            </a:pPr>
            <a:r>
              <a:rPr lang="tr-TR" sz="2400" smtClean="0"/>
              <a:t>Diğer medikal kayıt ve sonuçların incelenmesi</a:t>
            </a:r>
            <a:endParaRPr lang="en-US" sz="2400" smtClean="0"/>
          </a:p>
          <a:p>
            <a:pPr marL="609600" indent="-609600" eaLnBrk="1" hangingPunct="1">
              <a:lnSpc>
                <a:spcPct val="90000"/>
              </a:lnSpc>
              <a:buFont typeface="Wingdings" pitchFamily="2" charset="2"/>
              <a:buNone/>
              <a:defRPr/>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24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12775" y="422275"/>
            <a:ext cx="7918450" cy="933450"/>
          </a:xfrm>
        </p:spPr>
        <p:txBody>
          <a:bodyPr/>
          <a:lstStyle/>
          <a:p>
            <a:pPr eaLnBrk="1" hangingPunct="1">
              <a:defRPr/>
            </a:pPr>
            <a:r>
              <a:rPr lang="tr-TR" sz="3200" smtClean="0"/>
              <a:t>Genetik değerlendirme kararı vermek için</a:t>
            </a:r>
            <a:r>
              <a:rPr lang="en-US" sz="3200" smtClean="0"/>
              <a:t>:</a:t>
            </a:r>
          </a:p>
        </p:txBody>
      </p:sp>
      <p:sp>
        <p:nvSpPr>
          <p:cNvPr id="234499" name="Rectangle 3"/>
          <p:cNvSpPr>
            <a:spLocks noGrp="1" noChangeArrowheads="1"/>
          </p:cNvSpPr>
          <p:nvPr>
            <p:ph type="body" idx="1"/>
          </p:nvPr>
        </p:nvSpPr>
        <p:spPr>
          <a:xfrm>
            <a:off x="323850" y="1628775"/>
            <a:ext cx="8569325" cy="4608513"/>
          </a:xfrm>
        </p:spPr>
        <p:txBody>
          <a:bodyPr/>
          <a:lstStyle/>
          <a:p>
            <a:pPr eaLnBrk="1" hangingPunct="1">
              <a:lnSpc>
                <a:spcPct val="95000"/>
              </a:lnSpc>
              <a:spcAft>
                <a:spcPct val="20000"/>
              </a:spcAft>
              <a:buFont typeface="Wingdings" pitchFamily="2" charset="2"/>
              <a:buChar char="u"/>
              <a:defRPr/>
            </a:pPr>
            <a:r>
              <a:rPr lang="tr-TR" sz="2000" smtClean="0"/>
              <a:t>Ailede en az iki KRK</a:t>
            </a:r>
            <a:r>
              <a:rPr lang="en-US" sz="2000" smtClean="0"/>
              <a:t>*</a:t>
            </a:r>
            <a:r>
              <a:rPr lang="tr-TR" sz="2000" smtClean="0"/>
              <a:t>;</a:t>
            </a:r>
            <a:r>
              <a:rPr lang="en-US" sz="2000" smtClean="0"/>
              <a:t> </a:t>
            </a:r>
            <a:r>
              <a:rPr lang="tr-TR" sz="2000" smtClean="0"/>
              <a:t>biri </a:t>
            </a:r>
            <a:r>
              <a:rPr lang="en-US" sz="2000" smtClean="0"/>
              <a:t>&lt;50</a:t>
            </a:r>
            <a:r>
              <a:rPr lang="tr-TR" sz="2000" smtClean="0"/>
              <a:t> y</a:t>
            </a:r>
            <a:endParaRPr lang="en-US" sz="2000" smtClean="0"/>
          </a:p>
          <a:p>
            <a:pPr eaLnBrk="1" hangingPunct="1">
              <a:lnSpc>
                <a:spcPct val="95000"/>
              </a:lnSpc>
              <a:spcAft>
                <a:spcPct val="20000"/>
              </a:spcAft>
              <a:buFont typeface="Wingdings" pitchFamily="2" charset="2"/>
              <a:buChar char="u"/>
              <a:defRPr/>
            </a:pPr>
            <a:r>
              <a:rPr lang="tr-TR" sz="2000" smtClean="0"/>
              <a:t>Ailede en az üç KRK</a:t>
            </a:r>
            <a:r>
              <a:rPr lang="en-US" sz="2000" smtClean="0"/>
              <a:t>*; </a:t>
            </a:r>
            <a:r>
              <a:rPr lang="tr-TR" sz="2000" smtClean="0"/>
              <a:t>herhangi yaş</a:t>
            </a:r>
            <a:endParaRPr lang="en-US" sz="2000" smtClean="0"/>
          </a:p>
          <a:p>
            <a:pPr eaLnBrk="1" hangingPunct="1">
              <a:lnSpc>
                <a:spcPct val="95000"/>
              </a:lnSpc>
              <a:spcAft>
                <a:spcPct val="20000"/>
              </a:spcAft>
              <a:buFont typeface="Wingdings" pitchFamily="2" charset="2"/>
              <a:buChar char="u"/>
              <a:defRPr/>
            </a:pPr>
            <a:r>
              <a:rPr lang="tr-TR" sz="2000" smtClean="0"/>
              <a:t>&lt;</a:t>
            </a:r>
            <a:r>
              <a:rPr lang="en-US" sz="2000" smtClean="0"/>
              <a:t>40 y</a:t>
            </a:r>
            <a:r>
              <a:rPr lang="tr-TR" sz="2000" smtClean="0"/>
              <a:t> kolon kanseri hastası</a:t>
            </a:r>
            <a:endParaRPr lang="en-US" sz="2000" smtClean="0"/>
          </a:p>
          <a:p>
            <a:pPr eaLnBrk="1" hangingPunct="1">
              <a:lnSpc>
                <a:spcPct val="95000"/>
              </a:lnSpc>
              <a:spcAft>
                <a:spcPct val="20000"/>
              </a:spcAft>
              <a:buFont typeface="Wingdings" pitchFamily="2" charset="2"/>
              <a:buChar char="u"/>
              <a:defRPr/>
            </a:pPr>
            <a:r>
              <a:rPr lang="en-US" sz="2000" smtClean="0"/>
              <a:t>Endometri</a:t>
            </a:r>
            <a:r>
              <a:rPr lang="tr-TR" sz="2000" smtClean="0"/>
              <a:t>y</a:t>
            </a:r>
            <a:r>
              <a:rPr lang="en-US" sz="2000" smtClean="0"/>
              <a:t>al </a:t>
            </a:r>
            <a:r>
              <a:rPr lang="tr-TR" sz="2000" smtClean="0"/>
              <a:t>k</a:t>
            </a:r>
            <a:r>
              <a:rPr lang="en-US" sz="2000" smtClean="0"/>
              <a:t>an</a:t>
            </a:r>
            <a:r>
              <a:rPr lang="tr-TR" sz="2000" smtClean="0"/>
              <a:t>s</a:t>
            </a:r>
            <a:r>
              <a:rPr lang="en-US" sz="2000" smtClean="0"/>
              <a:t>er </a:t>
            </a:r>
            <a:r>
              <a:rPr lang="tr-TR" sz="2000" smtClean="0"/>
              <a:t>ve ailede </a:t>
            </a:r>
            <a:r>
              <a:rPr lang="en-US" sz="2000" smtClean="0"/>
              <a:t>&lt;50</a:t>
            </a:r>
            <a:r>
              <a:rPr lang="tr-TR" sz="2000" smtClean="0"/>
              <a:t> y KRK öyküsü</a:t>
            </a:r>
            <a:endParaRPr lang="en-US" sz="2000" smtClean="0"/>
          </a:p>
          <a:p>
            <a:pPr eaLnBrk="1" hangingPunct="1">
              <a:lnSpc>
                <a:spcPct val="95000"/>
              </a:lnSpc>
              <a:spcAft>
                <a:spcPct val="20000"/>
              </a:spcAft>
              <a:buFont typeface="Wingdings" pitchFamily="2" charset="2"/>
              <a:buChar char="u"/>
              <a:defRPr/>
            </a:pPr>
            <a:r>
              <a:rPr lang="en-US" sz="2000" smtClean="0"/>
              <a:t>&lt;50</a:t>
            </a:r>
            <a:r>
              <a:rPr lang="tr-TR" sz="2000" smtClean="0"/>
              <a:t> y birden çok KRK’li bireyler veya e</a:t>
            </a:r>
            <a:r>
              <a:rPr lang="en-US" sz="2000" smtClean="0"/>
              <a:t>ndometri</a:t>
            </a:r>
            <a:r>
              <a:rPr lang="tr-TR" sz="2000" smtClean="0"/>
              <a:t>y</a:t>
            </a:r>
            <a:r>
              <a:rPr lang="en-US" sz="2000" smtClean="0"/>
              <a:t>al CA </a:t>
            </a:r>
            <a:r>
              <a:rPr lang="tr-TR" sz="2000" smtClean="0"/>
              <a:t>ve</a:t>
            </a:r>
            <a:r>
              <a:rPr lang="en-US" sz="2000" smtClean="0"/>
              <a:t> </a:t>
            </a:r>
            <a:r>
              <a:rPr lang="tr-TR" sz="2000" smtClean="0"/>
              <a:t>KRK olgusunun birarada varlığı</a:t>
            </a:r>
            <a:r>
              <a:rPr lang="en-US" sz="2000" smtClean="0"/>
              <a:t> </a:t>
            </a:r>
          </a:p>
          <a:p>
            <a:pPr eaLnBrk="1" hangingPunct="1">
              <a:lnSpc>
                <a:spcPct val="95000"/>
              </a:lnSpc>
              <a:spcAft>
                <a:spcPct val="20000"/>
              </a:spcAft>
              <a:buFont typeface="Wingdings" pitchFamily="2" charset="2"/>
              <a:buChar char="u"/>
              <a:defRPr/>
            </a:pPr>
            <a:r>
              <a:rPr lang="tr-TR" sz="2000" smtClean="0"/>
              <a:t>Kişi ve ailede KRK, bir veya fazla 1. derece akrabada NHPKK ilişkili kanser öyküsü, ve </a:t>
            </a:r>
            <a:r>
              <a:rPr lang="en-US" sz="2000" smtClean="0"/>
              <a:t>&lt;50 y</a:t>
            </a:r>
            <a:r>
              <a:rPr lang="tr-TR" sz="2000" smtClean="0"/>
              <a:t> altı tutulum</a:t>
            </a:r>
            <a:r>
              <a:rPr lang="en-US" sz="2000" smtClean="0"/>
              <a:t>. </a:t>
            </a:r>
          </a:p>
          <a:p>
            <a:pPr eaLnBrk="1" hangingPunct="1">
              <a:lnSpc>
                <a:spcPct val="95000"/>
              </a:lnSpc>
              <a:spcAft>
                <a:spcPct val="20000"/>
              </a:spcAft>
              <a:buFont typeface="Wingdings" pitchFamily="2" charset="2"/>
              <a:buNone/>
              <a:defRPr/>
            </a:pPr>
            <a:r>
              <a:rPr lang="en-US" sz="1800" smtClean="0"/>
              <a:t>*</a:t>
            </a:r>
            <a:r>
              <a:rPr lang="tr-TR" sz="1800" smtClean="0"/>
              <a:t>Ailenin bir tarafında</a:t>
            </a:r>
            <a:endParaRPr lang="en-US" sz="1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4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4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4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4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44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4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p:cNvSpPr>
            <a:spLocks noGrp="1" noChangeArrowheads="1"/>
          </p:cNvSpPr>
          <p:nvPr>
            <p:ph type="body" idx="1"/>
          </p:nvPr>
        </p:nvSpPr>
        <p:spPr>
          <a:xfrm>
            <a:off x="457200" y="1844675"/>
            <a:ext cx="8229600" cy="4286250"/>
          </a:xfrm>
        </p:spPr>
        <p:txBody>
          <a:bodyPr/>
          <a:lstStyle/>
          <a:p>
            <a:pPr eaLnBrk="1" hangingPunct="1">
              <a:lnSpc>
                <a:spcPct val="90000"/>
              </a:lnSpc>
              <a:spcBef>
                <a:spcPct val="35000"/>
              </a:spcBef>
              <a:spcAft>
                <a:spcPct val="35000"/>
              </a:spcAft>
              <a:buFont typeface="Wingdings" pitchFamily="2" charset="2"/>
              <a:buChar char="u"/>
              <a:defRPr/>
            </a:pPr>
            <a:r>
              <a:rPr lang="tr-TR" sz="2400" smtClean="0"/>
              <a:t>Dokuda </a:t>
            </a:r>
            <a:r>
              <a:rPr lang="en-US" sz="2400" smtClean="0"/>
              <a:t>MSI </a:t>
            </a:r>
            <a:r>
              <a:rPr lang="tr-TR" sz="2400" smtClean="0"/>
              <a:t>veya</a:t>
            </a:r>
            <a:r>
              <a:rPr lang="en-US" sz="2400" smtClean="0"/>
              <a:t> IHC </a:t>
            </a:r>
            <a:r>
              <a:rPr lang="tr-TR" sz="2400" smtClean="0"/>
              <a:t>sonuçları HNPKK açısından şüpheli</a:t>
            </a:r>
            <a:endParaRPr lang="en-US" sz="2400" smtClean="0"/>
          </a:p>
          <a:p>
            <a:pPr eaLnBrk="1" hangingPunct="1">
              <a:lnSpc>
                <a:spcPct val="90000"/>
              </a:lnSpc>
              <a:spcBef>
                <a:spcPct val="35000"/>
              </a:spcBef>
              <a:spcAft>
                <a:spcPct val="35000"/>
              </a:spcAft>
              <a:buFont typeface="Wingdings" pitchFamily="2" charset="2"/>
              <a:buChar char="u"/>
              <a:defRPr/>
            </a:pPr>
            <a:r>
              <a:rPr lang="tr-TR" sz="2400" smtClean="0"/>
              <a:t>Ailede O.</a:t>
            </a:r>
            <a:r>
              <a:rPr lang="en-US" sz="2400" smtClean="0"/>
              <a:t>dominant </a:t>
            </a:r>
            <a:r>
              <a:rPr lang="tr-TR" sz="2400" smtClean="0"/>
              <a:t>kalıtım kalıbına uyan kanser olguları</a:t>
            </a:r>
            <a:endParaRPr lang="en-US" sz="2400" smtClean="0"/>
          </a:p>
          <a:p>
            <a:pPr eaLnBrk="1" hangingPunct="1">
              <a:lnSpc>
                <a:spcPct val="90000"/>
              </a:lnSpc>
              <a:spcBef>
                <a:spcPct val="35000"/>
              </a:spcBef>
              <a:spcAft>
                <a:spcPct val="35000"/>
              </a:spcAft>
              <a:buFont typeface="Wingdings" pitchFamily="2" charset="2"/>
              <a:buChar char="u"/>
              <a:defRPr/>
            </a:pPr>
            <a:r>
              <a:rPr lang="en-US" sz="2400" smtClean="0"/>
              <a:t>15 </a:t>
            </a:r>
            <a:r>
              <a:rPr lang="tr-TR" sz="2400" smtClean="0"/>
              <a:t>veya fazla</a:t>
            </a:r>
            <a:r>
              <a:rPr lang="en-US" sz="2400" smtClean="0"/>
              <a:t> adenomat</a:t>
            </a:r>
            <a:r>
              <a:rPr lang="tr-TR" sz="2400" smtClean="0"/>
              <a:t>öz kolorektal polipi olan kişiler</a:t>
            </a:r>
            <a:endParaRPr lang="en-US" sz="2400" smtClean="0"/>
          </a:p>
          <a:p>
            <a:pPr eaLnBrk="1" hangingPunct="1">
              <a:lnSpc>
                <a:spcPct val="90000"/>
              </a:lnSpc>
              <a:spcBef>
                <a:spcPct val="35000"/>
              </a:spcBef>
              <a:spcAft>
                <a:spcPct val="35000"/>
              </a:spcAft>
              <a:buFont typeface="Wingdings" pitchFamily="2" charset="2"/>
              <a:buChar char="u"/>
              <a:defRPr/>
            </a:pPr>
            <a:r>
              <a:rPr lang="tr-TR" sz="2400" smtClean="0"/>
              <a:t>M</a:t>
            </a:r>
            <a:r>
              <a:rPr lang="en-US" sz="2400" smtClean="0"/>
              <a:t>ultiple hamartomat</a:t>
            </a:r>
            <a:r>
              <a:rPr lang="tr-TR" sz="2400" smtClean="0"/>
              <a:t>öz</a:t>
            </a:r>
            <a:r>
              <a:rPr lang="en-US" sz="2400" smtClean="0"/>
              <a:t> </a:t>
            </a:r>
            <a:r>
              <a:rPr lang="tr-TR" sz="2400" smtClean="0"/>
              <a:t>veya </a:t>
            </a:r>
            <a:r>
              <a:rPr lang="en-US" sz="2400" smtClean="0"/>
              <a:t>j</a:t>
            </a:r>
            <a:r>
              <a:rPr lang="tr-TR" sz="2400" smtClean="0"/>
              <a:t>ü</a:t>
            </a:r>
            <a:r>
              <a:rPr lang="en-US" sz="2400" smtClean="0"/>
              <a:t>venil GI </a:t>
            </a:r>
            <a:r>
              <a:rPr lang="tr-TR" sz="2400" smtClean="0"/>
              <a:t>polipleri olanlar</a:t>
            </a:r>
            <a:endParaRPr lang="en-US" sz="2400" smtClean="0"/>
          </a:p>
          <a:p>
            <a:pPr eaLnBrk="1" hangingPunct="1">
              <a:lnSpc>
                <a:spcPct val="90000"/>
              </a:lnSpc>
              <a:spcBef>
                <a:spcPct val="35000"/>
              </a:spcBef>
              <a:spcAft>
                <a:spcPct val="35000"/>
              </a:spcAft>
              <a:buFont typeface="Wingdings" pitchFamily="2" charset="2"/>
              <a:buChar char="u"/>
              <a:defRPr/>
            </a:pPr>
            <a:r>
              <a:rPr lang="tr-TR" sz="2400" smtClean="0"/>
              <a:t>Ailede kalıtsal kanser sendromu öyküsü olması</a:t>
            </a:r>
            <a:endParaRPr lang="en-US" sz="2400" smtClean="0"/>
          </a:p>
          <a:p>
            <a:pPr eaLnBrk="1" hangingPunct="1">
              <a:lnSpc>
                <a:spcPct val="90000"/>
              </a:lnSpc>
              <a:spcBef>
                <a:spcPct val="35000"/>
              </a:spcBef>
              <a:spcAft>
                <a:spcPct val="35000"/>
              </a:spcAft>
              <a:buFont typeface="Wingdings" pitchFamily="2" charset="2"/>
              <a:buChar char="u"/>
              <a:defRPr/>
            </a:pPr>
            <a:endParaRPr lang="en-US" sz="2400" smtClean="0"/>
          </a:p>
          <a:p>
            <a:pPr eaLnBrk="1" hangingPunct="1">
              <a:lnSpc>
                <a:spcPct val="90000"/>
              </a:lnSpc>
              <a:buFont typeface="Wingdings" pitchFamily="2" charset="2"/>
              <a:buNone/>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65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65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65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65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116013" y="836613"/>
            <a:ext cx="6985000" cy="992187"/>
          </a:xfrm>
        </p:spPr>
        <p:txBody>
          <a:bodyPr/>
          <a:lstStyle/>
          <a:p>
            <a:pPr eaLnBrk="1" hangingPunct="1">
              <a:defRPr/>
            </a:pPr>
            <a:r>
              <a:rPr lang="tr-TR" sz="3600" smtClean="0"/>
              <a:t>KRK’de yaklaşık r</a:t>
            </a:r>
            <a:r>
              <a:rPr lang="en-US" sz="3600" smtClean="0"/>
              <a:t>isk </a:t>
            </a:r>
          </a:p>
        </p:txBody>
      </p:sp>
      <p:sp>
        <p:nvSpPr>
          <p:cNvPr id="238595" name="Rectangle 3"/>
          <p:cNvSpPr>
            <a:spLocks noGrp="1" noChangeArrowheads="1"/>
          </p:cNvSpPr>
          <p:nvPr>
            <p:ph type="body" idx="1"/>
          </p:nvPr>
        </p:nvSpPr>
        <p:spPr>
          <a:xfrm>
            <a:off x="533400" y="2133600"/>
            <a:ext cx="8153400" cy="4114800"/>
          </a:xfrm>
        </p:spPr>
        <p:txBody>
          <a:bodyPr/>
          <a:lstStyle/>
          <a:p>
            <a:pPr eaLnBrk="1" hangingPunct="1">
              <a:lnSpc>
                <a:spcPct val="105000"/>
              </a:lnSpc>
              <a:spcBef>
                <a:spcPct val="25000"/>
              </a:spcBef>
              <a:spcAft>
                <a:spcPct val="25000"/>
              </a:spcAft>
              <a:buFont typeface="Wingdings" pitchFamily="2" charset="2"/>
              <a:buChar char="u"/>
              <a:defRPr/>
            </a:pPr>
            <a:r>
              <a:rPr lang="tr-TR" smtClean="0"/>
              <a:t>Aile öyküsüne dayalı riskleri artıran etmenler</a:t>
            </a:r>
            <a:endParaRPr lang="en-US" smtClean="0"/>
          </a:p>
          <a:p>
            <a:pPr lvl="1" eaLnBrk="1" hangingPunct="1">
              <a:lnSpc>
                <a:spcPct val="105000"/>
              </a:lnSpc>
              <a:spcBef>
                <a:spcPct val="25000"/>
              </a:spcBef>
              <a:spcAft>
                <a:spcPct val="25000"/>
              </a:spcAft>
              <a:defRPr/>
            </a:pPr>
            <a:r>
              <a:rPr lang="tr-TR" smtClean="0"/>
              <a:t>Hasta aile bireyine yakınlık, hasta birey sayısı</a:t>
            </a:r>
            <a:endParaRPr lang="en-US" smtClean="0"/>
          </a:p>
          <a:p>
            <a:pPr lvl="1" eaLnBrk="1" hangingPunct="1">
              <a:lnSpc>
                <a:spcPct val="105000"/>
              </a:lnSpc>
              <a:spcBef>
                <a:spcPct val="25000"/>
              </a:spcBef>
              <a:spcAft>
                <a:spcPct val="25000"/>
              </a:spcAft>
              <a:defRPr/>
            </a:pPr>
            <a:r>
              <a:rPr lang="tr-TR" smtClean="0"/>
              <a:t>Erken tutulum yaşı</a:t>
            </a:r>
            <a:endParaRPr lang="en-US" smtClean="0"/>
          </a:p>
          <a:p>
            <a:pPr lvl="1" eaLnBrk="1" hangingPunct="1">
              <a:lnSpc>
                <a:spcPct val="105000"/>
              </a:lnSpc>
              <a:spcBef>
                <a:spcPct val="25000"/>
              </a:spcBef>
              <a:spcAft>
                <a:spcPct val="25000"/>
              </a:spcAft>
              <a:defRPr/>
            </a:pPr>
            <a:r>
              <a:rPr lang="tr-TR" smtClean="0"/>
              <a:t>Ekstra kolonik tümör, multiple primer tümör  varlığı</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8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8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547813" y="476250"/>
            <a:ext cx="6048375" cy="936625"/>
          </a:xfrm>
        </p:spPr>
        <p:txBody>
          <a:bodyPr/>
          <a:lstStyle/>
          <a:p>
            <a:pPr eaLnBrk="1" hangingPunct="1">
              <a:defRPr/>
            </a:pPr>
            <a:r>
              <a:rPr lang="tr-TR" sz="2800" smtClean="0"/>
              <a:t>Aile öyküsüne göre yaklaşık risk</a:t>
            </a:r>
            <a:r>
              <a:rPr lang="en-US" sz="3600" smtClean="0"/>
              <a:t>	</a:t>
            </a:r>
          </a:p>
        </p:txBody>
      </p:sp>
      <p:sp>
        <p:nvSpPr>
          <p:cNvPr id="240643" name="Rectangle 3"/>
          <p:cNvSpPr>
            <a:spLocks noGrp="1" noChangeArrowheads="1"/>
          </p:cNvSpPr>
          <p:nvPr>
            <p:ph type="body" idx="1"/>
          </p:nvPr>
        </p:nvSpPr>
        <p:spPr/>
        <p:txBody>
          <a:bodyPr/>
          <a:lstStyle/>
          <a:p>
            <a:pPr eaLnBrk="1" hangingPunct="1">
              <a:lnSpc>
                <a:spcPct val="80000"/>
              </a:lnSpc>
              <a:spcAft>
                <a:spcPct val="25000"/>
              </a:spcAft>
              <a:buFont typeface="Wingdings" pitchFamily="2" charset="2"/>
              <a:buNone/>
              <a:defRPr/>
            </a:pPr>
            <a:r>
              <a:rPr lang="en-US" smtClean="0"/>
              <a:t>						</a:t>
            </a:r>
            <a:r>
              <a:rPr lang="tr-TR" smtClean="0"/>
              <a:t>	   </a:t>
            </a:r>
            <a:r>
              <a:rPr lang="en-US" sz="2400" b="1" u="sng" smtClean="0"/>
              <a:t>Risk </a:t>
            </a:r>
          </a:p>
          <a:p>
            <a:pPr eaLnBrk="1" hangingPunct="1">
              <a:lnSpc>
                <a:spcPct val="80000"/>
              </a:lnSpc>
              <a:spcAft>
                <a:spcPct val="25000"/>
              </a:spcAft>
              <a:buFont typeface="Wingdings" pitchFamily="2" charset="2"/>
              <a:buNone/>
              <a:defRPr/>
            </a:pPr>
            <a:r>
              <a:rPr lang="en-US" sz="2400" smtClean="0"/>
              <a:t>Gene</a:t>
            </a:r>
            <a:r>
              <a:rPr lang="tr-TR" sz="2400" smtClean="0"/>
              <a:t>l </a:t>
            </a:r>
            <a:r>
              <a:rPr lang="en-US" sz="2400" smtClean="0"/>
              <a:t>popula</a:t>
            </a:r>
            <a:r>
              <a:rPr lang="tr-TR" sz="2400" smtClean="0"/>
              <a:t>syon	(ABD)</a:t>
            </a:r>
            <a:r>
              <a:rPr lang="en-US" sz="2400" smtClean="0"/>
              <a:t>		~</a:t>
            </a:r>
            <a:r>
              <a:rPr lang="tr-TR" sz="2400" smtClean="0"/>
              <a:t>%</a:t>
            </a:r>
            <a:r>
              <a:rPr lang="en-US" sz="2400" smtClean="0"/>
              <a:t>2</a:t>
            </a:r>
            <a:r>
              <a:rPr lang="tr-TR" sz="2400" smtClean="0"/>
              <a:t>-</a:t>
            </a:r>
            <a:r>
              <a:rPr lang="en-US" sz="2400" smtClean="0"/>
              <a:t>6</a:t>
            </a:r>
          </a:p>
          <a:p>
            <a:pPr eaLnBrk="1" hangingPunct="1">
              <a:lnSpc>
                <a:spcPct val="80000"/>
              </a:lnSpc>
              <a:spcAft>
                <a:spcPct val="25000"/>
              </a:spcAft>
              <a:buFont typeface="Wingdings" pitchFamily="2" charset="2"/>
              <a:buNone/>
              <a:defRPr/>
            </a:pPr>
            <a:r>
              <a:rPr lang="tr-TR" sz="2400" smtClean="0"/>
              <a:t>Bir 1.</a:t>
            </a:r>
            <a:r>
              <a:rPr lang="en-US" sz="2400" smtClean="0"/>
              <a:t> dere</a:t>
            </a:r>
            <a:r>
              <a:rPr lang="tr-TR" sz="2400" smtClean="0"/>
              <a:t>c</a:t>
            </a:r>
            <a:r>
              <a:rPr lang="en-US" sz="2400" smtClean="0"/>
              <a:t>e </a:t>
            </a:r>
            <a:r>
              <a:rPr lang="tr-TR" sz="2400" smtClean="0"/>
              <a:t>akrabada KRK</a:t>
            </a:r>
            <a:r>
              <a:rPr lang="en-US" sz="2400" smtClean="0"/>
              <a:t>		  2-3 </a:t>
            </a:r>
            <a:r>
              <a:rPr lang="tr-TR" sz="2400" smtClean="0"/>
              <a:t>kat</a:t>
            </a:r>
            <a:endParaRPr lang="en-US" sz="2400" smtClean="0"/>
          </a:p>
          <a:p>
            <a:pPr eaLnBrk="1" hangingPunct="1">
              <a:lnSpc>
                <a:spcPct val="80000"/>
              </a:lnSpc>
              <a:spcAft>
                <a:spcPct val="25000"/>
              </a:spcAft>
              <a:buFont typeface="Wingdings" pitchFamily="2" charset="2"/>
              <a:buNone/>
              <a:defRPr/>
            </a:pPr>
            <a:r>
              <a:rPr lang="tr-TR" sz="2400" smtClean="0"/>
              <a:t>İki</a:t>
            </a:r>
            <a:r>
              <a:rPr lang="en-US" sz="2400" smtClean="0"/>
              <a:t> </a:t>
            </a:r>
            <a:r>
              <a:rPr lang="tr-TR" sz="2400" smtClean="0"/>
              <a:t>1.</a:t>
            </a:r>
            <a:r>
              <a:rPr lang="en-US" sz="2400" smtClean="0"/>
              <a:t> dere</a:t>
            </a:r>
            <a:r>
              <a:rPr lang="tr-TR" sz="2400" smtClean="0"/>
              <a:t>c</a:t>
            </a:r>
            <a:r>
              <a:rPr lang="en-US" sz="2400" smtClean="0"/>
              <a:t>e </a:t>
            </a:r>
            <a:r>
              <a:rPr lang="tr-TR" sz="2400" smtClean="0"/>
              <a:t>akrabada KRK</a:t>
            </a:r>
            <a:r>
              <a:rPr lang="en-US" sz="2400" smtClean="0"/>
              <a:t> 		  3-4 </a:t>
            </a:r>
            <a:r>
              <a:rPr lang="tr-TR" sz="2400" smtClean="0"/>
              <a:t>kat</a:t>
            </a:r>
            <a:endParaRPr lang="en-US" sz="2400" smtClean="0"/>
          </a:p>
          <a:p>
            <a:pPr eaLnBrk="1" hangingPunct="1">
              <a:lnSpc>
                <a:spcPct val="80000"/>
              </a:lnSpc>
              <a:spcAft>
                <a:spcPct val="25000"/>
              </a:spcAft>
              <a:buFont typeface="Wingdings" pitchFamily="2" charset="2"/>
              <a:buNone/>
              <a:defRPr/>
            </a:pPr>
            <a:r>
              <a:rPr lang="tr-TR" sz="2400" smtClean="0"/>
              <a:t>1.</a:t>
            </a:r>
            <a:r>
              <a:rPr lang="en-US" sz="2400" smtClean="0"/>
              <a:t> dere</a:t>
            </a:r>
            <a:r>
              <a:rPr lang="tr-TR" sz="2400" smtClean="0"/>
              <a:t>c</a:t>
            </a:r>
            <a:r>
              <a:rPr lang="en-US" sz="2400" smtClean="0"/>
              <a:t>e </a:t>
            </a:r>
            <a:r>
              <a:rPr lang="tr-TR" sz="2400" smtClean="0"/>
              <a:t>akraba </a:t>
            </a:r>
            <a:r>
              <a:rPr lang="en-US" sz="2400" smtClean="0"/>
              <a:t>&lt;50</a:t>
            </a:r>
            <a:r>
              <a:rPr lang="tr-TR" sz="2400" smtClean="0"/>
              <a:t> KRK</a:t>
            </a:r>
            <a:r>
              <a:rPr lang="en-US" sz="2400" smtClean="0"/>
              <a:t> 		  3-4 </a:t>
            </a:r>
            <a:r>
              <a:rPr lang="tr-TR" sz="2400" smtClean="0"/>
              <a:t>kat</a:t>
            </a:r>
            <a:endParaRPr lang="en-US" sz="2400" smtClean="0"/>
          </a:p>
          <a:p>
            <a:pPr eaLnBrk="1" hangingPunct="1">
              <a:lnSpc>
                <a:spcPct val="80000"/>
              </a:lnSpc>
              <a:spcAft>
                <a:spcPct val="25000"/>
              </a:spcAft>
              <a:buFont typeface="Wingdings" pitchFamily="2" charset="2"/>
              <a:buNone/>
              <a:defRPr/>
            </a:pPr>
            <a:r>
              <a:rPr lang="tr-TR" sz="2400" smtClean="0"/>
              <a:t>Bir 2. veya 3. derece akrabada KRK </a:t>
            </a:r>
            <a:r>
              <a:rPr lang="en-US" sz="2400" smtClean="0"/>
              <a:t>~1.5- </a:t>
            </a:r>
            <a:r>
              <a:rPr lang="tr-TR" sz="2400" smtClean="0"/>
              <a:t>kat</a:t>
            </a:r>
            <a:endParaRPr lang="en-US" sz="2400" smtClean="0"/>
          </a:p>
          <a:p>
            <a:pPr eaLnBrk="1" hangingPunct="1">
              <a:lnSpc>
                <a:spcPct val="80000"/>
              </a:lnSpc>
              <a:spcAft>
                <a:spcPct val="25000"/>
              </a:spcAft>
              <a:buFont typeface="Wingdings" pitchFamily="2" charset="2"/>
              <a:buNone/>
              <a:defRPr/>
            </a:pPr>
            <a:r>
              <a:rPr lang="tr-TR" sz="2400" smtClean="0"/>
              <a:t>İki 2. derece akrabada KRK</a:t>
            </a:r>
            <a:r>
              <a:rPr lang="en-US" sz="2400" smtClean="0"/>
              <a:t>		  2-3 </a:t>
            </a:r>
            <a:r>
              <a:rPr lang="tr-TR" sz="2400" smtClean="0"/>
              <a:t>kat</a:t>
            </a:r>
            <a:endParaRPr lang="en-US" sz="2400" smtClean="0"/>
          </a:p>
          <a:p>
            <a:pPr eaLnBrk="1" hangingPunct="1">
              <a:lnSpc>
                <a:spcPct val="80000"/>
              </a:lnSpc>
              <a:spcAft>
                <a:spcPct val="25000"/>
              </a:spcAft>
              <a:buFont typeface="Wingdings" pitchFamily="2" charset="2"/>
              <a:buNone/>
              <a:defRPr/>
            </a:pP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57250" y="1500188"/>
          <a:ext cx="7500938" cy="3394710"/>
        </p:xfrm>
        <a:graphic>
          <a:graphicData uri="http://schemas.openxmlformats.org/drawingml/2006/table">
            <a:tbl>
              <a:tblPr/>
              <a:tblGrid>
                <a:gridCol w="2500313"/>
                <a:gridCol w="2928937"/>
                <a:gridCol w="2071688"/>
              </a:tblGrid>
              <a:tr h="3714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a:ln>
                          <a:noFill/>
                        </a:ln>
                        <a:solidFill>
                          <a:schemeClr val="tx2"/>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1" u="none" strike="noStrike" cap="none" normalizeH="0" baseline="0">
                          <a:ln>
                            <a:noFill/>
                          </a:ln>
                          <a:solidFill>
                            <a:schemeClr val="tx2"/>
                          </a:solidFill>
                          <a:effectLst/>
                          <a:latin typeface="Verdana" charset="0"/>
                        </a:rPr>
                        <a:t>BRCA1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400" b="1" i="1" u="none" strike="noStrike" cap="none" normalizeH="0" baseline="0">
                          <a:ln>
                            <a:noFill/>
                          </a:ln>
                          <a:solidFill>
                            <a:schemeClr val="tx2"/>
                          </a:solidFill>
                          <a:effectLst/>
                          <a:latin typeface="Verdana" charset="0"/>
                        </a:rPr>
                        <a:t>BRCA2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a:ln>
                            <a:noFill/>
                          </a:ln>
                          <a:solidFill>
                            <a:schemeClr val="tx2"/>
                          </a:solidFill>
                          <a:effectLst/>
                          <a:latin typeface="Verdana" charset="0"/>
                        </a:rPr>
                        <a:t>Kromozom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17q11/1839 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13q12-q13/3418 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a:ln>
                            <a:noFill/>
                          </a:ln>
                          <a:solidFill>
                            <a:schemeClr val="tx2"/>
                          </a:solidFill>
                          <a:effectLst/>
                          <a:latin typeface="Verdana" charset="0"/>
                        </a:rPr>
                        <a:t>İşlev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Tümör baskılayıcı/DNA onarımı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714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a:ln>
                          <a:noFill/>
                        </a:ln>
                        <a:solidFill>
                          <a:schemeClr val="tx2"/>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Hücre siklus kontrolu</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Kromatin yapısı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Protein ubikitinasyonu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a:ln>
                          <a:noFill/>
                        </a:ln>
                        <a:solidFill>
                          <a:schemeClr val="tx2"/>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a:ln>
                            <a:noFill/>
                          </a:ln>
                          <a:solidFill>
                            <a:schemeClr val="tx2"/>
                          </a:solidFill>
                          <a:effectLst/>
                          <a:latin typeface="Verdana" charset="0"/>
                        </a:rPr>
                        <a:t>Yaygın mutasyon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185delAG, 5382insC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6174delT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a:ln>
                            <a:noFill/>
                          </a:ln>
                          <a:solidFill>
                            <a:schemeClr val="tx2"/>
                          </a:solidFill>
                          <a:effectLst/>
                          <a:latin typeface="Verdana" charset="0"/>
                        </a:rPr>
                        <a:t>Mutasyon tipleri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Kalıp kayması, anlamsız mutasyonları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Geniş delesyon/dublikasyonlar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tr-TR" sz="3600" smtClean="0"/>
              <a:t>Yaşam boyu kolon kanseri riski</a:t>
            </a:r>
            <a:endParaRPr lang="en-US" sz="3600" smtClean="0"/>
          </a:p>
        </p:txBody>
      </p:sp>
      <p:sp>
        <p:nvSpPr>
          <p:cNvPr id="111619" name="Rectangle 3"/>
          <p:cNvSpPr>
            <a:spLocks noGrp="1" noChangeArrowheads="1"/>
          </p:cNvSpPr>
          <p:nvPr>
            <p:ph type="body" idx="1"/>
          </p:nvPr>
        </p:nvSpPr>
        <p:spPr/>
        <p:txBody>
          <a:bodyPr/>
          <a:lstStyle/>
          <a:p>
            <a:pPr eaLnBrk="1" hangingPunct="1">
              <a:lnSpc>
                <a:spcPct val="90000"/>
              </a:lnSpc>
              <a:buFont typeface="Wingdings" pitchFamily="2" charset="2"/>
              <a:buChar char="u"/>
              <a:defRPr/>
            </a:pPr>
            <a:r>
              <a:rPr lang="tr-TR" sz="2800" smtClean="0"/>
              <a:t>Ailede kolorektal kanser öyküsü yok.</a:t>
            </a:r>
            <a:r>
              <a:rPr lang="en-US" sz="2800" smtClean="0"/>
              <a:t> </a:t>
            </a:r>
            <a:r>
              <a:rPr lang="tr-TR" sz="2800" smtClean="0"/>
              <a:t>%</a:t>
            </a:r>
            <a:r>
              <a:rPr lang="en-US" sz="2800" b="1" smtClean="0"/>
              <a:t>2</a:t>
            </a:r>
          </a:p>
          <a:p>
            <a:pPr eaLnBrk="1" hangingPunct="1">
              <a:lnSpc>
                <a:spcPct val="90000"/>
              </a:lnSpc>
              <a:buFont typeface="Wingdings" pitchFamily="2" charset="2"/>
              <a:buChar char="u"/>
              <a:defRPr/>
            </a:pPr>
            <a:r>
              <a:rPr lang="tr-TR" sz="2800" smtClean="0"/>
              <a:t>Hasta bir 1. derece akraba.</a:t>
            </a:r>
            <a:r>
              <a:rPr lang="en-US" sz="2800" smtClean="0"/>
              <a:t>  </a:t>
            </a:r>
            <a:r>
              <a:rPr lang="tr-TR" sz="2800" smtClean="0"/>
              <a:t>%</a:t>
            </a:r>
            <a:r>
              <a:rPr lang="en-US" sz="2800" b="1" smtClean="0"/>
              <a:t>6</a:t>
            </a:r>
          </a:p>
          <a:p>
            <a:pPr eaLnBrk="1" hangingPunct="1">
              <a:lnSpc>
                <a:spcPct val="90000"/>
              </a:lnSpc>
              <a:buFont typeface="Wingdings" pitchFamily="2" charset="2"/>
              <a:buChar char="u"/>
              <a:defRPr/>
            </a:pPr>
            <a:r>
              <a:rPr lang="tr-TR" sz="2800" smtClean="0"/>
              <a:t>Hasta bir 1. derece akraba ve iki 2. derece akraba.</a:t>
            </a:r>
            <a:r>
              <a:rPr lang="en-US" sz="2800" smtClean="0"/>
              <a:t> </a:t>
            </a:r>
            <a:r>
              <a:rPr lang="tr-TR" sz="2800" smtClean="0"/>
              <a:t>%</a:t>
            </a:r>
            <a:r>
              <a:rPr lang="en-US" sz="2800" b="1" smtClean="0"/>
              <a:t>8</a:t>
            </a:r>
          </a:p>
          <a:p>
            <a:pPr eaLnBrk="1" hangingPunct="1">
              <a:lnSpc>
                <a:spcPct val="90000"/>
              </a:lnSpc>
              <a:buFont typeface="Wingdings" pitchFamily="2" charset="2"/>
              <a:buChar char="u"/>
              <a:defRPr/>
            </a:pPr>
            <a:r>
              <a:rPr lang="tr-TR" sz="2800" smtClean="0"/>
              <a:t>45 yaş altında hastalanmış bir 1. derece akraba.</a:t>
            </a:r>
            <a:r>
              <a:rPr lang="en-US" sz="2800" smtClean="0"/>
              <a:t> </a:t>
            </a:r>
            <a:r>
              <a:rPr lang="tr-TR" sz="2800" smtClean="0"/>
              <a:t>%</a:t>
            </a:r>
            <a:r>
              <a:rPr lang="en-US" sz="2800" b="1" smtClean="0"/>
              <a:t>10</a:t>
            </a:r>
          </a:p>
          <a:p>
            <a:pPr eaLnBrk="1" hangingPunct="1">
              <a:lnSpc>
                <a:spcPct val="90000"/>
              </a:lnSpc>
              <a:buFont typeface="Wingdings" pitchFamily="2" charset="2"/>
              <a:buChar char="u"/>
              <a:defRPr/>
            </a:pPr>
            <a:r>
              <a:rPr lang="tr-TR" sz="2800" smtClean="0"/>
              <a:t>Hasta iki 1. derece akraba</a:t>
            </a:r>
            <a:r>
              <a:rPr lang="en-US" sz="2800" smtClean="0"/>
              <a:t> </a:t>
            </a:r>
            <a:r>
              <a:rPr lang="en-US" sz="2800" b="1" smtClean="0"/>
              <a:t>17%</a:t>
            </a:r>
          </a:p>
          <a:p>
            <a:pPr eaLnBrk="1" hangingPunct="1">
              <a:lnSpc>
                <a:spcPct val="90000"/>
              </a:lnSpc>
              <a:buFont typeface="Wingdings" pitchFamily="2" charset="2"/>
              <a:buChar char="u"/>
              <a:defRPr/>
            </a:pPr>
            <a:r>
              <a:rPr lang="en-US" sz="2800" smtClean="0"/>
              <a:t>HNP</a:t>
            </a:r>
            <a:r>
              <a:rPr lang="tr-TR" sz="2800" smtClean="0"/>
              <a:t>KK</a:t>
            </a:r>
            <a:r>
              <a:rPr lang="en-US" sz="2800" smtClean="0"/>
              <a:t> (muta</a:t>
            </a:r>
            <a:r>
              <a:rPr lang="tr-TR" sz="2800" smtClean="0"/>
              <a:t>syon taşıyıcısı</a:t>
            </a:r>
            <a:r>
              <a:rPr lang="en-US" sz="2800" smtClean="0"/>
              <a:t>) </a:t>
            </a:r>
            <a:r>
              <a:rPr lang="en-US" sz="2800" b="1" smtClean="0"/>
              <a:t>70%</a:t>
            </a:r>
          </a:p>
          <a:p>
            <a:pPr eaLnBrk="1" hangingPunct="1">
              <a:lnSpc>
                <a:spcPct val="90000"/>
              </a:lnSpc>
              <a:buFont typeface="Wingdings" pitchFamily="2" charset="2"/>
              <a:buChar char="u"/>
              <a:defRPr/>
            </a:pPr>
            <a:r>
              <a:rPr lang="en-US" sz="2800" smtClean="0"/>
              <a:t>FAP (muta</a:t>
            </a:r>
            <a:r>
              <a:rPr lang="tr-TR" sz="2800" smtClean="0"/>
              <a:t>syon taşıyıcısı</a:t>
            </a:r>
            <a:r>
              <a:rPr lang="en-US" sz="2800" smtClean="0"/>
              <a:t>) </a:t>
            </a:r>
            <a:r>
              <a:rPr lang="en-US" sz="2800" b="1" smtClean="0"/>
              <a:t>100%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544638" y="595313"/>
            <a:ext cx="5899150" cy="790575"/>
          </a:xfrm>
        </p:spPr>
        <p:txBody>
          <a:bodyPr/>
          <a:lstStyle/>
          <a:p>
            <a:pPr eaLnBrk="1" hangingPunct="1">
              <a:defRPr/>
            </a:pPr>
            <a:r>
              <a:rPr lang="tr-TR" sz="4000" smtClean="0"/>
              <a:t>Risk Sınıflaması</a:t>
            </a:r>
            <a:endParaRPr lang="en-US" sz="4000" smtClean="0"/>
          </a:p>
        </p:txBody>
      </p:sp>
      <p:sp>
        <p:nvSpPr>
          <p:cNvPr id="76803" name="Text Box 3"/>
          <p:cNvSpPr txBox="1">
            <a:spLocks noChangeArrowheads="1"/>
          </p:cNvSpPr>
          <p:nvPr/>
        </p:nvSpPr>
        <p:spPr bwMode="auto">
          <a:xfrm>
            <a:off x="2700338" y="3213100"/>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endParaRPr lang="tr-TR" altLang="en-US" sz="2000">
              <a:latin typeface="Arial" charset="0"/>
            </a:endParaRPr>
          </a:p>
        </p:txBody>
      </p:sp>
      <p:sp>
        <p:nvSpPr>
          <p:cNvPr id="76804" name="Text Box 4"/>
          <p:cNvSpPr txBox="1">
            <a:spLocks noChangeArrowheads="1"/>
          </p:cNvSpPr>
          <p:nvPr/>
        </p:nvSpPr>
        <p:spPr bwMode="auto">
          <a:xfrm>
            <a:off x="533400" y="3810000"/>
            <a:ext cx="1493838"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Aile öyküsü</a:t>
            </a:r>
            <a:endParaRPr lang="en-US" altLang="en-US" sz="2000">
              <a:latin typeface="Arial" charset="0"/>
            </a:endParaRPr>
          </a:p>
        </p:txBody>
      </p:sp>
      <p:sp>
        <p:nvSpPr>
          <p:cNvPr id="76805" name="Line 5"/>
          <p:cNvSpPr>
            <a:spLocks noChangeShapeType="1"/>
          </p:cNvSpPr>
          <p:nvPr/>
        </p:nvSpPr>
        <p:spPr bwMode="auto">
          <a:xfrm>
            <a:off x="3886200" y="28194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6" name="Line 6"/>
          <p:cNvSpPr>
            <a:spLocks noChangeShapeType="1"/>
          </p:cNvSpPr>
          <p:nvPr/>
        </p:nvSpPr>
        <p:spPr bwMode="auto">
          <a:xfrm>
            <a:off x="4038600" y="4038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7" name="Line 7"/>
          <p:cNvSpPr>
            <a:spLocks noChangeShapeType="1"/>
          </p:cNvSpPr>
          <p:nvPr/>
        </p:nvSpPr>
        <p:spPr bwMode="auto">
          <a:xfrm>
            <a:off x="4191000" y="5334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8" name="Line 8"/>
          <p:cNvSpPr>
            <a:spLocks noChangeShapeType="1"/>
          </p:cNvSpPr>
          <p:nvPr/>
        </p:nvSpPr>
        <p:spPr bwMode="auto">
          <a:xfrm flipV="1">
            <a:off x="1600200" y="2895600"/>
            <a:ext cx="914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9" name="Line 9"/>
          <p:cNvSpPr>
            <a:spLocks noChangeShapeType="1"/>
          </p:cNvSpPr>
          <p:nvPr/>
        </p:nvSpPr>
        <p:spPr bwMode="auto">
          <a:xfrm>
            <a:off x="1676400" y="42672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0" name="Line 10"/>
          <p:cNvSpPr>
            <a:spLocks noChangeShapeType="1"/>
          </p:cNvSpPr>
          <p:nvPr/>
        </p:nvSpPr>
        <p:spPr bwMode="auto">
          <a:xfrm>
            <a:off x="1905000" y="4038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1" name="Text Box 11"/>
          <p:cNvSpPr txBox="1">
            <a:spLocks noChangeArrowheads="1"/>
          </p:cNvSpPr>
          <p:nvPr/>
        </p:nvSpPr>
        <p:spPr bwMode="auto">
          <a:xfrm>
            <a:off x="5181600" y="3632200"/>
            <a:ext cx="1987550" cy="711200"/>
          </a:xfrm>
          <a:prstGeom prst="rect">
            <a:avLst/>
          </a:prstGeom>
          <a:solidFill>
            <a:srgbClr val="CCECFF"/>
          </a:solidFill>
          <a:ln w="9525">
            <a:solidFill>
              <a:schemeClr val="tx1"/>
            </a:solidFill>
            <a:miter lim="800000"/>
            <a:headEnd/>
            <a:tailEnd/>
          </a:ln>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solidFill>
                  <a:schemeClr val="bg2"/>
                </a:solidFill>
                <a:latin typeface="Arial" charset="0"/>
              </a:rPr>
              <a:t>Kişisel korunma</a:t>
            </a:r>
          </a:p>
          <a:p>
            <a:pPr eaLnBrk="1" hangingPunct="1"/>
            <a:r>
              <a:rPr lang="tr-TR" altLang="en-US" sz="2000">
                <a:solidFill>
                  <a:schemeClr val="bg2"/>
                </a:solidFill>
                <a:latin typeface="Arial" charset="0"/>
              </a:rPr>
              <a:t>önerileri</a:t>
            </a:r>
            <a:endParaRPr lang="en-US" altLang="en-US" sz="2000">
              <a:solidFill>
                <a:schemeClr val="bg2"/>
              </a:solidFill>
              <a:latin typeface="Arial" charset="0"/>
            </a:endParaRPr>
          </a:p>
        </p:txBody>
      </p:sp>
      <p:sp>
        <p:nvSpPr>
          <p:cNvPr id="76812" name="Text Box 12"/>
          <p:cNvSpPr txBox="1">
            <a:spLocks noChangeArrowheads="1"/>
          </p:cNvSpPr>
          <p:nvPr/>
        </p:nvSpPr>
        <p:spPr bwMode="auto">
          <a:xfrm>
            <a:off x="5181600" y="4775200"/>
            <a:ext cx="3284538" cy="1320800"/>
          </a:xfrm>
          <a:prstGeom prst="rect">
            <a:avLst/>
          </a:prstGeom>
          <a:solidFill>
            <a:srgbClr val="FFCCCC"/>
          </a:solidFill>
          <a:ln w="9525">
            <a:solidFill>
              <a:schemeClr val="tx1"/>
            </a:solidFill>
            <a:miter lim="800000"/>
            <a:headEnd/>
            <a:tailEnd/>
          </a:ln>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tr-TR" altLang="en-US" sz="2000">
                <a:solidFill>
                  <a:schemeClr val="bg2"/>
                </a:solidFill>
                <a:latin typeface="Arial" charset="0"/>
              </a:rPr>
              <a:t>Genetik değerlendirme için </a:t>
            </a:r>
          </a:p>
          <a:p>
            <a:pPr algn="ctr" eaLnBrk="1" hangingPunct="1"/>
            <a:r>
              <a:rPr lang="tr-TR" altLang="en-US" sz="2000">
                <a:solidFill>
                  <a:schemeClr val="bg2"/>
                </a:solidFill>
                <a:latin typeface="Arial" charset="0"/>
              </a:rPr>
              <a:t>sevk ve kişisel korunma</a:t>
            </a:r>
          </a:p>
          <a:p>
            <a:pPr algn="ctr" eaLnBrk="1" hangingPunct="1"/>
            <a:r>
              <a:rPr lang="tr-TR" altLang="en-US" sz="2000">
                <a:solidFill>
                  <a:schemeClr val="bg2"/>
                </a:solidFill>
                <a:latin typeface="Arial" charset="0"/>
              </a:rPr>
              <a:t>önerileri</a:t>
            </a:r>
            <a:endParaRPr lang="en-US" altLang="en-US" sz="2000">
              <a:solidFill>
                <a:schemeClr val="bg2"/>
              </a:solidFill>
              <a:latin typeface="Arial" charset="0"/>
            </a:endParaRPr>
          </a:p>
          <a:p>
            <a:pPr algn="ctr" eaLnBrk="1" hangingPunct="1"/>
            <a:endParaRPr lang="en-US" altLang="en-US" sz="2000">
              <a:solidFill>
                <a:schemeClr val="bg2"/>
              </a:solidFill>
              <a:latin typeface="Arial" charset="0"/>
            </a:endParaRPr>
          </a:p>
        </p:txBody>
      </p:sp>
      <p:sp>
        <p:nvSpPr>
          <p:cNvPr id="76813" name="Text Box 13"/>
          <p:cNvSpPr txBox="1">
            <a:spLocks noChangeArrowheads="1"/>
          </p:cNvSpPr>
          <p:nvPr/>
        </p:nvSpPr>
        <p:spPr bwMode="auto">
          <a:xfrm>
            <a:off x="5181600" y="2489200"/>
            <a:ext cx="2279650" cy="711200"/>
          </a:xfrm>
          <a:prstGeom prst="rect">
            <a:avLst/>
          </a:prstGeom>
          <a:solidFill>
            <a:srgbClr val="FFFF99"/>
          </a:solidFill>
          <a:ln w="9525">
            <a:solidFill>
              <a:schemeClr val="tx1"/>
            </a:solidFill>
            <a:miter lim="800000"/>
            <a:headEnd/>
            <a:tailEnd/>
          </a:ln>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sz="2000">
                <a:solidFill>
                  <a:schemeClr val="bg2"/>
                </a:solidFill>
                <a:latin typeface="Arial" charset="0"/>
              </a:rPr>
              <a:t>Standar</a:t>
            </a:r>
            <a:r>
              <a:rPr lang="tr-TR" altLang="en-US" sz="2000">
                <a:solidFill>
                  <a:schemeClr val="bg2"/>
                </a:solidFill>
                <a:latin typeface="Arial" charset="0"/>
              </a:rPr>
              <a:t>t</a:t>
            </a:r>
            <a:r>
              <a:rPr lang="en-US" altLang="en-US" sz="2000">
                <a:solidFill>
                  <a:schemeClr val="bg2"/>
                </a:solidFill>
                <a:latin typeface="Arial" charset="0"/>
              </a:rPr>
              <a:t> </a:t>
            </a:r>
            <a:r>
              <a:rPr lang="tr-TR" altLang="en-US" sz="2000">
                <a:solidFill>
                  <a:schemeClr val="bg2"/>
                </a:solidFill>
                <a:latin typeface="Arial" charset="0"/>
              </a:rPr>
              <a:t>korunma </a:t>
            </a:r>
          </a:p>
          <a:p>
            <a:pPr eaLnBrk="1" hangingPunct="1"/>
            <a:r>
              <a:rPr lang="tr-TR" altLang="en-US" sz="2000">
                <a:solidFill>
                  <a:schemeClr val="bg2"/>
                </a:solidFill>
                <a:latin typeface="Arial" charset="0"/>
              </a:rPr>
              <a:t>önerileri</a:t>
            </a:r>
            <a:endParaRPr lang="en-US" altLang="en-US" sz="2000">
              <a:solidFill>
                <a:schemeClr val="bg2"/>
              </a:solidFill>
              <a:latin typeface="Arial" charset="0"/>
            </a:endParaRPr>
          </a:p>
        </p:txBody>
      </p:sp>
      <p:sp>
        <p:nvSpPr>
          <p:cNvPr id="76814" name="Text Box 14"/>
          <p:cNvSpPr txBox="1">
            <a:spLocks noChangeArrowheads="1"/>
          </p:cNvSpPr>
          <p:nvPr/>
        </p:nvSpPr>
        <p:spPr bwMode="auto">
          <a:xfrm>
            <a:off x="5562600" y="1736725"/>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u="sng">
                <a:latin typeface="Arial" charset="0"/>
              </a:rPr>
              <a:t>Girişim</a:t>
            </a:r>
            <a:endParaRPr lang="en-US" altLang="en-US" sz="2000" u="sng">
              <a:latin typeface="Arial" charset="0"/>
            </a:endParaRPr>
          </a:p>
        </p:txBody>
      </p:sp>
      <p:sp>
        <p:nvSpPr>
          <p:cNvPr id="76815" name="Text Box 15"/>
          <p:cNvSpPr txBox="1">
            <a:spLocks noChangeArrowheads="1"/>
          </p:cNvSpPr>
          <p:nvPr/>
        </p:nvSpPr>
        <p:spPr bwMode="auto">
          <a:xfrm>
            <a:off x="2667000" y="2590800"/>
            <a:ext cx="914400" cy="406400"/>
          </a:xfrm>
          <a:prstGeom prst="rect">
            <a:avLst/>
          </a:prstGeom>
          <a:solidFill>
            <a:srgbClr val="FFFF99"/>
          </a:solidFill>
          <a:ln w="9525">
            <a:solidFill>
              <a:schemeClr val="tx1"/>
            </a:solidFill>
            <a:miter lim="800000"/>
            <a:headEnd/>
            <a:tailEnd/>
          </a:ln>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solidFill>
                  <a:schemeClr val="bg2"/>
                </a:solidFill>
                <a:latin typeface="Arial" charset="0"/>
              </a:rPr>
              <a:t>Düşük</a:t>
            </a:r>
            <a:endParaRPr lang="en-US" altLang="en-US" sz="2000">
              <a:solidFill>
                <a:schemeClr val="bg2"/>
              </a:solidFill>
              <a:latin typeface="Arial" charset="0"/>
            </a:endParaRPr>
          </a:p>
        </p:txBody>
      </p:sp>
      <p:sp>
        <p:nvSpPr>
          <p:cNvPr id="76816" name="Text Box 16"/>
          <p:cNvSpPr txBox="1">
            <a:spLocks noChangeArrowheads="1"/>
          </p:cNvSpPr>
          <p:nvPr/>
        </p:nvSpPr>
        <p:spPr bwMode="auto">
          <a:xfrm>
            <a:off x="2514600" y="3632200"/>
            <a:ext cx="1281113" cy="711200"/>
          </a:xfrm>
          <a:prstGeom prst="rect">
            <a:avLst/>
          </a:prstGeom>
          <a:solidFill>
            <a:srgbClr val="CCECFF"/>
          </a:solidFill>
          <a:ln w="9525">
            <a:solidFill>
              <a:schemeClr val="tx1"/>
            </a:solidFill>
            <a:miter lim="800000"/>
            <a:headEnd/>
            <a:tailEnd/>
          </a:ln>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solidFill>
                  <a:schemeClr val="bg2"/>
                </a:solidFill>
                <a:latin typeface="Arial" charset="0"/>
              </a:rPr>
              <a:t>Orta</a:t>
            </a:r>
            <a:endParaRPr lang="en-US" altLang="en-US" sz="2000">
              <a:solidFill>
                <a:schemeClr val="bg2"/>
              </a:solidFill>
              <a:latin typeface="Arial" charset="0"/>
            </a:endParaRPr>
          </a:p>
          <a:p>
            <a:pPr eaLnBrk="1" hangingPunct="1"/>
            <a:r>
              <a:rPr lang="en-US" altLang="en-US" sz="2000">
                <a:solidFill>
                  <a:schemeClr val="bg2"/>
                </a:solidFill>
                <a:latin typeface="Arial" charset="0"/>
              </a:rPr>
              <a:t>(“</a:t>
            </a:r>
            <a:r>
              <a:rPr lang="tr-TR" altLang="en-US" sz="2000">
                <a:solidFill>
                  <a:schemeClr val="bg2"/>
                </a:solidFill>
                <a:latin typeface="Arial" charset="0"/>
              </a:rPr>
              <a:t>Ailesel</a:t>
            </a:r>
            <a:r>
              <a:rPr lang="en-US" altLang="en-US" sz="2000">
                <a:solidFill>
                  <a:schemeClr val="bg2"/>
                </a:solidFill>
                <a:latin typeface="Arial" charset="0"/>
              </a:rPr>
              <a:t>”)</a:t>
            </a:r>
          </a:p>
        </p:txBody>
      </p:sp>
      <p:sp>
        <p:nvSpPr>
          <p:cNvPr id="76817" name="Text Box 17"/>
          <p:cNvSpPr txBox="1">
            <a:spLocks noChangeArrowheads="1"/>
          </p:cNvSpPr>
          <p:nvPr/>
        </p:nvSpPr>
        <p:spPr bwMode="auto">
          <a:xfrm>
            <a:off x="2438400" y="5156200"/>
            <a:ext cx="1971675" cy="406400"/>
          </a:xfrm>
          <a:prstGeom prst="rect">
            <a:avLst/>
          </a:prstGeom>
          <a:solidFill>
            <a:srgbClr val="FFCCCC"/>
          </a:solidFill>
          <a:ln w="9525">
            <a:solidFill>
              <a:schemeClr val="tx1"/>
            </a:solidFill>
            <a:miter lim="800000"/>
            <a:headEnd/>
            <a:tailEnd/>
          </a:ln>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solidFill>
                  <a:schemeClr val="bg2"/>
                </a:solidFill>
                <a:latin typeface="Arial" charset="0"/>
              </a:rPr>
              <a:t>Yüksek</a:t>
            </a:r>
            <a:r>
              <a:rPr lang="en-US" altLang="en-US" sz="2000">
                <a:solidFill>
                  <a:schemeClr val="bg2"/>
                </a:solidFill>
                <a:latin typeface="Arial" charset="0"/>
              </a:rPr>
              <a:t>/Geneti</a:t>
            </a:r>
            <a:r>
              <a:rPr lang="tr-TR" altLang="en-US" sz="2000">
                <a:solidFill>
                  <a:schemeClr val="bg2"/>
                </a:solidFill>
                <a:latin typeface="Arial" charset="0"/>
              </a:rPr>
              <a:t>k</a:t>
            </a:r>
            <a:endParaRPr lang="en-US" altLang="en-US" sz="2000">
              <a:solidFill>
                <a:schemeClr val="bg2"/>
              </a:solidFill>
              <a:latin typeface="Arial" charset="0"/>
            </a:endParaRPr>
          </a:p>
        </p:txBody>
      </p:sp>
      <p:sp>
        <p:nvSpPr>
          <p:cNvPr id="76818" name="Text Box 18"/>
          <p:cNvSpPr txBox="1">
            <a:spLocks noChangeArrowheads="1"/>
          </p:cNvSpPr>
          <p:nvPr/>
        </p:nvSpPr>
        <p:spPr bwMode="auto">
          <a:xfrm>
            <a:off x="2492375" y="17367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sz="2000" u="sng">
                <a:latin typeface="Arial" charset="0"/>
              </a:rPr>
              <a:t>Risk </a:t>
            </a:r>
            <a:r>
              <a:rPr lang="tr-TR" altLang="en-US" sz="2000" u="sng">
                <a:latin typeface="Arial" charset="0"/>
              </a:rPr>
              <a:t>Düzeyi</a:t>
            </a:r>
            <a:endParaRPr lang="en-US" altLang="en-US" sz="2000" u="sng">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187450" y="549275"/>
            <a:ext cx="7200900" cy="935038"/>
          </a:xfrm>
        </p:spPr>
        <p:txBody>
          <a:bodyPr/>
          <a:lstStyle/>
          <a:p>
            <a:pPr eaLnBrk="1" hangingPunct="1">
              <a:defRPr/>
            </a:pPr>
            <a:r>
              <a:rPr lang="tr-TR" sz="3600" smtClean="0"/>
              <a:t>K</a:t>
            </a:r>
            <a:r>
              <a:rPr lang="en-US" sz="3600" smtClean="0"/>
              <a:t>an</a:t>
            </a:r>
            <a:r>
              <a:rPr lang="tr-TR" sz="3600" smtClean="0"/>
              <a:t>s</a:t>
            </a:r>
            <a:r>
              <a:rPr lang="en-US" sz="3600" smtClean="0"/>
              <a:t>er Geneti</a:t>
            </a:r>
            <a:r>
              <a:rPr lang="tr-TR" sz="3600" smtClean="0"/>
              <a:t>ği</a:t>
            </a:r>
            <a:r>
              <a:rPr lang="en-US" sz="3600" smtClean="0"/>
              <a:t> </a:t>
            </a:r>
            <a:r>
              <a:rPr lang="tr-TR" sz="3600" smtClean="0"/>
              <a:t>Danışmanlığı</a:t>
            </a:r>
            <a:endParaRPr lang="en-US" sz="3600" smtClean="0"/>
          </a:p>
        </p:txBody>
      </p:sp>
      <p:sp>
        <p:nvSpPr>
          <p:cNvPr id="244739" name="Rectangle 3"/>
          <p:cNvSpPr>
            <a:spLocks noGrp="1" noChangeArrowheads="1"/>
          </p:cNvSpPr>
          <p:nvPr>
            <p:ph type="body" idx="1"/>
          </p:nvPr>
        </p:nvSpPr>
        <p:spPr>
          <a:xfrm>
            <a:off x="457200" y="1916113"/>
            <a:ext cx="8229600" cy="4214812"/>
          </a:xfrm>
        </p:spPr>
        <p:txBody>
          <a:bodyPr/>
          <a:lstStyle/>
          <a:p>
            <a:pPr eaLnBrk="1" hangingPunct="1">
              <a:lnSpc>
                <a:spcPct val="90000"/>
              </a:lnSpc>
              <a:spcBef>
                <a:spcPct val="25000"/>
              </a:spcBef>
              <a:spcAft>
                <a:spcPct val="25000"/>
              </a:spcAft>
              <a:buFont typeface="Wingdings" pitchFamily="2" charset="2"/>
              <a:buChar char="u"/>
              <a:defRPr/>
            </a:pPr>
            <a:r>
              <a:rPr lang="tr-TR" sz="2800" smtClean="0"/>
              <a:t>Pedigri analizi ve risk tahmini</a:t>
            </a:r>
            <a:endParaRPr lang="en-US" sz="2800" smtClean="0"/>
          </a:p>
          <a:p>
            <a:pPr eaLnBrk="1" hangingPunct="1">
              <a:lnSpc>
                <a:spcPct val="90000"/>
              </a:lnSpc>
              <a:spcBef>
                <a:spcPct val="25000"/>
              </a:spcBef>
              <a:spcAft>
                <a:spcPct val="25000"/>
              </a:spcAft>
              <a:buFont typeface="Wingdings" pitchFamily="2" charset="2"/>
              <a:buChar char="u"/>
              <a:defRPr/>
            </a:pPr>
            <a:r>
              <a:rPr lang="tr-TR" sz="2800" smtClean="0"/>
              <a:t>Konular</a:t>
            </a:r>
            <a:r>
              <a:rPr lang="en-US" sz="2800" smtClean="0"/>
              <a:t>:</a:t>
            </a:r>
          </a:p>
          <a:p>
            <a:pPr lvl="1" eaLnBrk="1" hangingPunct="1">
              <a:lnSpc>
                <a:spcPct val="90000"/>
              </a:lnSpc>
              <a:spcBef>
                <a:spcPct val="25000"/>
              </a:spcBef>
              <a:spcAft>
                <a:spcPct val="25000"/>
              </a:spcAft>
              <a:defRPr/>
            </a:pPr>
            <a:r>
              <a:rPr lang="tr-TR" sz="2400" smtClean="0"/>
              <a:t>Aile öyküsüne göre kişisel kanser riski</a:t>
            </a:r>
            <a:endParaRPr lang="en-US" sz="2400" smtClean="0"/>
          </a:p>
          <a:p>
            <a:pPr lvl="1" eaLnBrk="1" hangingPunct="1">
              <a:lnSpc>
                <a:spcPct val="90000"/>
              </a:lnSpc>
              <a:spcBef>
                <a:spcPct val="25000"/>
              </a:spcBef>
              <a:spcAft>
                <a:spcPct val="25000"/>
              </a:spcAft>
              <a:defRPr/>
            </a:pPr>
            <a:r>
              <a:rPr lang="en-US" sz="2400" smtClean="0"/>
              <a:t>Geneti</a:t>
            </a:r>
            <a:r>
              <a:rPr lang="tr-TR" sz="2400" smtClean="0"/>
              <a:t>k test seçenekleri ve mutasyon riski</a:t>
            </a:r>
            <a:endParaRPr lang="en-US" sz="2400" smtClean="0"/>
          </a:p>
          <a:p>
            <a:pPr lvl="1" eaLnBrk="1" hangingPunct="1">
              <a:lnSpc>
                <a:spcPct val="90000"/>
              </a:lnSpc>
              <a:spcBef>
                <a:spcPct val="25000"/>
              </a:spcBef>
              <a:spcAft>
                <a:spcPct val="25000"/>
              </a:spcAft>
              <a:defRPr/>
            </a:pPr>
            <a:r>
              <a:rPr lang="tr-TR" sz="2400" smtClean="0"/>
              <a:t>Genetik testin artıları, eksileri ve sınırları</a:t>
            </a:r>
            <a:endParaRPr lang="en-US" sz="2400" smtClean="0"/>
          </a:p>
          <a:p>
            <a:pPr lvl="1" eaLnBrk="1" hangingPunct="1">
              <a:lnSpc>
                <a:spcPct val="90000"/>
              </a:lnSpc>
              <a:spcBef>
                <a:spcPct val="25000"/>
              </a:spcBef>
              <a:spcAft>
                <a:spcPct val="25000"/>
              </a:spcAft>
              <a:defRPr/>
            </a:pPr>
            <a:r>
              <a:rPr lang="tr-TR" sz="2400" smtClean="0"/>
              <a:t>Kişiselleştirilmiş riske dayalı incleme ve korunma seçenekleri</a:t>
            </a:r>
            <a:endParaRPr lang="en-US" sz="2400" smtClean="0"/>
          </a:p>
          <a:p>
            <a:pPr lvl="1" eaLnBrk="1" hangingPunct="1">
              <a:lnSpc>
                <a:spcPct val="90000"/>
              </a:lnSpc>
              <a:spcBef>
                <a:spcPct val="25000"/>
              </a:spcBef>
              <a:spcAft>
                <a:spcPct val="25000"/>
              </a:spcAft>
              <a:defRPr/>
            </a:pPr>
            <a:r>
              <a:rPr lang="tr-TR" sz="2400" smtClean="0"/>
              <a:t>Destek kaynakları</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47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4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403350" y="620713"/>
            <a:ext cx="6624638" cy="1144587"/>
          </a:xfrm>
        </p:spPr>
        <p:txBody>
          <a:bodyPr/>
          <a:lstStyle/>
          <a:p>
            <a:pPr eaLnBrk="1" hangingPunct="1">
              <a:defRPr/>
            </a:pPr>
            <a:r>
              <a:rPr lang="tr-TR" sz="4000" smtClean="0"/>
              <a:t>Ka</a:t>
            </a:r>
            <a:r>
              <a:rPr lang="en-US" sz="4000" smtClean="0"/>
              <a:t>n</a:t>
            </a:r>
            <a:r>
              <a:rPr lang="tr-TR" sz="4000" smtClean="0"/>
              <a:t>s</a:t>
            </a:r>
            <a:r>
              <a:rPr lang="en-US" sz="4000" smtClean="0"/>
              <a:t>er</a:t>
            </a:r>
            <a:r>
              <a:rPr lang="tr-TR" sz="4000" smtClean="0"/>
              <a:t>de</a:t>
            </a:r>
            <a:r>
              <a:rPr lang="en-US" sz="4000" smtClean="0"/>
              <a:t> Geneti</a:t>
            </a:r>
            <a:r>
              <a:rPr lang="tr-TR" sz="4000" smtClean="0"/>
              <a:t>k</a:t>
            </a:r>
            <a:r>
              <a:rPr lang="en-US" sz="4000" smtClean="0"/>
              <a:t> Test: </a:t>
            </a:r>
            <a:br>
              <a:rPr lang="en-US" sz="4000" smtClean="0"/>
            </a:br>
            <a:r>
              <a:rPr lang="tr-TR" sz="3200" smtClean="0"/>
              <a:t>Bilgilendirilmiş onam</a:t>
            </a:r>
            <a:endParaRPr lang="en-US" sz="3200" smtClean="0"/>
          </a:p>
        </p:txBody>
      </p:sp>
      <p:sp>
        <p:nvSpPr>
          <p:cNvPr id="246787" name="Rectangle 3"/>
          <p:cNvSpPr>
            <a:spLocks noGrp="1" noChangeArrowheads="1"/>
          </p:cNvSpPr>
          <p:nvPr>
            <p:ph type="body" idx="1"/>
          </p:nvPr>
        </p:nvSpPr>
        <p:spPr>
          <a:xfrm>
            <a:off x="457200" y="2060575"/>
            <a:ext cx="8229600" cy="4568825"/>
          </a:xfrm>
        </p:spPr>
        <p:txBody>
          <a:bodyPr/>
          <a:lstStyle/>
          <a:p>
            <a:pPr eaLnBrk="1" hangingPunct="1">
              <a:lnSpc>
                <a:spcPct val="80000"/>
              </a:lnSpc>
              <a:spcAft>
                <a:spcPct val="20000"/>
              </a:spcAft>
              <a:buFont typeface="Wingdings" pitchFamily="2" charset="2"/>
              <a:buChar char="u"/>
              <a:defRPr/>
            </a:pPr>
            <a:r>
              <a:rPr lang="tr-TR" sz="2400" smtClean="0"/>
              <a:t>Önerilen test hakkında bilgi sağlama</a:t>
            </a:r>
            <a:endParaRPr lang="en-US" sz="2400" smtClean="0"/>
          </a:p>
          <a:p>
            <a:pPr eaLnBrk="1" hangingPunct="1">
              <a:lnSpc>
                <a:spcPct val="80000"/>
              </a:lnSpc>
              <a:spcAft>
                <a:spcPct val="20000"/>
              </a:spcAft>
              <a:buFont typeface="Wingdings" pitchFamily="2" charset="2"/>
              <a:buChar char="u"/>
              <a:defRPr/>
            </a:pPr>
            <a:r>
              <a:rPr lang="tr-TR" sz="2400" smtClean="0"/>
              <a:t>Pozitif, negatif test sonuçları; sonuç vermeyen testlerin ön yorumu</a:t>
            </a:r>
            <a:endParaRPr lang="en-US" sz="2400" smtClean="0"/>
          </a:p>
          <a:p>
            <a:pPr eaLnBrk="1" hangingPunct="1">
              <a:lnSpc>
                <a:spcPct val="80000"/>
              </a:lnSpc>
              <a:spcAft>
                <a:spcPct val="20000"/>
              </a:spcAft>
              <a:buFont typeface="Wingdings" pitchFamily="2" charset="2"/>
              <a:buChar char="u"/>
              <a:defRPr/>
            </a:pPr>
            <a:r>
              <a:rPr lang="tr-TR" sz="2400" smtClean="0"/>
              <a:t>Genetik test yapılmadan risk tahmini ve tedavi yaklaşımı seçeneklerinin sunulması</a:t>
            </a:r>
            <a:endParaRPr lang="en-US" sz="2400" smtClean="0"/>
          </a:p>
          <a:p>
            <a:pPr eaLnBrk="1" hangingPunct="1">
              <a:lnSpc>
                <a:spcPct val="80000"/>
              </a:lnSpc>
              <a:spcAft>
                <a:spcPct val="20000"/>
              </a:spcAft>
              <a:buFont typeface="Wingdings" pitchFamily="2" charset="2"/>
              <a:buChar char="u"/>
              <a:defRPr/>
            </a:pPr>
            <a:r>
              <a:rPr lang="tr-TR" sz="2400" smtClean="0"/>
              <a:t>Mutasyonun bir sonraki kuşağa aktarımı riski</a:t>
            </a:r>
            <a:endParaRPr lang="en-US" sz="2400" smtClean="0"/>
          </a:p>
          <a:p>
            <a:pPr eaLnBrk="1" hangingPunct="1">
              <a:lnSpc>
                <a:spcPct val="80000"/>
              </a:lnSpc>
              <a:spcAft>
                <a:spcPct val="20000"/>
              </a:spcAft>
              <a:buFont typeface="Wingdings" pitchFamily="2" charset="2"/>
              <a:buChar char="u"/>
              <a:defRPr/>
            </a:pPr>
            <a:r>
              <a:rPr lang="tr-TR" sz="2400" smtClean="0"/>
              <a:t>Testlerin teknik hassasiyeti</a:t>
            </a:r>
            <a:endParaRPr lang="en-US" sz="2400" smtClean="0"/>
          </a:p>
          <a:p>
            <a:pPr eaLnBrk="1" hangingPunct="1">
              <a:lnSpc>
                <a:spcPct val="80000"/>
              </a:lnSpc>
              <a:spcAft>
                <a:spcPct val="20000"/>
              </a:spcAft>
              <a:buFont typeface="Wingdings" pitchFamily="2" charset="2"/>
              <a:buChar char="u"/>
              <a:defRPr/>
            </a:pPr>
            <a:r>
              <a:rPr lang="tr-TR" sz="2400" smtClean="0"/>
              <a:t>Test ücreti </a:t>
            </a:r>
          </a:p>
          <a:p>
            <a:pPr eaLnBrk="1" hangingPunct="1">
              <a:lnSpc>
                <a:spcPct val="80000"/>
              </a:lnSpc>
              <a:spcAft>
                <a:spcPct val="20000"/>
              </a:spcAft>
              <a:buFont typeface="Wingdings" pitchFamily="2" charset="2"/>
              <a:buChar char="u"/>
              <a:defRPr/>
            </a:pPr>
            <a:r>
              <a:rPr lang="en-US" sz="2400" smtClean="0"/>
              <a:t>DNA </a:t>
            </a:r>
            <a:r>
              <a:rPr lang="tr-TR" sz="2400" smtClean="0"/>
              <a:t>örneği saklama seçeneği</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67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67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763713" y="692150"/>
            <a:ext cx="6192837" cy="1123950"/>
          </a:xfrm>
        </p:spPr>
        <p:txBody>
          <a:bodyPr/>
          <a:lstStyle/>
          <a:p>
            <a:pPr eaLnBrk="1" hangingPunct="1">
              <a:defRPr/>
            </a:pPr>
            <a:r>
              <a:rPr lang="tr-TR" sz="3600" smtClean="0"/>
              <a:t>Ka</a:t>
            </a:r>
            <a:r>
              <a:rPr lang="en-US" sz="3600" smtClean="0"/>
              <a:t>n</a:t>
            </a:r>
            <a:r>
              <a:rPr lang="tr-TR" sz="3600" smtClean="0"/>
              <a:t>s</a:t>
            </a:r>
            <a:r>
              <a:rPr lang="en-US" sz="3600" smtClean="0"/>
              <a:t>er</a:t>
            </a:r>
            <a:r>
              <a:rPr lang="tr-TR" sz="3600" smtClean="0"/>
              <a:t>de</a:t>
            </a:r>
            <a:r>
              <a:rPr lang="en-US" sz="3600" smtClean="0"/>
              <a:t> Geneti</a:t>
            </a:r>
            <a:r>
              <a:rPr lang="tr-TR" sz="3600" smtClean="0"/>
              <a:t>k</a:t>
            </a:r>
            <a:r>
              <a:rPr lang="en-US" sz="3600" smtClean="0"/>
              <a:t> Test: </a:t>
            </a:r>
            <a:br>
              <a:rPr lang="en-US" sz="3600" smtClean="0"/>
            </a:br>
            <a:r>
              <a:rPr lang="tr-TR" sz="2800" smtClean="0"/>
              <a:t>Bilgilendirilmiş onam</a:t>
            </a:r>
            <a:endParaRPr lang="en-US" sz="2000" b="1" u="sng" smtClean="0"/>
          </a:p>
        </p:txBody>
      </p:sp>
      <p:sp>
        <p:nvSpPr>
          <p:cNvPr id="248835" name="Rectangle 3"/>
          <p:cNvSpPr>
            <a:spLocks noGrp="1" noChangeArrowheads="1"/>
          </p:cNvSpPr>
          <p:nvPr>
            <p:ph type="body" idx="1"/>
          </p:nvPr>
        </p:nvSpPr>
        <p:spPr>
          <a:xfrm>
            <a:off x="304800" y="2133600"/>
            <a:ext cx="8229600" cy="4429125"/>
          </a:xfrm>
        </p:spPr>
        <p:txBody>
          <a:bodyPr/>
          <a:lstStyle/>
          <a:p>
            <a:pPr eaLnBrk="1" hangingPunct="1">
              <a:lnSpc>
                <a:spcPct val="95000"/>
              </a:lnSpc>
              <a:spcAft>
                <a:spcPct val="20000"/>
              </a:spcAft>
              <a:buFont typeface="Wingdings" pitchFamily="2" charset="2"/>
              <a:buChar char="u"/>
              <a:defRPr/>
            </a:pPr>
            <a:r>
              <a:rPr lang="tr-TR" sz="2400" smtClean="0"/>
              <a:t>Test sonuçlarının psikolojik sonuçları</a:t>
            </a:r>
            <a:r>
              <a:rPr lang="en-US" sz="2400" smtClean="0"/>
              <a:t> </a:t>
            </a:r>
          </a:p>
          <a:p>
            <a:pPr eaLnBrk="1" hangingPunct="1">
              <a:lnSpc>
                <a:spcPct val="95000"/>
              </a:lnSpc>
              <a:spcAft>
                <a:spcPct val="20000"/>
              </a:spcAft>
              <a:buFont typeface="Wingdings" pitchFamily="2" charset="2"/>
              <a:buChar char="u"/>
              <a:defRPr/>
            </a:pPr>
            <a:r>
              <a:rPr lang="tr-TR" sz="2400" smtClean="0"/>
              <a:t>Sağlık sigortası/çalışma durumu ilgili ayrımcılık riskleri</a:t>
            </a:r>
            <a:endParaRPr lang="en-US" sz="2400" smtClean="0"/>
          </a:p>
          <a:p>
            <a:pPr eaLnBrk="1" hangingPunct="1">
              <a:lnSpc>
                <a:spcPct val="95000"/>
              </a:lnSpc>
              <a:spcAft>
                <a:spcPct val="20000"/>
              </a:spcAft>
              <a:buFont typeface="Wingdings" pitchFamily="2" charset="2"/>
              <a:buChar char="u"/>
              <a:defRPr/>
            </a:pPr>
            <a:r>
              <a:rPr lang="tr-TR" sz="2400" smtClean="0"/>
              <a:t>Gizlilik konuları</a:t>
            </a:r>
            <a:endParaRPr lang="en-US" sz="2400" smtClean="0"/>
          </a:p>
          <a:p>
            <a:pPr eaLnBrk="1" hangingPunct="1">
              <a:lnSpc>
                <a:spcPct val="95000"/>
              </a:lnSpc>
              <a:spcAft>
                <a:spcPct val="20000"/>
              </a:spcAft>
              <a:buFont typeface="Wingdings" pitchFamily="2" charset="2"/>
              <a:buChar char="u"/>
              <a:defRPr/>
            </a:pPr>
            <a:r>
              <a:rPr lang="tr-TR" sz="2400" smtClean="0"/>
              <a:t>Tıbbi araştırma inceleme olankları/seçenekleri, sınırlamaları, test sonrası stratejilerin tartışılması </a:t>
            </a:r>
            <a:endParaRPr lang="en-US" sz="2400" smtClean="0"/>
          </a:p>
          <a:p>
            <a:pPr eaLnBrk="1" hangingPunct="1">
              <a:lnSpc>
                <a:spcPct val="95000"/>
              </a:lnSpc>
              <a:spcAft>
                <a:spcPct val="20000"/>
              </a:spcAft>
              <a:buFont typeface="Wingdings" pitchFamily="2" charset="2"/>
              <a:buChar char="u"/>
              <a:defRPr/>
            </a:pPr>
            <a:r>
              <a:rPr lang="tr-TR" sz="2400" smtClean="0"/>
              <a:t>Test sonuçlarının risk altındaki aile bireyleri ie paylaşımının önemi ve bu konudaki yardımlar</a:t>
            </a:r>
            <a:endParaRPr lang="en-US" sz="2400" smtClean="0"/>
          </a:p>
          <a:p>
            <a:pPr eaLnBrk="1" hangingPunct="1">
              <a:lnSpc>
                <a:spcPct val="95000"/>
              </a:lnSpc>
              <a:spcAft>
                <a:spcPct val="20000"/>
              </a:spcAft>
              <a:buFont typeface="Wingdings" pitchFamily="2" charset="2"/>
              <a:buChar char="u"/>
              <a:defRPr/>
            </a:pPr>
            <a:r>
              <a:rPr lang="tr-TR" sz="2400" smtClean="0"/>
              <a:t>Raporlama</a:t>
            </a:r>
            <a:endParaRPr lang="en-US" sz="2400" smtClean="0"/>
          </a:p>
          <a:p>
            <a:pPr eaLnBrk="1" hangingPunct="1">
              <a:lnSpc>
                <a:spcPct val="90000"/>
              </a:lnSpc>
              <a:spcAft>
                <a:spcPct val="20000"/>
              </a:spcAft>
              <a:buFont typeface="Wingdings" pitchFamily="2" charset="2"/>
              <a:buNone/>
              <a:defRPr/>
            </a:pPr>
            <a:endParaRPr lang="en-US" sz="1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8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8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2124075" y="830263"/>
            <a:ext cx="5256213" cy="998537"/>
          </a:xfrm>
          <a:prstGeom prst="rect">
            <a:avLst/>
          </a:prstGeom>
          <a:solidFill>
            <a:schemeClr val="bg1"/>
          </a:solidFill>
          <a:ln w="9525">
            <a:solidFill>
              <a:schemeClr val="tx1"/>
            </a:solidFill>
            <a:miter lim="800000"/>
            <a:headEnd/>
            <a:tailEnd/>
          </a:ln>
          <a:effectLst/>
        </p:spPr>
        <p:txBody>
          <a:bodyPr anchor="ctr"/>
          <a:lstStyle/>
          <a:p>
            <a:pPr algn="ctr" eaLnBrk="1" hangingPunct="1">
              <a:defRPr/>
            </a:pPr>
            <a:r>
              <a:rPr lang="tr-TR" sz="4000">
                <a:solidFill>
                  <a:schemeClr val="tx2"/>
                </a:solidFill>
                <a:effectLst>
                  <a:outerShdw blurRad="38100" dist="38100" dir="2700000" algn="tl">
                    <a:srgbClr val="000000"/>
                  </a:outerShdw>
                </a:effectLst>
                <a:latin typeface="Arial" pitchFamily="34" charset="0"/>
              </a:rPr>
              <a:t>2. Olgu</a:t>
            </a:r>
            <a:endParaRPr lang="en-US" sz="4000">
              <a:solidFill>
                <a:schemeClr val="tx2"/>
              </a:solidFill>
              <a:effectLst>
                <a:outerShdw blurRad="38100" dist="38100" dir="2700000" algn="tl">
                  <a:srgbClr val="000000"/>
                </a:outerShdw>
              </a:effectLst>
              <a:latin typeface="Arial" pitchFamily="34" charset="0"/>
            </a:endParaRPr>
          </a:p>
        </p:txBody>
      </p:sp>
      <p:sp>
        <p:nvSpPr>
          <p:cNvPr id="250883" name="Rectangle 3"/>
          <p:cNvSpPr>
            <a:spLocks noChangeArrowheads="1"/>
          </p:cNvSpPr>
          <p:nvPr/>
        </p:nvSpPr>
        <p:spPr bwMode="auto">
          <a:xfrm>
            <a:off x="457200" y="2133600"/>
            <a:ext cx="8077200" cy="4114800"/>
          </a:xfrm>
          <a:prstGeom prst="rect">
            <a:avLst/>
          </a:prstGeom>
          <a:noFill/>
          <a:ln w="9525">
            <a:noFill/>
            <a:miter lim="800000"/>
            <a:headEnd/>
            <a:tailEnd/>
          </a:ln>
          <a:effectLst/>
        </p:spPr>
        <p:txBody>
          <a:bodyPr/>
          <a:lstStyle/>
          <a:p>
            <a:pPr marL="342900" indent="-342900" eaLnBrk="1" hangingPunct="1">
              <a:spcBef>
                <a:spcPct val="30000"/>
              </a:spcBef>
              <a:spcAft>
                <a:spcPct val="30000"/>
              </a:spcAft>
              <a:buClr>
                <a:schemeClr val="tx2"/>
              </a:buClr>
              <a:buSzPct val="60000"/>
              <a:buFont typeface="Wingdings" pitchFamily="2" charset="2"/>
              <a:buChar char="u"/>
              <a:defRPr/>
            </a:pPr>
            <a:r>
              <a:rPr lang="en-US" sz="2800">
                <a:effectLst>
                  <a:outerShdw blurRad="38100" dist="38100" dir="2700000" algn="tl">
                    <a:srgbClr val="000000"/>
                  </a:outerShdw>
                </a:effectLst>
                <a:latin typeface="Verdana" pitchFamily="34" charset="0"/>
              </a:rPr>
              <a:t>38</a:t>
            </a:r>
            <a:r>
              <a:rPr lang="tr-TR" sz="2800">
                <a:effectLst>
                  <a:outerShdw blurRad="38100" dist="38100" dir="2700000" algn="tl">
                    <a:srgbClr val="000000"/>
                  </a:outerShdw>
                </a:effectLst>
                <a:latin typeface="Verdana" pitchFamily="34" charset="0"/>
              </a:rPr>
              <a:t> yaşında bayan</a:t>
            </a:r>
            <a:r>
              <a:rPr lang="en-US" sz="2800">
                <a:effectLst>
                  <a:outerShdw blurRad="38100" dist="38100" dir="2700000" algn="tl">
                    <a:srgbClr val="000000"/>
                  </a:outerShdw>
                </a:effectLst>
                <a:latin typeface="Verdana" pitchFamily="34" charset="0"/>
              </a:rPr>
              <a:t>, </a:t>
            </a:r>
            <a:r>
              <a:rPr lang="tr-TR" sz="2800">
                <a:effectLst>
                  <a:outerShdw blurRad="38100" dist="38100" dir="2700000" algn="tl">
                    <a:srgbClr val="000000"/>
                  </a:outerShdw>
                </a:effectLst>
                <a:latin typeface="Verdana" pitchFamily="34" charset="0"/>
              </a:rPr>
              <a:t>endometriyum ca tanısı almış</a:t>
            </a:r>
            <a:r>
              <a:rPr lang="en-US" sz="2800">
                <a:effectLst>
                  <a:outerShdw blurRad="38100" dist="38100" dir="2700000" algn="tl">
                    <a:srgbClr val="000000"/>
                  </a:outerShdw>
                </a:effectLst>
                <a:latin typeface="Verdana" pitchFamily="34" charset="0"/>
              </a:rPr>
              <a:t>. </a:t>
            </a:r>
            <a:r>
              <a:rPr lang="tr-TR" sz="2800">
                <a:effectLst>
                  <a:outerShdw blurRad="38100" dist="38100" dir="2700000" algn="tl">
                    <a:srgbClr val="000000"/>
                  </a:outerShdw>
                </a:effectLst>
                <a:latin typeface="Verdana" pitchFamily="34" charset="0"/>
              </a:rPr>
              <a:t>Aile öyküsü</a:t>
            </a:r>
            <a:r>
              <a:rPr lang="en-US" sz="28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Babaannesi</a:t>
            </a:r>
            <a:r>
              <a:rPr lang="en-US" sz="2400">
                <a:effectLst>
                  <a:outerShdw blurRad="38100" dist="38100" dir="2700000" algn="tl">
                    <a:srgbClr val="000000"/>
                  </a:outerShdw>
                </a:effectLst>
                <a:latin typeface="Verdana" pitchFamily="34" charset="0"/>
              </a:rPr>
              <a:t>: endometri</a:t>
            </a:r>
            <a:r>
              <a:rPr lang="tr-TR" sz="2400">
                <a:effectLst>
                  <a:outerShdw blurRad="38100" dist="38100" dir="2700000" algn="tl">
                    <a:srgbClr val="000000"/>
                  </a:outerShdw>
                </a:effectLst>
                <a:latin typeface="Verdana" pitchFamily="34" charset="0"/>
              </a:rPr>
              <a:t>yum CA</a:t>
            </a:r>
            <a:r>
              <a:rPr lang="en-US" sz="2400">
                <a:effectLst>
                  <a:outerShdw blurRad="38100" dist="38100" dir="2700000" algn="tl">
                    <a:srgbClr val="000000"/>
                  </a:outerShdw>
                </a:effectLst>
                <a:latin typeface="Verdana" pitchFamily="34" charset="0"/>
              </a:rPr>
              <a:t>, 50</a:t>
            </a:r>
            <a:r>
              <a:rPr lang="tr-TR" sz="2400">
                <a:effectLst>
                  <a:outerShdw blurRad="38100" dist="38100" dir="2700000" algn="tl">
                    <a:srgbClr val="000000"/>
                  </a:outerShdw>
                </a:effectLst>
                <a:latin typeface="Verdana" pitchFamily="34" charset="0"/>
              </a:rPr>
              <a:t> y</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Amcası</a:t>
            </a:r>
            <a:r>
              <a:rPr lang="en-US" sz="2400">
                <a:effectLst>
                  <a:outerShdw blurRad="38100" dist="38100" dir="2700000" algn="tl">
                    <a:srgbClr val="000000"/>
                  </a:outerShdw>
                </a:effectLst>
                <a:latin typeface="Verdana" pitchFamily="34" charset="0"/>
              </a:rPr>
              <a:t>: </a:t>
            </a:r>
            <a:r>
              <a:rPr lang="tr-TR" sz="2400">
                <a:effectLst>
                  <a:outerShdw blurRad="38100" dist="38100" dir="2700000" algn="tl">
                    <a:srgbClr val="000000"/>
                  </a:outerShdw>
                </a:effectLst>
                <a:latin typeface="Verdana" pitchFamily="34" charset="0"/>
              </a:rPr>
              <a:t>k</a:t>
            </a:r>
            <a:r>
              <a:rPr lang="en-US" sz="2400">
                <a:effectLst>
                  <a:outerShdw blurRad="38100" dist="38100" dir="2700000" algn="tl">
                    <a:srgbClr val="000000"/>
                  </a:outerShdw>
                </a:effectLst>
                <a:latin typeface="Verdana" pitchFamily="34" charset="0"/>
              </a:rPr>
              <a:t>olon </a:t>
            </a:r>
            <a:r>
              <a:rPr lang="tr-TR" sz="2400">
                <a:effectLst>
                  <a:outerShdw blurRad="38100" dist="38100" dir="2700000" algn="tl">
                    <a:srgbClr val="000000"/>
                  </a:outerShdw>
                </a:effectLst>
                <a:latin typeface="Verdana" pitchFamily="34" charset="0"/>
              </a:rPr>
              <a:t>kanseri</a:t>
            </a:r>
            <a:r>
              <a:rPr lang="en-US" sz="2400">
                <a:effectLst>
                  <a:outerShdw blurRad="38100" dist="38100" dir="2700000" algn="tl">
                    <a:srgbClr val="000000"/>
                  </a:outerShdw>
                </a:effectLst>
                <a:latin typeface="Verdana" pitchFamily="34" charset="0"/>
              </a:rPr>
              <a:t>, 48</a:t>
            </a:r>
            <a:r>
              <a:rPr lang="tr-TR" sz="2400">
                <a:effectLst>
                  <a:outerShdw blurRad="38100" dist="38100" dir="2700000" algn="tl">
                    <a:srgbClr val="000000"/>
                  </a:outerShdw>
                </a:effectLst>
                <a:latin typeface="Verdana" pitchFamily="34" charset="0"/>
              </a:rPr>
              <a:t> y</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Baba</a:t>
            </a:r>
            <a:r>
              <a:rPr lang="en-US" sz="2400">
                <a:effectLst>
                  <a:outerShdw blurRad="38100" dist="38100" dir="2700000" algn="tl">
                    <a:srgbClr val="000000"/>
                  </a:outerShdw>
                </a:effectLst>
                <a:latin typeface="Verdana" pitchFamily="34" charset="0"/>
              </a:rPr>
              <a:t>: </a:t>
            </a:r>
            <a:r>
              <a:rPr lang="tr-TR" sz="2400">
                <a:effectLst>
                  <a:outerShdw blurRad="38100" dist="38100" dir="2700000" algn="tl">
                    <a:srgbClr val="000000"/>
                  </a:outerShdw>
                </a:effectLst>
                <a:latin typeface="Verdana" pitchFamily="34" charset="0"/>
              </a:rPr>
              <a:t>kolonoskopi</a:t>
            </a:r>
            <a:r>
              <a:rPr lang="en-US" sz="2400">
                <a:effectLst>
                  <a:outerShdw blurRad="38100" dist="38100" dir="2700000" algn="tl">
                    <a:srgbClr val="000000"/>
                  </a:outerShdw>
                </a:effectLst>
                <a:latin typeface="Verdana" pitchFamily="34" charset="0"/>
              </a:rPr>
              <a:t> 50</a:t>
            </a:r>
            <a:r>
              <a:rPr lang="tr-TR" sz="2400">
                <a:effectLst>
                  <a:outerShdw blurRad="38100" dist="38100" dir="2700000" algn="tl">
                    <a:srgbClr val="000000"/>
                  </a:outerShdw>
                </a:effectLst>
                <a:latin typeface="Verdana" pitchFamily="34" charset="0"/>
              </a:rPr>
              <a:t> y</a:t>
            </a:r>
            <a:r>
              <a:rPr lang="en-US" sz="2400">
                <a:effectLst>
                  <a:outerShdw blurRad="38100" dist="38100" dir="2700000" algn="tl">
                    <a:srgbClr val="000000"/>
                  </a:outerShdw>
                </a:effectLst>
                <a:latin typeface="Verdana" pitchFamily="34" charset="0"/>
              </a:rPr>
              <a:t>; </a:t>
            </a:r>
            <a:r>
              <a:rPr lang="tr-TR" sz="2400">
                <a:effectLst>
                  <a:outerShdw blurRad="38100" dist="38100" dir="2700000" algn="tl">
                    <a:srgbClr val="000000"/>
                  </a:outerShdw>
                </a:effectLst>
                <a:latin typeface="Verdana" pitchFamily="34" charset="0"/>
              </a:rPr>
              <a:t>4</a:t>
            </a:r>
            <a:r>
              <a:rPr lang="en-US" sz="2400">
                <a:effectLst>
                  <a:outerShdw blurRad="38100" dist="38100" dir="2700000" algn="tl">
                    <a:srgbClr val="000000"/>
                  </a:outerShdw>
                </a:effectLst>
                <a:latin typeface="Verdana" pitchFamily="34" charset="0"/>
              </a:rPr>
              <a:t> adenomat</a:t>
            </a:r>
            <a:r>
              <a:rPr lang="tr-TR" sz="2400">
                <a:effectLst>
                  <a:outerShdw blurRad="38100" dist="38100" dir="2700000" algn="tl">
                    <a:srgbClr val="000000"/>
                  </a:outerShdw>
                </a:effectLst>
                <a:latin typeface="Verdana" pitchFamily="34" charset="0"/>
              </a:rPr>
              <a:t>öz</a:t>
            </a:r>
            <a:r>
              <a:rPr lang="en-US" sz="2400">
                <a:effectLst>
                  <a:outerShdw blurRad="38100" dist="38100" dir="2700000" algn="tl">
                    <a:srgbClr val="000000"/>
                  </a:outerShdw>
                </a:effectLst>
                <a:latin typeface="Verdana" pitchFamily="34" charset="0"/>
              </a:rPr>
              <a:t> pol</a:t>
            </a:r>
            <a:r>
              <a:rPr lang="tr-TR" sz="2400">
                <a:effectLst>
                  <a:outerShdw blurRad="38100" dist="38100" dir="2700000" algn="tl">
                    <a:srgbClr val="000000"/>
                  </a:outerShdw>
                </a:effectLst>
                <a:latin typeface="Verdana" pitchFamily="34" charset="0"/>
              </a:rPr>
              <a:t>ip, opere</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Başka bir özellik yok</a:t>
            </a:r>
            <a:r>
              <a:rPr lang="en-US" sz="2400">
                <a:effectLst>
                  <a:outerShdw blurRad="38100" dist="38100" dir="2700000" algn="tl">
                    <a:srgbClr val="000000"/>
                  </a:outerShdw>
                </a:effectLst>
                <a:latin typeface="Verdana" pitchFamily="34" charset="0"/>
              </a:rPr>
              <a:t>   </a:t>
            </a:r>
          </a:p>
          <a:p>
            <a:pPr marL="742950" lvl="1" indent="-285750" eaLnBrk="1" hangingPunct="1">
              <a:spcBef>
                <a:spcPct val="10000"/>
              </a:spcBef>
              <a:spcAft>
                <a:spcPct val="10000"/>
              </a:spcAft>
              <a:buClr>
                <a:schemeClr val="tx1"/>
              </a:buClr>
              <a:buFontTx/>
              <a:buChar char="•"/>
              <a:defRPr/>
            </a:pPr>
            <a:r>
              <a:rPr lang="tr-TR" sz="2400">
                <a:effectLst>
                  <a:outerShdw blurRad="38100" dist="38100" dir="2700000" algn="tl">
                    <a:srgbClr val="000000"/>
                  </a:outerShdw>
                </a:effectLst>
                <a:latin typeface="Verdana" pitchFamily="34" charset="0"/>
              </a:rPr>
              <a:t>Ailenin her iki tarafı da Adana ve civarından</a:t>
            </a:r>
            <a:endParaRPr lang="en-US" sz="240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908175" y="188913"/>
            <a:ext cx="5545138" cy="927100"/>
          </a:xfrm>
        </p:spPr>
        <p:txBody>
          <a:bodyPr/>
          <a:lstStyle/>
          <a:p>
            <a:pPr eaLnBrk="1" hangingPunct="1">
              <a:defRPr/>
            </a:pPr>
            <a:r>
              <a:rPr lang="en-US" sz="4000" smtClean="0"/>
              <a:t> </a:t>
            </a:r>
            <a:r>
              <a:rPr lang="tr-TR" sz="4000" smtClean="0"/>
              <a:t>2. Olgu</a:t>
            </a:r>
            <a:endParaRPr lang="en-US" sz="4000" smtClean="0"/>
          </a:p>
        </p:txBody>
      </p:sp>
      <p:sp>
        <p:nvSpPr>
          <p:cNvPr id="81923" name="Oval 3"/>
          <p:cNvSpPr>
            <a:spLocks noChangeArrowheads="1"/>
          </p:cNvSpPr>
          <p:nvPr/>
        </p:nvSpPr>
        <p:spPr bwMode="auto">
          <a:xfrm>
            <a:off x="4500563" y="4724400"/>
            <a:ext cx="503237" cy="503238"/>
          </a:xfrm>
          <a:prstGeom prst="ellipse">
            <a:avLst/>
          </a:prstGeom>
          <a:solidFill>
            <a:srgbClr val="FF33CC"/>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24" name="Rectangle 4"/>
          <p:cNvSpPr>
            <a:spLocks noChangeArrowheads="1"/>
          </p:cNvSpPr>
          <p:nvPr/>
        </p:nvSpPr>
        <p:spPr bwMode="auto">
          <a:xfrm>
            <a:off x="1692275" y="3213100"/>
            <a:ext cx="431800" cy="433388"/>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25" name="Rectangle 5"/>
          <p:cNvSpPr>
            <a:spLocks noChangeArrowheads="1"/>
          </p:cNvSpPr>
          <p:nvPr/>
        </p:nvSpPr>
        <p:spPr bwMode="auto">
          <a:xfrm>
            <a:off x="3924300" y="3213100"/>
            <a:ext cx="431800" cy="433388"/>
          </a:xfrm>
          <a:prstGeom prst="rect">
            <a:avLst/>
          </a:prstGeom>
          <a:solidFill>
            <a:srgbClr val="00FF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26" name="Oval 6"/>
          <p:cNvSpPr>
            <a:spLocks noChangeArrowheads="1"/>
          </p:cNvSpPr>
          <p:nvPr/>
        </p:nvSpPr>
        <p:spPr bwMode="auto">
          <a:xfrm>
            <a:off x="3132138" y="1844675"/>
            <a:ext cx="503237" cy="503238"/>
          </a:xfrm>
          <a:prstGeom prst="ellipse">
            <a:avLst/>
          </a:prstGeom>
          <a:solidFill>
            <a:srgbClr val="FF33CC"/>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27" name="Rectangle 7"/>
          <p:cNvSpPr>
            <a:spLocks noChangeArrowheads="1"/>
          </p:cNvSpPr>
          <p:nvPr/>
        </p:nvSpPr>
        <p:spPr bwMode="auto">
          <a:xfrm>
            <a:off x="1908175" y="1916113"/>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28" name="Rectangle 8"/>
          <p:cNvSpPr>
            <a:spLocks noChangeArrowheads="1"/>
          </p:cNvSpPr>
          <p:nvPr/>
        </p:nvSpPr>
        <p:spPr bwMode="auto">
          <a:xfrm>
            <a:off x="6659563" y="3213100"/>
            <a:ext cx="431800" cy="43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29" name="Oval 9"/>
          <p:cNvSpPr>
            <a:spLocks noChangeArrowheads="1"/>
          </p:cNvSpPr>
          <p:nvPr/>
        </p:nvSpPr>
        <p:spPr bwMode="auto">
          <a:xfrm>
            <a:off x="2700338" y="3213100"/>
            <a:ext cx="503237"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0" name="Oval 10"/>
          <p:cNvSpPr>
            <a:spLocks noChangeArrowheads="1"/>
          </p:cNvSpPr>
          <p:nvPr/>
        </p:nvSpPr>
        <p:spPr bwMode="auto">
          <a:xfrm>
            <a:off x="7812088" y="3213100"/>
            <a:ext cx="503237"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1" name="Oval 11"/>
          <p:cNvSpPr>
            <a:spLocks noChangeArrowheads="1"/>
          </p:cNvSpPr>
          <p:nvPr/>
        </p:nvSpPr>
        <p:spPr bwMode="auto">
          <a:xfrm>
            <a:off x="5292725" y="321310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2" name="Oval 12"/>
          <p:cNvSpPr>
            <a:spLocks noChangeArrowheads="1"/>
          </p:cNvSpPr>
          <p:nvPr/>
        </p:nvSpPr>
        <p:spPr bwMode="auto">
          <a:xfrm>
            <a:off x="7235825" y="1916113"/>
            <a:ext cx="503238" cy="503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3" name="Rectangle 13"/>
          <p:cNvSpPr>
            <a:spLocks noChangeArrowheads="1"/>
          </p:cNvSpPr>
          <p:nvPr/>
        </p:nvSpPr>
        <p:spPr bwMode="auto">
          <a:xfrm>
            <a:off x="5795963" y="1916113"/>
            <a:ext cx="431800"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4" name="Rectangle 14"/>
          <p:cNvSpPr>
            <a:spLocks noChangeArrowheads="1"/>
          </p:cNvSpPr>
          <p:nvPr/>
        </p:nvSpPr>
        <p:spPr bwMode="auto">
          <a:xfrm>
            <a:off x="3492500" y="5805488"/>
            <a:ext cx="431800"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5" name="Rectangle 15"/>
          <p:cNvSpPr>
            <a:spLocks noChangeArrowheads="1"/>
          </p:cNvSpPr>
          <p:nvPr/>
        </p:nvSpPr>
        <p:spPr bwMode="auto">
          <a:xfrm>
            <a:off x="3419475" y="4797425"/>
            <a:ext cx="431800" cy="43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6" name="Oval 16"/>
          <p:cNvSpPr>
            <a:spLocks noChangeArrowheads="1"/>
          </p:cNvSpPr>
          <p:nvPr/>
        </p:nvSpPr>
        <p:spPr bwMode="auto">
          <a:xfrm>
            <a:off x="4572000" y="573405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37" name="Line 17"/>
          <p:cNvSpPr>
            <a:spLocks noChangeShapeType="1"/>
          </p:cNvSpPr>
          <p:nvPr/>
        </p:nvSpPr>
        <p:spPr bwMode="auto">
          <a:xfrm>
            <a:off x="2339975" y="2060575"/>
            <a:ext cx="7921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8" name="Line 18"/>
          <p:cNvSpPr>
            <a:spLocks noChangeShapeType="1"/>
          </p:cNvSpPr>
          <p:nvPr/>
        </p:nvSpPr>
        <p:spPr bwMode="auto">
          <a:xfrm>
            <a:off x="3851275" y="5013325"/>
            <a:ext cx="649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9" name="Line 19"/>
          <p:cNvSpPr>
            <a:spLocks noChangeShapeType="1"/>
          </p:cNvSpPr>
          <p:nvPr/>
        </p:nvSpPr>
        <p:spPr bwMode="auto">
          <a:xfrm>
            <a:off x="4356100" y="3429000"/>
            <a:ext cx="936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0" name="Oval 20"/>
          <p:cNvSpPr>
            <a:spLocks noChangeArrowheads="1"/>
          </p:cNvSpPr>
          <p:nvPr/>
        </p:nvSpPr>
        <p:spPr bwMode="auto">
          <a:xfrm>
            <a:off x="5724525" y="472440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41" name="Line 21"/>
          <p:cNvSpPr>
            <a:spLocks noChangeShapeType="1"/>
          </p:cNvSpPr>
          <p:nvPr/>
        </p:nvSpPr>
        <p:spPr bwMode="auto">
          <a:xfrm>
            <a:off x="6227763" y="2133600"/>
            <a:ext cx="100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2" name="Line 22"/>
          <p:cNvSpPr>
            <a:spLocks noChangeShapeType="1"/>
          </p:cNvSpPr>
          <p:nvPr/>
        </p:nvSpPr>
        <p:spPr bwMode="auto">
          <a:xfrm>
            <a:off x="4787900" y="3429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3" name="Line 23"/>
          <p:cNvSpPr>
            <a:spLocks noChangeShapeType="1"/>
          </p:cNvSpPr>
          <p:nvPr/>
        </p:nvSpPr>
        <p:spPr bwMode="auto">
          <a:xfrm>
            <a:off x="6659563" y="2133600"/>
            <a:ext cx="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4" name="Line 24"/>
          <p:cNvSpPr>
            <a:spLocks noChangeShapeType="1"/>
          </p:cNvSpPr>
          <p:nvPr/>
        </p:nvSpPr>
        <p:spPr bwMode="auto">
          <a:xfrm>
            <a:off x="5508625" y="2852738"/>
            <a:ext cx="2519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5" name="Line 25"/>
          <p:cNvSpPr>
            <a:spLocks noChangeShapeType="1"/>
          </p:cNvSpPr>
          <p:nvPr/>
        </p:nvSpPr>
        <p:spPr bwMode="auto">
          <a:xfrm flipH="1">
            <a:off x="1908175" y="2852738"/>
            <a:ext cx="2232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6" name="Line 26"/>
          <p:cNvSpPr>
            <a:spLocks noChangeShapeType="1"/>
          </p:cNvSpPr>
          <p:nvPr/>
        </p:nvSpPr>
        <p:spPr bwMode="auto">
          <a:xfrm>
            <a:off x="2700338" y="2060575"/>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7" name="Line 27"/>
          <p:cNvSpPr>
            <a:spLocks noChangeShapeType="1"/>
          </p:cNvSpPr>
          <p:nvPr/>
        </p:nvSpPr>
        <p:spPr bwMode="auto">
          <a:xfrm>
            <a:off x="1908175"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8" name="Line 28"/>
          <p:cNvSpPr>
            <a:spLocks noChangeShapeType="1"/>
          </p:cNvSpPr>
          <p:nvPr/>
        </p:nvSpPr>
        <p:spPr bwMode="auto">
          <a:xfrm>
            <a:off x="2987675"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9" name="Line 29"/>
          <p:cNvSpPr>
            <a:spLocks noChangeShapeType="1"/>
          </p:cNvSpPr>
          <p:nvPr/>
        </p:nvSpPr>
        <p:spPr bwMode="auto">
          <a:xfrm>
            <a:off x="4140200"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0" name="Line 30"/>
          <p:cNvSpPr>
            <a:spLocks noChangeShapeType="1"/>
          </p:cNvSpPr>
          <p:nvPr/>
        </p:nvSpPr>
        <p:spPr bwMode="auto">
          <a:xfrm>
            <a:off x="5508625"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1" name="Line 31"/>
          <p:cNvSpPr>
            <a:spLocks noChangeShapeType="1"/>
          </p:cNvSpPr>
          <p:nvPr/>
        </p:nvSpPr>
        <p:spPr bwMode="auto">
          <a:xfrm>
            <a:off x="6877050"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2" name="Line 32"/>
          <p:cNvSpPr>
            <a:spLocks noChangeShapeType="1"/>
          </p:cNvSpPr>
          <p:nvPr/>
        </p:nvSpPr>
        <p:spPr bwMode="auto">
          <a:xfrm>
            <a:off x="80279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3" name="Line 33"/>
          <p:cNvSpPr>
            <a:spLocks noChangeShapeType="1"/>
          </p:cNvSpPr>
          <p:nvPr/>
        </p:nvSpPr>
        <p:spPr bwMode="auto">
          <a:xfrm>
            <a:off x="4787900" y="4221163"/>
            <a:ext cx="122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4" name="Line 34"/>
          <p:cNvSpPr>
            <a:spLocks noChangeShapeType="1"/>
          </p:cNvSpPr>
          <p:nvPr/>
        </p:nvSpPr>
        <p:spPr bwMode="auto">
          <a:xfrm>
            <a:off x="6011863" y="4221163"/>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5" name="Line 35"/>
          <p:cNvSpPr>
            <a:spLocks noChangeShapeType="1"/>
          </p:cNvSpPr>
          <p:nvPr/>
        </p:nvSpPr>
        <p:spPr bwMode="auto">
          <a:xfrm>
            <a:off x="4140200" y="5013325"/>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6" name="Line 36"/>
          <p:cNvSpPr>
            <a:spLocks noChangeShapeType="1"/>
          </p:cNvSpPr>
          <p:nvPr/>
        </p:nvSpPr>
        <p:spPr bwMode="auto">
          <a:xfrm>
            <a:off x="3708400" y="5516563"/>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7" name="Line 37"/>
          <p:cNvSpPr>
            <a:spLocks noChangeShapeType="1"/>
          </p:cNvSpPr>
          <p:nvPr/>
        </p:nvSpPr>
        <p:spPr bwMode="auto">
          <a:xfrm>
            <a:off x="3708400" y="55165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8" name="Line 38"/>
          <p:cNvSpPr>
            <a:spLocks noChangeShapeType="1"/>
          </p:cNvSpPr>
          <p:nvPr/>
        </p:nvSpPr>
        <p:spPr bwMode="auto">
          <a:xfrm>
            <a:off x="4787900" y="5516563"/>
            <a:ext cx="0" cy="217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9" name="Oval 39"/>
          <p:cNvSpPr>
            <a:spLocks noChangeArrowheads="1"/>
          </p:cNvSpPr>
          <p:nvPr/>
        </p:nvSpPr>
        <p:spPr bwMode="auto">
          <a:xfrm>
            <a:off x="468313" y="4797425"/>
            <a:ext cx="287337" cy="287338"/>
          </a:xfrm>
          <a:prstGeom prst="ellipse">
            <a:avLst/>
          </a:prstGeom>
          <a:solidFill>
            <a:srgbClr val="FF33CC"/>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60" name="Rectangle 40"/>
          <p:cNvSpPr>
            <a:spLocks noChangeArrowheads="1"/>
          </p:cNvSpPr>
          <p:nvPr/>
        </p:nvSpPr>
        <p:spPr bwMode="auto">
          <a:xfrm>
            <a:off x="468313" y="5229225"/>
            <a:ext cx="287337" cy="287338"/>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61" name="Rectangle 41"/>
          <p:cNvSpPr>
            <a:spLocks noChangeArrowheads="1"/>
          </p:cNvSpPr>
          <p:nvPr/>
        </p:nvSpPr>
        <p:spPr bwMode="auto">
          <a:xfrm>
            <a:off x="468313" y="5734050"/>
            <a:ext cx="287337" cy="287338"/>
          </a:xfrm>
          <a:prstGeom prst="rect">
            <a:avLst/>
          </a:prstGeom>
          <a:solidFill>
            <a:srgbClr val="00FF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1962" name="Text Box 42"/>
          <p:cNvSpPr txBox="1">
            <a:spLocks noChangeArrowheads="1"/>
          </p:cNvSpPr>
          <p:nvPr/>
        </p:nvSpPr>
        <p:spPr bwMode="auto">
          <a:xfrm>
            <a:off x="808038" y="4745038"/>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Endometri</a:t>
            </a:r>
            <a:r>
              <a:rPr lang="tr-TR" altLang="en-US">
                <a:latin typeface="Arial" charset="0"/>
              </a:rPr>
              <a:t>y</a:t>
            </a:r>
            <a:r>
              <a:rPr lang="en-US" altLang="en-US">
                <a:latin typeface="Arial" charset="0"/>
              </a:rPr>
              <a:t>al CA</a:t>
            </a:r>
          </a:p>
        </p:txBody>
      </p:sp>
      <p:sp>
        <p:nvSpPr>
          <p:cNvPr id="81963" name="Text Box 43"/>
          <p:cNvSpPr txBox="1">
            <a:spLocks noChangeArrowheads="1"/>
          </p:cNvSpPr>
          <p:nvPr/>
        </p:nvSpPr>
        <p:spPr bwMode="auto">
          <a:xfrm>
            <a:off x="755650" y="5229225"/>
            <a:ext cx="166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KRK</a:t>
            </a:r>
            <a:endParaRPr lang="en-US" altLang="en-US">
              <a:latin typeface="Arial" charset="0"/>
            </a:endParaRPr>
          </a:p>
        </p:txBody>
      </p:sp>
      <p:sp>
        <p:nvSpPr>
          <p:cNvPr id="81964" name="Text Box 44"/>
          <p:cNvSpPr txBox="1">
            <a:spLocks noChangeArrowheads="1"/>
          </p:cNvSpPr>
          <p:nvPr/>
        </p:nvSpPr>
        <p:spPr bwMode="auto">
          <a:xfrm>
            <a:off x="755650" y="5661025"/>
            <a:ext cx="2376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Adenomat</a:t>
            </a:r>
            <a:r>
              <a:rPr lang="tr-TR" altLang="en-US">
                <a:latin typeface="Arial" charset="0"/>
              </a:rPr>
              <a:t>öz</a:t>
            </a:r>
            <a:r>
              <a:rPr lang="en-US" altLang="en-US">
                <a:latin typeface="Arial" charset="0"/>
              </a:rPr>
              <a:t> pol</a:t>
            </a:r>
            <a:r>
              <a:rPr lang="tr-TR" altLang="en-US">
                <a:latin typeface="Arial" charset="0"/>
              </a:rPr>
              <a:t>ipler</a:t>
            </a:r>
            <a:endParaRPr lang="en-US" altLang="en-US">
              <a:latin typeface="Arial" charset="0"/>
            </a:endParaRPr>
          </a:p>
        </p:txBody>
      </p:sp>
      <p:sp>
        <p:nvSpPr>
          <p:cNvPr id="81965" name="Text Box 45"/>
          <p:cNvSpPr txBox="1">
            <a:spLocks noChangeArrowheads="1"/>
          </p:cNvSpPr>
          <p:nvPr/>
        </p:nvSpPr>
        <p:spPr bwMode="auto">
          <a:xfrm>
            <a:off x="4859338" y="515778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Dx 38</a:t>
            </a:r>
          </a:p>
        </p:txBody>
      </p:sp>
      <p:sp>
        <p:nvSpPr>
          <p:cNvPr id="81966" name="Text Box 46"/>
          <p:cNvSpPr txBox="1">
            <a:spLocks noChangeArrowheads="1"/>
          </p:cNvSpPr>
          <p:nvPr/>
        </p:nvSpPr>
        <p:spPr bwMode="auto">
          <a:xfrm>
            <a:off x="3111500" y="236855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Dx 50</a:t>
            </a:r>
          </a:p>
        </p:txBody>
      </p:sp>
      <p:sp>
        <p:nvSpPr>
          <p:cNvPr id="81967" name="Text Box 47"/>
          <p:cNvSpPr txBox="1">
            <a:spLocks noChangeArrowheads="1"/>
          </p:cNvSpPr>
          <p:nvPr/>
        </p:nvSpPr>
        <p:spPr bwMode="auto">
          <a:xfrm>
            <a:off x="3635375" y="177323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88 y</a:t>
            </a:r>
          </a:p>
        </p:txBody>
      </p:sp>
      <p:sp>
        <p:nvSpPr>
          <p:cNvPr id="81968" name="Text Box 48"/>
          <p:cNvSpPr txBox="1">
            <a:spLocks noChangeArrowheads="1"/>
          </p:cNvSpPr>
          <p:nvPr/>
        </p:nvSpPr>
        <p:spPr bwMode="auto">
          <a:xfrm>
            <a:off x="4211638" y="28527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sz="2000">
                <a:latin typeface="Arial" charset="0"/>
              </a:rPr>
              <a:t>63 y</a:t>
            </a:r>
          </a:p>
        </p:txBody>
      </p:sp>
      <p:sp>
        <p:nvSpPr>
          <p:cNvPr id="81969" name="Text Box 49"/>
          <p:cNvSpPr txBox="1">
            <a:spLocks noChangeArrowheads="1"/>
          </p:cNvSpPr>
          <p:nvPr/>
        </p:nvSpPr>
        <p:spPr bwMode="auto">
          <a:xfrm>
            <a:off x="3687763" y="3665538"/>
            <a:ext cx="857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4 pol</a:t>
            </a:r>
            <a:r>
              <a:rPr lang="tr-TR" altLang="en-US">
                <a:latin typeface="Arial" charset="0"/>
              </a:rPr>
              <a:t>ip</a:t>
            </a:r>
            <a:endParaRPr lang="en-US" altLang="en-US">
              <a:latin typeface="Arial" charset="0"/>
            </a:endParaRPr>
          </a:p>
          <a:p>
            <a:pPr eaLnBrk="1" hangingPunct="1"/>
            <a:r>
              <a:rPr lang="en-US" altLang="en-US">
                <a:latin typeface="Arial" charset="0"/>
              </a:rPr>
              <a:t>50 y.</a:t>
            </a:r>
          </a:p>
        </p:txBody>
      </p:sp>
      <p:sp>
        <p:nvSpPr>
          <p:cNvPr id="81970" name="Text Box 50"/>
          <p:cNvSpPr txBox="1">
            <a:spLocks noChangeArrowheads="1"/>
          </p:cNvSpPr>
          <p:nvPr/>
        </p:nvSpPr>
        <p:spPr bwMode="auto">
          <a:xfrm>
            <a:off x="1527175" y="3665538"/>
            <a:ext cx="78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a:t>
            </a:r>
            <a:r>
              <a:rPr lang="en-US" altLang="en-US">
                <a:latin typeface="Arial" charset="0"/>
              </a:rPr>
              <a:t>R</a:t>
            </a:r>
            <a:r>
              <a:rPr lang="tr-TR" altLang="en-US">
                <a:latin typeface="Arial" charset="0"/>
              </a:rPr>
              <a:t>K</a:t>
            </a:r>
            <a:r>
              <a:rPr lang="en-US" altLang="en-US">
                <a:latin typeface="Arial" charset="0"/>
              </a:rPr>
              <a:t> </a:t>
            </a:r>
          </a:p>
          <a:p>
            <a:pPr eaLnBrk="1" hangingPunct="1"/>
            <a:r>
              <a:rPr lang="en-US" altLang="en-US">
                <a:latin typeface="Arial" charset="0"/>
              </a:rPr>
              <a:t>Dx 48</a:t>
            </a:r>
          </a:p>
        </p:txBody>
      </p:sp>
      <p:sp>
        <p:nvSpPr>
          <p:cNvPr id="81971" name="Text Box 51"/>
          <p:cNvSpPr txBox="1">
            <a:spLocks noChangeArrowheads="1"/>
          </p:cNvSpPr>
          <p:nvPr/>
        </p:nvSpPr>
        <p:spPr bwMode="auto">
          <a:xfrm>
            <a:off x="1979613" y="28527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61 yr</a:t>
            </a:r>
          </a:p>
        </p:txBody>
      </p:sp>
      <p:sp>
        <p:nvSpPr>
          <p:cNvPr id="81972" name="Text Box 52"/>
          <p:cNvSpPr txBox="1">
            <a:spLocks noChangeArrowheads="1"/>
          </p:cNvSpPr>
          <p:nvPr/>
        </p:nvSpPr>
        <p:spPr bwMode="auto">
          <a:xfrm>
            <a:off x="4787900" y="44370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38 y</a:t>
            </a:r>
          </a:p>
        </p:txBody>
      </p:sp>
      <p:sp>
        <p:nvSpPr>
          <p:cNvPr id="81973" name="Text Box 53"/>
          <p:cNvSpPr txBox="1">
            <a:spLocks noChangeArrowheads="1"/>
          </p:cNvSpPr>
          <p:nvPr/>
        </p:nvSpPr>
        <p:spPr bwMode="auto">
          <a:xfrm>
            <a:off x="3400425" y="618490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10 y</a:t>
            </a:r>
          </a:p>
        </p:txBody>
      </p:sp>
      <p:sp>
        <p:nvSpPr>
          <p:cNvPr id="81974" name="Text Box 54"/>
          <p:cNvSpPr txBox="1">
            <a:spLocks noChangeArrowheads="1"/>
          </p:cNvSpPr>
          <p:nvPr/>
        </p:nvSpPr>
        <p:spPr bwMode="auto">
          <a:xfrm>
            <a:off x="4572000" y="616585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8 y</a:t>
            </a:r>
          </a:p>
        </p:txBody>
      </p:sp>
      <p:sp>
        <p:nvSpPr>
          <p:cNvPr id="81975" name="Text Box 55"/>
          <p:cNvSpPr txBox="1">
            <a:spLocks noChangeArrowheads="1"/>
          </p:cNvSpPr>
          <p:nvPr/>
        </p:nvSpPr>
        <p:spPr bwMode="auto">
          <a:xfrm>
            <a:off x="6084888" y="44624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35 y</a:t>
            </a:r>
          </a:p>
        </p:txBody>
      </p:sp>
      <p:sp>
        <p:nvSpPr>
          <p:cNvPr id="81976" name="Text Box 56"/>
          <p:cNvSpPr txBox="1">
            <a:spLocks noChangeArrowheads="1"/>
          </p:cNvSpPr>
          <p:nvPr/>
        </p:nvSpPr>
        <p:spPr bwMode="auto">
          <a:xfrm>
            <a:off x="1239838" y="126365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Ceyhan</a:t>
            </a:r>
            <a:endParaRPr lang="en-US" altLang="en-US" sz="2000">
              <a:latin typeface="Arial" charset="0"/>
            </a:endParaRPr>
          </a:p>
        </p:txBody>
      </p:sp>
      <p:sp>
        <p:nvSpPr>
          <p:cNvPr id="81977" name="Text Box 57"/>
          <p:cNvSpPr txBox="1">
            <a:spLocks noChangeArrowheads="1"/>
          </p:cNvSpPr>
          <p:nvPr/>
        </p:nvSpPr>
        <p:spPr bwMode="auto">
          <a:xfrm>
            <a:off x="5848350" y="1263650"/>
            <a:ext cx="91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Adana</a:t>
            </a:r>
            <a:endParaRPr lang="en-US" altLang="en-US" sz="2000">
              <a:latin typeface="Arial" charset="0"/>
            </a:endParaRPr>
          </a:p>
        </p:txBody>
      </p:sp>
      <p:sp>
        <p:nvSpPr>
          <p:cNvPr id="81978" name="Line 58"/>
          <p:cNvSpPr>
            <a:spLocks noChangeShapeType="1"/>
          </p:cNvSpPr>
          <p:nvPr/>
        </p:nvSpPr>
        <p:spPr bwMode="auto">
          <a:xfrm flipV="1">
            <a:off x="4284663" y="5157788"/>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676400" y="822325"/>
            <a:ext cx="5976938" cy="854075"/>
          </a:xfrm>
        </p:spPr>
        <p:txBody>
          <a:bodyPr/>
          <a:lstStyle/>
          <a:p>
            <a:pPr eaLnBrk="1" hangingPunct="1">
              <a:defRPr/>
            </a:pPr>
            <a:r>
              <a:rPr lang="tr-TR" sz="4000" smtClean="0"/>
              <a:t>2. Olgu değerlendirme</a:t>
            </a:r>
            <a:endParaRPr lang="en-US" sz="4000" smtClean="0"/>
          </a:p>
        </p:txBody>
      </p:sp>
      <p:sp>
        <p:nvSpPr>
          <p:cNvPr id="254979" name="Rectangle 3"/>
          <p:cNvSpPr>
            <a:spLocks noGrp="1" noChangeArrowheads="1"/>
          </p:cNvSpPr>
          <p:nvPr>
            <p:ph type="body" idx="1"/>
          </p:nvPr>
        </p:nvSpPr>
        <p:spPr>
          <a:xfrm>
            <a:off x="468313" y="1916113"/>
            <a:ext cx="8153400" cy="4011612"/>
          </a:xfrm>
        </p:spPr>
        <p:txBody>
          <a:bodyPr/>
          <a:lstStyle/>
          <a:p>
            <a:pPr eaLnBrk="1" hangingPunct="1">
              <a:lnSpc>
                <a:spcPct val="90000"/>
              </a:lnSpc>
              <a:spcAft>
                <a:spcPct val="20000"/>
              </a:spcAft>
              <a:buFont typeface="Wingdings" pitchFamily="2" charset="2"/>
              <a:buChar char="u"/>
              <a:defRPr/>
            </a:pPr>
            <a:r>
              <a:rPr lang="en-US" sz="2400" smtClean="0"/>
              <a:t>Amsterdam II </a:t>
            </a:r>
            <a:r>
              <a:rPr lang="tr-TR" sz="2400" smtClean="0"/>
              <a:t>kriterlerine uyuyor ve </a:t>
            </a:r>
            <a:r>
              <a:rPr lang="en-US" sz="2400" smtClean="0"/>
              <a:t>HNP</a:t>
            </a:r>
            <a:r>
              <a:rPr lang="tr-TR" sz="2400" smtClean="0"/>
              <a:t>KK riski var</a:t>
            </a:r>
            <a:endParaRPr lang="en-US" sz="2400" smtClean="0"/>
          </a:p>
          <a:p>
            <a:pPr eaLnBrk="1" hangingPunct="1">
              <a:lnSpc>
                <a:spcPct val="90000"/>
              </a:lnSpc>
              <a:spcAft>
                <a:spcPct val="20000"/>
              </a:spcAft>
              <a:buFont typeface="Wingdings" pitchFamily="2" charset="2"/>
              <a:buChar char="u"/>
              <a:defRPr/>
            </a:pPr>
            <a:r>
              <a:rPr lang="tr-TR" sz="2400" smtClean="0"/>
              <a:t>Kanser genetiği danışmanlığı için sevki uygun, genetik test için seçeneklerini öğrenmeli</a:t>
            </a:r>
            <a:endParaRPr lang="en-US" sz="2400" smtClean="0"/>
          </a:p>
          <a:p>
            <a:pPr lvl="1" eaLnBrk="1" hangingPunct="1">
              <a:lnSpc>
                <a:spcPct val="90000"/>
              </a:lnSpc>
              <a:spcAft>
                <a:spcPct val="20000"/>
              </a:spcAft>
              <a:defRPr/>
            </a:pPr>
            <a:r>
              <a:rPr lang="en-US" sz="2400" smtClean="0">
                <a:solidFill>
                  <a:srgbClr val="0000CC"/>
                </a:solidFill>
              </a:rPr>
              <a:t>Test </a:t>
            </a:r>
            <a:r>
              <a:rPr lang="tr-TR" sz="2400" smtClean="0">
                <a:solidFill>
                  <a:srgbClr val="0000CC"/>
                </a:solidFill>
              </a:rPr>
              <a:t>seçenekleri</a:t>
            </a:r>
            <a:r>
              <a:rPr lang="en-US" sz="2400" smtClean="0">
                <a:solidFill>
                  <a:srgbClr val="0000CC"/>
                </a:solidFill>
              </a:rPr>
              <a:t>: </a:t>
            </a:r>
          </a:p>
          <a:p>
            <a:pPr lvl="2" eaLnBrk="1" hangingPunct="1">
              <a:lnSpc>
                <a:spcPct val="90000"/>
              </a:lnSpc>
              <a:spcAft>
                <a:spcPct val="20000"/>
              </a:spcAft>
              <a:buFont typeface="Wingdings" pitchFamily="2" charset="2"/>
              <a:buChar char="u"/>
              <a:defRPr/>
            </a:pPr>
            <a:r>
              <a:rPr lang="en-US" smtClean="0">
                <a:solidFill>
                  <a:srgbClr val="0000CC"/>
                </a:solidFill>
              </a:rPr>
              <a:t>Dire</a:t>
            </a:r>
            <a:r>
              <a:rPr lang="tr-TR" smtClean="0">
                <a:solidFill>
                  <a:srgbClr val="0000CC"/>
                </a:solidFill>
              </a:rPr>
              <a:t>k</a:t>
            </a:r>
            <a:r>
              <a:rPr lang="en-US" smtClean="0">
                <a:solidFill>
                  <a:srgbClr val="0000CC"/>
                </a:solidFill>
              </a:rPr>
              <a:t>t gen</a:t>
            </a:r>
            <a:r>
              <a:rPr lang="tr-TR" smtClean="0">
                <a:solidFill>
                  <a:srgbClr val="0000CC"/>
                </a:solidFill>
              </a:rPr>
              <a:t> testi ile </a:t>
            </a:r>
            <a:r>
              <a:rPr lang="en-US" smtClean="0">
                <a:solidFill>
                  <a:srgbClr val="0000CC"/>
                </a:solidFill>
              </a:rPr>
              <a:t>MLH1 </a:t>
            </a:r>
            <a:r>
              <a:rPr lang="tr-TR" smtClean="0">
                <a:solidFill>
                  <a:srgbClr val="0000CC"/>
                </a:solidFill>
              </a:rPr>
              <a:t>ve M</a:t>
            </a:r>
            <a:r>
              <a:rPr lang="en-US" smtClean="0">
                <a:solidFill>
                  <a:srgbClr val="0000CC"/>
                </a:solidFill>
              </a:rPr>
              <a:t>SH2</a:t>
            </a:r>
            <a:r>
              <a:rPr lang="tr-TR" smtClean="0">
                <a:solidFill>
                  <a:srgbClr val="0000CC"/>
                </a:solidFill>
              </a:rPr>
              <a:t> incelemesi veya</a:t>
            </a:r>
            <a:r>
              <a:rPr lang="en-US" smtClean="0">
                <a:solidFill>
                  <a:srgbClr val="0000CC"/>
                </a:solidFill>
              </a:rPr>
              <a:t> </a:t>
            </a:r>
          </a:p>
          <a:p>
            <a:pPr lvl="2" eaLnBrk="1" hangingPunct="1">
              <a:lnSpc>
                <a:spcPct val="90000"/>
              </a:lnSpc>
              <a:spcAft>
                <a:spcPct val="20000"/>
              </a:spcAft>
              <a:buFont typeface="Wingdings" pitchFamily="2" charset="2"/>
              <a:buChar char="u"/>
              <a:defRPr/>
            </a:pPr>
            <a:r>
              <a:rPr lang="tr-TR" smtClean="0">
                <a:solidFill>
                  <a:srgbClr val="0000CC"/>
                </a:solidFill>
              </a:rPr>
              <a:t>Tümör dokusunda </a:t>
            </a:r>
            <a:r>
              <a:rPr lang="en-US" smtClean="0">
                <a:solidFill>
                  <a:srgbClr val="0000CC"/>
                </a:solidFill>
              </a:rPr>
              <a:t>MSI/IHC </a:t>
            </a:r>
            <a:r>
              <a:rPr lang="tr-TR" smtClean="0">
                <a:solidFill>
                  <a:srgbClr val="0000CC"/>
                </a:solidFill>
              </a:rPr>
              <a:t>incelemesi, MSI pozitif ise dizi analizi</a:t>
            </a:r>
            <a:endParaRPr lang="en-US" smtClean="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1692275" y="739775"/>
            <a:ext cx="5256213" cy="936625"/>
          </a:xfrm>
          <a:prstGeom prst="rect">
            <a:avLst/>
          </a:prstGeom>
          <a:noFill/>
          <a:ln w="9525">
            <a:noFill/>
            <a:miter lim="800000"/>
            <a:headEnd/>
            <a:tailEnd/>
          </a:ln>
          <a:effectLst/>
        </p:spPr>
        <p:txBody>
          <a:bodyPr anchor="ctr"/>
          <a:lstStyle/>
          <a:p>
            <a:pPr algn="ctr" eaLnBrk="1" hangingPunct="1">
              <a:defRPr/>
            </a:pPr>
            <a:r>
              <a:rPr lang="en-US" sz="4000">
                <a:solidFill>
                  <a:schemeClr val="tx2"/>
                </a:solidFill>
                <a:effectLst>
                  <a:outerShdw blurRad="38100" dist="38100" dir="2700000" algn="tl">
                    <a:srgbClr val="000000"/>
                  </a:outerShdw>
                </a:effectLst>
                <a:latin typeface="Arial" pitchFamily="34" charset="0"/>
              </a:rPr>
              <a:t>   </a:t>
            </a:r>
            <a:r>
              <a:rPr lang="tr-TR" sz="4000">
                <a:solidFill>
                  <a:schemeClr val="tx2"/>
                </a:solidFill>
                <a:effectLst>
                  <a:outerShdw blurRad="38100" dist="38100" dir="2700000" algn="tl">
                    <a:srgbClr val="000000"/>
                  </a:outerShdw>
                </a:effectLst>
                <a:latin typeface="Arial" pitchFamily="34" charset="0"/>
              </a:rPr>
              <a:t>3. olgu</a:t>
            </a:r>
            <a:endParaRPr lang="en-US" sz="4000">
              <a:solidFill>
                <a:schemeClr val="tx2"/>
              </a:solidFill>
              <a:effectLst>
                <a:outerShdw blurRad="38100" dist="38100" dir="2700000" algn="tl">
                  <a:srgbClr val="000000"/>
                </a:outerShdw>
              </a:effectLst>
              <a:latin typeface="Arial" pitchFamily="34" charset="0"/>
            </a:endParaRPr>
          </a:p>
        </p:txBody>
      </p:sp>
      <p:sp>
        <p:nvSpPr>
          <p:cNvPr id="257027" name="Rectangle 3"/>
          <p:cNvSpPr>
            <a:spLocks noChangeArrowheads="1"/>
          </p:cNvSpPr>
          <p:nvPr/>
        </p:nvSpPr>
        <p:spPr bwMode="auto">
          <a:xfrm>
            <a:off x="457200" y="2027238"/>
            <a:ext cx="8229600" cy="4525962"/>
          </a:xfrm>
          <a:prstGeom prst="rect">
            <a:avLst/>
          </a:prstGeom>
          <a:noFill/>
          <a:ln w="9525">
            <a:noFill/>
            <a:miter lim="800000"/>
            <a:headEnd/>
            <a:tailEnd/>
          </a:ln>
          <a:effectLst/>
        </p:spPr>
        <p:txBody>
          <a:bodyPr/>
          <a:lstStyle/>
          <a:p>
            <a:pPr marL="342900" indent="-342900" eaLnBrk="1" hangingPunct="1">
              <a:lnSpc>
                <a:spcPct val="105000"/>
              </a:lnSpc>
              <a:spcBef>
                <a:spcPct val="35000"/>
              </a:spcBef>
              <a:spcAft>
                <a:spcPct val="35000"/>
              </a:spcAft>
              <a:buClr>
                <a:schemeClr val="tx2"/>
              </a:buClr>
              <a:buSzPct val="60000"/>
              <a:buFont typeface="Wingdings" pitchFamily="2" charset="2"/>
              <a:buChar char="u"/>
              <a:defRPr/>
            </a:pPr>
            <a:r>
              <a:rPr lang="en-US" sz="2400">
                <a:effectLst>
                  <a:outerShdw blurRad="38100" dist="38100" dir="2700000" algn="tl">
                    <a:srgbClr val="000000"/>
                  </a:outerShdw>
                </a:effectLst>
                <a:latin typeface="Verdana" pitchFamily="34" charset="0"/>
              </a:rPr>
              <a:t>30</a:t>
            </a:r>
            <a:r>
              <a:rPr lang="tr-TR" sz="2400">
                <a:effectLst>
                  <a:outerShdw blurRad="38100" dist="38100" dir="2700000" algn="tl">
                    <a:srgbClr val="000000"/>
                  </a:outerShdw>
                </a:effectLst>
                <a:latin typeface="Verdana" pitchFamily="34" charset="0"/>
              </a:rPr>
              <a:t> yaşında erkek, annesine rutin inceleme sonucu 54 yaşında yeni kolon kanseri tanısı konmuş</a:t>
            </a:r>
            <a:r>
              <a:rPr lang="en-US" sz="2400">
                <a:effectLst>
                  <a:outerShdw blurRad="38100" dist="38100" dir="2700000" algn="tl">
                    <a:srgbClr val="000000"/>
                  </a:outerShdw>
                </a:effectLst>
                <a:latin typeface="Verdana" pitchFamily="34" charset="0"/>
              </a:rPr>
              <a:t>:</a:t>
            </a:r>
            <a:r>
              <a:rPr lang="tr-TR" sz="2400">
                <a:effectLst>
                  <a:outerShdw blurRad="38100" dist="38100" dir="2700000" algn="tl">
                    <a:srgbClr val="000000"/>
                  </a:outerShdw>
                </a:effectLst>
                <a:latin typeface="Verdana" pitchFamily="34" charset="0"/>
              </a:rPr>
              <a:t> Aile öyküsü</a:t>
            </a:r>
            <a:endParaRPr lang="en-US" sz="2400">
              <a:effectLst>
                <a:outerShdw blurRad="38100" dist="38100" dir="2700000" algn="tl">
                  <a:srgbClr val="000000"/>
                </a:outerShdw>
              </a:effectLst>
              <a:latin typeface="Verdana" pitchFamily="34" charset="0"/>
            </a:endParaRPr>
          </a:p>
          <a:p>
            <a:pPr marL="742950" lvl="1" indent="-285750" eaLnBrk="1" hangingPunct="1">
              <a:spcBef>
                <a:spcPct val="15000"/>
              </a:spcBef>
              <a:spcAft>
                <a:spcPct val="15000"/>
              </a:spcAft>
              <a:buClr>
                <a:schemeClr val="tx1"/>
              </a:buClr>
              <a:buFontTx/>
              <a:buChar char="•"/>
              <a:defRPr/>
            </a:pPr>
            <a:r>
              <a:rPr lang="tr-TR" sz="2000">
                <a:solidFill>
                  <a:srgbClr val="0000CC"/>
                </a:solidFill>
                <a:effectLst>
                  <a:outerShdw blurRad="38100" dist="38100" dir="2700000" algn="tl">
                    <a:srgbClr val="000000"/>
                  </a:outerShdw>
                </a:effectLst>
                <a:latin typeface="Verdana" pitchFamily="34" charset="0"/>
              </a:rPr>
              <a:t>Dedesi (baba)</a:t>
            </a:r>
            <a:r>
              <a:rPr lang="en-US" sz="2000">
                <a:solidFill>
                  <a:srgbClr val="0000CC"/>
                </a:solidFill>
                <a:effectLst>
                  <a:outerShdw blurRad="38100" dist="38100" dir="2700000" algn="tl">
                    <a:srgbClr val="000000"/>
                  </a:outerShdw>
                </a:effectLst>
                <a:latin typeface="Verdana" pitchFamily="34" charset="0"/>
              </a:rPr>
              <a:t>: </a:t>
            </a:r>
            <a:r>
              <a:rPr lang="tr-TR" sz="2000">
                <a:solidFill>
                  <a:srgbClr val="0000CC"/>
                </a:solidFill>
                <a:effectLst>
                  <a:outerShdw blurRad="38100" dist="38100" dir="2700000" algn="tl">
                    <a:srgbClr val="000000"/>
                  </a:outerShdw>
                </a:effectLst>
                <a:latin typeface="Verdana" pitchFamily="34" charset="0"/>
              </a:rPr>
              <a:t>79 y da KRK’den -</a:t>
            </a:r>
            <a:r>
              <a:rPr lang="en-US" sz="2000">
                <a:solidFill>
                  <a:srgbClr val="0000CC"/>
                </a:solidFill>
                <a:effectLst>
                  <a:outerShdw blurRad="38100" dist="38100" dir="2700000" algn="tl">
                    <a:srgbClr val="000000"/>
                  </a:outerShdw>
                </a:effectLst>
                <a:latin typeface="Verdana" pitchFamily="34" charset="0"/>
              </a:rPr>
              <a:t>  </a:t>
            </a:r>
          </a:p>
          <a:p>
            <a:pPr marL="742950" lvl="1" indent="-285750" eaLnBrk="1" hangingPunct="1">
              <a:spcBef>
                <a:spcPct val="15000"/>
              </a:spcBef>
              <a:spcAft>
                <a:spcPct val="15000"/>
              </a:spcAft>
              <a:buClr>
                <a:schemeClr val="tx1"/>
              </a:buClr>
              <a:buFontTx/>
              <a:buChar char="•"/>
              <a:defRPr/>
            </a:pPr>
            <a:r>
              <a:rPr lang="tr-TR" sz="2000">
                <a:solidFill>
                  <a:srgbClr val="0000CC"/>
                </a:solidFill>
                <a:effectLst>
                  <a:outerShdw blurRad="38100" dist="38100" dir="2700000" algn="tl">
                    <a:srgbClr val="000000"/>
                  </a:outerShdw>
                </a:effectLst>
                <a:latin typeface="Verdana" pitchFamily="34" charset="0"/>
              </a:rPr>
              <a:t>Ailenin iki tarafında da e</a:t>
            </a:r>
            <a:r>
              <a:rPr lang="en-US" sz="2000">
                <a:solidFill>
                  <a:srgbClr val="0000CC"/>
                </a:solidFill>
                <a:effectLst>
                  <a:outerShdw blurRad="38100" dist="38100" dir="2700000" algn="tl">
                    <a:srgbClr val="000000"/>
                  </a:outerShdw>
                </a:effectLst>
                <a:latin typeface="Verdana" pitchFamily="34" charset="0"/>
              </a:rPr>
              <a:t>ndometri</a:t>
            </a:r>
            <a:r>
              <a:rPr lang="tr-TR" sz="2000">
                <a:solidFill>
                  <a:srgbClr val="0000CC"/>
                </a:solidFill>
                <a:effectLst>
                  <a:outerShdw blurRad="38100" dist="38100" dir="2700000" algn="tl">
                    <a:srgbClr val="000000"/>
                  </a:outerShdw>
                </a:effectLst>
                <a:latin typeface="Verdana" pitchFamily="34" charset="0"/>
              </a:rPr>
              <a:t>um</a:t>
            </a:r>
            <a:r>
              <a:rPr lang="en-US" sz="2000">
                <a:solidFill>
                  <a:srgbClr val="0000CC"/>
                </a:solidFill>
                <a:effectLst>
                  <a:outerShdw blurRad="38100" dist="38100" dir="2700000" algn="tl">
                    <a:srgbClr val="000000"/>
                  </a:outerShdw>
                </a:effectLst>
                <a:latin typeface="Verdana" pitchFamily="34" charset="0"/>
              </a:rPr>
              <a:t>, o</a:t>
            </a:r>
            <a:r>
              <a:rPr lang="tr-TR" sz="2000">
                <a:solidFill>
                  <a:srgbClr val="0000CC"/>
                </a:solidFill>
                <a:effectLst>
                  <a:outerShdw blurRad="38100" dist="38100" dir="2700000" algn="tl">
                    <a:srgbClr val="000000"/>
                  </a:outerShdw>
                </a:effectLst>
                <a:latin typeface="Verdana" pitchFamily="34" charset="0"/>
              </a:rPr>
              <a:t>ver</a:t>
            </a:r>
            <a:r>
              <a:rPr lang="en-US" sz="2000">
                <a:solidFill>
                  <a:srgbClr val="0000CC"/>
                </a:solidFill>
                <a:effectLst>
                  <a:outerShdw blurRad="38100" dist="38100" dir="2700000" algn="tl">
                    <a:srgbClr val="000000"/>
                  </a:outerShdw>
                </a:effectLst>
                <a:latin typeface="Verdana" pitchFamily="34" charset="0"/>
              </a:rPr>
              <a:t>, </a:t>
            </a:r>
            <a:r>
              <a:rPr lang="tr-TR" sz="2000">
                <a:solidFill>
                  <a:srgbClr val="0000CC"/>
                </a:solidFill>
                <a:effectLst>
                  <a:outerShdw blurRad="38100" dist="38100" dir="2700000" algn="tl">
                    <a:srgbClr val="000000"/>
                  </a:outerShdw>
                </a:effectLst>
                <a:latin typeface="Verdana" pitchFamily="34" charset="0"/>
              </a:rPr>
              <a:t>i. bağırsak </a:t>
            </a:r>
            <a:r>
              <a:rPr lang="en-US" sz="2000">
                <a:solidFill>
                  <a:srgbClr val="0000CC"/>
                </a:solidFill>
                <a:effectLst>
                  <a:outerShdw blurRad="38100" dist="38100" dir="2700000" algn="tl">
                    <a:srgbClr val="000000"/>
                  </a:outerShdw>
                </a:effectLst>
                <a:latin typeface="Verdana" pitchFamily="34" charset="0"/>
              </a:rPr>
              <a:t>small</a:t>
            </a:r>
            <a:r>
              <a:rPr lang="tr-TR" sz="2000">
                <a:solidFill>
                  <a:srgbClr val="0000CC"/>
                </a:solidFill>
                <a:effectLst>
                  <a:outerShdw blurRad="38100" dist="38100" dir="2700000" algn="tl">
                    <a:srgbClr val="000000"/>
                  </a:outerShdw>
                </a:effectLst>
                <a:latin typeface="Verdana" pitchFamily="34" charset="0"/>
              </a:rPr>
              <a:t>, idrar yolları v.s. Kanser öyküsü yok.</a:t>
            </a:r>
            <a:endParaRPr lang="en-US" sz="2000">
              <a:solidFill>
                <a:srgbClr val="0000CC"/>
              </a:solidFill>
              <a:effectLst>
                <a:outerShdw blurRad="38100" dist="38100" dir="2700000" algn="tl">
                  <a:srgbClr val="000000"/>
                </a:outerShdw>
              </a:effectLst>
              <a:latin typeface="Verdana" pitchFamily="34" charset="0"/>
            </a:endParaRPr>
          </a:p>
          <a:p>
            <a:pPr marL="742950" lvl="1" indent="-285750" eaLnBrk="1" hangingPunct="1">
              <a:spcBef>
                <a:spcPct val="15000"/>
              </a:spcBef>
              <a:spcAft>
                <a:spcPct val="15000"/>
              </a:spcAft>
              <a:buClr>
                <a:schemeClr val="tx1"/>
              </a:buClr>
              <a:buFontTx/>
              <a:buChar char="•"/>
              <a:defRPr/>
            </a:pPr>
            <a:r>
              <a:rPr lang="tr-TR" sz="2000">
                <a:solidFill>
                  <a:srgbClr val="0000CC"/>
                </a:solidFill>
                <a:effectLst>
                  <a:outerShdw blurRad="38100" dist="38100" dir="2700000" algn="tl">
                    <a:srgbClr val="000000"/>
                  </a:outerShdw>
                </a:effectLst>
                <a:latin typeface="Verdana" pitchFamily="34" charset="0"/>
              </a:rPr>
              <a:t>İki teyzede</a:t>
            </a:r>
            <a:r>
              <a:rPr lang="en-US" sz="2000">
                <a:solidFill>
                  <a:srgbClr val="0000CC"/>
                </a:solidFill>
                <a:effectLst>
                  <a:outerShdw blurRad="38100" dist="38100" dir="2700000" algn="tl">
                    <a:srgbClr val="000000"/>
                  </a:outerShdw>
                </a:effectLst>
                <a:latin typeface="Verdana" pitchFamily="34" charset="0"/>
              </a:rPr>
              <a:t>: </a:t>
            </a:r>
            <a:r>
              <a:rPr lang="tr-TR" sz="2000">
                <a:solidFill>
                  <a:srgbClr val="0000CC"/>
                </a:solidFill>
                <a:effectLst>
                  <a:outerShdw blurRad="38100" dist="38100" dir="2700000" algn="tl">
                    <a:srgbClr val="000000"/>
                  </a:outerShdw>
                </a:effectLst>
                <a:latin typeface="Verdana" pitchFamily="34" charset="0"/>
              </a:rPr>
              <a:t>se</a:t>
            </a:r>
            <a:r>
              <a:rPr lang="en-US" sz="2000">
                <a:solidFill>
                  <a:srgbClr val="0000CC"/>
                </a:solidFill>
                <a:effectLst>
                  <a:outerShdw blurRad="38100" dist="38100" dir="2700000" algn="tl">
                    <a:srgbClr val="000000"/>
                  </a:outerShdw>
                </a:effectLst>
                <a:latin typeface="Verdana" pitchFamily="34" charset="0"/>
              </a:rPr>
              <a:t>rvi</a:t>
            </a:r>
            <a:r>
              <a:rPr lang="tr-TR" sz="2000">
                <a:solidFill>
                  <a:srgbClr val="0000CC"/>
                </a:solidFill>
                <a:effectLst>
                  <a:outerShdw blurRad="38100" dist="38100" dir="2700000" algn="tl">
                    <a:srgbClr val="000000"/>
                  </a:outerShdw>
                </a:effectLst>
                <a:latin typeface="Verdana" pitchFamily="34" charset="0"/>
              </a:rPr>
              <a:t>k</a:t>
            </a:r>
            <a:r>
              <a:rPr lang="en-US" sz="2000">
                <a:solidFill>
                  <a:srgbClr val="0000CC"/>
                </a:solidFill>
                <a:effectLst>
                  <a:outerShdw blurRad="38100" dist="38100" dir="2700000" algn="tl">
                    <a:srgbClr val="000000"/>
                  </a:outerShdw>
                </a:effectLst>
                <a:latin typeface="Verdana" pitchFamily="34" charset="0"/>
              </a:rPr>
              <a:t>al ca 30</a:t>
            </a:r>
            <a:r>
              <a:rPr lang="tr-TR" sz="2000">
                <a:solidFill>
                  <a:srgbClr val="0000CC"/>
                </a:solidFill>
                <a:effectLst>
                  <a:outerShdw blurRad="38100" dist="38100" dir="2700000" algn="tl">
                    <a:srgbClr val="000000"/>
                  </a:outerShdw>
                </a:effectLst>
                <a:latin typeface="Verdana" pitchFamily="34" charset="0"/>
              </a:rPr>
              <a:t> ve</a:t>
            </a:r>
            <a:r>
              <a:rPr lang="en-US" sz="2000">
                <a:solidFill>
                  <a:srgbClr val="0000CC"/>
                </a:solidFill>
                <a:effectLst>
                  <a:outerShdw blurRad="38100" dist="38100" dir="2700000" algn="tl">
                    <a:srgbClr val="000000"/>
                  </a:outerShdw>
                </a:effectLst>
                <a:latin typeface="Verdana" pitchFamily="34" charset="0"/>
              </a:rPr>
              <a:t> 34</a:t>
            </a:r>
            <a:r>
              <a:rPr lang="tr-TR" sz="2000">
                <a:solidFill>
                  <a:srgbClr val="0000CC"/>
                </a:solidFill>
                <a:effectLst>
                  <a:outerShdw blurRad="38100" dist="38100" dir="2700000" algn="tl">
                    <a:srgbClr val="000000"/>
                  </a:outerShdw>
                </a:effectLst>
                <a:latin typeface="Verdana" pitchFamily="34" charset="0"/>
              </a:rPr>
              <a:t> y da tanı almış</a:t>
            </a:r>
            <a:endParaRPr lang="en-US" sz="2000">
              <a:solidFill>
                <a:srgbClr val="0000CC"/>
              </a:solidFill>
              <a:effectLst>
                <a:outerShdw blurRad="38100" dist="38100" dir="2700000" algn="tl">
                  <a:srgbClr val="000000"/>
                </a:outerShdw>
              </a:effectLst>
              <a:latin typeface="Verdana" pitchFamily="34" charset="0"/>
            </a:endParaRPr>
          </a:p>
          <a:p>
            <a:pPr marL="742950" lvl="1" indent="-285750" eaLnBrk="1" hangingPunct="1">
              <a:spcBef>
                <a:spcPct val="15000"/>
              </a:spcBef>
              <a:spcAft>
                <a:spcPct val="15000"/>
              </a:spcAft>
              <a:buClr>
                <a:schemeClr val="tx1"/>
              </a:buClr>
              <a:buFontTx/>
              <a:buChar char="•"/>
              <a:defRPr/>
            </a:pPr>
            <a:r>
              <a:rPr lang="tr-TR" sz="2000">
                <a:solidFill>
                  <a:srgbClr val="0000CC"/>
                </a:solidFill>
                <a:effectLst>
                  <a:outerShdw blurRad="38100" dist="38100" dir="2700000" algn="tl">
                    <a:srgbClr val="000000"/>
                  </a:outerShdw>
                </a:effectLst>
                <a:latin typeface="Verdana" pitchFamily="34" charset="0"/>
              </a:rPr>
              <a:t>Anneannesi</a:t>
            </a:r>
            <a:r>
              <a:rPr lang="en-US" sz="2000">
                <a:solidFill>
                  <a:srgbClr val="0000CC"/>
                </a:solidFill>
                <a:effectLst>
                  <a:outerShdw blurRad="38100" dist="38100" dir="2700000" algn="tl">
                    <a:srgbClr val="000000"/>
                  </a:outerShdw>
                </a:effectLst>
                <a:latin typeface="Verdana" pitchFamily="34" charset="0"/>
              </a:rPr>
              <a:t>: </a:t>
            </a:r>
            <a:r>
              <a:rPr lang="tr-TR" sz="2000">
                <a:solidFill>
                  <a:srgbClr val="0000CC"/>
                </a:solidFill>
                <a:effectLst>
                  <a:outerShdw blurRad="38100" dist="38100" dir="2700000" algn="tl">
                    <a:srgbClr val="000000"/>
                  </a:outerShdw>
                </a:effectLst>
                <a:latin typeface="Verdana" pitchFamily="34" charset="0"/>
              </a:rPr>
              <a:t>meme kanseri 85 yaşında tanı almış.</a:t>
            </a:r>
          </a:p>
          <a:p>
            <a:pPr marL="742950" lvl="1" indent="-285750" eaLnBrk="1" hangingPunct="1">
              <a:spcBef>
                <a:spcPct val="15000"/>
              </a:spcBef>
              <a:spcAft>
                <a:spcPct val="15000"/>
              </a:spcAft>
              <a:buClr>
                <a:schemeClr val="tx1"/>
              </a:buClr>
              <a:defRPr/>
            </a:pPr>
            <a:r>
              <a:rPr lang="tr-TR" sz="2000">
                <a:solidFill>
                  <a:srgbClr val="0000CC"/>
                </a:solidFill>
                <a:effectLst>
                  <a:outerShdw blurRad="38100" dist="38100" dir="2700000" algn="tl">
                    <a:srgbClr val="000000"/>
                  </a:outerShdw>
                </a:effectLst>
                <a:latin typeface="Verdana" pitchFamily="34" charset="0"/>
              </a:rPr>
              <a:t> 87’de -</a:t>
            </a:r>
            <a:endParaRPr lang="en-US" sz="2000">
              <a:solidFill>
                <a:srgbClr val="0000CC"/>
              </a:solidFill>
              <a:effectLst>
                <a:outerShdw blurRad="38100" dist="38100" dir="2700000" algn="tl">
                  <a:srgbClr val="000000"/>
                </a:outerShdw>
              </a:effectLst>
              <a:latin typeface="Verdana" pitchFamily="34" charset="0"/>
            </a:endParaRPr>
          </a:p>
          <a:p>
            <a:pPr marL="342900" indent="-342900" eaLnBrk="1" hangingPunct="1">
              <a:spcBef>
                <a:spcPct val="15000"/>
              </a:spcBef>
              <a:spcAft>
                <a:spcPct val="15000"/>
              </a:spcAft>
              <a:buClr>
                <a:schemeClr val="tx2"/>
              </a:buClr>
              <a:buSzPct val="60000"/>
              <a:buFont typeface="Wingdings" pitchFamily="2" charset="2"/>
              <a:buNone/>
              <a:defRPr/>
            </a:pPr>
            <a:r>
              <a:rPr lang="en-US" sz="2800">
                <a:effectLst>
                  <a:outerShdw blurRad="38100" dist="38100" dir="2700000" algn="tl">
                    <a:srgbClr val="000000"/>
                  </a:outerShdw>
                </a:effectLst>
                <a:latin typeface="Verdana" pitchFamily="34" charset="0"/>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381125" y="474663"/>
            <a:ext cx="6056313" cy="742950"/>
          </a:xfrm>
        </p:spPr>
        <p:txBody>
          <a:bodyPr/>
          <a:lstStyle/>
          <a:p>
            <a:pPr eaLnBrk="1" hangingPunct="1">
              <a:defRPr/>
            </a:pPr>
            <a:r>
              <a:rPr lang="tr-TR" sz="4000" smtClean="0"/>
              <a:t>3. olgu</a:t>
            </a:r>
            <a:r>
              <a:rPr lang="en-US" sz="4000" smtClean="0"/>
              <a:t> </a:t>
            </a:r>
          </a:p>
        </p:txBody>
      </p:sp>
      <p:sp>
        <p:nvSpPr>
          <p:cNvPr id="84995" name="Rectangle 3"/>
          <p:cNvSpPr>
            <a:spLocks noChangeArrowheads="1"/>
          </p:cNvSpPr>
          <p:nvPr/>
        </p:nvSpPr>
        <p:spPr bwMode="auto">
          <a:xfrm>
            <a:off x="3348038" y="3284538"/>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4996" name="Oval 4"/>
          <p:cNvSpPr>
            <a:spLocks noChangeArrowheads="1"/>
          </p:cNvSpPr>
          <p:nvPr/>
        </p:nvSpPr>
        <p:spPr bwMode="auto">
          <a:xfrm>
            <a:off x="4572000" y="3213100"/>
            <a:ext cx="503238" cy="503238"/>
          </a:xfrm>
          <a:prstGeom prst="ellipse">
            <a:avLst/>
          </a:prstGeom>
          <a:solidFill>
            <a:srgbClr val="0000FF"/>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4997" name="Rectangle 5"/>
          <p:cNvSpPr>
            <a:spLocks noChangeArrowheads="1"/>
          </p:cNvSpPr>
          <p:nvPr/>
        </p:nvSpPr>
        <p:spPr bwMode="auto">
          <a:xfrm>
            <a:off x="4572000" y="4868863"/>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4998" name="Rectangle 6"/>
          <p:cNvSpPr>
            <a:spLocks noChangeArrowheads="1"/>
          </p:cNvSpPr>
          <p:nvPr/>
        </p:nvSpPr>
        <p:spPr bwMode="auto">
          <a:xfrm>
            <a:off x="5003800" y="2060575"/>
            <a:ext cx="431800" cy="43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4999" name="Rectangle 7"/>
          <p:cNvSpPr>
            <a:spLocks noChangeArrowheads="1"/>
          </p:cNvSpPr>
          <p:nvPr/>
        </p:nvSpPr>
        <p:spPr bwMode="auto">
          <a:xfrm>
            <a:off x="1908175" y="2060575"/>
            <a:ext cx="431800" cy="433388"/>
          </a:xfrm>
          <a:prstGeom prst="rect">
            <a:avLst/>
          </a:prstGeom>
          <a:solidFill>
            <a:srgbClr val="0000FF"/>
          </a:solidFill>
          <a:ln w="9525">
            <a:solidFill>
              <a:schemeClr val="tx1"/>
            </a:solidFill>
            <a:miter lim="800000"/>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0" name="Rectangle 8"/>
          <p:cNvSpPr>
            <a:spLocks noChangeArrowheads="1"/>
          </p:cNvSpPr>
          <p:nvPr/>
        </p:nvSpPr>
        <p:spPr bwMode="auto">
          <a:xfrm>
            <a:off x="2051050" y="3284538"/>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1" name="Oval 9"/>
          <p:cNvSpPr>
            <a:spLocks noChangeArrowheads="1"/>
          </p:cNvSpPr>
          <p:nvPr/>
        </p:nvSpPr>
        <p:spPr bwMode="auto">
          <a:xfrm>
            <a:off x="6156325" y="1989138"/>
            <a:ext cx="503238" cy="503237"/>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2" name="Oval 10"/>
          <p:cNvSpPr>
            <a:spLocks noChangeArrowheads="1"/>
          </p:cNvSpPr>
          <p:nvPr/>
        </p:nvSpPr>
        <p:spPr bwMode="auto">
          <a:xfrm>
            <a:off x="2987675" y="1989138"/>
            <a:ext cx="503238" cy="5032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3" name="Oval 11"/>
          <p:cNvSpPr>
            <a:spLocks noChangeArrowheads="1"/>
          </p:cNvSpPr>
          <p:nvPr/>
        </p:nvSpPr>
        <p:spPr bwMode="auto">
          <a:xfrm>
            <a:off x="5795963" y="3213100"/>
            <a:ext cx="503237" cy="50323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4" name="Oval 12"/>
          <p:cNvSpPr>
            <a:spLocks noChangeArrowheads="1"/>
          </p:cNvSpPr>
          <p:nvPr/>
        </p:nvSpPr>
        <p:spPr bwMode="auto">
          <a:xfrm>
            <a:off x="971550" y="3213100"/>
            <a:ext cx="503238"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5" name="Oval 13"/>
          <p:cNvSpPr>
            <a:spLocks noChangeArrowheads="1"/>
          </p:cNvSpPr>
          <p:nvPr/>
        </p:nvSpPr>
        <p:spPr bwMode="auto">
          <a:xfrm>
            <a:off x="6877050" y="3213100"/>
            <a:ext cx="503238" cy="503238"/>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6" name="Rectangle 14"/>
          <p:cNvSpPr>
            <a:spLocks noChangeArrowheads="1"/>
          </p:cNvSpPr>
          <p:nvPr/>
        </p:nvSpPr>
        <p:spPr bwMode="auto">
          <a:xfrm>
            <a:off x="3348038" y="4868863"/>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07" name="Line 15"/>
          <p:cNvSpPr>
            <a:spLocks noChangeShapeType="1"/>
          </p:cNvSpPr>
          <p:nvPr/>
        </p:nvSpPr>
        <p:spPr bwMode="auto">
          <a:xfrm flipV="1">
            <a:off x="4211638" y="5373688"/>
            <a:ext cx="2889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8" name="Text Box 16"/>
          <p:cNvSpPr txBox="1">
            <a:spLocks noChangeArrowheads="1"/>
          </p:cNvSpPr>
          <p:nvPr/>
        </p:nvSpPr>
        <p:spPr bwMode="auto">
          <a:xfrm>
            <a:off x="4624388" y="532130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30 y</a:t>
            </a:r>
          </a:p>
        </p:txBody>
      </p:sp>
      <p:sp>
        <p:nvSpPr>
          <p:cNvPr id="85009" name="Text Box 17"/>
          <p:cNvSpPr txBox="1">
            <a:spLocks noChangeArrowheads="1"/>
          </p:cNvSpPr>
          <p:nvPr/>
        </p:nvSpPr>
        <p:spPr bwMode="auto">
          <a:xfrm>
            <a:off x="3132138" y="5373688"/>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34 y</a:t>
            </a:r>
          </a:p>
        </p:txBody>
      </p:sp>
      <p:sp>
        <p:nvSpPr>
          <p:cNvPr id="85010" name="Rectangle 18"/>
          <p:cNvSpPr>
            <a:spLocks noChangeArrowheads="1"/>
          </p:cNvSpPr>
          <p:nvPr/>
        </p:nvSpPr>
        <p:spPr bwMode="auto">
          <a:xfrm>
            <a:off x="7885113" y="3284538"/>
            <a:ext cx="4318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11" name="Line 19"/>
          <p:cNvSpPr>
            <a:spLocks noChangeShapeType="1"/>
          </p:cNvSpPr>
          <p:nvPr/>
        </p:nvSpPr>
        <p:spPr bwMode="auto">
          <a:xfrm>
            <a:off x="3779838" y="3500438"/>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2" name="Line 20"/>
          <p:cNvSpPr>
            <a:spLocks noChangeShapeType="1"/>
          </p:cNvSpPr>
          <p:nvPr/>
        </p:nvSpPr>
        <p:spPr bwMode="auto">
          <a:xfrm>
            <a:off x="3563938" y="4292600"/>
            <a:ext cx="1223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3" name="Line 21"/>
          <p:cNvSpPr>
            <a:spLocks noChangeShapeType="1"/>
          </p:cNvSpPr>
          <p:nvPr/>
        </p:nvSpPr>
        <p:spPr bwMode="auto">
          <a:xfrm>
            <a:off x="4140200" y="3500438"/>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4" name="Line 22"/>
          <p:cNvSpPr>
            <a:spLocks noChangeShapeType="1"/>
          </p:cNvSpPr>
          <p:nvPr/>
        </p:nvSpPr>
        <p:spPr bwMode="auto">
          <a:xfrm>
            <a:off x="3563938" y="4292600"/>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5" name="Line 23"/>
          <p:cNvSpPr>
            <a:spLocks noChangeShapeType="1"/>
          </p:cNvSpPr>
          <p:nvPr/>
        </p:nvSpPr>
        <p:spPr bwMode="auto">
          <a:xfrm>
            <a:off x="4787900" y="4292600"/>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6" name="Line 24"/>
          <p:cNvSpPr>
            <a:spLocks noChangeShapeType="1"/>
          </p:cNvSpPr>
          <p:nvPr/>
        </p:nvSpPr>
        <p:spPr bwMode="auto">
          <a:xfrm>
            <a:off x="2339975" y="2276475"/>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7" name="Line 25"/>
          <p:cNvSpPr>
            <a:spLocks noChangeShapeType="1"/>
          </p:cNvSpPr>
          <p:nvPr/>
        </p:nvSpPr>
        <p:spPr bwMode="auto">
          <a:xfrm>
            <a:off x="5435600" y="227647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8" name="Line 26"/>
          <p:cNvSpPr>
            <a:spLocks noChangeShapeType="1"/>
          </p:cNvSpPr>
          <p:nvPr/>
        </p:nvSpPr>
        <p:spPr bwMode="auto">
          <a:xfrm flipV="1">
            <a:off x="1258888" y="2852738"/>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9" name="Line 27"/>
          <p:cNvSpPr>
            <a:spLocks noChangeShapeType="1"/>
          </p:cNvSpPr>
          <p:nvPr/>
        </p:nvSpPr>
        <p:spPr bwMode="auto">
          <a:xfrm>
            <a:off x="3563938" y="28527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0" name="Line 28"/>
          <p:cNvSpPr>
            <a:spLocks noChangeShapeType="1"/>
          </p:cNvSpPr>
          <p:nvPr/>
        </p:nvSpPr>
        <p:spPr bwMode="auto">
          <a:xfrm>
            <a:off x="2700338" y="2276475"/>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1" name="Line 29"/>
          <p:cNvSpPr>
            <a:spLocks noChangeShapeType="1"/>
          </p:cNvSpPr>
          <p:nvPr/>
        </p:nvSpPr>
        <p:spPr bwMode="auto">
          <a:xfrm>
            <a:off x="4859338" y="2852738"/>
            <a:ext cx="3241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2" name="Line 30"/>
          <p:cNvSpPr>
            <a:spLocks noChangeShapeType="1"/>
          </p:cNvSpPr>
          <p:nvPr/>
        </p:nvSpPr>
        <p:spPr bwMode="auto">
          <a:xfrm>
            <a:off x="2268538" y="28527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3" name="Line 31"/>
          <p:cNvSpPr>
            <a:spLocks noChangeShapeType="1"/>
          </p:cNvSpPr>
          <p:nvPr/>
        </p:nvSpPr>
        <p:spPr bwMode="auto">
          <a:xfrm>
            <a:off x="12588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4" name="Line 32"/>
          <p:cNvSpPr>
            <a:spLocks noChangeShapeType="1"/>
          </p:cNvSpPr>
          <p:nvPr/>
        </p:nvSpPr>
        <p:spPr bwMode="auto">
          <a:xfrm>
            <a:off x="60848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5" name="Line 33"/>
          <p:cNvSpPr>
            <a:spLocks noChangeShapeType="1"/>
          </p:cNvSpPr>
          <p:nvPr/>
        </p:nvSpPr>
        <p:spPr bwMode="auto">
          <a:xfrm>
            <a:off x="485933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6" name="Line 34"/>
          <p:cNvSpPr>
            <a:spLocks noChangeShapeType="1"/>
          </p:cNvSpPr>
          <p:nvPr/>
        </p:nvSpPr>
        <p:spPr bwMode="auto">
          <a:xfrm>
            <a:off x="7164388" y="28527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7" name="Line 35"/>
          <p:cNvSpPr>
            <a:spLocks noChangeShapeType="1"/>
          </p:cNvSpPr>
          <p:nvPr/>
        </p:nvSpPr>
        <p:spPr bwMode="auto">
          <a:xfrm>
            <a:off x="8101013" y="28527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8" name="Line 36"/>
          <p:cNvSpPr>
            <a:spLocks noChangeShapeType="1"/>
          </p:cNvSpPr>
          <p:nvPr/>
        </p:nvSpPr>
        <p:spPr bwMode="auto">
          <a:xfrm>
            <a:off x="5795963" y="2276475"/>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9" name="Oval 37"/>
          <p:cNvSpPr>
            <a:spLocks noChangeArrowheads="1"/>
          </p:cNvSpPr>
          <p:nvPr/>
        </p:nvSpPr>
        <p:spPr bwMode="auto">
          <a:xfrm>
            <a:off x="6732588" y="5084763"/>
            <a:ext cx="287337" cy="288925"/>
          </a:xfrm>
          <a:prstGeom prst="ellipse">
            <a:avLst/>
          </a:prstGeom>
          <a:solidFill>
            <a:srgbClr val="0000FF"/>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30" name="Oval 38"/>
          <p:cNvSpPr>
            <a:spLocks noChangeArrowheads="1"/>
          </p:cNvSpPr>
          <p:nvPr/>
        </p:nvSpPr>
        <p:spPr bwMode="auto">
          <a:xfrm>
            <a:off x="6732588" y="5805488"/>
            <a:ext cx="287337" cy="287337"/>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31" name="Oval 39"/>
          <p:cNvSpPr>
            <a:spLocks noChangeArrowheads="1"/>
          </p:cNvSpPr>
          <p:nvPr/>
        </p:nvSpPr>
        <p:spPr bwMode="auto">
          <a:xfrm>
            <a:off x="6732588" y="5445125"/>
            <a:ext cx="288925" cy="28892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endParaRPr lang="tr-TR" altLang="en-US"/>
          </a:p>
        </p:txBody>
      </p:sp>
      <p:sp>
        <p:nvSpPr>
          <p:cNvPr id="85032" name="Text Box 40"/>
          <p:cNvSpPr txBox="1">
            <a:spLocks noChangeArrowheads="1"/>
          </p:cNvSpPr>
          <p:nvPr/>
        </p:nvSpPr>
        <p:spPr bwMode="auto">
          <a:xfrm>
            <a:off x="7143750" y="503237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KRK</a:t>
            </a:r>
            <a:r>
              <a:rPr lang="en-US" altLang="en-US">
                <a:latin typeface="Arial" charset="0"/>
              </a:rPr>
              <a:t> </a:t>
            </a:r>
          </a:p>
        </p:txBody>
      </p:sp>
      <p:sp>
        <p:nvSpPr>
          <p:cNvPr id="85033" name="Text Box 41"/>
          <p:cNvSpPr txBox="1">
            <a:spLocks noChangeArrowheads="1"/>
          </p:cNvSpPr>
          <p:nvPr/>
        </p:nvSpPr>
        <p:spPr bwMode="auto">
          <a:xfrm>
            <a:off x="7143750" y="5373688"/>
            <a:ext cx="124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Meme </a:t>
            </a:r>
            <a:r>
              <a:rPr lang="en-US" altLang="en-US">
                <a:latin typeface="Arial" charset="0"/>
              </a:rPr>
              <a:t>CA</a:t>
            </a:r>
          </a:p>
        </p:txBody>
      </p:sp>
      <p:sp>
        <p:nvSpPr>
          <p:cNvPr id="85034" name="Text Box 42"/>
          <p:cNvSpPr txBox="1">
            <a:spLocks noChangeArrowheads="1"/>
          </p:cNvSpPr>
          <p:nvPr/>
        </p:nvSpPr>
        <p:spPr bwMode="auto">
          <a:xfrm>
            <a:off x="7143750" y="5753100"/>
            <a:ext cx="137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S</a:t>
            </a:r>
            <a:r>
              <a:rPr lang="en-US" altLang="en-US">
                <a:latin typeface="Arial" charset="0"/>
              </a:rPr>
              <a:t>ervi</a:t>
            </a:r>
            <a:r>
              <a:rPr lang="tr-TR" altLang="en-US">
                <a:latin typeface="Arial" charset="0"/>
              </a:rPr>
              <a:t>k</a:t>
            </a:r>
            <a:r>
              <a:rPr lang="en-US" altLang="en-US">
                <a:latin typeface="Arial" charset="0"/>
              </a:rPr>
              <a:t>al CA</a:t>
            </a:r>
          </a:p>
        </p:txBody>
      </p:sp>
      <p:sp>
        <p:nvSpPr>
          <p:cNvPr id="85035" name="Line 43"/>
          <p:cNvSpPr>
            <a:spLocks noChangeShapeType="1"/>
          </p:cNvSpPr>
          <p:nvPr/>
        </p:nvSpPr>
        <p:spPr bwMode="auto">
          <a:xfrm flipH="1">
            <a:off x="6084888" y="1916113"/>
            <a:ext cx="647700"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36" name="Text Box 44"/>
          <p:cNvSpPr txBox="1">
            <a:spLocks noChangeArrowheads="1"/>
          </p:cNvSpPr>
          <p:nvPr/>
        </p:nvSpPr>
        <p:spPr bwMode="auto">
          <a:xfrm>
            <a:off x="6711950" y="2008188"/>
            <a:ext cx="160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Meme</a:t>
            </a:r>
            <a:r>
              <a:rPr lang="en-US" altLang="en-US">
                <a:latin typeface="Arial" charset="0"/>
              </a:rPr>
              <a:t>Ca 85 y</a:t>
            </a:r>
          </a:p>
          <a:p>
            <a:pPr eaLnBrk="1" hangingPunct="1"/>
            <a:endParaRPr lang="en-US" altLang="en-US">
              <a:latin typeface="Arial" charset="0"/>
            </a:endParaRPr>
          </a:p>
        </p:txBody>
      </p:sp>
      <p:sp>
        <p:nvSpPr>
          <p:cNvPr id="85037" name="Text Box 45"/>
          <p:cNvSpPr txBox="1">
            <a:spLocks noChangeArrowheads="1"/>
          </p:cNvSpPr>
          <p:nvPr/>
        </p:nvSpPr>
        <p:spPr bwMode="auto">
          <a:xfrm>
            <a:off x="4551363" y="3736975"/>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a:t>
            </a:r>
            <a:r>
              <a:rPr lang="en-US" altLang="en-US">
                <a:latin typeface="Arial" charset="0"/>
              </a:rPr>
              <a:t>olon Ca</a:t>
            </a:r>
          </a:p>
          <a:p>
            <a:pPr eaLnBrk="1" hangingPunct="1"/>
            <a:r>
              <a:rPr lang="en-US" altLang="en-US">
                <a:latin typeface="Arial" charset="0"/>
              </a:rPr>
              <a:t>54 y</a:t>
            </a:r>
          </a:p>
        </p:txBody>
      </p:sp>
      <p:sp>
        <p:nvSpPr>
          <p:cNvPr id="85038" name="Text Box 46"/>
          <p:cNvSpPr txBox="1">
            <a:spLocks noChangeArrowheads="1"/>
          </p:cNvSpPr>
          <p:nvPr/>
        </p:nvSpPr>
        <p:spPr bwMode="auto">
          <a:xfrm>
            <a:off x="5775325" y="3736975"/>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S</a:t>
            </a:r>
            <a:r>
              <a:rPr lang="en-US" altLang="en-US">
                <a:latin typeface="Arial" charset="0"/>
              </a:rPr>
              <a:t>erv.Ca </a:t>
            </a:r>
          </a:p>
          <a:p>
            <a:pPr eaLnBrk="1" hangingPunct="1"/>
            <a:r>
              <a:rPr lang="en-US" altLang="en-US">
                <a:latin typeface="Arial" charset="0"/>
              </a:rPr>
              <a:t>30 y</a:t>
            </a:r>
          </a:p>
        </p:txBody>
      </p:sp>
      <p:sp>
        <p:nvSpPr>
          <p:cNvPr id="85039" name="Text Box 47"/>
          <p:cNvSpPr txBox="1">
            <a:spLocks noChangeArrowheads="1"/>
          </p:cNvSpPr>
          <p:nvPr/>
        </p:nvSpPr>
        <p:spPr bwMode="auto">
          <a:xfrm>
            <a:off x="4911725" y="2924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55</a:t>
            </a:r>
          </a:p>
        </p:txBody>
      </p:sp>
      <p:sp>
        <p:nvSpPr>
          <p:cNvPr id="85040" name="Text Box 48"/>
          <p:cNvSpPr txBox="1">
            <a:spLocks noChangeArrowheads="1"/>
          </p:cNvSpPr>
          <p:nvPr/>
        </p:nvSpPr>
        <p:spPr bwMode="auto">
          <a:xfrm>
            <a:off x="6156325" y="2924175"/>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58</a:t>
            </a:r>
          </a:p>
        </p:txBody>
      </p:sp>
      <p:sp>
        <p:nvSpPr>
          <p:cNvPr id="85041" name="Line 49"/>
          <p:cNvSpPr>
            <a:spLocks noChangeShapeType="1"/>
          </p:cNvSpPr>
          <p:nvPr/>
        </p:nvSpPr>
        <p:spPr bwMode="auto">
          <a:xfrm flipH="1">
            <a:off x="1763713" y="1989138"/>
            <a:ext cx="6477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42" name="Text Box 50"/>
          <p:cNvSpPr txBox="1">
            <a:spLocks noChangeArrowheads="1"/>
          </p:cNvSpPr>
          <p:nvPr/>
        </p:nvSpPr>
        <p:spPr bwMode="auto">
          <a:xfrm>
            <a:off x="6732588" y="3789363"/>
            <a:ext cx="10842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S</a:t>
            </a:r>
            <a:r>
              <a:rPr lang="en-US" altLang="en-US">
                <a:latin typeface="Arial" charset="0"/>
              </a:rPr>
              <a:t>erv.Ca </a:t>
            </a:r>
          </a:p>
          <a:p>
            <a:pPr eaLnBrk="1" hangingPunct="1"/>
            <a:r>
              <a:rPr lang="en-US" altLang="en-US">
                <a:latin typeface="Arial" charset="0"/>
              </a:rPr>
              <a:t>32 y</a:t>
            </a:r>
          </a:p>
          <a:p>
            <a:pPr eaLnBrk="1" hangingPunct="1"/>
            <a:endParaRPr lang="en-US" altLang="en-US">
              <a:latin typeface="Arial" charset="0"/>
            </a:endParaRPr>
          </a:p>
        </p:txBody>
      </p:sp>
      <p:sp>
        <p:nvSpPr>
          <p:cNvPr id="85043" name="Text Box 51"/>
          <p:cNvSpPr txBox="1">
            <a:spLocks noChangeArrowheads="1"/>
          </p:cNvSpPr>
          <p:nvPr/>
        </p:nvSpPr>
        <p:spPr bwMode="auto">
          <a:xfrm>
            <a:off x="7308850" y="2924175"/>
            <a:ext cx="45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60</a:t>
            </a:r>
          </a:p>
        </p:txBody>
      </p:sp>
      <p:sp>
        <p:nvSpPr>
          <p:cNvPr id="85044" name="Line 52"/>
          <p:cNvSpPr>
            <a:spLocks noChangeShapeType="1"/>
          </p:cNvSpPr>
          <p:nvPr/>
        </p:nvSpPr>
        <p:spPr bwMode="auto">
          <a:xfrm flipH="1">
            <a:off x="4932363" y="1989138"/>
            <a:ext cx="576262"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45" name="Text Box 53"/>
          <p:cNvSpPr txBox="1">
            <a:spLocks noChangeArrowheads="1"/>
          </p:cNvSpPr>
          <p:nvPr/>
        </p:nvSpPr>
        <p:spPr bwMode="auto">
          <a:xfrm>
            <a:off x="4335463" y="2008188"/>
            <a:ext cx="50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 58</a:t>
            </a:r>
          </a:p>
          <a:p>
            <a:pPr eaLnBrk="1" hangingPunct="1"/>
            <a:r>
              <a:rPr lang="en-US" altLang="en-US">
                <a:latin typeface="Arial" charset="0"/>
              </a:rPr>
              <a:t>MI</a:t>
            </a:r>
          </a:p>
        </p:txBody>
      </p:sp>
      <p:sp>
        <p:nvSpPr>
          <p:cNvPr id="85046" name="Text Box 54"/>
          <p:cNvSpPr txBox="1">
            <a:spLocks noChangeArrowheads="1"/>
          </p:cNvSpPr>
          <p:nvPr/>
        </p:nvSpPr>
        <p:spPr bwMode="auto">
          <a:xfrm>
            <a:off x="2967038" y="24399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84</a:t>
            </a:r>
          </a:p>
        </p:txBody>
      </p:sp>
      <p:sp>
        <p:nvSpPr>
          <p:cNvPr id="85047" name="Text Box 55"/>
          <p:cNvSpPr txBox="1">
            <a:spLocks noChangeArrowheads="1"/>
          </p:cNvSpPr>
          <p:nvPr/>
        </p:nvSpPr>
        <p:spPr bwMode="auto">
          <a:xfrm>
            <a:off x="3111500" y="2924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a:latin typeface="Arial" charset="0"/>
              </a:rPr>
              <a:t>56</a:t>
            </a:r>
          </a:p>
        </p:txBody>
      </p:sp>
      <p:sp>
        <p:nvSpPr>
          <p:cNvPr id="85048" name="Text Box 56"/>
          <p:cNvSpPr txBox="1">
            <a:spLocks noChangeArrowheads="1"/>
          </p:cNvSpPr>
          <p:nvPr/>
        </p:nvSpPr>
        <p:spPr bwMode="auto">
          <a:xfrm>
            <a:off x="755650" y="2008188"/>
            <a:ext cx="1008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a:latin typeface="Arial" charset="0"/>
              </a:rPr>
              <a:t>KRK</a:t>
            </a:r>
            <a:r>
              <a:rPr lang="en-US" altLang="en-US">
                <a:latin typeface="Arial" charset="0"/>
              </a:rPr>
              <a:t> 79</a:t>
            </a:r>
          </a:p>
          <a:p>
            <a:pPr eaLnBrk="1" hangingPunct="1"/>
            <a:r>
              <a:rPr lang="en-US" altLang="en-US">
                <a:latin typeface="Arial" charset="0"/>
              </a:rPr>
              <a:t>d.82</a:t>
            </a:r>
          </a:p>
        </p:txBody>
      </p:sp>
      <p:sp>
        <p:nvSpPr>
          <p:cNvPr id="85049" name="Text Box 57"/>
          <p:cNvSpPr txBox="1">
            <a:spLocks noChangeArrowheads="1"/>
          </p:cNvSpPr>
          <p:nvPr/>
        </p:nvSpPr>
        <p:spPr bwMode="auto">
          <a:xfrm>
            <a:off x="1384300" y="1335088"/>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Mersin</a:t>
            </a:r>
            <a:endParaRPr lang="en-US" altLang="en-US" sz="2000">
              <a:latin typeface="Arial" charset="0"/>
            </a:endParaRPr>
          </a:p>
        </p:txBody>
      </p:sp>
      <p:sp>
        <p:nvSpPr>
          <p:cNvPr id="85050" name="Text Box 58"/>
          <p:cNvSpPr txBox="1">
            <a:spLocks noChangeArrowheads="1"/>
          </p:cNvSpPr>
          <p:nvPr/>
        </p:nvSpPr>
        <p:spPr bwMode="auto">
          <a:xfrm>
            <a:off x="5364163" y="1341438"/>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tr-TR" altLang="en-US" sz="2000">
                <a:latin typeface="Arial" charset="0"/>
              </a:rPr>
              <a:t>Almanya</a:t>
            </a:r>
            <a:endParaRPr lang="en-US" altLang="en-US" sz="200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28700" y="1524000"/>
          <a:ext cx="7048500" cy="3759519"/>
        </p:xfrm>
        <a:graphic>
          <a:graphicData uri="http://schemas.openxmlformats.org/drawingml/2006/table">
            <a:tbl>
              <a:tblPr/>
              <a:tblGrid>
                <a:gridCol w="1952625"/>
                <a:gridCol w="5095875"/>
              </a:tblGrid>
              <a:tr h="65405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a:ln>
                          <a:noFill/>
                        </a:ln>
                        <a:solidFill>
                          <a:schemeClr val="tx2"/>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000" b="1" i="0" u="none" strike="noStrike" cap="none" normalizeH="0" baseline="0">
                          <a:ln>
                            <a:noFill/>
                          </a:ln>
                          <a:solidFill>
                            <a:schemeClr val="tx2"/>
                          </a:solidFill>
                          <a:effectLst/>
                          <a:latin typeface="Verdana" charset="0"/>
                        </a:rPr>
                        <a:t>Cowden Sendromu (</a:t>
                      </a:r>
                      <a:r>
                        <a:rPr kumimoji="0" lang="tr-TR" altLang="en-US" sz="2000" b="1" i="1" u="none" strike="noStrike" cap="none" normalizeH="0" baseline="0">
                          <a:ln>
                            <a:noFill/>
                          </a:ln>
                          <a:solidFill>
                            <a:schemeClr val="tx2"/>
                          </a:solidFill>
                          <a:effectLst/>
                          <a:latin typeface="Verdana" charset="0"/>
                        </a:rPr>
                        <a:t>PTEN</a:t>
                      </a:r>
                      <a:r>
                        <a:rPr kumimoji="0" lang="tr-TR" altLang="en-US" sz="2000" b="1" i="0" u="none" strike="noStrike" cap="none" normalizeH="0" baseline="0">
                          <a:ln>
                            <a:noFill/>
                          </a:ln>
                          <a:solidFill>
                            <a:schemeClr val="tx2"/>
                          </a:solidFill>
                          <a:effectLst/>
                          <a:latin typeface="Verdana"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2000" b="1" i="0" u="none" strike="noStrike" cap="none" normalizeH="0" baseline="0">
                          <a:ln>
                            <a:noFill/>
                          </a:ln>
                          <a:solidFill>
                            <a:schemeClr val="tx2"/>
                          </a:solidFill>
                          <a:effectLst/>
                          <a:latin typeface="Verdana" charset="0"/>
                        </a:rPr>
                        <a:t>(multiple hamartom sendromu)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Klinik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Mukokutanöz lezyonlar</a:t>
                      </a:r>
                      <a:r>
                        <a:rPr kumimoji="0" lang="en-US" altLang="en-US" sz="1800" b="0" i="0" u="none" strike="noStrike" cap="none" normalizeH="0" baseline="0">
                          <a:ln>
                            <a:noFill/>
                          </a:ln>
                          <a:solidFill>
                            <a:schemeClr val="tx2"/>
                          </a:solidFill>
                          <a:effectLst/>
                          <a:latin typeface="Verdana" charset="0"/>
                        </a:rPr>
                        <a:t>, Trişilemmoma</a:t>
                      </a:r>
                      <a:r>
                        <a:rPr kumimoji="0" lang="tr-TR" altLang="en-US" sz="1800" b="0" i="0" u="none" strike="noStrike" cap="none" normalizeH="0" baseline="0">
                          <a:ln>
                            <a:noFill/>
                          </a:ln>
                          <a:solidFill>
                            <a:schemeClr val="tx2"/>
                          </a:solidFill>
                          <a:effectLst/>
                          <a:latin typeface="Verdana" charset="0"/>
                        </a:rPr>
                        <a:t>, </a:t>
                      </a:r>
                      <a:r>
                        <a:rPr kumimoji="0" lang="en-US" altLang="en-US" sz="1800" b="0" i="0" u="none" strike="noStrike" cap="none" normalizeH="0" baseline="0">
                          <a:ln>
                            <a:noFill/>
                          </a:ln>
                          <a:solidFill>
                            <a:schemeClr val="tx2"/>
                          </a:solidFill>
                          <a:effectLst/>
                          <a:latin typeface="Verdana" charset="0"/>
                        </a:rPr>
                        <a:t>Makrosefali, </a:t>
                      </a:r>
                      <a:r>
                        <a:rPr kumimoji="0" lang="tr-TR" altLang="en-US" sz="1800" b="0" i="0" u="none" strike="noStrike" cap="none" normalizeH="0" baseline="0">
                          <a:ln>
                            <a:noFill/>
                          </a:ln>
                          <a:solidFill>
                            <a:schemeClr val="tx2"/>
                          </a:solidFill>
                          <a:effectLst/>
                          <a:latin typeface="Verdana" charset="0"/>
                        </a:rPr>
                        <a:t>artmış kanser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Meme kanseri riski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%67-76,  benign fibroadenom, fibrokistik hastalık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%25-50 yaşam boyu meme kanseri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Tiroid kanseri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Nonmedüller /folliküler /bazen papiller .....%10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Mutasyon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1" u="none" strike="noStrike" cap="none" normalizeH="0" baseline="0">
                          <a:ln>
                            <a:noFill/>
                          </a:ln>
                          <a:solidFill>
                            <a:schemeClr val="tx2"/>
                          </a:solidFill>
                          <a:effectLst/>
                          <a:latin typeface="Verdana" charset="0"/>
                        </a:rPr>
                        <a:t>PTEN </a:t>
                      </a:r>
                      <a:r>
                        <a:rPr kumimoji="0" lang="tr-TR" altLang="en-US" sz="1800" b="0" i="0" u="none" strike="noStrike" cap="none" normalizeH="0" baseline="0">
                          <a:ln>
                            <a:noFill/>
                          </a:ln>
                          <a:solidFill>
                            <a:schemeClr val="tx2"/>
                          </a:solidFill>
                          <a:effectLst/>
                          <a:latin typeface="Verdana" charset="0"/>
                        </a:rPr>
                        <a:t>geni, 10. kromozom, 403aa kodlar</a:t>
                      </a:r>
                      <a:endParaRPr kumimoji="0" lang="tr-TR" altLang="en-US" sz="1800" b="0" i="1" u="none" strike="noStrike" cap="none" normalizeH="0" baseline="0">
                        <a:ln>
                          <a:noFill/>
                        </a:ln>
                        <a:solidFill>
                          <a:schemeClr val="tx2"/>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Gen işlevi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2"/>
                          </a:solidFill>
                          <a:effectLst/>
                          <a:latin typeface="Verdana" charset="0"/>
                        </a:rPr>
                        <a:t>Tümör baskılayıcı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124075" y="765175"/>
            <a:ext cx="5495925" cy="1008063"/>
          </a:xfrm>
        </p:spPr>
        <p:txBody>
          <a:bodyPr/>
          <a:lstStyle/>
          <a:p>
            <a:pPr eaLnBrk="1" hangingPunct="1">
              <a:defRPr/>
            </a:pPr>
            <a:r>
              <a:rPr lang="tr-TR" sz="4000" smtClean="0"/>
              <a:t>3. olgu değerlendirme</a:t>
            </a:r>
            <a:endParaRPr lang="en-US" sz="4000" smtClean="0"/>
          </a:p>
        </p:txBody>
      </p:sp>
      <p:sp>
        <p:nvSpPr>
          <p:cNvPr id="261123" name="Rectangle 3"/>
          <p:cNvSpPr>
            <a:spLocks noGrp="1" noChangeArrowheads="1"/>
          </p:cNvSpPr>
          <p:nvPr>
            <p:ph type="body" idx="1"/>
          </p:nvPr>
        </p:nvSpPr>
        <p:spPr>
          <a:xfrm>
            <a:off x="457200" y="1989138"/>
            <a:ext cx="8139113" cy="4154487"/>
          </a:xfrm>
        </p:spPr>
        <p:txBody>
          <a:bodyPr/>
          <a:lstStyle/>
          <a:p>
            <a:pPr eaLnBrk="1" hangingPunct="1">
              <a:lnSpc>
                <a:spcPct val="105000"/>
              </a:lnSpc>
              <a:spcBef>
                <a:spcPct val="25000"/>
              </a:spcBef>
              <a:spcAft>
                <a:spcPct val="25000"/>
              </a:spcAft>
              <a:buFont typeface="Wingdings" pitchFamily="2" charset="2"/>
              <a:buChar char="u"/>
              <a:defRPr/>
            </a:pPr>
            <a:r>
              <a:rPr lang="tr-TR" sz="2400" b="1" smtClean="0"/>
              <a:t>Tanıyı doğrulama</a:t>
            </a:r>
            <a:r>
              <a:rPr lang="en-US" sz="2400" b="1" smtClean="0"/>
              <a:t>!</a:t>
            </a:r>
            <a:r>
              <a:rPr lang="en-US" sz="2400" smtClean="0"/>
              <a:t>  </a:t>
            </a:r>
            <a:r>
              <a:rPr lang="tr-TR" sz="2400" smtClean="0"/>
              <a:t>Tüm aile öyküsündeki kanser olguları için olabildiğince bilgi topla, patolji raporları v.b</a:t>
            </a:r>
            <a:endParaRPr lang="en-US" sz="2400" smtClean="0"/>
          </a:p>
          <a:p>
            <a:pPr eaLnBrk="1" hangingPunct="1">
              <a:lnSpc>
                <a:spcPct val="105000"/>
              </a:lnSpc>
              <a:spcBef>
                <a:spcPct val="25000"/>
              </a:spcBef>
              <a:spcAft>
                <a:spcPct val="25000"/>
              </a:spcAft>
              <a:buFont typeface="Wingdings" pitchFamily="2" charset="2"/>
              <a:buChar char="u"/>
              <a:defRPr/>
            </a:pPr>
            <a:r>
              <a:rPr lang="tr-TR" sz="2400" smtClean="0"/>
              <a:t>Tanılar doğruysa</a:t>
            </a:r>
            <a:r>
              <a:rPr lang="en-US" sz="2400" smtClean="0"/>
              <a:t>: </a:t>
            </a:r>
            <a:r>
              <a:rPr lang="tr-TR" sz="2400" smtClean="0"/>
              <a:t>KRK sendromu ile ilişkili bir </a:t>
            </a:r>
            <a:r>
              <a:rPr lang="en-US" sz="2400" smtClean="0"/>
              <a:t>(HNPCC, FAP, </a:t>
            </a:r>
            <a:r>
              <a:rPr lang="tr-TR" sz="2400" smtClean="0"/>
              <a:t>vb</a:t>
            </a:r>
            <a:r>
              <a:rPr lang="en-US" sz="2400" smtClean="0"/>
              <a:t>)</a:t>
            </a:r>
            <a:r>
              <a:rPr lang="tr-TR" sz="2400" smtClean="0"/>
              <a:t> aile öyküsü yoktur.</a:t>
            </a:r>
            <a:r>
              <a:rPr lang="en-US" sz="2400" smtClean="0"/>
              <a:t> </a:t>
            </a:r>
          </a:p>
          <a:p>
            <a:pPr lvl="1" eaLnBrk="1" hangingPunct="1">
              <a:lnSpc>
                <a:spcPct val="105000"/>
              </a:lnSpc>
              <a:spcBef>
                <a:spcPct val="25000"/>
              </a:spcBef>
              <a:spcAft>
                <a:spcPct val="25000"/>
              </a:spcAft>
              <a:defRPr/>
            </a:pPr>
            <a:r>
              <a:rPr lang="tr-TR" sz="2000" smtClean="0">
                <a:solidFill>
                  <a:srgbClr val="0000CC"/>
                </a:solidFill>
              </a:rPr>
              <a:t>Hasan’ın KRK riski</a:t>
            </a:r>
            <a:r>
              <a:rPr lang="en-US" sz="2000" smtClean="0">
                <a:solidFill>
                  <a:srgbClr val="0000CC"/>
                </a:solidFill>
              </a:rPr>
              <a:t> 2 to 3 </a:t>
            </a:r>
            <a:r>
              <a:rPr lang="tr-TR" sz="2000" smtClean="0">
                <a:solidFill>
                  <a:srgbClr val="0000CC"/>
                </a:solidFill>
              </a:rPr>
              <a:t>kat artmıştır. Bir 1. derece hasta akraba nedeniyle </a:t>
            </a:r>
            <a:r>
              <a:rPr lang="en-US" sz="2000" smtClean="0">
                <a:solidFill>
                  <a:srgbClr val="0000CC"/>
                </a:solidFill>
              </a:rPr>
              <a:t>(&gt;50)</a:t>
            </a:r>
          </a:p>
          <a:p>
            <a:pPr lvl="1" eaLnBrk="1" hangingPunct="1">
              <a:lnSpc>
                <a:spcPct val="105000"/>
              </a:lnSpc>
              <a:spcBef>
                <a:spcPct val="25000"/>
              </a:spcBef>
              <a:spcAft>
                <a:spcPct val="25000"/>
              </a:spcAft>
              <a:defRPr/>
            </a:pPr>
            <a:r>
              <a:rPr lang="tr-TR" sz="2000" smtClean="0">
                <a:solidFill>
                  <a:srgbClr val="0000CC"/>
                </a:solidFill>
              </a:rPr>
              <a:t>Orta</a:t>
            </a:r>
            <a:r>
              <a:rPr lang="en-US" sz="2000" smtClean="0">
                <a:solidFill>
                  <a:srgbClr val="0000CC"/>
                </a:solidFill>
              </a:rPr>
              <a:t>/</a:t>
            </a:r>
            <a:r>
              <a:rPr lang="tr-TR" sz="2000" smtClean="0">
                <a:solidFill>
                  <a:srgbClr val="0000CC"/>
                </a:solidFill>
              </a:rPr>
              <a:t>ailesel</a:t>
            </a:r>
            <a:r>
              <a:rPr lang="en-US" sz="2000" smtClean="0">
                <a:solidFill>
                  <a:srgbClr val="0000CC"/>
                </a:solidFill>
              </a:rPr>
              <a:t> risk: </a:t>
            </a:r>
            <a:r>
              <a:rPr lang="tr-TR" sz="2000" smtClean="0">
                <a:solidFill>
                  <a:srgbClr val="0000CC"/>
                </a:solidFill>
              </a:rPr>
              <a:t>Kolonoskopi ile 40 y’da (veya ailedeki en genç olgudan 10 yıl önce) düzenli incelemeler başlayabilir</a:t>
            </a:r>
            <a:r>
              <a:rPr lang="en-US" sz="2000" smtClean="0">
                <a:solidFill>
                  <a:srgbClr val="0000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533400"/>
          <a:ext cx="8001000" cy="4400869"/>
        </p:xfrm>
        <a:graphic>
          <a:graphicData uri="http://schemas.openxmlformats.org/drawingml/2006/table">
            <a:tbl>
              <a:tblPr/>
              <a:tblGrid>
                <a:gridCol w="2216150"/>
                <a:gridCol w="5784850"/>
              </a:tblGrid>
              <a:tr h="654050">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2"/>
                          </a:solidFill>
                          <a:effectLst/>
                          <a:latin typeface="Verdana" charset="0"/>
                        </a:rPr>
                        <a:t>Kalıtsal diffüz gastrik kanser (CDH1, cadherin tip1)</a:t>
                      </a:r>
                      <a:endParaRPr kumimoji="0" lang="tr-TR" altLang="en-US" sz="2000" b="1" i="0" u="none" strike="noStrike" cap="none" normalizeH="0" baseline="0">
                        <a:ln>
                          <a:noFill/>
                        </a:ln>
                        <a:solidFill>
                          <a:schemeClr val="tx2"/>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Meme kanseri ilişkisi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Verdana" charset="0"/>
                        </a:rPr>
                        <a:t>Ender </a:t>
                      </a: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rowSpan="2">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Klinik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Verdana" charset="0"/>
                        </a:rPr>
                        <a:t>Lobular meme kanseri </a:t>
                      </a: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vMerge="1">
                  <a:txBody>
                    <a:bodyPr/>
                    <a:lstStyle/>
                    <a:p>
                      <a:endParaRPr lang="en-US"/>
                    </a:p>
                  </a:txBody>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Kanser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Verdana" charset="0"/>
                        </a:rPr>
                        <a:t>CDH1 mutasyonu olanlarda  75 yaş üstünde</a:t>
                      </a:r>
                      <a:r>
                        <a:rPr kumimoji="0" lang="tr-TR" altLang="en-US" sz="1800" b="0" i="0" u="none" strike="noStrike" cap="none" normalizeH="0" baseline="0">
                          <a:ln>
                            <a:noFill/>
                          </a:ln>
                          <a:solidFill>
                            <a:schemeClr val="tx1"/>
                          </a:solidFill>
                          <a:effectLst/>
                          <a:latin typeface="Verdana" charset="0"/>
                        </a:rPr>
                        <a:t> </a:t>
                      </a:r>
                      <a:r>
                        <a:rPr kumimoji="0" lang="en-US" altLang="en-US" sz="1800" b="0" i="0" u="none" strike="noStrike" cap="none" normalizeH="0" baseline="0">
                          <a:ln>
                            <a:noFill/>
                          </a:ln>
                          <a:solidFill>
                            <a:schemeClr val="tx1"/>
                          </a:solidFill>
                          <a:effectLst/>
                          <a:latin typeface="Verdana" charset="0"/>
                        </a:rPr>
                        <a:t>%</a:t>
                      </a:r>
                      <a:r>
                        <a:rPr kumimoji="0" lang="tr-TR" altLang="en-US" sz="1800" b="0" i="0" u="none" strike="noStrike" cap="none" normalizeH="0" baseline="0">
                          <a:ln>
                            <a:noFill/>
                          </a:ln>
                          <a:solidFill>
                            <a:schemeClr val="tx1"/>
                          </a:solidFill>
                          <a:effectLst/>
                          <a:latin typeface="Verdana" charset="0"/>
                        </a:rPr>
                        <a:t>50 </a:t>
                      </a:r>
                      <a:r>
                        <a:rPr kumimoji="0" lang="en-US" altLang="en-US" sz="1800" b="0" i="0" u="none" strike="noStrike" cap="none" normalizeH="0" baseline="0">
                          <a:ln>
                            <a:noFill/>
                          </a:ln>
                          <a:solidFill>
                            <a:schemeClr val="tx1"/>
                          </a:solidFill>
                          <a:effectLst/>
                          <a:latin typeface="Verdana" charset="0"/>
                        </a:rPr>
                        <a:t>risk</a:t>
                      </a: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Aile öyküsü/tanı kriteri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a:ln>
                            <a:noFill/>
                          </a:ln>
                          <a:solidFill>
                            <a:schemeClr val="tx1"/>
                          </a:solidFill>
                          <a:effectLst/>
                          <a:latin typeface="Verdana" charset="0"/>
                        </a:rPr>
                        <a:t>Mutasyon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60000"/>
                        <a:buFont typeface="Wingdings" charset="2"/>
                        <a:defRPr sz="2800">
                          <a:solidFill>
                            <a:schemeClr val="tx1"/>
                          </a:solidFill>
                          <a:latin typeface="Verdana" charset="0"/>
                        </a:defRPr>
                      </a:lvl1pPr>
                      <a:lvl2pPr marL="742950" indent="-285750">
                        <a:spcBef>
                          <a:spcPct val="20000"/>
                        </a:spcBef>
                        <a:buClr>
                          <a:schemeClr val="tx1"/>
                        </a:buClr>
                        <a:defRPr sz="2400">
                          <a:solidFill>
                            <a:schemeClr val="tx1"/>
                          </a:solidFill>
                          <a:latin typeface="Verdana" charset="0"/>
                        </a:defRPr>
                      </a:lvl2pPr>
                      <a:lvl3pPr marL="1143000" indent="-228600">
                        <a:spcBef>
                          <a:spcPct val="20000"/>
                        </a:spcBef>
                        <a:buClr>
                          <a:schemeClr val="hlink"/>
                        </a:buClr>
                        <a:buSzPct val="60000"/>
                        <a:buFont typeface="Wingdings" charset="2"/>
                        <a:defRPr sz="2000">
                          <a:solidFill>
                            <a:schemeClr val="tx1"/>
                          </a:solidFill>
                          <a:latin typeface="Verdana" charset="0"/>
                        </a:defRPr>
                      </a:lvl3pPr>
                      <a:lvl4pPr marL="1600200" indent="-228600">
                        <a:spcBef>
                          <a:spcPct val="20000"/>
                        </a:spcBef>
                        <a:buClr>
                          <a:schemeClr val="tx1"/>
                        </a:buClr>
                        <a:defRPr>
                          <a:solidFill>
                            <a:schemeClr val="tx1"/>
                          </a:solidFill>
                          <a:latin typeface="Verdana" charset="0"/>
                        </a:defRPr>
                      </a:lvl4pPr>
                      <a:lvl5pPr marL="2057400" indent="-228600">
                        <a:spcBef>
                          <a:spcPct val="20000"/>
                        </a:spcBef>
                        <a:buClr>
                          <a:schemeClr val="folHlink"/>
                        </a:buClr>
                        <a:buSzPct val="6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6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Verdana" charset="0"/>
                        </a:rPr>
                        <a:t>cadherin 1, type 1, E-cadherin [epithelial] tümör baskılayıcı gen</a:t>
                      </a:r>
                      <a:endParaRPr kumimoji="0" lang="tr-TR" altLang="en-US" sz="1800" b="0" i="0" u="none" strike="noStrike" cap="none" normalizeH="0" baseline="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tellite Dish">
  <a:themeElements>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Satellite Dish</Template>
  <TotalTime>5204</TotalTime>
  <Words>4387</Words>
  <Application>Microsoft Macintosh PowerPoint</Application>
  <PresentationFormat>On-screen Show (4:3)</PresentationFormat>
  <Paragraphs>973</Paragraphs>
  <Slides>80</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Verdana</vt:lpstr>
      <vt:lpstr>Arial</vt:lpstr>
      <vt:lpstr>Wingdings</vt:lpstr>
      <vt:lpstr>Times New Roman</vt:lpstr>
      <vt:lpstr>Calibri</vt:lpstr>
      <vt:lpstr>Arial Unicode MS</vt:lpstr>
      <vt:lpstr>Satellite Dish</vt:lpstr>
      <vt:lpstr>Ailesel ve Kalıtsal Kanserler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Kolorektak Kanser Genetiği</vt:lpstr>
      <vt:lpstr>PowerPoint Presentation</vt:lpstr>
      <vt:lpstr>PowerPoint Presentation</vt:lpstr>
      <vt:lpstr>PowerPoint Presentation</vt:lpstr>
      <vt:lpstr>Olgu</vt:lpstr>
      <vt:lpstr>Pedigri</vt:lpstr>
      <vt:lpstr>PowerPoint Presentation</vt:lpstr>
      <vt:lpstr> 2. Olgu</vt:lpstr>
      <vt:lpstr>PowerPoint Presentation</vt:lpstr>
      <vt:lpstr>3. olgu </vt:lpstr>
      <vt:lpstr>Kalıtsal kolorektal kanserler</vt:lpstr>
      <vt:lpstr>Genetik etkenler / Çevresel etkenler</vt:lpstr>
      <vt:lpstr>FAP</vt:lpstr>
      <vt:lpstr>Klinik Semptomlar </vt:lpstr>
      <vt:lpstr>Klinik Semptomlar</vt:lpstr>
      <vt:lpstr>CHRPE</vt:lpstr>
      <vt:lpstr>APC Geni</vt:lpstr>
      <vt:lpstr>PowerPoint Presentation</vt:lpstr>
      <vt:lpstr>PowerPoint Presentation</vt:lpstr>
      <vt:lpstr>APC (Tümör Baskılayıcı Gen)</vt:lpstr>
      <vt:lpstr>Risk altındaki bireyler için</vt:lpstr>
      <vt:lpstr>Genetik</vt:lpstr>
      <vt:lpstr>PowerPoint Presentation</vt:lpstr>
      <vt:lpstr>Genetik danışamanlık</vt:lpstr>
      <vt:lpstr>Presemptomatik Test</vt:lpstr>
      <vt:lpstr>Protein Trunkasyon Testi</vt:lpstr>
      <vt:lpstr> PTT testi </vt:lpstr>
      <vt:lpstr>PowerPoint Presentation</vt:lpstr>
      <vt:lpstr>Atenüe Adenomatöz Polipozis Koli (AAPC)</vt:lpstr>
      <vt:lpstr>HNPKK:  “Lynch sendromu”</vt:lpstr>
      <vt:lpstr>HNPKK</vt:lpstr>
      <vt:lpstr>HNPKK yaşam boyu kanser riskleri</vt:lpstr>
      <vt:lpstr>PowerPoint Presentation</vt:lpstr>
      <vt:lpstr>HNPKK </vt:lpstr>
      <vt:lpstr>Mikrosatellit İnstabilitesi (MSI)</vt:lpstr>
      <vt:lpstr>PowerPoint Presentation</vt:lpstr>
      <vt:lpstr>MSI/IHK incelemesi</vt:lpstr>
      <vt:lpstr>PowerPoint Presentation</vt:lpstr>
      <vt:lpstr>PowerPoint Presentation</vt:lpstr>
      <vt:lpstr> MAP sendromu/MYH geni </vt:lpstr>
      <vt:lpstr>Peutz-Jeghers sendromu </vt:lpstr>
      <vt:lpstr>Ailesel Jüvenil Polipozis</vt:lpstr>
      <vt:lpstr>KRK Risk İncelemesi: </vt:lpstr>
      <vt:lpstr>Aile öyküsü ayrıntıları</vt:lpstr>
      <vt:lpstr>Genetik değerlendirme kararı vermek için:</vt:lpstr>
      <vt:lpstr>PowerPoint Presentation</vt:lpstr>
      <vt:lpstr>KRK’de yaklaşık risk </vt:lpstr>
      <vt:lpstr>Aile öyküsüne göre yaklaşık risk </vt:lpstr>
      <vt:lpstr>Yaşam boyu kolon kanseri riski</vt:lpstr>
      <vt:lpstr>Risk Sınıflaması</vt:lpstr>
      <vt:lpstr>Kanser Genetiği Danışmanlığı</vt:lpstr>
      <vt:lpstr>Kanserde Genetik Test:  Bilgilendirilmiş onam</vt:lpstr>
      <vt:lpstr>Kanserde Genetik Test:  Bilgilendirilmiş onam</vt:lpstr>
      <vt:lpstr>PowerPoint Presentation</vt:lpstr>
      <vt:lpstr> 2. Olgu</vt:lpstr>
      <vt:lpstr>2. Olgu değerlendirme</vt:lpstr>
      <vt:lpstr>PowerPoint Presentation</vt:lpstr>
      <vt:lpstr>3. olgu </vt:lpstr>
      <vt:lpstr>3. olgu değerlendirme</vt:lpstr>
    </vt:vector>
  </TitlesOfParts>
  <Company>Home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Gardner Syndrome</dc:title>
  <dc:creator>Marybeth Hummel</dc:creator>
  <cp:lastModifiedBy>Timur Tuncalı</cp:lastModifiedBy>
  <cp:revision>125</cp:revision>
  <cp:lastPrinted>1601-01-01T00:00:00Z</cp:lastPrinted>
  <dcterms:created xsi:type="dcterms:W3CDTF">2000-09-24T22:05:11Z</dcterms:created>
  <dcterms:modified xsi:type="dcterms:W3CDTF">2018-05-02T11:42:13Z</dcterms:modified>
</cp:coreProperties>
</file>