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4"/>
  </p:notesMasterIdLst>
  <p:handoutMasterIdLst>
    <p:handoutMasterId r:id="rId15"/>
  </p:handoutMasterIdLst>
  <p:sldIdLst>
    <p:sldId id="668" r:id="rId4"/>
    <p:sldId id="723" r:id="rId5"/>
    <p:sldId id="724" r:id="rId6"/>
    <p:sldId id="725" r:id="rId7"/>
    <p:sldId id="726" r:id="rId8"/>
    <p:sldId id="727" r:id="rId9"/>
    <p:sldId id="728" r:id="rId10"/>
    <p:sldId id="729" r:id="rId11"/>
    <p:sldId id="710" r:id="rId12"/>
    <p:sldId id="718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 varScale="1">
        <p:scale>
          <a:sx n="86" d="100"/>
          <a:sy n="86" d="100"/>
        </p:scale>
        <p:origin x="1692" y="9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66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GGY214</a:t>
            </a:r>
            <a: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YAPI BİLGİSİ VE MALİYET ANALİZİ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3198" y="4382651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Mustafa YILMAZ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err="1" smtClean="0"/>
              <a:t>Kymmell</a:t>
            </a:r>
            <a:r>
              <a:rPr lang="tr-TR" dirty="0"/>
              <a:t>, W., 2008. </a:t>
            </a:r>
            <a:r>
              <a:rPr lang="tr-TR" dirty="0" err="1"/>
              <a:t>Building</a:t>
            </a:r>
            <a:r>
              <a:rPr lang="tr-TR" dirty="0"/>
              <a:t> Information </a:t>
            </a:r>
            <a:r>
              <a:rPr lang="tr-TR" dirty="0" err="1"/>
              <a:t>Modeling</a:t>
            </a:r>
            <a:r>
              <a:rPr lang="tr-TR" dirty="0"/>
              <a:t>: Planning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Managing</a:t>
            </a:r>
            <a:r>
              <a:rPr lang="tr-TR" dirty="0"/>
              <a:t> Construction </a:t>
            </a:r>
            <a:r>
              <a:rPr lang="tr-TR" dirty="0" err="1"/>
              <a:t>Projects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4D CAD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Simulations</a:t>
            </a:r>
            <a:r>
              <a:rPr lang="tr-TR" dirty="0"/>
              <a:t>, 1st Edition, </a:t>
            </a:r>
            <a:r>
              <a:rPr lang="tr-TR" dirty="0" err="1"/>
              <a:t>McGraw-Hill</a:t>
            </a:r>
            <a:r>
              <a:rPr lang="tr-TR" dirty="0"/>
              <a:t> Construction Series, Set 2, USA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Mann, A.P., 1989. </a:t>
            </a:r>
            <a:r>
              <a:rPr lang="tr-TR" dirty="0" err="1"/>
              <a:t>Illustrated</a:t>
            </a:r>
            <a:r>
              <a:rPr lang="tr-TR" dirty="0"/>
              <a:t> </a:t>
            </a:r>
            <a:r>
              <a:rPr lang="tr-TR" dirty="0" err="1"/>
              <a:t>Residential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Commercial Construction, </a:t>
            </a:r>
            <a:r>
              <a:rPr lang="tr-TR" dirty="0" err="1"/>
              <a:t>Prentice</a:t>
            </a:r>
            <a:r>
              <a:rPr lang="tr-TR" dirty="0"/>
              <a:t> </a:t>
            </a:r>
            <a:r>
              <a:rPr lang="tr-TR" dirty="0" err="1"/>
              <a:t>Hall</a:t>
            </a:r>
            <a:r>
              <a:rPr lang="tr-TR" dirty="0"/>
              <a:t> </a:t>
            </a:r>
            <a:r>
              <a:rPr lang="tr-TR" dirty="0" err="1"/>
              <a:t>Englewood</a:t>
            </a:r>
            <a:r>
              <a:rPr lang="tr-TR" dirty="0"/>
              <a:t> </a:t>
            </a:r>
            <a:r>
              <a:rPr lang="tr-TR" dirty="0" err="1"/>
              <a:t>Cliffs</a:t>
            </a:r>
            <a:r>
              <a:rPr lang="tr-TR" dirty="0"/>
              <a:t>, New Jersey, USA.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Mindham</a:t>
            </a:r>
            <a:r>
              <a:rPr lang="tr-TR" dirty="0"/>
              <a:t>, C.N., 1994. </a:t>
            </a:r>
            <a:r>
              <a:rPr lang="tr-TR" dirty="0" err="1"/>
              <a:t>Roof</a:t>
            </a:r>
            <a:r>
              <a:rPr lang="tr-TR" dirty="0"/>
              <a:t> Construction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Loft</a:t>
            </a:r>
            <a:r>
              <a:rPr lang="tr-TR" dirty="0"/>
              <a:t> Conversion, </a:t>
            </a:r>
            <a:r>
              <a:rPr lang="tr-TR" dirty="0" err="1"/>
              <a:t>Blackwell</a:t>
            </a:r>
            <a:r>
              <a:rPr lang="tr-TR" dirty="0"/>
              <a:t> </a:t>
            </a:r>
            <a:r>
              <a:rPr lang="tr-TR" dirty="0" err="1"/>
              <a:t>Scientific</a:t>
            </a:r>
            <a:r>
              <a:rPr lang="tr-TR" dirty="0"/>
              <a:t> Publications, </a:t>
            </a:r>
            <a:r>
              <a:rPr lang="tr-TR" dirty="0" err="1"/>
              <a:t>London</a:t>
            </a:r>
            <a:r>
              <a:rPr lang="tr-TR" dirty="0"/>
              <a:t>, UK.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Pancarcı</a:t>
            </a:r>
            <a:r>
              <a:rPr lang="tr-TR" dirty="0"/>
              <a:t> A. ve Öcal, M.E., 2009. Yapı İşletmesi ve </a:t>
            </a:r>
            <a:r>
              <a:rPr lang="tr-TR" dirty="0" err="1"/>
              <a:t>Maloluş</a:t>
            </a:r>
            <a:r>
              <a:rPr lang="tr-TR" dirty="0"/>
              <a:t> Hesapları, Birsen Yayınevi,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Uğur, L.O., 2009. Yapı Maliyeti Çalışmaları </a:t>
            </a:r>
            <a:r>
              <a:rPr lang="tr-TR" dirty="0" err="1"/>
              <a:t>Alter</a:t>
            </a:r>
            <a:r>
              <a:rPr lang="tr-TR" dirty="0"/>
              <a:t> Yayıncılık,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Walker</a:t>
            </a:r>
            <a:r>
              <a:rPr lang="tr-TR" dirty="0"/>
              <a:t>, A., 2015. Project Management in Construction, 6th Edition, </a:t>
            </a:r>
            <a:r>
              <a:rPr lang="tr-TR" dirty="0" err="1"/>
              <a:t>Wiley-Blackwell</a:t>
            </a:r>
            <a:r>
              <a:rPr lang="tr-TR" dirty="0"/>
              <a:t>, UK.</a:t>
            </a:r>
            <a:endParaRPr lang="tr-TR" dirty="0" smtClean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7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146" y="1697897"/>
            <a:ext cx="8808085" cy="2296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 algn="just">
              <a:spcBef>
                <a:spcPts val="100"/>
              </a:spcBef>
              <a:buFont typeface="Arial"/>
              <a:buChar char="•"/>
              <a:tabLst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Kazı</a:t>
            </a:r>
            <a:r>
              <a:rPr sz="24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işleri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774700" algn="just"/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Serbest kazı kotunun</a:t>
            </a:r>
            <a:r>
              <a:rPr sz="2400" spc="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belirlenmesi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2700" marR="5080" indent="845819" algn="just"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Bina bloklarının birbirine çok yakın olması durumunda  hafriyatlarının aynı anda yapılması </a:t>
            </a:r>
            <a:r>
              <a:rPr sz="2400" dirty="0">
                <a:latin typeface="Arial"/>
                <a:cs typeface="Arial"/>
              </a:rPr>
              <a:t>halinde kazı </a:t>
            </a:r>
            <a:r>
              <a:rPr sz="2400" spc="-5" dirty="0">
                <a:latin typeface="Arial"/>
                <a:cs typeface="Arial"/>
              </a:rPr>
              <a:t>şevlerinin iç içe  düşmesi nedeni </a:t>
            </a:r>
            <a:r>
              <a:rPr sz="2400" dirty="0">
                <a:latin typeface="Arial"/>
                <a:cs typeface="Arial"/>
              </a:rPr>
              <a:t>ile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serbest kazı kotu </a:t>
            </a:r>
            <a:r>
              <a:rPr sz="2400" spc="-5" dirty="0">
                <a:latin typeface="Arial"/>
                <a:cs typeface="Arial"/>
              </a:rPr>
              <a:t>en düşük kottaki  binanınkinden esas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alınır</a:t>
            </a:r>
            <a:r>
              <a:rPr sz="2400" spc="-25" dirty="0">
                <a:latin typeface="Arial"/>
                <a:cs typeface="Arial"/>
              </a:rPr>
              <a:t>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15380" y="727908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</p:spTree>
    <p:extLst>
      <p:ext uri="{BB962C8B-B14F-4D97-AF65-F5344CB8AC3E}">
        <p14:creationId xmlns:p14="http://schemas.microsoft.com/office/powerpoint/2010/main" val="4259555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146" y="1697897"/>
            <a:ext cx="8808085" cy="1930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 algn="just">
              <a:spcBef>
                <a:spcPts val="100"/>
              </a:spcBef>
              <a:buFont typeface="Arial"/>
              <a:buChar char="•"/>
              <a:tabLst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Kazı</a:t>
            </a:r>
            <a:r>
              <a:rPr sz="24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işleri;</a:t>
            </a:r>
            <a:endParaRPr sz="2400">
              <a:latin typeface="Arial"/>
              <a:cs typeface="Arial"/>
            </a:endParaRPr>
          </a:p>
          <a:p>
            <a:pPr marL="774700" algn="just"/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Serbest kazı kotunun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belirlenmesi;</a:t>
            </a:r>
            <a:endParaRPr sz="2400">
              <a:latin typeface="Arial"/>
              <a:cs typeface="Arial"/>
            </a:endParaRPr>
          </a:p>
          <a:p>
            <a:pPr marL="13335" marR="5080" indent="845819" algn="just"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Bina bloklarının birbirine çok yakın olması durumunda  hafriyatlarının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farklı zamanlarda yapılması </a:t>
            </a:r>
            <a:r>
              <a:rPr sz="2400" spc="-5" dirty="0">
                <a:latin typeface="Arial"/>
                <a:cs typeface="Arial"/>
              </a:rPr>
              <a:t>halinde ise serbest  kazı kotu her bina için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ayrı ayrı</a:t>
            </a:r>
            <a:r>
              <a:rPr sz="2400" spc="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15" dirty="0">
                <a:latin typeface="Arial"/>
                <a:cs typeface="Arial"/>
              </a:rPr>
              <a:t>belirlenir.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8834" y="694455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</p:spTree>
    <p:extLst>
      <p:ext uri="{BB962C8B-B14F-4D97-AF65-F5344CB8AC3E}">
        <p14:creationId xmlns:p14="http://schemas.microsoft.com/office/powerpoint/2010/main" val="1556746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53277" y="5639394"/>
            <a:ext cx="169545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25"/>
              </a:lnSpc>
            </a:pPr>
            <a:r>
              <a:rPr sz="1200" spc="-10" dirty="0">
                <a:solidFill>
                  <a:srgbClr val="8A8A8A"/>
                </a:solidFill>
                <a:latin typeface="Arial"/>
                <a:cs typeface="Arial"/>
              </a:rPr>
              <a:t>69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357688" y="1613839"/>
            <a:ext cx="4754573" cy="41726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50145" y="1697897"/>
            <a:ext cx="544576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Clr>
                <a:srgbClr val="000000"/>
              </a:buClr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Kazı</a:t>
            </a:r>
            <a:r>
              <a:rPr sz="24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işleri;</a:t>
            </a:r>
            <a:endParaRPr sz="2400">
              <a:latin typeface="Arial"/>
              <a:cs typeface="Arial"/>
            </a:endParaRPr>
          </a:p>
          <a:p>
            <a:pPr marL="774700"/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Serbest kazı kotunun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belirlenmesi;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59986" y="705605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</p:spTree>
    <p:extLst>
      <p:ext uri="{BB962C8B-B14F-4D97-AF65-F5344CB8AC3E}">
        <p14:creationId xmlns:p14="http://schemas.microsoft.com/office/powerpoint/2010/main" val="1242012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145" y="1697897"/>
            <a:ext cx="4489450" cy="1198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Kazı</a:t>
            </a:r>
            <a:r>
              <a:rPr sz="24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işleri;</a:t>
            </a:r>
            <a:endParaRPr sz="2400">
              <a:latin typeface="Arial"/>
              <a:cs typeface="Arial"/>
            </a:endParaRPr>
          </a:p>
          <a:p>
            <a:pPr marL="904875" lvl="1" indent="-435609">
              <a:buChar char="•"/>
              <a:tabLst>
                <a:tab pos="904875" algn="l"/>
                <a:tab pos="90551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Zemin cinsleri ve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tarifleri;</a:t>
            </a:r>
            <a:endParaRPr sz="2400">
              <a:latin typeface="Arial"/>
              <a:cs typeface="Arial"/>
            </a:endParaRPr>
          </a:p>
          <a:p>
            <a:pPr marL="904875">
              <a:spcBef>
                <a:spcPts val="600"/>
              </a:spcBef>
              <a:tabLst>
                <a:tab pos="1920239" algn="l"/>
                <a:tab pos="2900045" algn="l"/>
              </a:tabLst>
            </a:pPr>
            <a:r>
              <a:rPr sz="2400" spc="-5" dirty="0">
                <a:latin typeface="Arial"/>
                <a:cs typeface="Arial"/>
              </a:rPr>
              <a:t>Birim	Fiyat	</a:t>
            </a:r>
            <a:r>
              <a:rPr sz="2400" spc="-25" dirty="0">
                <a:latin typeface="Arial"/>
                <a:cs typeface="Arial"/>
              </a:rPr>
              <a:t>Tariflerinde,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35048" y="2505618"/>
            <a:ext cx="40220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1602740" algn="l"/>
                <a:tab pos="2974340" algn="l"/>
              </a:tabLst>
            </a:pPr>
            <a:r>
              <a:rPr sz="2400" spc="-5" dirty="0">
                <a:latin typeface="Arial"/>
                <a:cs typeface="Arial"/>
              </a:rPr>
              <a:t>kazılacak	zeminin	cinsleri,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42447" y="2871378"/>
            <a:ext cx="7914640" cy="2524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  <a:tabLst>
                <a:tab pos="1260475" algn="l"/>
                <a:tab pos="1711960" algn="l"/>
                <a:tab pos="2400935" algn="l"/>
                <a:tab pos="3598545" algn="l"/>
                <a:tab pos="5321300" algn="l"/>
                <a:tab pos="6536055" algn="l"/>
                <a:tab pos="737743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te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ş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2400" spc="5" dirty="0">
                <a:solidFill>
                  <a:srgbClr val="FF0000"/>
                </a:solidFill>
                <a:latin typeface="Arial"/>
                <a:cs typeface="Arial"/>
              </a:rPr>
              <a:t>k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kül	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ve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	k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400" spc="5" dirty="0">
                <a:solidFill>
                  <a:srgbClr val="FF0000"/>
                </a:solidFill>
                <a:latin typeface="Arial"/>
                <a:cs typeface="Arial"/>
              </a:rPr>
              <a:t>z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ı	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güç</a:t>
            </a:r>
            <a:r>
              <a:rPr sz="2400" spc="5" dirty="0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üğü	</a:t>
            </a:r>
            <a:r>
              <a:rPr sz="2400" dirty="0">
                <a:latin typeface="Arial"/>
                <a:cs typeface="Arial"/>
              </a:rPr>
              <a:t>b</a:t>
            </a:r>
            <a:r>
              <a:rPr sz="2400" spc="-5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k</a:t>
            </a:r>
            <a:r>
              <a:rPr sz="2400" spc="-5" dirty="0">
                <a:latin typeface="Arial"/>
                <a:cs typeface="Arial"/>
              </a:rPr>
              <a:t>ımı</a:t>
            </a:r>
            <a:r>
              <a:rPr sz="2400" dirty="0">
                <a:latin typeface="Arial"/>
                <a:cs typeface="Arial"/>
              </a:rPr>
              <a:t>ndan	a</a:t>
            </a:r>
            <a:r>
              <a:rPr sz="2400" spc="-5" dirty="0">
                <a:latin typeface="Arial"/>
                <a:cs typeface="Arial"/>
              </a:rPr>
              <a:t>ş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5" dirty="0">
                <a:latin typeface="Arial"/>
                <a:cs typeface="Arial"/>
              </a:rPr>
              <a:t>ğı</a:t>
            </a:r>
            <a:r>
              <a:rPr sz="2400" dirty="0">
                <a:latin typeface="Arial"/>
                <a:cs typeface="Arial"/>
              </a:rPr>
              <a:t>da	y</a:t>
            </a:r>
            <a:r>
              <a:rPr sz="2400" spc="-5" dirty="0">
                <a:latin typeface="Arial"/>
                <a:cs typeface="Arial"/>
              </a:rPr>
              <a:t>a</a:t>
            </a:r>
            <a:r>
              <a:rPr sz="2400" spc="5" dirty="0">
                <a:latin typeface="Arial"/>
                <a:cs typeface="Arial"/>
              </a:rPr>
              <a:t>z</a:t>
            </a:r>
            <a:r>
              <a:rPr sz="2400" spc="-5" dirty="0">
                <a:latin typeface="Arial"/>
                <a:cs typeface="Arial"/>
              </a:rPr>
              <a:t>ıl</a:t>
            </a:r>
            <a:r>
              <a:rPr sz="2400" dirty="0">
                <a:latin typeface="Arial"/>
                <a:cs typeface="Arial"/>
              </a:rPr>
              <a:t>ı	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dört  </a:t>
            </a:r>
            <a:r>
              <a:rPr sz="2400" spc="-5" dirty="0">
                <a:latin typeface="Arial"/>
                <a:cs typeface="Arial"/>
              </a:rPr>
              <a:t>ana sınıfa </a:t>
            </a:r>
            <a:r>
              <a:rPr sz="2400" spc="-20" dirty="0">
                <a:latin typeface="Arial"/>
                <a:cs typeface="Arial"/>
              </a:rPr>
              <a:t>ayrılır.</a:t>
            </a:r>
            <a:endParaRPr sz="2400">
              <a:latin typeface="Arial"/>
              <a:cs typeface="Arial"/>
            </a:endParaRPr>
          </a:p>
          <a:p>
            <a:pPr marL="777240" indent="-457834">
              <a:spcBef>
                <a:spcPts val="600"/>
              </a:spcBef>
              <a:buChar char="•"/>
              <a:tabLst>
                <a:tab pos="777240" algn="l"/>
                <a:tab pos="777875" algn="l"/>
              </a:tabLst>
            </a:pPr>
            <a:r>
              <a:rPr sz="2400" spc="-50" dirty="0">
                <a:solidFill>
                  <a:srgbClr val="FF0000"/>
                </a:solidFill>
                <a:latin typeface="Arial"/>
                <a:cs typeface="Arial"/>
              </a:rPr>
              <a:t>Toprak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zeminler</a:t>
            </a:r>
            <a:endParaRPr sz="2400">
              <a:latin typeface="Arial"/>
              <a:cs typeface="Arial"/>
            </a:endParaRPr>
          </a:p>
          <a:p>
            <a:pPr marL="777240" indent="-457834">
              <a:spcBef>
                <a:spcPts val="600"/>
              </a:spcBef>
              <a:buChar char="•"/>
              <a:tabLst>
                <a:tab pos="777240" algn="l"/>
                <a:tab pos="777875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Küskülük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zeminler</a:t>
            </a:r>
            <a:endParaRPr sz="2400">
              <a:latin typeface="Arial"/>
              <a:cs typeface="Arial"/>
            </a:endParaRPr>
          </a:p>
          <a:p>
            <a:pPr marL="777240" indent="-457834">
              <a:spcBef>
                <a:spcPts val="600"/>
              </a:spcBef>
              <a:buChar char="•"/>
              <a:tabLst>
                <a:tab pos="777240" algn="l"/>
                <a:tab pos="777875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Kaya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zeminler</a:t>
            </a:r>
            <a:endParaRPr sz="2400">
              <a:latin typeface="Arial"/>
              <a:cs typeface="Arial"/>
            </a:endParaRPr>
          </a:p>
          <a:p>
            <a:pPr marL="777240" indent="-457834">
              <a:spcBef>
                <a:spcPts val="600"/>
              </a:spcBef>
              <a:buChar char="•"/>
              <a:tabLst>
                <a:tab pos="777240" algn="l"/>
                <a:tab pos="777875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Batak </a:t>
            </a:r>
            <a:r>
              <a:rPr sz="2400" spc="-5" dirty="0">
                <a:latin typeface="Arial"/>
                <a:cs typeface="Arial"/>
              </a:rPr>
              <a:t>ve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balçık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zeminler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04229" y="634161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</p:spTree>
    <p:extLst>
      <p:ext uri="{BB962C8B-B14F-4D97-AF65-F5344CB8AC3E}">
        <p14:creationId xmlns:p14="http://schemas.microsoft.com/office/powerpoint/2010/main" val="2690136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146" y="1697898"/>
            <a:ext cx="4288155" cy="1640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Kazı</a:t>
            </a:r>
            <a:r>
              <a:rPr sz="24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işleri;</a:t>
            </a:r>
            <a:endParaRPr sz="2400">
              <a:latin typeface="Arial"/>
              <a:cs typeface="Arial"/>
            </a:endParaRPr>
          </a:p>
          <a:p>
            <a:pPr marL="904875" lvl="1" indent="-435609">
              <a:buChar char="•"/>
              <a:tabLst>
                <a:tab pos="904875" algn="l"/>
                <a:tab pos="90551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Zemin cinsleri ve</a:t>
            </a:r>
            <a:r>
              <a:rPr sz="24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tarifleri;</a:t>
            </a:r>
            <a:endParaRPr sz="2400">
              <a:latin typeface="Arial"/>
              <a:cs typeface="Arial"/>
            </a:endParaRPr>
          </a:p>
          <a:p>
            <a:pPr marL="1177290" marR="6350" lvl="2" indent="-250825">
              <a:lnSpc>
                <a:spcPct val="120800"/>
              </a:lnSpc>
              <a:buChar char="•"/>
              <a:tabLst>
                <a:tab pos="1177290" algn="l"/>
                <a:tab pos="1177925" algn="l"/>
                <a:tab pos="2667000" algn="l"/>
                <a:tab pos="3832860" algn="l"/>
              </a:tabLst>
            </a:pPr>
            <a:r>
              <a:rPr sz="2400" spc="-50" dirty="0">
                <a:solidFill>
                  <a:srgbClr val="FF0000"/>
                </a:solidFill>
                <a:latin typeface="Arial"/>
                <a:cs typeface="Arial"/>
              </a:rPr>
              <a:t>Toprak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zeminler;  </a:t>
            </a:r>
            <a:r>
              <a:rPr sz="2400" spc="-135" dirty="0">
                <a:solidFill>
                  <a:srgbClr val="FF0000"/>
                </a:solidFill>
                <a:latin typeface="Arial"/>
                <a:cs typeface="Arial"/>
              </a:rPr>
              <a:t>Y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u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u</a:t>
            </a:r>
            <a:r>
              <a:rPr sz="2400" spc="5" dirty="0">
                <a:solidFill>
                  <a:srgbClr val="FF0000"/>
                </a:solidFill>
                <a:latin typeface="Arial"/>
                <a:cs typeface="Arial"/>
              </a:rPr>
              <a:t>ş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k	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top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:	</a:t>
            </a:r>
            <a:r>
              <a:rPr sz="2400" dirty="0">
                <a:latin typeface="Arial"/>
                <a:cs typeface="Arial"/>
              </a:rPr>
              <a:t>B</a:t>
            </a:r>
            <a:r>
              <a:rPr sz="2400" spc="-10" dirty="0">
                <a:latin typeface="Arial"/>
                <a:cs typeface="Arial"/>
              </a:rPr>
              <a:t>el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46707" y="2947578"/>
            <a:ext cx="43091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1078230" algn="l"/>
                <a:tab pos="1635125" algn="l"/>
                <a:tab pos="2853690" algn="l"/>
              </a:tabLst>
            </a:pPr>
            <a:r>
              <a:rPr sz="2400" spc="-5" dirty="0">
                <a:latin typeface="Arial"/>
                <a:cs typeface="Arial"/>
              </a:rPr>
              <a:t>küreği	ve	kürekle	kazılabilen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89844" y="3313338"/>
            <a:ext cx="769302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735" marR="30480" indent="-1270">
              <a:spcBef>
                <a:spcPts val="100"/>
              </a:spcBef>
              <a:tabLst>
                <a:tab pos="1144905" algn="l"/>
                <a:tab pos="2218690" algn="l"/>
                <a:tab pos="3292475" algn="l"/>
                <a:tab pos="4366260" algn="l"/>
                <a:tab pos="5473065" algn="l"/>
                <a:tab pos="6189980" algn="l"/>
                <a:tab pos="6653530" algn="l"/>
              </a:tabLst>
            </a:pPr>
            <a:r>
              <a:rPr sz="2400" dirty="0">
                <a:latin typeface="Arial"/>
                <a:cs typeface="Arial"/>
              </a:rPr>
              <a:t>g</a:t>
            </a:r>
            <a:r>
              <a:rPr sz="2400" spc="-5" dirty="0">
                <a:latin typeface="Arial"/>
                <a:cs typeface="Arial"/>
              </a:rPr>
              <a:t>ev</a:t>
            </a:r>
            <a:r>
              <a:rPr sz="2400" spc="5" dirty="0">
                <a:latin typeface="Arial"/>
                <a:cs typeface="Arial"/>
              </a:rPr>
              <a:t>ş</a:t>
            </a:r>
            <a:r>
              <a:rPr sz="2400" spc="-5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k	</a:t>
            </a:r>
            <a:r>
              <a:rPr sz="2400" spc="-5" dirty="0">
                <a:latin typeface="Arial"/>
                <a:cs typeface="Arial"/>
              </a:rPr>
              <a:t>t</a:t>
            </a:r>
            <a:r>
              <a:rPr sz="2400" dirty="0">
                <a:latin typeface="Arial"/>
                <a:cs typeface="Arial"/>
              </a:rPr>
              <a:t>o</a:t>
            </a:r>
            <a:r>
              <a:rPr sz="2400" spc="-10" dirty="0">
                <a:latin typeface="Arial"/>
                <a:cs typeface="Arial"/>
              </a:rPr>
              <a:t>p</a:t>
            </a:r>
            <a:r>
              <a:rPr sz="2400" spc="-5" dirty="0">
                <a:latin typeface="Arial"/>
                <a:cs typeface="Arial"/>
              </a:rPr>
              <a:t>r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spc="-5" dirty="0">
                <a:latin typeface="Arial"/>
                <a:cs typeface="Arial"/>
              </a:rPr>
              <a:t>k</a:t>
            </a:r>
            <a:r>
              <a:rPr sz="2400" dirty="0">
                <a:latin typeface="Arial"/>
                <a:cs typeface="Arial"/>
              </a:rPr>
              <a:t>,	</a:t>
            </a:r>
            <a:r>
              <a:rPr sz="2400" spc="-10" dirty="0">
                <a:latin typeface="Arial"/>
                <a:cs typeface="Arial"/>
              </a:rPr>
              <a:t>b</a:t>
            </a:r>
            <a:r>
              <a:rPr sz="2400" dirty="0">
                <a:latin typeface="Arial"/>
                <a:cs typeface="Arial"/>
              </a:rPr>
              <a:t>i</a:t>
            </a:r>
            <a:r>
              <a:rPr sz="2400" spc="-5" dirty="0">
                <a:latin typeface="Arial"/>
                <a:cs typeface="Arial"/>
              </a:rPr>
              <a:t>tk</a:t>
            </a:r>
            <a:r>
              <a:rPr sz="2400" dirty="0">
                <a:latin typeface="Arial"/>
                <a:cs typeface="Arial"/>
              </a:rPr>
              <a:t>i</a:t>
            </a:r>
            <a:r>
              <a:rPr sz="2400" spc="-5" dirty="0">
                <a:latin typeface="Arial"/>
                <a:cs typeface="Arial"/>
              </a:rPr>
              <a:t>sel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t</a:t>
            </a:r>
            <a:r>
              <a:rPr sz="2400" dirty="0">
                <a:latin typeface="Arial"/>
                <a:cs typeface="Arial"/>
              </a:rPr>
              <a:t>o</a:t>
            </a:r>
            <a:r>
              <a:rPr sz="2400" spc="-10" dirty="0">
                <a:latin typeface="Arial"/>
                <a:cs typeface="Arial"/>
              </a:rPr>
              <a:t>p</a:t>
            </a:r>
            <a:r>
              <a:rPr sz="2400" spc="-5" dirty="0">
                <a:latin typeface="Arial"/>
                <a:cs typeface="Arial"/>
              </a:rPr>
              <a:t>r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k,	</a:t>
            </a:r>
            <a:r>
              <a:rPr sz="2400" spc="-5" dirty="0">
                <a:latin typeface="Arial"/>
                <a:cs typeface="Arial"/>
              </a:rPr>
              <a:t>ge</a:t>
            </a:r>
            <a:r>
              <a:rPr sz="2400" spc="5" dirty="0">
                <a:latin typeface="Arial"/>
                <a:cs typeface="Arial"/>
              </a:rPr>
              <a:t>v</a:t>
            </a:r>
            <a:r>
              <a:rPr sz="2400" dirty="0">
                <a:latin typeface="Arial"/>
                <a:cs typeface="Arial"/>
              </a:rPr>
              <a:t>ş</a:t>
            </a:r>
            <a:r>
              <a:rPr sz="2400" spc="-5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k	</a:t>
            </a:r>
            <a:r>
              <a:rPr sz="2400" spc="5" dirty="0">
                <a:latin typeface="Arial"/>
                <a:cs typeface="Arial"/>
              </a:rPr>
              <a:t>k</a:t>
            </a:r>
            <a:r>
              <a:rPr sz="2400" spc="-10" dirty="0">
                <a:latin typeface="Arial"/>
                <a:cs typeface="Arial"/>
              </a:rPr>
              <a:t>u</a:t>
            </a:r>
            <a:r>
              <a:rPr sz="2400" spc="-5" dirty="0">
                <a:latin typeface="Arial"/>
                <a:cs typeface="Arial"/>
              </a:rPr>
              <a:t>m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5" dirty="0">
                <a:latin typeface="Arial"/>
                <a:cs typeface="Arial"/>
              </a:rPr>
              <a:t>v</a:t>
            </a:r>
            <a:r>
              <a:rPr sz="2400" spc="-5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be</a:t>
            </a:r>
            <a:r>
              <a:rPr sz="2400" spc="-10" dirty="0">
                <a:latin typeface="Arial"/>
                <a:cs typeface="Arial"/>
              </a:rPr>
              <a:t>n</a:t>
            </a:r>
            <a:r>
              <a:rPr sz="2400" dirty="0">
                <a:latin typeface="Arial"/>
                <a:cs typeface="Arial"/>
              </a:rPr>
              <a:t>z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spc="-5" dirty="0">
                <a:latin typeface="Arial"/>
                <a:cs typeface="Arial"/>
              </a:rPr>
              <a:t>ri  </a:t>
            </a:r>
            <a:r>
              <a:rPr sz="2400" spc="-20" dirty="0">
                <a:latin typeface="Arial"/>
                <a:cs typeface="Arial"/>
              </a:rPr>
              <a:t>zeminler. </a:t>
            </a:r>
            <a:r>
              <a:rPr sz="2400" spc="-30" dirty="0">
                <a:latin typeface="Arial"/>
                <a:cs typeface="Arial"/>
              </a:rPr>
              <a:t>Yoğunluğu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1.6 t/m</a:t>
            </a:r>
            <a:r>
              <a:rPr sz="2400" spc="-7" baseline="24305" dirty="0">
                <a:solidFill>
                  <a:srgbClr val="FF0000"/>
                </a:solidFill>
                <a:latin typeface="Arial"/>
                <a:cs typeface="Arial"/>
              </a:rPr>
              <a:t>3</a:t>
            </a:r>
            <a:r>
              <a:rPr sz="2400" spc="352" baseline="2430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40" dirty="0">
                <a:latin typeface="Arial"/>
                <a:cs typeface="Arial"/>
              </a:rPr>
              <a:t>tür.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93079" y="699100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</p:spTree>
    <p:extLst>
      <p:ext uri="{BB962C8B-B14F-4D97-AF65-F5344CB8AC3E}">
        <p14:creationId xmlns:p14="http://schemas.microsoft.com/office/powerpoint/2010/main" val="3735636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4745" y="1697897"/>
            <a:ext cx="8896350" cy="2738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5300" indent="-457200" algn="just">
              <a:spcBef>
                <a:spcPts val="100"/>
              </a:spcBef>
              <a:buFont typeface="Arial"/>
              <a:buChar char="•"/>
              <a:tabLst>
                <a:tab pos="4953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Kazı</a:t>
            </a:r>
            <a:r>
              <a:rPr sz="24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işleri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930275" lvl="1" indent="-435609" algn="just">
              <a:buChar char="•"/>
              <a:tabLst>
                <a:tab pos="93091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Zemin cinsleri ve</a:t>
            </a:r>
            <a:r>
              <a:rPr sz="2400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tarifleri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202690" lvl="2" indent="-250825" algn="just">
              <a:spcBef>
                <a:spcPts val="600"/>
              </a:spcBef>
              <a:buChar char="•"/>
              <a:tabLst>
                <a:tab pos="1203325" algn="l"/>
              </a:tabLst>
            </a:pPr>
            <a:r>
              <a:rPr sz="2400" spc="-50" dirty="0">
                <a:solidFill>
                  <a:srgbClr val="FF0000"/>
                </a:solidFill>
                <a:latin typeface="Arial"/>
                <a:cs typeface="Arial"/>
              </a:rPr>
              <a:t>Toprak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zeminler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203325" marR="68580" indent="-635" algn="just">
              <a:spcBef>
                <a:spcPts val="600"/>
              </a:spcBef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Sert toprak: </a:t>
            </a:r>
            <a:r>
              <a:rPr sz="2400" spc="-5" dirty="0">
                <a:latin typeface="Arial"/>
                <a:cs typeface="Arial"/>
              </a:rPr>
              <a:t>Kazmanın yassı </a:t>
            </a:r>
            <a:r>
              <a:rPr sz="2400" spc="-10" dirty="0">
                <a:latin typeface="Arial"/>
                <a:cs typeface="Arial"/>
              </a:rPr>
              <a:t>ve </a:t>
            </a:r>
            <a:r>
              <a:rPr sz="2400" spc="-5" dirty="0">
                <a:latin typeface="Arial"/>
                <a:cs typeface="Arial"/>
              </a:rPr>
              <a:t>ara sıra sivri ucu ile  kazılan toprak, kumlu kil, gevşek kil, </a:t>
            </a:r>
            <a:r>
              <a:rPr sz="2400" dirty="0">
                <a:latin typeface="Arial"/>
                <a:cs typeface="Arial"/>
              </a:rPr>
              <a:t>killi </a:t>
            </a:r>
            <a:r>
              <a:rPr sz="2400" spc="-5" dirty="0">
                <a:latin typeface="Arial"/>
                <a:cs typeface="Arial"/>
              </a:rPr>
              <a:t>kum, çakıllı,  kürekle atılabilen taşlı toprak </a:t>
            </a:r>
            <a:r>
              <a:rPr sz="2400" dirty="0">
                <a:latin typeface="Arial"/>
                <a:cs typeface="Arial"/>
              </a:rPr>
              <a:t>ve </a:t>
            </a:r>
            <a:r>
              <a:rPr sz="2400" spc="-5" dirty="0">
                <a:latin typeface="Arial"/>
                <a:cs typeface="Arial"/>
              </a:rPr>
              <a:t>benzeri </a:t>
            </a:r>
            <a:r>
              <a:rPr sz="2400" spc="-15" dirty="0">
                <a:latin typeface="Arial"/>
                <a:cs typeface="Arial"/>
              </a:rPr>
              <a:t>zeminlerdir.  </a:t>
            </a:r>
            <a:r>
              <a:rPr sz="2400" spc="-30" dirty="0">
                <a:latin typeface="Arial"/>
                <a:cs typeface="Arial"/>
              </a:rPr>
              <a:t>Yoğunluğu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1.8 t/m</a:t>
            </a:r>
            <a:r>
              <a:rPr sz="2400" spc="-7" baseline="24305" dirty="0">
                <a:solidFill>
                  <a:srgbClr val="FF0000"/>
                </a:solidFill>
                <a:latin typeface="Arial"/>
                <a:cs typeface="Arial"/>
              </a:rPr>
              <a:t>3</a:t>
            </a:r>
            <a:r>
              <a:rPr sz="2400" spc="375" baseline="2430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40" dirty="0">
                <a:latin typeface="Arial"/>
                <a:cs typeface="Arial"/>
              </a:rPr>
              <a:t>tür</a:t>
            </a:r>
            <a:r>
              <a:rPr sz="2400" spc="-40" dirty="0">
                <a:latin typeface="Arial"/>
                <a:cs typeface="Arial"/>
              </a:rPr>
              <a:t>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1928" y="727908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</p:spTree>
    <p:extLst>
      <p:ext uri="{BB962C8B-B14F-4D97-AF65-F5344CB8AC3E}">
        <p14:creationId xmlns:p14="http://schemas.microsoft.com/office/powerpoint/2010/main" val="147464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1928" y="727908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  <p:sp>
        <p:nvSpPr>
          <p:cNvPr id="4" name="object 2"/>
          <p:cNvSpPr txBox="1"/>
          <p:nvPr/>
        </p:nvSpPr>
        <p:spPr>
          <a:xfrm>
            <a:off x="137445" y="1697897"/>
            <a:ext cx="8858250" cy="3469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2600" indent="-457200" algn="just">
              <a:spcBef>
                <a:spcPts val="100"/>
              </a:spcBef>
              <a:buFont typeface="Arial"/>
              <a:buChar char="•"/>
              <a:tabLst>
                <a:tab pos="4826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Kazı</a:t>
            </a:r>
            <a:r>
              <a:rPr sz="24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işleri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917575" lvl="1" indent="-435609" algn="just">
              <a:buChar char="•"/>
              <a:tabLst>
                <a:tab pos="91821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Zemin cinsleri ve</a:t>
            </a:r>
            <a:r>
              <a:rPr sz="2400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tarifleri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189990" lvl="2" indent="-250825" algn="just">
              <a:spcBef>
                <a:spcPts val="600"/>
              </a:spcBef>
              <a:buChar char="•"/>
              <a:tabLst>
                <a:tab pos="1190625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Küskülük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zeminler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189990" marR="42545" algn="just">
              <a:spcBef>
                <a:spcPts val="600"/>
              </a:spcBef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Sert küskülük: </a:t>
            </a:r>
            <a:r>
              <a:rPr sz="2400" spc="-5" dirty="0">
                <a:latin typeface="Arial"/>
                <a:cs typeface="Arial"/>
              </a:rPr>
              <a:t>Kazmanın sivri ucu, küskü, kama, tokmak  ve kırıcı tabanca </a:t>
            </a:r>
            <a:r>
              <a:rPr sz="2400" dirty="0">
                <a:latin typeface="Arial"/>
                <a:cs typeface="Arial"/>
              </a:rPr>
              <a:t>ile </a:t>
            </a:r>
            <a:r>
              <a:rPr sz="2400" spc="-5" dirty="0">
                <a:latin typeface="Arial"/>
                <a:cs typeface="Arial"/>
              </a:rPr>
              <a:t>kazılan çürük ve çatlamış kaya,  çürük ve yumuşak gravye, şist, taşlanmış </a:t>
            </a:r>
            <a:r>
              <a:rPr sz="2400" spc="-10" dirty="0">
                <a:latin typeface="Arial"/>
                <a:cs typeface="Arial"/>
              </a:rPr>
              <a:t>marn,  </a:t>
            </a:r>
            <a:r>
              <a:rPr sz="2400" spc="-5" dirty="0">
                <a:latin typeface="Arial"/>
                <a:cs typeface="Arial"/>
              </a:rPr>
              <a:t>taşlanmış kil, 0.100-0.400 m³ büyüklükte parçalanıp el  </a:t>
            </a:r>
            <a:r>
              <a:rPr sz="2400" dirty="0">
                <a:latin typeface="Arial"/>
                <a:cs typeface="Arial"/>
              </a:rPr>
              <a:t>ile </a:t>
            </a:r>
            <a:r>
              <a:rPr sz="2400" spc="-5" dirty="0">
                <a:latin typeface="Arial"/>
                <a:cs typeface="Arial"/>
              </a:rPr>
              <a:t>atılabilen her cins blok taşlar ve benzeri </a:t>
            </a:r>
            <a:r>
              <a:rPr sz="2400" spc="-15" dirty="0">
                <a:latin typeface="Arial"/>
                <a:cs typeface="Arial"/>
              </a:rPr>
              <a:t>zeminlerdir.  </a:t>
            </a:r>
            <a:r>
              <a:rPr sz="2400" spc="-30" dirty="0">
                <a:latin typeface="Arial"/>
                <a:cs typeface="Arial"/>
              </a:rPr>
              <a:t>Yoğunluğu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2.2 t/m</a:t>
            </a:r>
            <a:r>
              <a:rPr sz="2400" spc="-7" baseline="24305" dirty="0">
                <a:solidFill>
                  <a:srgbClr val="FF0000"/>
                </a:solidFill>
                <a:latin typeface="Arial"/>
                <a:cs typeface="Arial"/>
              </a:rPr>
              <a:t>3</a:t>
            </a:r>
            <a:r>
              <a:rPr sz="2400" spc="375" baseline="2430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40" dirty="0">
                <a:latin typeface="Arial"/>
                <a:cs typeface="Arial"/>
              </a:rPr>
              <a:t>tür</a:t>
            </a:r>
            <a:r>
              <a:rPr sz="2400" spc="-40" dirty="0">
                <a:latin typeface="Arial"/>
                <a:cs typeface="Arial"/>
              </a:rPr>
              <a:t>.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58823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/>
              <a:t>Arslan, M., 2015. Yapı Teknolojisi 1 (3. Baskı), Seçkin Yayıncılık,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Arslan, M., 2015. Yapı Teknolojisi 2 (3. Baskı), Seçkin Yayıncılık,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Banz</a:t>
            </a:r>
            <a:r>
              <a:rPr lang="tr-TR" dirty="0"/>
              <a:t>, H., 1979. </a:t>
            </a:r>
            <a:r>
              <a:rPr lang="tr-TR" dirty="0" err="1"/>
              <a:t>Building</a:t>
            </a:r>
            <a:r>
              <a:rPr lang="tr-TR" dirty="0"/>
              <a:t> Construction </a:t>
            </a:r>
            <a:r>
              <a:rPr lang="tr-TR" dirty="0" err="1"/>
              <a:t>Details</a:t>
            </a:r>
            <a:r>
              <a:rPr lang="tr-TR" dirty="0"/>
              <a:t> </a:t>
            </a:r>
            <a:r>
              <a:rPr lang="tr-TR" dirty="0" err="1"/>
              <a:t>Practical</a:t>
            </a:r>
            <a:r>
              <a:rPr lang="tr-TR" dirty="0"/>
              <a:t> </a:t>
            </a:r>
            <a:r>
              <a:rPr lang="tr-TR" dirty="0" err="1"/>
              <a:t>Drawings</a:t>
            </a:r>
            <a:r>
              <a:rPr lang="tr-TR" dirty="0"/>
              <a:t>, </a:t>
            </a:r>
            <a:r>
              <a:rPr lang="tr-TR" dirty="0" err="1"/>
              <a:t>Von</a:t>
            </a:r>
            <a:r>
              <a:rPr lang="tr-TR" dirty="0"/>
              <a:t> </a:t>
            </a:r>
            <a:r>
              <a:rPr lang="tr-TR" dirty="0" err="1"/>
              <a:t>Nostrand</a:t>
            </a:r>
            <a:r>
              <a:rPr lang="tr-TR" dirty="0"/>
              <a:t> </a:t>
            </a:r>
            <a:r>
              <a:rPr lang="tr-TR" dirty="0" err="1"/>
              <a:t>Reinhold</a:t>
            </a:r>
            <a:r>
              <a:rPr lang="tr-TR" dirty="0"/>
              <a:t> </a:t>
            </a:r>
            <a:r>
              <a:rPr lang="tr-TR" dirty="0" err="1"/>
              <a:t>Company</a:t>
            </a:r>
            <a:r>
              <a:rPr lang="tr-TR" dirty="0"/>
              <a:t>, New York, USA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Francis, D. ve </a:t>
            </a:r>
            <a:r>
              <a:rPr lang="tr-TR" dirty="0" err="1"/>
              <a:t>Ching</a:t>
            </a:r>
            <a:r>
              <a:rPr lang="tr-TR" dirty="0"/>
              <a:t>, K., 2000. Yapı, Bilim Yayınevi,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Griffith, A. </a:t>
            </a:r>
            <a:r>
              <a:rPr lang="tr-TR" dirty="0" err="1"/>
              <a:t>and</a:t>
            </a:r>
            <a:r>
              <a:rPr lang="tr-TR" dirty="0"/>
              <a:t> Watson, P., 2003. Construction Management: </a:t>
            </a:r>
            <a:r>
              <a:rPr lang="tr-TR" dirty="0" err="1"/>
              <a:t>Principles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Practice</a:t>
            </a:r>
            <a:r>
              <a:rPr lang="tr-TR" dirty="0"/>
              <a:t>, </a:t>
            </a:r>
            <a:r>
              <a:rPr lang="tr-TR" dirty="0" err="1"/>
              <a:t>Palgrave</a:t>
            </a:r>
            <a:r>
              <a:rPr lang="tr-TR" dirty="0"/>
              <a:t>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Güner, M.S., 2001. Yapı Bilgisi (Yapı Teknolojisi I-II), Aktif Yayınevi,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Harrison, C.B., 1992. </a:t>
            </a:r>
            <a:r>
              <a:rPr lang="tr-TR" dirty="0" err="1"/>
              <a:t>Problems</a:t>
            </a:r>
            <a:r>
              <a:rPr lang="tr-TR" dirty="0"/>
              <a:t> in </a:t>
            </a:r>
            <a:r>
              <a:rPr lang="tr-TR" dirty="0" err="1"/>
              <a:t>Roofing</a:t>
            </a:r>
            <a:r>
              <a:rPr lang="tr-TR" dirty="0"/>
              <a:t> Design, </a:t>
            </a:r>
            <a:r>
              <a:rPr lang="tr-TR" dirty="0" err="1"/>
              <a:t>Butterworth</a:t>
            </a:r>
            <a:r>
              <a:rPr lang="tr-TR" dirty="0"/>
              <a:t> Architecture, </a:t>
            </a:r>
            <a:r>
              <a:rPr lang="tr-TR" dirty="0" err="1"/>
              <a:t>London</a:t>
            </a:r>
            <a:r>
              <a:rPr lang="tr-TR" dirty="0"/>
              <a:t>, UK</a:t>
            </a:r>
            <a:r>
              <a:rPr lang="tr-TR" dirty="0" smtClean="0"/>
              <a:t>.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73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17170</TotalTime>
  <Words>501</Words>
  <Application>Microsoft Office PowerPoint</Application>
  <PresentationFormat>Ekran Gösterisi (4:3)</PresentationFormat>
  <Paragraphs>58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9" baseType="lpstr">
      <vt:lpstr>ＭＳ Ｐゴシック</vt:lpstr>
      <vt:lpstr>Arial</vt:lpstr>
      <vt:lpstr>Calibri</vt:lpstr>
      <vt:lpstr>Tahoma</vt:lpstr>
      <vt:lpstr>Times New Roman</vt:lpstr>
      <vt:lpstr>Wingdings</vt:lpstr>
      <vt:lpstr>ekonomi</vt:lpstr>
      <vt:lpstr>1_Rics</vt:lpstr>
      <vt:lpstr>h.t.</vt:lpstr>
      <vt:lpstr>PowerPoint Sunusu</vt:lpstr>
      <vt:lpstr>METRAJ</vt:lpstr>
      <vt:lpstr>METRAJ</vt:lpstr>
      <vt:lpstr>METRAJ</vt:lpstr>
      <vt:lpstr>METRAJ</vt:lpstr>
      <vt:lpstr>METRAJ</vt:lpstr>
      <vt:lpstr>METRAJ</vt:lpstr>
      <vt:lpstr>METRAJ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gizem ulusoy</cp:lastModifiedBy>
  <cp:revision>886</cp:revision>
  <cp:lastPrinted>2016-10-24T07:53:35Z</cp:lastPrinted>
  <dcterms:created xsi:type="dcterms:W3CDTF">2016-09-18T09:35:24Z</dcterms:created>
  <dcterms:modified xsi:type="dcterms:W3CDTF">2020-02-28T11:30:57Z</dcterms:modified>
</cp:coreProperties>
</file>