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6">
  <p:sldMasterIdLst>
    <p:sldMasterId id="2147483660" r:id="rId1"/>
    <p:sldMasterId id="2147483673" r:id="rId2"/>
    <p:sldMasterId id="2147483689" r:id="rId3"/>
  </p:sldMasterIdLst>
  <p:notesMasterIdLst>
    <p:notesMasterId r:id="rId14"/>
  </p:notesMasterIdLst>
  <p:handoutMasterIdLst>
    <p:handoutMasterId r:id="rId15"/>
  </p:handoutMasterIdLst>
  <p:sldIdLst>
    <p:sldId id="668" r:id="rId4"/>
    <p:sldId id="723" r:id="rId5"/>
    <p:sldId id="724" r:id="rId6"/>
    <p:sldId id="725" r:id="rId7"/>
    <p:sldId id="726" r:id="rId8"/>
    <p:sldId id="727" r:id="rId9"/>
    <p:sldId id="728" r:id="rId10"/>
    <p:sldId id="729" r:id="rId11"/>
    <p:sldId id="710" r:id="rId12"/>
    <p:sldId id="718" r:id="rId13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57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03FAE"/>
    <a:srgbClr val="47176C"/>
    <a:srgbClr val="46166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Orta Stil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Orta Stil 2 - Vurgu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Orta Stil 2 - Vurgu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Stil Yok, Kılavuz Yok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E3FDE45-AF77-4B5C-9715-49D594BDF05E}" styleName="Açık Stil 1 - Vurgu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173" autoAdjust="0"/>
    <p:restoredTop sz="94660"/>
  </p:normalViewPr>
  <p:slideViewPr>
    <p:cSldViewPr snapToGrid="0">
      <p:cViewPr varScale="1">
        <p:scale>
          <a:sx n="86" d="100"/>
          <a:sy n="86" d="100"/>
        </p:scale>
        <p:origin x="1692" y="96"/>
      </p:cViewPr>
      <p:guideLst>
        <p:guide orient="horz" pos="2160"/>
        <p:guide pos="2857"/>
      </p:guideLst>
    </p:cSldViewPr>
  </p:slideViewPr>
  <p:notesTextViewPr>
    <p:cViewPr>
      <p:scale>
        <a:sx n="66" d="100"/>
        <a:sy n="66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64" d="100"/>
          <a:sy n="64" d="100"/>
        </p:scale>
        <p:origin x="3390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7.xml"/><Relationship Id="rId19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EB3403-51FA-4010-975A-92E4C2B0B2A1}" type="datetimeFigureOut">
              <a:rPr lang="tr-TR" smtClean="0"/>
              <a:t>28.02.2020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025271F-2A3F-44CE-9661-3F380E12CB3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520782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F88CA5-4B52-431F-9D0B-7834703D4155}" type="datetimeFigureOut">
              <a:rPr lang="en-US" smtClean="0"/>
              <a:t>2/28/2020</a:t>
            </a:fld>
            <a:endParaRPr lang="en-US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85FB67-13BD-4A07-A42B-F2DDB568A1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252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100">
                <a:solidFill>
                  <a:schemeClr val="tx2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C2E16-D5DA-4D9C-92CB-3D0DDCA7AE5C}" type="datetime1">
              <a:rPr lang="en-US" smtClean="0"/>
              <a:t>2/28/2020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37714002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021E8-F963-4E7B-98CE-B76E5E287BD9}" type="datetime1">
              <a:rPr lang="en-US" smtClean="0"/>
              <a:t>2/28/2020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73875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771BD1-7858-4A7D-AB54-A4451F562A85}" type="datetime1">
              <a:rPr lang="en-US" smtClean="0"/>
              <a:t>2/28/2020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6878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100">
                <a:solidFill>
                  <a:schemeClr val="tx2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093B4-1CC8-466C-AC69-8C4EAAC07B96}" type="datetime1">
              <a:rPr lang="en-US" smtClean="0"/>
              <a:t>2/28/2020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83248083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0254B-BB82-4C80-A262-98BD5C0B4A90}" type="datetime1">
              <a:rPr lang="en-US" smtClean="0"/>
              <a:t>2/28/2020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8757136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405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55901-25EF-4B6B-8217-40AE73B567A5}" type="datetime1">
              <a:rPr lang="en-US" smtClean="0"/>
              <a:t>2/28/2020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261986849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38C9F5-99EE-46C1-925D-08171F3997F5}" type="datetime1">
              <a:rPr lang="en-US" smtClean="0"/>
              <a:t>2/28/2020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8348045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100" b="0"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100" b="0"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CB38C-929A-4885-8B3A-FB2E643FA28D}" type="datetime1">
              <a:rPr lang="en-US" smtClean="0"/>
              <a:t>2/28/2020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1492942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3DAA0-B6AA-4ACD-9FB1-17185E43A90D}" type="datetime1">
              <a:rPr lang="en-US" smtClean="0"/>
              <a:t>2/28/2020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7469024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7F1EA-F52B-42F5-8478-0AF9BFD7E958}" type="datetime1">
              <a:rPr lang="en-US" smtClean="0"/>
              <a:t>2/28/2020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7475535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4050" b="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1800"/>
            </a:lvl1pPr>
            <a:lvl2pPr>
              <a:defRPr sz="165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1575">
                <a:solidFill>
                  <a:schemeClr val="tx2"/>
                </a:solidFill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9E4876-F515-4632-ACBF-711C6699D7F1}" type="datetime1">
              <a:rPr lang="en-US" smtClean="0"/>
              <a:t>2/28/2020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454458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50348" y="213719"/>
            <a:ext cx="6781800" cy="1600200"/>
          </a:xfrm>
        </p:spPr>
        <p:txBody>
          <a:bodyPr>
            <a:normAutofit/>
          </a:bodyPr>
          <a:lstStyle>
            <a:lvl1pPr algn="ctr">
              <a:defRPr lang="tr-TR" sz="1800" b="1" kern="1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003703"/>
            <a:ext cx="7543800" cy="3886200"/>
          </a:xfrm>
        </p:spPr>
        <p:txBody>
          <a:bodyPr/>
          <a:lstStyle>
            <a:lvl1pPr marL="205740" indent="-205740">
              <a:buClrTx/>
              <a:buFont typeface="Wingdings" panose="05000000000000000000" pitchFamily="2" charset="2"/>
              <a:buChar char="Ø"/>
              <a:defRPr sz="1500">
                <a:solidFill>
                  <a:schemeClr val="tx1"/>
                </a:solidFill>
              </a:defRPr>
            </a:lvl1pPr>
            <a:lvl2pPr marL="445770" indent="-205740">
              <a:buClrTx/>
              <a:buFont typeface="Wingdings" panose="05000000000000000000" pitchFamily="2" charset="2"/>
              <a:buChar char="Ø"/>
              <a:defRPr>
                <a:solidFill>
                  <a:schemeClr val="tx1"/>
                </a:solidFill>
              </a:defRPr>
            </a:lvl2pPr>
            <a:lvl3pPr marL="651510" indent="-171450">
              <a:buClrTx/>
              <a:buFont typeface="Wingdings" panose="05000000000000000000" pitchFamily="2" charset="2"/>
              <a:buChar char="Ø"/>
              <a:defRPr>
                <a:solidFill>
                  <a:schemeClr val="tx1"/>
                </a:solidFill>
              </a:defRPr>
            </a:lvl3pPr>
            <a:lvl4pPr marL="857250" indent="-171450">
              <a:buClrTx/>
              <a:buFont typeface="Wingdings" panose="05000000000000000000" pitchFamily="2" charset="2"/>
              <a:buChar char="Ø"/>
              <a:defRPr>
                <a:solidFill>
                  <a:schemeClr val="tx1"/>
                </a:solidFill>
              </a:defRPr>
            </a:lvl4pPr>
            <a:lvl5pPr marL="1028700" indent="-171450">
              <a:buClrTx/>
              <a:buFont typeface="Wingdings" panose="05000000000000000000" pitchFamily="2" charset="2"/>
              <a:buChar char="Ø"/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tr-TR" dirty="0" smtClean="0"/>
              <a:t>Asıl metin stillerini düzenle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913B4-353A-43F0-919E-C9E766A5124A}" type="datetime1">
              <a:rPr lang="en-US" smtClean="0"/>
              <a:t>2/28/2020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211488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405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tr-TR" smtClean="0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3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C930EE-5137-4864-99E0-78D0AA38347E}" type="datetime1">
              <a:rPr lang="en-US" smtClean="0"/>
              <a:t>2/28/2020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547969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F37A8-D33E-4B0E-8235-475DB97D5147}" type="datetime1">
              <a:rPr lang="en-US" smtClean="0"/>
              <a:t>2/28/2020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3643762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96E1F-70EC-4C9F-84B9-309ABB33F145}" type="datetime1">
              <a:rPr lang="en-US" smtClean="0"/>
              <a:t>2/28/2020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7974391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457200" y="277813"/>
            <a:ext cx="8229600" cy="5853112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3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2F65B9-AF3F-4168-8F3A-EA905B549768}" type="datetime1">
              <a:rPr lang="en-US" smtClean="0"/>
              <a:t>2/28/2020</a:t>
            </a:fld>
            <a:endParaRPr lang="tr-TR"/>
          </a:p>
        </p:txBody>
      </p:sp>
      <p:sp>
        <p:nvSpPr>
          <p:cNvPr id="4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5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CC9CEF-1B2B-47A9-B112-A53E035B6F79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1206933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sz="half" idx="1"/>
          </p:nvPr>
        </p:nvSpPr>
        <p:spPr>
          <a:xfrm>
            <a:off x="457200" y="1600202"/>
            <a:ext cx="4038600" cy="4530725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30725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D7AFE2-252A-473E-B74B-445E14A41A1C}" type="datetime1">
              <a:rPr lang="en-US" smtClean="0"/>
              <a:t>2/28/2020</a:t>
            </a:fld>
            <a:endParaRPr lang="tr-TR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7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9C2CDE-511F-4CCA-A6CE-70569E99ECA7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5389097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Başlık ve Tab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Tablo Yer Tutucusu 2"/>
          <p:cNvSpPr>
            <a:spLocks noGrp="1"/>
          </p:cNvSpPr>
          <p:nvPr>
            <p:ph type="tbl" idx="1"/>
          </p:nvPr>
        </p:nvSpPr>
        <p:spPr>
          <a:xfrm>
            <a:off x="457200" y="1600202"/>
            <a:ext cx="8229600" cy="4530725"/>
          </a:xfrm>
        </p:spPr>
        <p:txBody>
          <a:bodyPr/>
          <a:lstStyle/>
          <a:p>
            <a:pPr lvl="0"/>
            <a:r>
              <a:rPr lang="tr-TR" noProof="0" smtClean="0"/>
              <a:t>Tablo eklemek için simgeyi tıklatın</a:t>
            </a:r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24C5B5-B0BC-4A99-9668-7AA50979CB18}" type="datetime1">
              <a:rPr lang="en-US" smtClean="0"/>
              <a:t>2/28/2020</a:t>
            </a:fld>
            <a:endParaRPr lang="tr-TR"/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694B09-DDCA-463B-A0FD-22507150290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7452489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Başlık, 4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 sz="quarter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457200" y="1600202"/>
            <a:ext cx="4038600" cy="2189163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quarter" idx="2"/>
          </p:nvPr>
        </p:nvSpPr>
        <p:spPr>
          <a:xfrm>
            <a:off x="4648200" y="1600202"/>
            <a:ext cx="4038600" cy="2189163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İçerik Yer Tutucusu 4"/>
          <p:cNvSpPr>
            <a:spLocks noGrp="1"/>
          </p:cNvSpPr>
          <p:nvPr>
            <p:ph sz="quarter" idx="3"/>
          </p:nvPr>
        </p:nvSpPr>
        <p:spPr>
          <a:xfrm>
            <a:off x="457200" y="3941763"/>
            <a:ext cx="4038600" cy="2189162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8200" y="3941763"/>
            <a:ext cx="4038600" cy="2189162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B4A527-8F12-4586-8896-F9A7002F02D4}" type="datetime1">
              <a:rPr lang="en-US" smtClean="0"/>
              <a:t>2/28/2020</a:t>
            </a:fld>
            <a:endParaRPr lang="tr-TR"/>
          </a:p>
        </p:txBody>
      </p:sp>
      <p:sp>
        <p:nvSpPr>
          <p:cNvPr id="8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9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FE3CA1-1F67-46BC-B6F2-EBF60CBDD86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7563434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etin Yer Tutucusu 11"/>
          <p:cNvSpPr>
            <a:spLocks noGrp="1"/>
          </p:cNvSpPr>
          <p:nvPr>
            <p:ph idx="1"/>
          </p:nvPr>
        </p:nvSpPr>
        <p:spPr>
          <a:xfrm>
            <a:off x="410935" y="1299507"/>
            <a:ext cx="7886700" cy="1179054"/>
          </a:xfrm>
          <a:prstGeom prst="rect">
            <a:avLst/>
          </a:prstGeom>
        </p:spPr>
        <p:txBody>
          <a:bodyPr rIns="0" anchor="b" anchorCtr="0">
            <a:noAutofit/>
          </a:bodyPr>
          <a:lstStyle>
            <a:lvl1pPr marL="0" indent="0" algn="l">
              <a:buNone/>
              <a:defRPr sz="2000" b="0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tr-TR" noProof="0" dirty="0" smtClean="0"/>
              <a:t>Asıl metin stillerini düzenle</a:t>
            </a:r>
          </a:p>
        </p:txBody>
      </p:sp>
      <p:sp>
        <p:nvSpPr>
          <p:cNvPr id="9" name="Başlık Yer Tutucusu 10"/>
          <p:cNvSpPr>
            <a:spLocks noGrp="1"/>
          </p:cNvSpPr>
          <p:nvPr>
            <p:ph type="title"/>
          </p:nvPr>
        </p:nvSpPr>
        <p:spPr>
          <a:xfrm>
            <a:off x="410935" y="370117"/>
            <a:ext cx="7886700" cy="673965"/>
          </a:xfrm>
          <a:prstGeom prst="rect">
            <a:avLst/>
          </a:prstGeom>
        </p:spPr>
        <p:txBody>
          <a:bodyPr rIns="0" anchor="b" anchorCtr="0">
            <a:normAutofit/>
          </a:bodyPr>
          <a:lstStyle>
            <a:lvl1pPr>
              <a:defRPr sz="2400"/>
            </a:lvl1pPr>
          </a:lstStyle>
          <a:p>
            <a:pPr lvl="0"/>
            <a:r>
              <a:rPr lang="tr-TR" dirty="0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181988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Özel Dü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22005629"/>
      </p:ext>
    </p:extLst>
  </p:cSld>
  <p:clrMapOvr>
    <a:masterClrMapping/>
  </p:clrMapOvr>
  <p:hf sldNum="0" hdr="0" dt="0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66800" y="1981200"/>
            <a:ext cx="7543800" cy="4114800"/>
          </a:xfrm>
          <a:prstGeom prst="rect">
            <a:avLst/>
          </a:prstGeom>
        </p:spPr>
        <p:txBody>
          <a:bodyPr/>
          <a:lstStyle>
            <a:lvl1pPr marL="171450" indent="-17145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514350" indent="-17145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tr-TR" dirty="0" smtClean="0"/>
              <a:t>Asıl metin stillerini düzenle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tr-TR" dirty="0"/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>
          <a:xfrm>
            <a:off x="10668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419913B4-353A-43F0-919E-C9E766A5124A}" type="datetime1">
              <a:rPr lang="en-US" smtClean="0"/>
              <a:t>2/28/2020</a:t>
            </a:fld>
            <a:endParaRPr lang="en-US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7056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52684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405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12512-3B4A-4C0D-950D-6FFEACF07EB0}" type="datetime1">
              <a:rPr lang="en-US" smtClean="0"/>
              <a:t>2/28/2020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80110625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913B4-353A-43F0-919E-C9E766A5124A}" type="datetime1">
              <a:rPr lang="en-US" smtClean="0"/>
              <a:t>2/28/2020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86513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19078-E88E-432E-B463-E382E09B18DC}" type="datetime1">
              <a:rPr lang="en-US" smtClean="0"/>
              <a:t>2/28/2020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26643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100" b="0"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100" b="0"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8A8-F742-4F69-A35B-1B28FBF07202}" type="datetime1">
              <a:rPr lang="en-US" smtClean="0"/>
              <a:t>2/28/2020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3776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C0540-C812-4A10-A4A2-8F2918206376}" type="datetime1">
              <a:rPr lang="en-US" smtClean="0"/>
              <a:t>2/28/2020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46229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0DDDF-7A43-4041-A150-A5265DD17B5B}" type="datetime1">
              <a:rPr lang="en-US" smtClean="0"/>
              <a:t>2/28/2020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38819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4050" b="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1800"/>
            </a:lvl1pPr>
            <a:lvl2pPr>
              <a:defRPr sz="165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1575">
                <a:solidFill>
                  <a:schemeClr val="tx2"/>
                </a:solidFill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B923B-C384-40AA-8590-01472514B94D}" type="datetime1">
              <a:rPr lang="en-US" smtClean="0"/>
              <a:t>2/28/2020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943253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405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tr-TR" smtClean="0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3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10B27-1C63-4458-A0DE-D05A3D5ED342}" type="datetime1">
              <a:rPr lang="en-US" smtClean="0"/>
              <a:t>2/28/2020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82204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9.xml"/><Relationship Id="rId2" Type="http://schemas.openxmlformats.org/officeDocument/2006/relationships/slideLayout" Target="../slideLayouts/slideLayout28.xml"/><Relationship Id="rId1" Type="http://schemas.openxmlformats.org/officeDocument/2006/relationships/slideLayout" Target="../slideLayouts/slideLayout27.xml"/><Relationship Id="rId6" Type="http://schemas.openxmlformats.org/officeDocument/2006/relationships/image" Target="../media/image2.jpeg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D5BA3AE7-9ECF-44E5-AA35-A658ADA8F751}" type="datetime1">
              <a:rPr lang="en-US" smtClean="0"/>
              <a:t>2/28/2020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6328270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dt="0"/>
  <p:txStyles>
    <p:titleStyle>
      <a:lvl1pPr algn="l" defTabSz="685800" rtl="0" eaLnBrk="1" latinLnBrk="0" hangingPunct="1">
        <a:spcBef>
          <a:spcPct val="0"/>
        </a:spcBef>
        <a:buNone/>
        <a:defRPr sz="405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05740" indent="-20574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1pPr>
      <a:lvl2pPr marL="445770" indent="-20574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50" kern="1200">
          <a:solidFill>
            <a:schemeClr val="tx2"/>
          </a:solidFill>
          <a:latin typeface="+mn-lt"/>
          <a:ea typeface="+mn-ea"/>
          <a:cs typeface="+mn-cs"/>
        </a:defRPr>
      </a:lvl2pPr>
      <a:lvl3pPr marL="65151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500" kern="1200">
          <a:solidFill>
            <a:schemeClr val="tx2"/>
          </a:solidFill>
          <a:latin typeface="+mn-lt"/>
          <a:ea typeface="+mn-ea"/>
          <a:cs typeface="+mn-cs"/>
        </a:defRPr>
      </a:lvl3pPr>
      <a:lvl4pPr marL="85725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50" kern="1200">
          <a:solidFill>
            <a:schemeClr val="tx2"/>
          </a:solidFill>
          <a:latin typeface="+mn-lt"/>
          <a:ea typeface="+mn-ea"/>
          <a:cs typeface="+mn-cs"/>
        </a:defRPr>
      </a:lvl4pPr>
      <a:lvl5pPr marL="102870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5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23444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1426464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164592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185166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39369955-C8A4-4023-9F6B-3A82C0FA9480}" type="datetime1">
              <a:rPr lang="en-US" smtClean="0"/>
              <a:t>2/28/2020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9417297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  <p:sldLayoutId id="2147483687" r:id="rId14"/>
    <p:sldLayoutId id="2147483688" r:id="rId15"/>
  </p:sldLayoutIdLst>
  <p:hf sldNum="0" hdr="0" dt="0"/>
  <p:txStyles>
    <p:titleStyle>
      <a:lvl1pPr algn="l" defTabSz="685800" rtl="0" eaLnBrk="1" latinLnBrk="0" hangingPunct="1">
        <a:spcBef>
          <a:spcPct val="0"/>
        </a:spcBef>
        <a:buNone/>
        <a:defRPr sz="405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05740" indent="-20574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1pPr>
      <a:lvl2pPr marL="445770" indent="-20574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50" kern="1200">
          <a:solidFill>
            <a:schemeClr val="tx2"/>
          </a:solidFill>
          <a:latin typeface="+mn-lt"/>
          <a:ea typeface="+mn-ea"/>
          <a:cs typeface="+mn-cs"/>
        </a:defRPr>
      </a:lvl2pPr>
      <a:lvl3pPr marL="65151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500" kern="1200">
          <a:solidFill>
            <a:schemeClr val="tx2"/>
          </a:solidFill>
          <a:latin typeface="+mn-lt"/>
          <a:ea typeface="+mn-ea"/>
          <a:cs typeface="+mn-cs"/>
        </a:defRPr>
      </a:lvl3pPr>
      <a:lvl4pPr marL="85725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50" kern="1200">
          <a:solidFill>
            <a:schemeClr val="tx2"/>
          </a:solidFill>
          <a:latin typeface="+mn-lt"/>
          <a:ea typeface="+mn-ea"/>
          <a:cs typeface="+mn-cs"/>
        </a:defRPr>
      </a:lvl4pPr>
      <a:lvl5pPr marL="102870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5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23444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1426464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164592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185166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Resim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"/>
            <a:ext cx="9144000" cy="685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91126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</p:sldLayoutIdLst>
  <p:hf sldNum="0" hdr="0" dt="0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lang="tr-TR" sz="1500" b="1" kern="1200" dirty="0">
          <a:solidFill>
            <a:srgbClr val="160093"/>
          </a:solidFill>
          <a:latin typeface="Arial"/>
          <a:ea typeface="ＭＳ Ｐゴシック" charset="0"/>
          <a:cs typeface="Arial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5pPr>
      <a:lvl6pPr marL="3429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6pPr>
      <a:lvl7pPr marL="685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7pPr>
      <a:lvl8pPr marL="10287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8pPr>
      <a:lvl9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9pPr>
    </p:titleStyle>
    <p:bodyStyle>
      <a:lvl1pPr marL="171450" indent="-171450" algn="l" rtl="0" eaLnBrk="1" fontAlgn="base" hangingPunct="1">
        <a:lnSpc>
          <a:spcPct val="90000"/>
        </a:lnSpc>
        <a:spcBef>
          <a:spcPts val="750"/>
        </a:spcBef>
        <a:spcAft>
          <a:spcPct val="0"/>
        </a:spcAft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rtl="0" eaLnBrk="1" fontAlgn="base" hangingPunct="1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rtl="0" eaLnBrk="1" fontAlgn="base" hangingPunct="1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rtl="0" eaLnBrk="1" fontAlgn="base" hangingPunct="1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rtl="0" eaLnBrk="1" fontAlgn="base" hangingPunct="1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9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503198" y="1533155"/>
            <a:ext cx="8137603" cy="16681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GGY214</a:t>
            </a:r>
            <a:r>
              <a:rPr lang="tr-TR" sz="3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/>
            </a:r>
            <a:br>
              <a:rPr lang="tr-TR" sz="3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tr-TR" sz="32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YAPI BİLGİSİ VE MALİYET ANALİZİ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Dikdörtgen 12"/>
          <p:cNvSpPr/>
          <p:nvPr/>
        </p:nvSpPr>
        <p:spPr>
          <a:xfrm>
            <a:off x="503198" y="4382651"/>
            <a:ext cx="847970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tr-TR" sz="16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Dr</a:t>
            </a:r>
            <a:r>
              <a:rPr lang="tr-TR" sz="16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  <a:r>
              <a:rPr lang="tr-TR" sz="16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Mustafa YILMAZ</a:t>
            </a:r>
          </a:p>
          <a:p>
            <a:pPr algn="ctr">
              <a:spcAft>
                <a:spcPts val="0"/>
              </a:spcAft>
            </a:pPr>
            <a:r>
              <a:rPr lang="tr-TR" sz="16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Ankara Üniversitesi UBF Gayrimenkul Geliştirme ve Yönetimi Bölümü </a:t>
            </a:r>
            <a:endParaRPr lang="tr-TR" sz="16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4511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1093239"/>
            <a:ext cx="8517837" cy="4387260"/>
          </a:xfrm>
        </p:spPr>
        <p:txBody>
          <a:bodyPr anchor="t">
            <a:noAutofit/>
          </a:bodyPr>
          <a:lstStyle/>
          <a:p>
            <a:pPr lvl="1" algn="just">
              <a:lnSpc>
                <a:spcPct val="100000"/>
              </a:lnSpc>
            </a:pPr>
            <a:r>
              <a:rPr lang="tr-TR" dirty="0" err="1" smtClean="0"/>
              <a:t>Kymmell</a:t>
            </a:r>
            <a:r>
              <a:rPr lang="tr-TR" dirty="0"/>
              <a:t>, W., 2008. </a:t>
            </a:r>
            <a:r>
              <a:rPr lang="tr-TR" dirty="0" err="1"/>
              <a:t>Building</a:t>
            </a:r>
            <a:r>
              <a:rPr lang="tr-TR" dirty="0"/>
              <a:t> Information </a:t>
            </a:r>
            <a:r>
              <a:rPr lang="tr-TR" dirty="0" err="1"/>
              <a:t>Modeling</a:t>
            </a:r>
            <a:r>
              <a:rPr lang="tr-TR" dirty="0"/>
              <a:t>: Planning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Managing</a:t>
            </a:r>
            <a:r>
              <a:rPr lang="tr-TR" dirty="0"/>
              <a:t> Construction </a:t>
            </a:r>
            <a:r>
              <a:rPr lang="tr-TR" dirty="0" err="1"/>
              <a:t>Projects</a:t>
            </a:r>
            <a:r>
              <a:rPr lang="tr-TR" dirty="0"/>
              <a:t> </a:t>
            </a:r>
            <a:r>
              <a:rPr lang="tr-TR" dirty="0" err="1"/>
              <a:t>with</a:t>
            </a:r>
            <a:r>
              <a:rPr lang="tr-TR" dirty="0"/>
              <a:t> 4D CAD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Simulations</a:t>
            </a:r>
            <a:r>
              <a:rPr lang="tr-TR" dirty="0"/>
              <a:t>, 1st Edition, </a:t>
            </a:r>
            <a:r>
              <a:rPr lang="tr-TR" dirty="0" err="1"/>
              <a:t>McGraw-Hill</a:t>
            </a:r>
            <a:r>
              <a:rPr lang="tr-TR" dirty="0"/>
              <a:t> Construction Series, Set 2, USA</a:t>
            </a:r>
          </a:p>
          <a:p>
            <a:pPr lvl="1" algn="just">
              <a:lnSpc>
                <a:spcPct val="100000"/>
              </a:lnSpc>
            </a:pPr>
            <a:r>
              <a:rPr lang="tr-TR" dirty="0"/>
              <a:t>Mann, A.P., 1989. </a:t>
            </a:r>
            <a:r>
              <a:rPr lang="tr-TR" dirty="0" err="1"/>
              <a:t>Illustrated</a:t>
            </a:r>
            <a:r>
              <a:rPr lang="tr-TR" dirty="0"/>
              <a:t> </a:t>
            </a:r>
            <a:r>
              <a:rPr lang="tr-TR" dirty="0" err="1"/>
              <a:t>Residential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Commercial Construction, </a:t>
            </a:r>
            <a:r>
              <a:rPr lang="tr-TR" dirty="0" err="1"/>
              <a:t>Prentice</a:t>
            </a:r>
            <a:r>
              <a:rPr lang="tr-TR" dirty="0"/>
              <a:t> </a:t>
            </a:r>
            <a:r>
              <a:rPr lang="tr-TR" dirty="0" err="1"/>
              <a:t>Hall</a:t>
            </a:r>
            <a:r>
              <a:rPr lang="tr-TR" dirty="0"/>
              <a:t> </a:t>
            </a:r>
            <a:r>
              <a:rPr lang="tr-TR" dirty="0" err="1"/>
              <a:t>Englewood</a:t>
            </a:r>
            <a:r>
              <a:rPr lang="tr-TR" dirty="0"/>
              <a:t> </a:t>
            </a:r>
            <a:r>
              <a:rPr lang="tr-TR" dirty="0" err="1"/>
              <a:t>Cliffs</a:t>
            </a:r>
            <a:r>
              <a:rPr lang="tr-TR" dirty="0"/>
              <a:t>, New Jersey, USA.</a:t>
            </a:r>
          </a:p>
          <a:p>
            <a:pPr lvl="1" algn="just">
              <a:lnSpc>
                <a:spcPct val="100000"/>
              </a:lnSpc>
            </a:pPr>
            <a:r>
              <a:rPr lang="tr-TR" dirty="0" err="1"/>
              <a:t>Mindham</a:t>
            </a:r>
            <a:r>
              <a:rPr lang="tr-TR" dirty="0"/>
              <a:t>, C.N., 1994. </a:t>
            </a:r>
            <a:r>
              <a:rPr lang="tr-TR" dirty="0" err="1"/>
              <a:t>Roof</a:t>
            </a:r>
            <a:r>
              <a:rPr lang="tr-TR" dirty="0"/>
              <a:t> Construction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Loft</a:t>
            </a:r>
            <a:r>
              <a:rPr lang="tr-TR" dirty="0"/>
              <a:t> Conversion, </a:t>
            </a:r>
            <a:r>
              <a:rPr lang="tr-TR" dirty="0" err="1"/>
              <a:t>Blackwell</a:t>
            </a:r>
            <a:r>
              <a:rPr lang="tr-TR" dirty="0"/>
              <a:t> </a:t>
            </a:r>
            <a:r>
              <a:rPr lang="tr-TR" dirty="0" err="1"/>
              <a:t>Scientific</a:t>
            </a:r>
            <a:r>
              <a:rPr lang="tr-TR" dirty="0"/>
              <a:t> Publications, </a:t>
            </a:r>
            <a:r>
              <a:rPr lang="tr-TR" dirty="0" err="1"/>
              <a:t>London</a:t>
            </a:r>
            <a:r>
              <a:rPr lang="tr-TR" dirty="0"/>
              <a:t>, UK.</a:t>
            </a:r>
          </a:p>
          <a:p>
            <a:pPr lvl="1" algn="just">
              <a:lnSpc>
                <a:spcPct val="100000"/>
              </a:lnSpc>
            </a:pPr>
            <a:r>
              <a:rPr lang="tr-TR" dirty="0" err="1"/>
              <a:t>Pancarcı</a:t>
            </a:r>
            <a:r>
              <a:rPr lang="tr-TR" dirty="0"/>
              <a:t> A. ve Öcal, M.E., 2009. Yapı İşletmesi ve </a:t>
            </a:r>
            <a:r>
              <a:rPr lang="tr-TR" dirty="0" err="1"/>
              <a:t>Maloluş</a:t>
            </a:r>
            <a:r>
              <a:rPr lang="tr-TR" dirty="0"/>
              <a:t> Hesapları, Birsen Yayınevi, İstanbul.</a:t>
            </a:r>
          </a:p>
          <a:p>
            <a:pPr lvl="1" algn="just">
              <a:lnSpc>
                <a:spcPct val="100000"/>
              </a:lnSpc>
            </a:pPr>
            <a:r>
              <a:rPr lang="tr-TR" dirty="0"/>
              <a:t>Uğur, L.O., 2009. Yapı Maliyeti Çalışmaları </a:t>
            </a:r>
            <a:r>
              <a:rPr lang="tr-TR" dirty="0" err="1"/>
              <a:t>Alter</a:t>
            </a:r>
            <a:r>
              <a:rPr lang="tr-TR" dirty="0"/>
              <a:t> Yayıncılık, Ankara.</a:t>
            </a:r>
          </a:p>
          <a:p>
            <a:pPr lvl="1" algn="just">
              <a:lnSpc>
                <a:spcPct val="100000"/>
              </a:lnSpc>
            </a:pPr>
            <a:r>
              <a:rPr lang="tr-TR" dirty="0" err="1"/>
              <a:t>Walker</a:t>
            </a:r>
            <a:r>
              <a:rPr lang="tr-TR" dirty="0"/>
              <a:t>, A., 2015. Project Management in Construction, 6th Edition, </a:t>
            </a:r>
            <a:r>
              <a:rPr lang="tr-TR" dirty="0" err="1"/>
              <a:t>Wiley-Blackwell</a:t>
            </a:r>
            <a:r>
              <a:rPr lang="tr-TR" dirty="0"/>
              <a:t>, UK.</a:t>
            </a:r>
            <a:endParaRPr lang="tr-TR" dirty="0" smtClean="0"/>
          </a:p>
          <a:p>
            <a:pPr marL="0" indent="0" algn="just">
              <a:lnSpc>
                <a:spcPct val="100000"/>
              </a:lnSpc>
              <a:buNone/>
            </a:pPr>
            <a:endParaRPr lang="tr-TR" dirty="0" smtClean="0"/>
          </a:p>
        </p:txBody>
      </p:sp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sp>
        <p:nvSpPr>
          <p:cNvPr id="8" name="Dikdörtgen 7"/>
          <p:cNvSpPr/>
          <p:nvPr/>
        </p:nvSpPr>
        <p:spPr>
          <a:xfrm>
            <a:off x="313080" y="583015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Kaynakça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470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50146" y="1697897"/>
            <a:ext cx="8808085" cy="2296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69900" indent="-457200" algn="just">
              <a:spcBef>
                <a:spcPts val="100"/>
              </a:spcBef>
              <a:buFont typeface="Arial"/>
              <a:buChar char="•"/>
              <a:tabLst>
                <a:tab pos="469900" algn="l"/>
              </a:tabLst>
            </a:pP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Kazı</a:t>
            </a:r>
            <a:r>
              <a:rPr sz="2400" spc="-2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işleri</a:t>
            </a: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;</a:t>
            </a:r>
            <a:endParaRPr sz="2400" dirty="0">
              <a:latin typeface="Arial"/>
              <a:cs typeface="Arial"/>
            </a:endParaRPr>
          </a:p>
          <a:p>
            <a:pPr marL="774700" algn="just"/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Serbest kazı kotunun</a:t>
            </a:r>
            <a:r>
              <a:rPr sz="2400" spc="1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belirlenmesi</a:t>
            </a: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;</a:t>
            </a:r>
            <a:endParaRPr sz="2400" dirty="0">
              <a:latin typeface="Arial"/>
              <a:cs typeface="Arial"/>
            </a:endParaRPr>
          </a:p>
          <a:p>
            <a:pPr marL="12700" marR="5080" indent="845819" algn="just">
              <a:spcBef>
                <a:spcPts val="600"/>
              </a:spcBef>
            </a:pPr>
            <a:r>
              <a:rPr sz="2400" spc="-5" dirty="0">
                <a:latin typeface="Arial"/>
                <a:cs typeface="Arial"/>
              </a:rPr>
              <a:t>Bina bloklarının birbirine çok yakın olması durumunda  hafriyatlarının aynı anda yapılması </a:t>
            </a:r>
            <a:r>
              <a:rPr sz="2400" dirty="0">
                <a:latin typeface="Arial"/>
                <a:cs typeface="Arial"/>
              </a:rPr>
              <a:t>halinde kazı </a:t>
            </a:r>
            <a:r>
              <a:rPr sz="2400" spc="-5" dirty="0">
                <a:latin typeface="Arial"/>
                <a:cs typeface="Arial"/>
              </a:rPr>
              <a:t>şevlerinin iç içe  düşmesi nedeni </a:t>
            </a:r>
            <a:r>
              <a:rPr sz="2400" dirty="0">
                <a:latin typeface="Arial"/>
                <a:cs typeface="Arial"/>
              </a:rPr>
              <a:t>ile </a:t>
            </a: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serbest kazı kotu </a:t>
            </a:r>
            <a:r>
              <a:rPr sz="2400" spc="-5" dirty="0">
                <a:latin typeface="Arial"/>
                <a:cs typeface="Arial"/>
              </a:rPr>
              <a:t>en düşük kottaki  binanınkinden esas</a:t>
            </a:r>
            <a:r>
              <a:rPr sz="2400" spc="25" dirty="0">
                <a:latin typeface="Arial"/>
                <a:cs typeface="Arial"/>
              </a:rPr>
              <a:t> </a:t>
            </a:r>
            <a:r>
              <a:rPr sz="2400" spc="-25" dirty="0">
                <a:latin typeface="Arial"/>
                <a:cs typeface="Arial"/>
              </a:rPr>
              <a:t>alınır</a:t>
            </a:r>
            <a:r>
              <a:rPr sz="2400" spc="-25" dirty="0">
                <a:latin typeface="Arial"/>
                <a:cs typeface="Arial"/>
              </a:rPr>
              <a:t>.</a:t>
            </a:r>
            <a:endParaRPr sz="2400" dirty="0">
              <a:latin typeface="Arial"/>
              <a:cs typeface="Arial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15380" y="727908"/>
            <a:ext cx="1487805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/>
              <a:t>M</a:t>
            </a:r>
            <a:r>
              <a:rPr sz="2400" spc="-5" dirty="0"/>
              <a:t>ET</a:t>
            </a:r>
            <a:r>
              <a:rPr sz="2400" dirty="0"/>
              <a:t>RAJ</a:t>
            </a:r>
          </a:p>
        </p:txBody>
      </p:sp>
    </p:spTree>
    <p:extLst>
      <p:ext uri="{BB962C8B-B14F-4D97-AF65-F5344CB8AC3E}">
        <p14:creationId xmlns:p14="http://schemas.microsoft.com/office/powerpoint/2010/main" val="42595550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50146" y="1697897"/>
            <a:ext cx="8808085" cy="19304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69900" indent="-457200" algn="just">
              <a:spcBef>
                <a:spcPts val="100"/>
              </a:spcBef>
              <a:buFont typeface="Arial"/>
              <a:buChar char="•"/>
              <a:tabLst>
                <a:tab pos="469900" algn="l"/>
              </a:tabLst>
            </a:pP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Kazı</a:t>
            </a:r>
            <a:r>
              <a:rPr sz="2400" spc="-2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işleri;</a:t>
            </a:r>
            <a:endParaRPr sz="2400">
              <a:latin typeface="Arial"/>
              <a:cs typeface="Arial"/>
            </a:endParaRPr>
          </a:p>
          <a:p>
            <a:pPr marL="774700" algn="just"/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Serbest kazı kotunun</a:t>
            </a:r>
            <a:r>
              <a:rPr sz="2400" spc="-1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belirlenmesi;</a:t>
            </a:r>
            <a:endParaRPr sz="2400">
              <a:latin typeface="Arial"/>
              <a:cs typeface="Arial"/>
            </a:endParaRPr>
          </a:p>
          <a:p>
            <a:pPr marL="13335" marR="5080" indent="845819" algn="just">
              <a:spcBef>
                <a:spcPts val="600"/>
              </a:spcBef>
            </a:pPr>
            <a:r>
              <a:rPr sz="2400" spc="-5" dirty="0">
                <a:latin typeface="Arial"/>
                <a:cs typeface="Arial"/>
              </a:rPr>
              <a:t>Bina bloklarının birbirine çok yakın olması durumunda  hafriyatlarının </a:t>
            </a: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farklı zamanlarda yapılması </a:t>
            </a:r>
            <a:r>
              <a:rPr sz="2400" spc="-5" dirty="0">
                <a:latin typeface="Arial"/>
                <a:cs typeface="Arial"/>
              </a:rPr>
              <a:t>halinde ise serbest  kazı kotu her bina için </a:t>
            </a: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ayrı ayrı</a:t>
            </a:r>
            <a:r>
              <a:rPr sz="2400" spc="3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 spc="-15" dirty="0">
                <a:latin typeface="Arial"/>
                <a:cs typeface="Arial"/>
              </a:rPr>
              <a:t>belirlenir.</a:t>
            </a:r>
            <a:endParaRPr sz="2400">
              <a:latin typeface="Arial"/>
              <a:cs typeface="Arial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48834" y="694455"/>
            <a:ext cx="1487805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/>
              <a:t>M</a:t>
            </a:r>
            <a:r>
              <a:rPr sz="2400" spc="-5" dirty="0"/>
              <a:t>ET</a:t>
            </a:r>
            <a:r>
              <a:rPr sz="2400" dirty="0"/>
              <a:t>RAJ</a:t>
            </a:r>
          </a:p>
        </p:txBody>
      </p:sp>
    </p:spTree>
    <p:extLst>
      <p:ext uri="{BB962C8B-B14F-4D97-AF65-F5344CB8AC3E}">
        <p14:creationId xmlns:p14="http://schemas.microsoft.com/office/powerpoint/2010/main" val="15567469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453277" y="5639394"/>
            <a:ext cx="169545" cy="1708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325"/>
              </a:lnSpc>
            </a:pPr>
            <a:r>
              <a:rPr sz="1200" spc="-10" dirty="0">
                <a:solidFill>
                  <a:srgbClr val="8A8A8A"/>
                </a:solidFill>
                <a:latin typeface="Arial"/>
                <a:cs typeface="Arial"/>
              </a:rPr>
              <a:t>69</a:t>
            </a:r>
            <a:endParaRPr sz="12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4357688" y="1613839"/>
            <a:ext cx="4754573" cy="417261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150145" y="1697897"/>
            <a:ext cx="5445760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69900" indent="-457200">
              <a:spcBef>
                <a:spcPts val="100"/>
              </a:spcBef>
              <a:buClr>
                <a:srgbClr val="000000"/>
              </a:buClr>
              <a:buChar char="•"/>
              <a:tabLst>
                <a:tab pos="469265" algn="l"/>
                <a:tab pos="469900" algn="l"/>
              </a:tabLst>
            </a:pP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Kazı</a:t>
            </a:r>
            <a:r>
              <a:rPr sz="2400" spc="-2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işleri;</a:t>
            </a:r>
            <a:endParaRPr sz="2400">
              <a:latin typeface="Arial"/>
              <a:cs typeface="Arial"/>
            </a:endParaRPr>
          </a:p>
          <a:p>
            <a:pPr marL="774700"/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Serbest kazı kotunun</a:t>
            </a:r>
            <a:r>
              <a:rPr sz="2400" spc="-1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belirlenmesi;</a:t>
            </a:r>
            <a:endParaRPr sz="2400">
              <a:latin typeface="Arial"/>
              <a:cs typeface="Arial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459986" y="705605"/>
            <a:ext cx="1487805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/>
              <a:t>M</a:t>
            </a:r>
            <a:r>
              <a:rPr sz="2400" spc="-5" dirty="0"/>
              <a:t>ET</a:t>
            </a:r>
            <a:r>
              <a:rPr sz="2400" dirty="0"/>
              <a:t>RAJ</a:t>
            </a:r>
          </a:p>
        </p:txBody>
      </p:sp>
    </p:spTree>
    <p:extLst>
      <p:ext uri="{BB962C8B-B14F-4D97-AF65-F5344CB8AC3E}">
        <p14:creationId xmlns:p14="http://schemas.microsoft.com/office/powerpoint/2010/main" val="12420124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50145" y="1697897"/>
            <a:ext cx="4489450" cy="11988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69900" indent="-457200">
              <a:spcBef>
                <a:spcPts val="100"/>
              </a:spcBef>
              <a:buFont typeface="Arial"/>
              <a:buChar char="•"/>
              <a:tabLst>
                <a:tab pos="469265" algn="l"/>
                <a:tab pos="469900" algn="l"/>
              </a:tabLst>
            </a:pP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Kazı</a:t>
            </a:r>
            <a:r>
              <a:rPr sz="2400" spc="-2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işleri;</a:t>
            </a:r>
            <a:endParaRPr sz="2400">
              <a:latin typeface="Arial"/>
              <a:cs typeface="Arial"/>
            </a:endParaRPr>
          </a:p>
          <a:p>
            <a:pPr marL="904875" lvl="1" indent="-435609">
              <a:buChar char="•"/>
              <a:tabLst>
                <a:tab pos="904875" algn="l"/>
                <a:tab pos="905510" algn="l"/>
              </a:tabLst>
            </a:pP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Zemin cinsleri ve</a:t>
            </a:r>
            <a:r>
              <a:rPr sz="240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tarifleri;</a:t>
            </a:r>
            <a:endParaRPr sz="2400">
              <a:latin typeface="Arial"/>
              <a:cs typeface="Arial"/>
            </a:endParaRPr>
          </a:p>
          <a:p>
            <a:pPr marL="904875">
              <a:spcBef>
                <a:spcPts val="600"/>
              </a:spcBef>
              <a:tabLst>
                <a:tab pos="1920239" algn="l"/>
                <a:tab pos="2900045" algn="l"/>
              </a:tabLst>
            </a:pPr>
            <a:r>
              <a:rPr sz="2400" spc="-5" dirty="0">
                <a:latin typeface="Arial"/>
                <a:cs typeface="Arial"/>
              </a:rPr>
              <a:t>Birim	Fiyat	</a:t>
            </a:r>
            <a:r>
              <a:rPr sz="2400" spc="-25" dirty="0">
                <a:latin typeface="Arial"/>
                <a:cs typeface="Arial"/>
              </a:rPr>
              <a:t>Tariflerinde,</a:t>
            </a:r>
            <a:endParaRPr sz="24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935048" y="2505618"/>
            <a:ext cx="402209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  <a:tabLst>
                <a:tab pos="1602740" algn="l"/>
                <a:tab pos="2974340" algn="l"/>
              </a:tabLst>
            </a:pPr>
            <a:r>
              <a:rPr sz="2400" spc="-5" dirty="0">
                <a:latin typeface="Arial"/>
                <a:cs typeface="Arial"/>
              </a:rPr>
              <a:t>kazılacak	zeminin	cinsleri,</a:t>
            </a:r>
            <a:endParaRPr sz="24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042447" y="2871378"/>
            <a:ext cx="7914640" cy="2524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spcBef>
                <a:spcPts val="100"/>
              </a:spcBef>
              <a:tabLst>
                <a:tab pos="1260475" algn="l"/>
                <a:tab pos="1711960" algn="l"/>
                <a:tab pos="2400935" algn="l"/>
                <a:tab pos="3598545" algn="l"/>
                <a:tab pos="5321300" algn="l"/>
                <a:tab pos="6536055" algn="l"/>
                <a:tab pos="7377430" algn="l"/>
              </a:tabLst>
            </a:pP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te</a:t>
            </a:r>
            <a:r>
              <a:rPr sz="2400" dirty="0">
                <a:solidFill>
                  <a:srgbClr val="FF0000"/>
                </a:solidFill>
                <a:latin typeface="Arial"/>
                <a:cs typeface="Arial"/>
              </a:rPr>
              <a:t>ş</a:t>
            </a: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e</a:t>
            </a:r>
            <a:r>
              <a:rPr sz="2400" spc="5" dirty="0">
                <a:solidFill>
                  <a:srgbClr val="FF0000"/>
                </a:solidFill>
                <a:latin typeface="Arial"/>
                <a:cs typeface="Arial"/>
              </a:rPr>
              <a:t>k</a:t>
            </a:r>
            <a:r>
              <a:rPr sz="2400" dirty="0">
                <a:solidFill>
                  <a:srgbClr val="FF0000"/>
                </a:solidFill>
                <a:latin typeface="Arial"/>
                <a:cs typeface="Arial"/>
              </a:rPr>
              <a:t>kül	</a:t>
            </a: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ve</a:t>
            </a:r>
            <a:r>
              <a:rPr sz="2400" dirty="0">
                <a:solidFill>
                  <a:srgbClr val="FF0000"/>
                </a:solidFill>
                <a:latin typeface="Arial"/>
                <a:cs typeface="Arial"/>
              </a:rPr>
              <a:t>	k</a:t>
            </a: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a</a:t>
            </a:r>
            <a:r>
              <a:rPr sz="2400" spc="5" dirty="0">
                <a:solidFill>
                  <a:srgbClr val="FF0000"/>
                </a:solidFill>
                <a:latin typeface="Arial"/>
                <a:cs typeface="Arial"/>
              </a:rPr>
              <a:t>z</a:t>
            </a:r>
            <a:r>
              <a:rPr sz="2400" dirty="0">
                <a:solidFill>
                  <a:srgbClr val="FF0000"/>
                </a:solidFill>
                <a:latin typeface="Arial"/>
                <a:cs typeface="Arial"/>
              </a:rPr>
              <a:t>ı	</a:t>
            </a: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güç</a:t>
            </a:r>
            <a:r>
              <a:rPr sz="2400" spc="5" dirty="0">
                <a:solidFill>
                  <a:srgbClr val="FF0000"/>
                </a:solidFill>
                <a:latin typeface="Arial"/>
                <a:cs typeface="Arial"/>
              </a:rPr>
              <a:t>l</a:t>
            </a:r>
            <a:r>
              <a:rPr sz="2400" dirty="0">
                <a:solidFill>
                  <a:srgbClr val="FF0000"/>
                </a:solidFill>
                <a:latin typeface="Arial"/>
                <a:cs typeface="Arial"/>
              </a:rPr>
              <a:t>üğü	</a:t>
            </a:r>
            <a:r>
              <a:rPr sz="2400" dirty="0">
                <a:latin typeface="Arial"/>
                <a:cs typeface="Arial"/>
              </a:rPr>
              <a:t>b</a:t>
            </a:r>
            <a:r>
              <a:rPr sz="2400" spc="-5" dirty="0">
                <a:latin typeface="Arial"/>
                <a:cs typeface="Arial"/>
              </a:rPr>
              <a:t>a</a:t>
            </a:r>
            <a:r>
              <a:rPr sz="2400" dirty="0">
                <a:latin typeface="Arial"/>
                <a:cs typeface="Arial"/>
              </a:rPr>
              <a:t>k</a:t>
            </a:r>
            <a:r>
              <a:rPr sz="2400" spc="-5" dirty="0">
                <a:latin typeface="Arial"/>
                <a:cs typeface="Arial"/>
              </a:rPr>
              <a:t>ımı</a:t>
            </a:r>
            <a:r>
              <a:rPr sz="2400" dirty="0">
                <a:latin typeface="Arial"/>
                <a:cs typeface="Arial"/>
              </a:rPr>
              <a:t>ndan	a</a:t>
            </a:r>
            <a:r>
              <a:rPr sz="2400" spc="-5" dirty="0">
                <a:latin typeface="Arial"/>
                <a:cs typeface="Arial"/>
              </a:rPr>
              <a:t>ş</a:t>
            </a:r>
            <a:r>
              <a:rPr sz="2400" dirty="0">
                <a:latin typeface="Arial"/>
                <a:cs typeface="Arial"/>
              </a:rPr>
              <a:t>a</a:t>
            </a:r>
            <a:r>
              <a:rPr sz="2400" spc="-5" dirty="0">
                <a:latin typeface="Arial"/>
                <a:cs typeface="Arial"/>
              </a:rPr>
              <a:t>ğı</a:t>
            </a:r>
            <a:r>
              <a:rPr sz="2400" dirty="0">
                <a:latin typeface="Arial"/>
                <a:cs typeface="Arial"/>
              </a:rPr>
              <a:t>da	y</a:t>
            </a:r>
            <a:r>
              <a:rPr sz="2400" spc="-5" dirty="0">
                <a:latin typeface="Arial"/>
                <a:cs typeface="Arial"/>
              </a:rPr>
              <a:t>a</a:t>
            </a:r>
            <a:r>
              <a:rPr sz="2400" spc="5" dirty="0">
                <a:latin typeface="Arial"/>
                <a:cs typeface="Arial"/>
              </a:rPr>
              <a:t>z</a:t>
            </a:r>
            <a:r>
              <a:rPr sz="2400" spc="-5" dirty="0">
                <a:latin typeface="Arial"/>
                <a:cs typeface="Arial"/>
              </a:rPr>
              <a:t>ıl</a:t>
            </a:r>
            <a:r>
              <a:rPr sz="2400" dirty="0">
                <a:latin typeface="Arial"/>
                <a:cs typeface="Arial"/>
              </a:rPr>
              <a:t>ı	</a:t>
            </a: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dört  </a:t>
            </a:r>
            <a:r>
              <a:rPr sz="2400" spc="-5" dirty="0">
                <a:latin typeface="Arial"/>
                <a:cs typeface="Arial"/>
              </a:rPr>
              <a:t>ana sınıfa </a:t>
            </a:r>
            <a:r>
              <a:rPr sz="2400" spc="-20" dirty="0">
                <a:latin typeface="Arial"/>
                <a:cs typeface="Arial"/>
              </a:rPr>
              <a:t>ayrılır.</a:t>
            </a:r>
            <a:endParaRPr sz="2400">
              <a:latin typeface="Arial"/>
              <a:cs typeface="Arial"/>
            </a:endParaRPr>
          </a:p>
          <a:p>
            <a:pPr marL="777240" indent="-457834">
              <a:spcBef>
                <a:spcPts val="600"/>
              </a:spcBef>
              <a:buChar char="•"/>
              <a:tabLst>
                <a:tab pos="777240" algn="l"/>
                <a:tab pos="777875" algn="l"/>
              </a:tabLst>
            </a:pPr>
            <a:r>
              <a:rPr sz="2400" spc="-50" dirty="0">
                <a:solidFill>
                  <a:srgbClr val="FF0000"/>
                </a:solidFill>
                <a:latin typeface="Arial"/>
                <a:cs typeface="Arial"/>
              </a:rPr>
              <a:t>Toprak</a:t>
            </a:r>
            <a:r>
              <a:rPr sz="240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zeminler</a:t>
            </a:r>
            <a:endParaRPr sz="2400">
              <a:latin typeface="Arial"/>
              <a:cs typeface="Arial"/>
            </a:endParaRPr>
          </a:p>
          <a:p>
            <a:pPr marL="777240" indent="-457834">
              <a:spcBef>
                <a:spcPts val="600"/>
              </a:spcBef>
              <a:buChar char="•"/>
              <a:tabLst>
                <a:tab pos="777240" algn="l"/>
                <a:tab pos="777875" algn="l"/>
              </a:tabLst>
            </a:pP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Küskülük</a:t>
            </a:r>
            <a:r>
              <a:rPr sz="240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zeminler</a:t>
            </a:r>
            <a:endParaRPr sz="2400">
              <a:latin typeface="Arial"/>
              <a:cs typeface="Arial"/>
            </a:endParaRPr>
          </a:p>
          <a:p>
            <a:pPr marL="777240" indent="-457834">
              <a:spcBef>
                <a:spcPts val="600"/>
              </a:spcBef>
              <a:buChar char="•"/>
              <a:tabLst>
                <a:tab pos="777240" algn="l"/>
                <a:tab pos="777875" algn="l"/>
              </a:tabLst>
            </a:pP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Kaya</a:t>
            </a:r>
            <a:r>
              <a:rPr sz="2400" spc="-1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zeminler</a:t>
            </a:r>
            <a:endParaRPr sz="2400">
              <a:latin typeface="Arial"/>
              <a:cs typeface="Arial"/>
            </a:endParaRPr>
          </a:p>
          <a:p>
            <a:pPr marL="777240" indent="-457834">
              <a:spcBef>
                <a:spcPts val="600"/>
              </a:spcBef>
              <a:buChar char="•"/>
              <a:tabLst>
                <a:tab pos="777240" algn="l"/>
                <a:tab pos="777875" algn="l"/>
              </a:tabLst>
            </a:pP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Batak </a:t>
            </a:r>
            <a:r>
              <a:rPr sz="2400" spc="-5" dirty="0">
                <a:latin typeface="Arial"/>
                <a:cs typeface="Arial"/>
              </a:rPr>
              <a:t>ve </a:t>
            </a: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balçık</a:t>
            </a:r>
            <a:r>
              <a:rPr sz="240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zeminler</a:t>
            </a:r>
            <a:endParaRPr sz="2400">
              <a:latin typeface="Arial"/>
              <a:cs typeface="Arial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404229" y="634161"/>
            <a:ext cx="1487805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/>
              <a:t>M</a:t>
            </a:r>
            <a:r>
              <a:rPr sz="2400" spc="-5" dirty="0"/>
              <a:t>ET</a:t>
            </a:r>
            <a:r>
              <a:rPr sz="2400" dirty="0"/>
              <a:t>RAJ</a:t>
            </a:r>
          </a:p>
        </p:txBody>
      </p:sp>
    </p:spTree>
    <p:extLst>
      <p:ext uri="{BB962C8B-B14F-4D97-AF65-F5344CB8AC3E}">
        <p14:creationId xmlns:p14="http://schemas.microsoft.com/office/powerpoint/2010/main" val="26901361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50146" y="1697898"/>
            <a:ext cx="4288155" cy="164083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69900" indent="-457200">
              <a:spcBef>
                <a:spcPts val="100"/>
              </a:spcBef>
              <a:buFont typeface="Arial"/>
              <a:buChar char="•"/>
              <a:tabLst>
                <a:tab pos="469265" algn="l"/>
                <a:tab pos="469900" algn="l"/>
              </a:tabLst>
            </a:pP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Kazı</a:t>
            </a:r>
            <a:r>
              <a:rPr sz="2400" spc="-2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işleri;</a:t>
            </a:r>
            <a:endParaRPr sz="2400">
              <a:latin typeface="Arial"/>
              <a:cs typeface="Arial"/>
            </a:endParaRPr>
          </a:p>
          <a:p>
            <a:pPr marL="904875" lvl="1" indent="-435609">
              <a:buChar char="•"/>
              <a:tabLst>
                <a:tab pos="904875" algn="l"/>
                <a:tab pos="905510" algn="l"/>
              </a:tabLst>
            </a:pP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Zemin cinsleri ve</a:t>
            </a:r>
            <a:r>
              <a:rPr sz="2400" spc="-1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tarifleri;</a:t>
            </a:r>
            <a:endParaRPr sz="2400">
              <a:latin typeface="Arial"/>
              <a:cs typeface="Arial"/>
            </a:endParaRPr>
          </a:p>
          <a:p>
            <a:pPr marL="1177290" marR="6350" lvl="2" indent="-250825">
              <a:lnSpc>
                <a:spcPct val="120800"/>
              </a:lnSpc>
              <a:buChar char="•"/>
              <a:tabLst>
                <a:tab pos="1177290" algn="l"/>
                <a:tab pos="1177925" algn="l"/>
                <a:tab pos="2667000" algn="l"/>
                <a:tab pos="3832860" algn="l"/>
              </a:tabLst>
            </a:pPr>
            <a:r>
              <a:rPr sz="2400" spc="-50" dirty="0">
                <a:solidFill>
                  <a:srgbClr val="FF0000"/>
                </a:solidFill>
                <a:latin typeface="Arial"/>
                <a:cs typeface="Arial"/>
              </a:rPr>
              <a:t>Toprak </a:t>
            </a: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zeminler;  </a:t>
            </a:r>
            <a:r>
              <a:rPr sz="2400" spc="-135" dirty="0">
                <a:solidFill>
                  <a:srgbClr val="FF0000"/>
                </a:solidFill>
                <a:latin typeface="Arial"/>
                <a:cs typeface="Arial"/>
              </a:rPr>
              <a:t>Y</a:t>
            </a: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u</a:t>
            </a:r>
            <a:r>
              <a:rPr sz="2400" dirty="0">
                <a:solidFill>
                  <a:srgbClr val="FF0000"/>
                </a:solidFill>
                <a:latin typeface="Arial"/>
                <a:cs typeface="Arial"/>
              </a:rPr>
              <a:t>m</a:t>
            </a: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u</a:t>
            </a:r>
            <a:r>
              <a:rPr sz="2400" spc="5" dirty="0">
                <a:solidFill>
                  <a:srgbClr val="FF0000"/>
                </a:solidFill>
                <a:latin typeface="Arial"/>
                <a:cs typeface="Arial"/>
              </a:rPr>
              <a:t>ş</a:t>
            </a: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a</a:t>
            </a:r>
            <a:r>
              <a:rPr sz="2400" dirty="0">
                <a:solidFill>
                  <a:srgbClr val="FF0000"/>
                </a:solidFill>
                <a:latin typeface="Arial"/>
                <a:cs typeface="Arial"/>
              </a:rPr>
              <a:t>k	</a:t>
            </a: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top</a:t>
            </a:r>
            <a:r>
              <a:rPr sz="2400" dirty="0">
                <a:solidFill>
                  <a:srgbClr val="FF0000"/>
                </a:solidFill>
                <a:latin typeface="Arial"/>
                <a:cs typeface="Arial"/>
              </a:rPr>
              <a:t>r</a:t>
            </a:r>
            <a:r>
              <a:rPr sz="2400" spc="-10" dirty="0">
                <a:solidFill>
                  <a:srgbClr val="FF0000"/>
                </a:solidFill>
                <a:latin typeface="Arial"/>
                <a:cs typeface="Arial"/>
              </a:rPr>
              <a:t>a</a:t>
            </a: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k</a:t>
            </a:r>
            <a:r>
              <a:rPr sz="2400" dirty="0">
                <a:solidFill>
                  <a:srgbClr val="FF0000"/>
                </a:solidFill>
                <a:latin typeface="Arial"/>
                <a:cs typeface="Arial"/>
              </a:rPr>
              <a:t>:	</a:t>
            </a:r>
            <a:r>
              <a:rPr sz="2400" dirty="0">
                <a:latin typeface="Arial"/>
                <a:cs typeface="Arial"/>
              </a:rPr>
              <a:t>B</a:t>
            </a:r>
            <a:r>
              <a:rPr sz="2400" spc="-10" dirty="0">
                <a:latin typeface="Arial"/>
                <a:cs typeface="Arial"/>
              </a:rPr>
              <a:t>el</a:t>
            </a:r>
            <a:endParaRPr sz="24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646707" y="2947578"/>
            <a:ext cx="430911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  <a:tabLst>
                <a:tab pos="1078230" algn="l"/>
                <a:tab pos="1635125" algn="l"/>
                <a:tab pos="2853690" algn="l"/>
              </a:tabLst>
            </a:pPr>
            <a:r>
              <a:rPr sz="2400" spc="-5" dirty="0">
                <a:latin typeface="Arial"/>
                <a:cs typeface="Arial"/>
              </a:rPr>
              <a:t>küreği	ve	kürekle	kazılabilen</a:t>
            </a:r>
            <a:endParaRPr sz="24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289844" y="3313338"/>
            <a:ext cx="7693025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735" marR="30480" indent="-1270">
              <a:spcBef>
                <a:spcPts val="100"/>
              </a:spcBef>
              <a:tabLst>
                <a:tab pos="1144905" algn="l"/>
                <a:tab pos="2218690" algn="l"/>
                <a:tab pos="3292475" algn="l"/>
                <a:tab pos="4366260" algn="l"/>
                <a:tab pos="5473065" algn="l"/>
                <a:tab pos="6189980" algn="l"/>
                <a:tab pos="6653530" algn="l"/>
              </a:tabLst>
            </a:pPr>
            <a:r>
              <a:rPr sz="2400" dirty="0">
                <a:latin typeface="Arial"/>
                <a:cs typeface="Arial"/>
              </a:rPr>
              <a:t>g</a:t>
            </a:r>
            <a:r>
              <a:rPr sz="2400" spc="-5" dirty="0">
                <a:latin typeface="Arial"/>
                <a:cs typeface="Arial"/>
              </a:rPr>
              <a:t>ev</a:t>
            </a:r>
            <a:r>
              <a:rPr sz="2400" spc="5" dirty="0">
                <a:latin typeface="Arial"/>
                <a:cs typeface="Arial"/>
              </a:rPr>
              <a:t>ş</a:t>
            </a:r>
            <a:r>
              <a:rPr sz="2400" spc="-5" dirty="0">
                <a:latin typeface="Arial"/>
                <a:cs typeface="Arial"/>
              </a:rPr>
              <a:t>e</a:t>
            </a:r>
            <a:r>
              <a:rPr sz="2400" dirty="0">
                <a:latin typeface="Arial"/>
                <a:cs typeface="Arial"/>
              </a:rPr>
              <a:t>k	</a:t>
            </a:r>
            <a:r>
              <a:rPr sz="2400" spc="-5" dirty="0">
                <a:latin typeface="Arial"/>
                <a:cs typeface="Arial"/>
              </a:rPr>
              <a:t>t</a:t>
            </a:r>
            <a:r>
              <a:rPr sz="2400" dirty="0">
                <a:latin typeface="Arial"/>
                <a:cs typeface="Arial"/>
              </a:rPr>
              <a:t>o</a:t>
            </a:r>
            <a:r>
              <a:rPr sz="2400" spc="-10" dirty="0">
                <a:latin typeface="Arial"/>
                <a:cs typeface="Arial"/>
              </a:rPr>
              <a:t>p</a:t>
            </a:r>
            <a:r>
              <a:rPr sz="2400" spc="-5" dirty="0">
                <a:latin typeface="Arial"/>
                <a:cs typeface="Arial"/>
              </a:rPr>
              <a:t>r</a:t>
            </a:r>
            <a:r>
              <a:rPr sz="2400" spc="-10" dirty="0">
                <a:latin typeface="Arial"/>
                <a:cs typeface="Arial"/>
              </a:rPr>
              <a:t>a</a:t>
            </a:r>
            <a:r>
              <a:rPr sz="2400" spc="-5" dirty="0">
                <a:latin typeface="Arial"/>
                <a:cs typeface="Arial"/>
              </a:rPr>
              <a:t>k</a:t>
            </a:r>
            <a:r>
              <a:rPr sz="2400" dirty="0">
                <a:latin typeface="Arial"/>
                <a:cs typeface="Arial"/>
              </a:rPr>
              <a:t>,	</a:t>
            </a:r>
            <a:r>
              <a:rPr sz="2400" spc="-10" dirty="0">
                <a:latin typeface="Arial"/>
                <a:cs typeface="Arial"/>
              </a:rPr>
              <a:t>b</a:t>
            </a:r>
            <a:r>
              <a:rPr sz="2400" dirty="0">
                <a:latin typeface="Arial"/>
                <a:cs typeface="Arial"/>
              </a:rPr>
              <a:t>i</a:t>
            </a:r>
            <a:r>
              <a:rPr sz="2400" spc="-5" dirty="0">
                <a:latin typeface="Arial"/>
                <a:cs typeface="Arial"/>
              </a:rPr>
              <a:t>tk</a:t>
            </a:r>
            <a:r>
              <a:rPr sz="2400" dirty="0">
                <a:latin typeface="Arial"/>
                <a:cs typeface="Arial"/>
              </a:rPr>
              <a:t>i</a:t>
            </a:r>
            <a:r>
              <a:rPr sz="2400" spc="-5" dirty="0">
                <a:latin typeface="Arial"/>
                <a:cs typeface="Arial"/>
              </a:rPr>
              <a:t>sel</a:t>
            </a:r>
            <a:r>
              <a:rPr sz="2400" dirty="0">
                <a:latin typeface="Arial"/>
                <a:cs typeface="Arial"/>
              </a:rPr>
              <a:t>	</a:t>
            </a:r>
            <a:r>
              <a:rPr sz="2400" spc="-5" dirty="0">
                <a:latin typeface="Arial"/>
                <a:cs typeface="Arial"/>
              </a:rPr>
              <a:t>t</a:t>
            </a:r>
            <a:r>
              <a:rPr sz="2400" dirty="0">
                <a:latin typeface="Arial"/>
                <a:cs typeface="Arial"/>
              </a:rPr>
              <a:t>o</a:t>
            </a:r>
            <a:r>
              <a:rPr sz="2400" spc="-10" dirty="0">
                <a:latin typeface="Arial"/>
                <a:cs typeface="Arial"/>
              </a:rPr>
              <a:t>p</a:t>
            </a:r>
            <a:r>
              <a:rPr sz="2400" spc="-5" dirty="0">
                <a:latin typeface="Arial"/>
                <a:cs typeface="Arial"/>
              </a:rPr>
              <a:t>r</a:t>
            </a:r>
            <a:r>
              <a:rPr sz="2400" spc="-10" dirty="0">
                <a:latin typeface="Arial"/>
                <a:cs typeface="Arial"/>
              </a:rPr>
              <a:t>a</a:t>
            </a:r>
            <a:r>
              <a:rPr sz="2400" dirty="0">
                <a:latin typeface="Arial"/>
                <a:cs typeface="Arial"/>
              </a:rPr>
              <a:t>k,	</a:t>
            </a:r>
            <a:r>
              <a:rPr sz="2400" spc="-5" dirty="0">
                <a:latin typeface="Arial"/>
                <a:cs typeface="Arial"/>
              </a:rPr>
              <a:t>ge</a:t>
            </a:r>
            <a:r>
              <a:rPr sz="2400" spc="5" dirty="0">
                <a:latin typeface="Arial"/>
                <a:cs typeface="Arial"/>
              </a:rPr>
              <a:t>v</a:t>
            </a:r>
            <a:r>
              <a:rPr sz="2400" dirty="0">
                <a:latin typeface="Arial"/>
                <a:cs typeface="Arial"/>
              </a:rPr>
              <a:t>ş</a:t>
            </a:r>
            <a:r>
              <a:rPr sz="2400" spc="-5" dirty="0">
                <a:latin typeface="Arial"/>
                <a:cs typeface="Arial"/>
              </a:rPr>
              <a:t>e</a:t>
            </a:r>
            <a:r>
              <a:rPr sz="2400" dirty="0">
                <a:latin typeface="Arial"/>
                <a:cs typeface="Arial"/>
              </a:rPr>
              <a:t>k	</a:t>
            </a:r>
            <a:r>
              <a:rPr sz="2400" spc="5" dirty="0">
                <a:latin typeface="Arial"/>
                <a:cs typeface="Arial"/>
              </a:rPr>
              <a:t>k</a:t>
            </a:r>
            <a:r>
              <a:rPr sz="2400" spc="-10" dirty="0">
                <a:latin typeface="Arial"/>
                <a:cs typeface="Arial"/>
              </a:rPr>
              <a:t>u</a:t>
            </a:r>
            <a:r>
              <a:rPr sz="2400" spc="-5" dirty="0">
                <a:latin typeface="Arial"/>
                <a:cs typeface="Arial"/>
              </a:rPr>
              <a:t>m</a:t>
            </a:r>
            <a:r>
              <a:rPr sz="2400" dirty="0">
                <a:latin typeface="Arial"/>
                <a:cs typeface="Arial"/>
              </a:rPr>
              <a:t>	</a:t>
            </a:r>
            <a:r>
              <a:rPr sz="2400" spc="5" dirty="0">
                <a:latin typeface="Arial"/>
                <a:cs typeface="Arial"/>
              </a:rPr>
              <a:t>v</a:t>
            </a:r>
            <a:r>
              <a:rPr sz="2400" spc="-5" dirty="0">
                <a:latin typeface="Arial"/>
                <a:cs typeface="Arial"/>
              </a:rPr>
              <a:t>e</a:t>
            </a:r>
            <a:r>
              <a:rPr sz="2400" dirty="0">
                <a:latin typeface="Arial"/>
                <a:cs typeface="Arial"/>
              </a:rPr>
              <a:t>	</a:t>
            </a:r>
            <a:r>
              <a:rPr sz="2400" spc="-5" dirty="0">
                <a:latin typeface="Arial"/>
                <a:cs typeface="Arial"/>
              </a:rPr>
              <a:t>be</a:t>
            </a:r>
            <a:r>
              <a:rPr sz="2400" spc="-10" dirty="0">
                <a:latin typeface="Arial"/>
                <a:cs typeface="Arial"/>
              </a:rPr>
              <a:t>n</a:t>
            </a:r>
            <a:r>
              <a:rPr sz="2400" dirty="0">
                <a:latin typeface="Arial"/>
                <a:cs typeface="Arial"/>
              </a:rPr>
              <a:t>z</a:t>
            </a:r>
            <a:r>
              <a:rPr sz="2400" spc="-10" dirty="0">
                <a:latin typeface="Arial"/>
                <a:cs typeface="Arial"/>
              </a:rPr>
              <a:t>e</a:t>
            </a:r>
            <a:r>
              <a:rPr sz="2400" spc="-5" dirty="0">
                <a:latin typeface="Arial"/>
                <a:cs typeface="Arial"/>
              </a:rPr>
              <a:t>ri  </a:t>
            </a:r>
            <a:r>
              <a:rPr sz="2400" spc="-20" dirty="0">
                <a:latin typeface="Arial"/>
                <a:cs typeface="Arial"/>
              </a:rPr>
              <a:t>zeminler. </a:t>
            </a:r>
            <a:r>
              <a:rPr sz="2400" spc="-30" dirty="0">
                <a:latin typeface="Arial"/>
                <a:cs typeface="Arial"/>
              </a:rPr>
              <a:t>Yoğunluğu </a:t>
            </a: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1.6 t/m</a:t>
            </a:r>
            <a:r>
              <a:rPr sz="2400" spc="-7" baseline="24305" dirty="0">
                <a:solidFill>
                  <a:srgbClr val="FF0000"/>
                </a:solidFill>
                <a:latin typeface="Arial"/>
                <a:cs typeface="Arial"/>
              </a:rPr>
              <a:t>3</a:t>
            </a:r>
            <a:r>
              <a:rPr sz="2400" spc="352" baseline="2430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 spc="-40" dirty="0">
                <a:latin typeface="Arial"/>
                <a:cs typeface="Arial"/>
              </a:rPr>
              <a:t>tür.</a:t>
            </a:r>
            <a:endParaRPr sz="2400">
              <a:latin typeface="Arial"/>
              <a:cs typeface="Arial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393079" y="699100"/>
            <a:ext cx="1487805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/>
              <a:t>M</a:t>
            </a:r>
            <a:r>
              <a:rPr sz="2400" spc="-5" dirty="0"/>
              <a:t>ET</a:t>
            </a:r>
            <a:r>
              <a:rPr sz="2400" dirty="0"/>
              <a:t>RAJ</a:t>
            </a:r>
          </a:p>
        </p:txBody>
      </p:sp>
    </p:spTree>
    <p:extLst>
      <p:ext uri="{BB962C8B-B14F-4D97-AF65-F5344CB8AC3E}">
        <p14:creationId xmlns:p14="http://schemas.microsoft.com/office/powerpoint/2010/main" val="37356360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24745" y="1697897"/>
            <a:ext cx="8896350" cy="27381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95300" indent="-457200" algn="just">
              <a:spcBef>
                <a:spcPts val="100"/>
              </a:spcBef>
              <a:buFont typeface="Arial"/>
              <a:buChar char="•"/>
              <a:tabLst>
                <a:tab pos="495300" algn="l"/>
              </a:tabLst>
            </a:pP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Kazı</a:t>
            </a:r>
            <a:r>
              <a:rPr sz="2400" spc="-2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işleri</a:t>
            </a: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;</a:t>
            </a:r>
            <a:endParaRPr sz="2400" dirty="0">
              <a:latin typeface="Arial"/>
              <a:cs typeface="Arial"/>
            </a:endParaRPr>
          </a:p>
          <a:p>
            <a:pPr marL="930275" lvl="1" indent="-435609" algn="just">
              <a:buChar char="•"/>
              <a:tabLst>
                <a:tab pos="930910" algn="l"/>
              </a:tabLst>
            </a:pP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Zemin cinsleri ve</a:t>
            </a:r>
            <a:r>
              <a:rPr sz="2400" spc="2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tarifleri</a:t>
            </a: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;</a:t>
            </a:r>
            <a:endParaRPr sz="2400" dirty="0">
              <a:latin typeface="Arial"/>
              <a:cs typeface="Arial"/>
            </a:endParaRPr>
          </a:p>
          <a:p>
            <a:pPr marL="1202690" lvl="2" indent="-250825" algn="just">
              <a:spcBef>
                <a:spcPts val="600"/>
              </a:spcBef>
              <a:buChar char="•"/>
              <a:tabLst>
                <a:tab pos="1203325" algn="l"/>
              </a:tabLst>
            </a:pPr>
            <a:r>
              <a:rPr sz="2400" spc="-50" dirty="0">
                <a:solidFill>
                  <a:srgbClr val="FF0000"/>
                </a:solidFill>
                <a:latin typeface="Arial"/>
                <a:cs typeface="Arial"/>
              </a:rPr>
              <a:t>Toprak</a:t>
            </a:r>
            <a:r>
              <a:rPr sz="240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zeminler</a:t>
            </a: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;</a:t>
            </a:r>
            <a:endParaRPr sz="2400" dirty="0">
              <a:latin typeface="Arial"/>
              <a:cs typeface="Arial"/>
            </a:endParaRPr>
          </a:p>
          <a:p>
            <a:pPr marL="1203325" marR="68580" indent="-635" algn="just">
              <a:spcBef>
                <a:spcPts val="600"/>
              </a:spcBef>
            </a:pP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Sert toprak: </a:t>
            </a:r>
            <a:r>
              <a:rPr sz="2400" spc="-5" dirty="0">
                <a:latin typeface="Arial"/>
                <a:cs typeface="Arial"/>
              </a:rPr>
              <a:t>Kazmanın yassı </a:t>
            </a:r>
            <a:r>
              <a:rPr sz="2400" spc="-10" dirty="0">
                <a:latin typeface="Arial"/>
                <a:cs typeface="Arial"/>
              </a:rPr>
              <a:t>ve </a:t>
            </a:r>
            <a:r>
              <a:rPr sz="2400" spc="-5" dirty="0">
                <a:latin typeface="Arial"/>
                <a:cs typeface="Arial"/>
              </a:rPr>
              <a:t>ara sıra sivri ucu ile  kazılan toprak, kumlu kil, gevşek kil, </a:t>
            </a:r>
            <a:r>
              <a:rPr sz="2400" dirty="0">
                <a:latin typeface="Arial"/>
                <a:cs typeface="Arial"/>
              </a:rPr>
              <a:t>killi </a:t>
            </a:r>
            <a:r>
              <a:rPr sz="2400" spc="-5" dirty="0">
                <a:latin typeface="Arial"/>
                <a:cs typeface="Arial"/>
              </a:rPr>
              <a:t>kum, çakıllı,  kürekle atılabilen taşlı toprak </a:t>
            </a:r>
            <a:r>
              <a:rPr sz="2400" dirty="0">
                <a:latin typeface="Arial"/>
                <a:cs typeface="Arial"/>
              </a:rPr>
              <a:t>ve </a:t>
            </a:r>
            <a:r>
              <a:rPr sz="2400" spc="-5" dirty="0">
                <a:latin typeface="Arial"/>
                <a:cs typeface="Arial"/>
              </a:rPr>
              <a:t>benzeri </a:t>
            </a:r>
            <a:r>
              <a:rPr sz="2400" spc="-15" dirty="0">
                <a:latin typeface="Arial"/>
                <a:cs typeface="Arial"/>
              </a:rPr>
              <a:t>zeminlerdir.  </a:t>
            </a:r>
            <a:r>
              <a:rPr sz="2400" spc="-30" dirty="0">
                <a:latin typeface="Arial"/>
                <a:cs typeface="Arial"/>
              </a:rPr>
              <a:t>Yoğunluğu </a:t>
            </a: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1.8 t/m</a:t>
            </a:r>
            <a:r>
              <a:rPr sz="2400" spc="-7" baseline="24305" dirty="0">
                <a:solidFill>
                  <a:srgbClr val="FF0000"/>
                </a:solidFill>
                <a:latin typeface="Arial"/>
                <a:cs typeface="Arial"/>
              </a:rPr>
              <a:t>3</a:t>
            </a:r>
            <a:r>
              <a:rPr sz="2400" spc="375" baseline="2430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 spc="-40" dirty="0">
                <a:latin typeface="Arial"/>
                <a:cs typeface="Arial"/>
              </a:rPr>
              <a:t>tür</a:t>
            </a:r>
            <a:r>
              <a:rPr sz="2400" spc="-40" dirty="0">
                <a:latin typeface="Arial"/>
                <a:cs typeface="Arial"/>
              </a:rPr>
              <a:t>.</a:t>
            </a:r>
            <a:endParaRPr sz="2400" dirty="0">
              <a:latin typeface="Arial"/>
              <a:cs typeface="Arial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81928" y="727908"/>
            <a:ext cx="1487805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/>
              <a:t>M</a:t>
            </a:r>
            <a:r>
              <a:rPr sz="2400" spc="-5" dirty="0"/>
              <a:t>ET</a:t>
            </a:r>
            <a:r>
              <a:rPr sz="2400" dirty="0"/>
              <a:t>RAJ</a:t>
            </a:r>
          </a:p>
        </p:txBody>
      </p:sp>
    </p:spTree>
    <p:extLst>
      <p:ext uri="{BB962C8B-B14F-4D97-AF65-F5344CB8AC3E}">
        <p14:creationId xmlns:p14="http://schemas.microsoft.com/office/powerpoint/2010/main" val="1474644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81928" y="727908"/>
            <a:ext cx="1487805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/>
              <a:t>M</a:t>
            </a:r>
            <a:r>
              <a:rPr sz="2400" spc="-5" dirty="0"/>
              <a:t>ET</a:t>
            </a:r>
            <a:r>
              <a:rPr sz="2400" dirty="0"/>
              <a:t>RAJ</a:t>
            </a:r>
          </a:p>
        </p:txBody>
      </p:sp>
      <p:sp>
        <p:nvSpPr>
          <p:cNvPr id="4" name="object 2"/>
          <p:cNvSpPr txBox="1"/>
          <p:nvPr/>
        </p:nvSpPr>
        <p:spPr>
          <a:xfrm>
            <a:off x="137445" y="1697897"/>
            <a:ext cx="8858250" cy="34696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82600" indent="-457200" algn="just">
              <a:spcBef>
                <a:spcPts val="100"/>
              </a:spcBef>
              <a:buFont typeface="Arial"/>
              <a:buChar char="•"/>
              <a:tabLst>
                <a:tab pos="482600" algn="l"/>
              </a:tabLst>
            </a:pP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Kazı</a:t>
            </a:r>
            <a:r>
              <a:rPr sz="2400" spc="-2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işleri</a:t>
            </a: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;</a:t>
            </a:r>
            <a:endParaRPr sz="2400" dirty="0">
              <a:latin typeface="Arial"/>
              <a:cs typeface="Arial"/>
            </a:endParaRPr>
          </a:p>
          <a:p>
            <a:pPr marL="917575" lvl="1" indent="-435609" algn="just">
              <a:buChar char="•"/>
              <a:tabLst>
                <a:tab pos="918210" algn="l"/>
              </a:tabLst>
            </a:pP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Zemin cinsleri ve</a:t>
            </a:r>
            <a:r>
              <a:rPr sz="2400" spc="2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tarifleri</a:t>
            </a: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;</a:t>
            </a:r>
            <a:endParaRPr sz="2400" dirty="0">
              <a:latin typeface="Arial"/>
              <a:cs typeface="Arial"/>
            </a:endParaRPr>
          </a:p>
          <a:p>
            <a:pPr marL="1189990" lvl="2" indent="-250825" algn="just">
              <a:spcBef>
                <a:spcPts val="600"/>
              </a:spcBef>
              <a:buChar char="•"/>
              <a:tabLst>
                <a:tab pos="1190625" algn="l"/>
              </a:tabLst>
            </a:pP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Küskülük</a:t>
            </a:r>
            <a:r>
              <a:rPr sz="240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zeminler</a:t>
            </a: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;</a:t>
            </a:r>
            <a:endParaRPr sz="2400" dirty="0">
              <a:latin typeface="Arial"/>
              <a:cs typeface="Arial"/>
            </a:endParaRPr>
          </a:p>
          <a:p>
            <a:pPr marL="1189990" marR="42545" algn="just">
              <a:spcBef>
                <a:spcPts val="600"/>
              </a:spcBef>
            </a:pP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Sert küskülük: </a:t>
            </a:r>
            <a:r>
              <a:rPr sz="2400" spc="-5" dirty="0">
                <a:latin typeface="Arial"/>
                <a:cs typeface="Arial"/>
              </a:rPr>
              <a:t>Kazmanın sivri ucu, küskü, kama, tokmak  ve kırıcı tabanca </a:t>
            </a:r>
            <a:r>
              <a:rPr sz="2400" dirty="0">
                <a:latin typeface="Arial"/>
                <a:cs typeface="Arial"/>
              </a:rPr>
              <a:t>ile </a:t>
            </a:r>
            <a:r>
              <a:rPr sz="2400" spc="-5" dirty="0">
                <a:latin typeface="Arial"/>
                <a:cs typeface="Arial"/>
              </a:rPr>
              <a:t>kazılan çürük ve çatlamış kaya,  çürük ve yumuşak gravye, şist, taşlanmış </a:t>
            </a:r>
            <a:r>
              <a:rPr sz="2400" spc="-10" dirty="0">
                <a:latin typeface="Arial"/>
                <a:cs typeface="Arial"/>
              </a:rPr>
              <a:t>marn,  </a:t>
            </a:r>
            <a:r>
              <a:rPr sz="2400" spc="-5" dirty="0">
                <a:latin typeface="Arial"/>
                <a:cs typeface="Arial"/>
              </a:rPr>
              <a:t>taşlanmış kil, 0.100-0.400 m³ büyüklükte parçalanıp el  </a:t>
            </a:r>
            <a:r>
              <a:rPr sz="2400" dirty="0">
                <a:latin typeface="Arial"/>
                <a:cs typeface="Arial"/>
              </a:rPr>
              <a:t>ile </a:t>
            </a:r>
            <a:r>
              <a:rPr sz="2400" spc="-5" dirty="0">
                <a:latin typeface="Arial"/>
                <a:cs typeface="Arial"/>
              </a:rPr>
              <a:t>atılabilen her cins blok taşlar ve benzeri </a:t>
            </a:r>
            <a:r>
              <a:rPr sz="2400" spc="-15" dirty="0">
                <a:latin typeface="Arial"/>
                <a:cs typeface="Arial"/>
              </a:rPr>
              <a:t>zeminlerdir.  </a:t>
            </a:r>
            <a:r>
              <a:rPr sz="2400" spc="-30" dirty="0">
                <a:latin typeface="Arial"/>
                <a:cs typeface="Arial"/>
              </a:rPr>
              <a:t>Yoğunluğu </a:t>
            </a: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2.2 t/m</a:t>
            </a:r>
            <a:r>
              <a:rPr sz="2400" spc="-7" baseline="24305" dirty="0">
                <a:solidFill>
                  <a:srgbClr val="FF0000"/>
                </a:solidFill>
                <a:latin typeface="Arial"/>
                <a:cs typeface="Arial"/>
              </a:rPr>
              <a:t>3</a:t>
            </a:r>
            <a:r>
              <a:rPr sz="2400" spc="375" baseline="2430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 spc="-40" dirty="0">
                <a:latin typeface="Arial"/>
                <a:cs typeface="Arial"/>
              </a:rPr>
              <a:t>tür</a:t>
            </a:r>
            <a:r>
              <a:rPr sz="2400" spc="-40" dirty="0">
                <a:latin typeface="Arial"/>
                <a:cs typeface="Arial"/>
              </a:rPr>
              <a:t>.</a:t>
            </a:r>
            <a:endParaRPr sz="24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15882347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1093239"/>
            <a:ext cx="8517837" cy="4387260"/>
          </a:xfrm>
        </p:spPr>
        <p:txBody>
          <a:bodyPr anchor="t">
            <a:noAutofit/>
          </a:bodyPr>
          <a:lstStyle/>
          <a:p>
            <a:pPr lvl="1" algn="just">
              <a:lnSpc>
                <a:spcPct val="100000"/>
              </a:lnSpc>
            </a:pPr>
            <a:r>
              <a:rPr lang="tr-TR" dirty="0"/>
              <a:t>Arslan, M., 2015. Yapı Teknolojisi 1 (3. Baskı), Seçkin Yayıncılık, Ankara.</a:t>
            </a:r>
          </a:p>
          <a:p>
            <a:pPr lvl="1" algn="just">
              <a:lnSpc>
                <a:spcPct val="100000"/>
              </a:lnSpc>
            </a:pPr>
            <a:r>
              <a:rPr lang="tr-TR" dirty="0"/>
              <a:t>Arslan, M., 2015. Yapı Teknolojisi 2 (3. Baskı), Seçkin Yayıncılık, Ankara.</a:t>
            </a:r>
          </a:p>
          <a:p>
            <a:pPr lvl="1" algn="just">
              <a:lnSpc>
                <a:spcPct val="100000"/>
              </a:lnSpc>
            </a:pPr>
            <a:r>
              <a:rPr lang="tr-TR" dirty="0" err="1"/>
              <a:t>Banz</a:t>
            </a:r>
            <a:r>
              <a:rPr lang="tr-TR" dirty="0"/>
              <a:t>, H., 1979. </a:t>
            </a:r>
            <a:r>
              <a:rPr lang="tr-TR" dirty="0" err="1"/>
              <a:t>Building</a:t>
            </a:r>
            <a:r>
              <a:rPr lang="tr-TR" dirty="0"/>
              <a:t> Construction </a:t>
            </a:r>
            <a:r>
              <a:rPr lang="tr-TR" dirty="0" err="1"/>
              <a:t>Details</a:t>
            </a:r>
            <a:r>
              <a:rPr lang="tr-TR" dirty="0"/>
              <a:t> </a:t>
            </a:r>
            <a:r>
              <a:rPr lang="tr-TR" dirty="0" err="1"/>
              <a:t>Practical</a:t>
            </a:r>
            <a:r>
              <a:rPr lang="tr-TR" dirty="0"/>
              <a:t> </a:t>
            </a:r>
            <a:r>
              <a:rPr lang="tr-TR" dirty="0" err="1"/>
              <a:t>Drawings</a:t>
            </a:r>
            <a:r>
              <a:rPr lang="tr-TR" dirty="0"/>
              <a:t>, </a:t>
            </a:r>
            <a:r>
              <a:rPr lang="tr-TR" dirty="0" err="1"/>
              <a:t>Von</a:t>
            </a:r>
            <a:r>
              <a:rPr lang="tr-TR" dirty="0"/>
              <a:t> </a:t>
            </a:r>
            <a:r>
              <a:rPr lang="tr-TR" dirty="0" err="1"/>
              <a:t>Nostrand</a:t>
            </a:r>
            <a:r>
              <a:rPr lang="tr-TR" dirty="0"/>
              <a:t> </a:t>
            </a:r>
            <a:r>
              <a:rPr lang="tr-TR" dirty="0" err="1"/>
              <a:t>Reinhold</a:t>
            </a:r>
            <a:r>
              <a:rPr lang="tr-TR" dirty="0"/>
              <a:t> </a:t>
            </a:r>
            <a:r>
              <a:rPr lang="tr-TR" dirty="0" err="1"/>
              <a:t>Company</a:t>
            </a:r>
            <a:r>
              <a:rPr lang="tr-TR" dirty="0"/>
              <a:t>, New York, USA</a:t>
            </a:r>
          </a:p>
          <a:p>
            <a:pPr lvl="1" algn="just">
              <a:lnSpc>
                <a:spcPct val="100000"/>
              </a:lnSpc>
            </a:pPr>
            <a:r>
              <a:rPr lang="tr-TR" dirty="0"/>
              <a:t>Francis, D. ve </a:t>
            </a:r>
            <a:r>
              <a:rPr lang="tr-TR" dirty="0" err="1"/>
              <a:t>Ching</a:t>
            </a:r>
            <a:r>
              <a:rPr lang="tr-TR" dirty="0"/>
              <a:t>, K., 2000. Yapı, Bilim Yayınevi, İstanbul.</a:t>
            </a:r>
          </a:p>
          <a:p>
            <a:pPr lvl="1" algn="just">
              <a:lnSpc>
                <a:spcPct val="100000"/>
              </a:lnSpc>
            </a:pPr>
            <a:r>
              <a:rPr lang="tr-TR" dirty="0"/>
              <a:t>Griffith, A. </a:t>
            </a:r>
            <a:r>
              <a:rPr lang="tr-TR" dirty="0" err="1"/>
              <a:t>and</a:t>
            </a:r>
            <a:r>
              <a:rPr lang="tr-TR" dirty="0"/>
              <a:t> Watson, P., 2003. Construction Management: </a:t>
            </a:r>
            <a:r>
              <a:rPr lang="tr-TR" dirty="0" err="1"/>
              <a:t>Principles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Practice</a:t>
            </a:r>
            <a:r>
              <a:rPr lang="tr-TR" dirty="0"/>
              <a:t>, </a:t>
            </a:r>
            <a:r>
              <a:rPr lang="tr-TR" dirty="0" err="1"/>
              <a:t>Palgrave</a:t>
            </a:r>
            <a:r>
              <a:rPr lang="tr-TR" dirty="0"/>
              <a:t>.</a:t>
            </a:r>
          </a:p>
          <a:p>
            <a:pPr lvl="1" algn="just">
              <a:lnSpc>
                <a:spcPct val="100000"/>
              </a:lnSpc>
            </a:pPr>
            <a:r>
              <a:rPr lang="tr-TR" dirty="0"/>
              <a:t>Güner, M.S., 2001. Yapı Bilgisi (Yapı Teknolojisi I-II), Aktif Yayınevi, İstanbul.</a:t>
            </a:r>
          </a:p>
          <a:p>
            <a:pPr lvl="1" algn="just">
              <a:lnSpc>
                <a:spcPct val="100000"/>
              </a:lnSpc>
            </a:pPr>
            <a:r>
              <a:rPr lang="tr-TR" dirty="0"/>
              <a:t>Harrison, C.B., 1992. </a:t>
            </a:r>
            <a:r>
              <a:rPr lang="tr-TR" dirty="0" err="1"/>
              <a:t>Problems</a:t>
            </a:r>
            <a:r>
              <a:rPr lang="tr-TR" dirty="0"/>
              <a:t> in </a:t>
            </a:r>
            <a:r>
              <a:rPr lang="tr-TR" dirty="0" err="1"/>
              <a:t>Roofing</a:t>
            </a:r>
            <a:r>
              <a:rPr lang="tr-TR" dirty="0"/>
              <a:t> Design, </a:t>
            </a:r>
            <a:r>
              <a:rPr lang="tr-TR" dirty="0" err="1"/>
              <a:t>Butterworth</a:t>
            </a:r>
            <a:r>
              <a:rPr lang="tr-TR" dirty="0"/>
              <a:t> Architecture, </a:t>
            </a:r>
            <a:r>
              <a:rPr lang="tr-TR" dirty="0" err="1"/>
              <a:t>London</a:t>
            </a:r>
            <a:r>
              <a:rPr lang="tr-TR" dirty="0"/>
              <a:t>, UK</a:t>
            </a:r>
            <a:r>
              <a:rPr lang="tr-TR" dirty="0" smtClean="0"/>
              <a:t>.</a:t>
            </a:r>
          </a:p>
        </p:txBody>
      </p:sp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sp>
        <p:nvSpPr>
          <p:cNvPr id="8" name="Dikdörtgen 7"/>
          <p:cNvSpPr/>
          <p:nvPr/>
        </p:nvSpPr>
        <p:spPr>
          <a:xfrm>
            <a:off x="313080" y="583015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Kaynakça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7736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konomi">
  <a:themeElements>
    <a:clrScheme name="Gazete kağıdı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zete kağıdı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konomi" id="{14396F44-94C0-4BF2-8333-266569A57D02}" vid="{03703BF9-DFA0-42C9-89F9-C03DE1C4A071}"/>
    </a:ext>
  </a:extLst>
</a:theme>
</file>

<file path=ppt/theme/theme2.xml><?xml version="1.0" encoding="utf-8"?>
<a:theme xmlns:a="http://schemas.openxmlformats.org/drawingml/2006/main" name="1_Rics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h.t.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h.t." id="{413A7544-DC64-4FD9-B67F-E82A6B382656}" vid="{2993C0EF-C761-423D-BA24-A50FC7959470}"/>
    </a:ext>
  </a:extLst>
</a:theme>
</file>

<file path=ppt/theme/theme4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ekonomi</Template>
  <TotalTime>17170</TotalTime>
  <Words>501</Words>
  <Application>Microsoft Office PowerPoint</Application>
  <PresentationFormat>Ekran Gösterisi (4:3)</PresentationFormat>
  <Paragraphs>58</Paragraphs>
  <Slides>10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3</vt:i4>
      </vt:variant>
      <vt:variant>
        <vt:lpstr>Slayt Başlıkları</vt:lpstr>
      </vt:variant>
      <vt:variant>
        <vt:i4>10</vt:i4>
      </vt:variant>
    </vt:vector>
  </HeadingPairs>
  <TitlesOfParts>
    <vt:vector size="19" baseType="lpstr">
      <vt:lpstr>ＭＳ Ｐゴシック</vt:lpstr>
      <vt:lpstr>Arial</vt:lpstr>
      <vt:lpstr>Calibri</vt:lpstr>
      <vt:lpstr>Tahoma</vt:lpstr>
      <vt:lpstr>Times New Roman</vt:lpstr>
      <vt:lpstr>Wingdings</vt:lpstr>
      <vt:lpstr>ekonomi</vt:lpstr>
      <vt:lpstr>1_Rics</vt:lpstr>
      <vt:lpstr>h.t.</vt:lpstr>
      <vt:lpstr>PowerPoint Sunusu</vt:lpstr>
      <vt:lpstr>METRAJ</vt:lpstr>
      <vt:lpstr>METRAJ</vt:lpstr>
      <vt:lpstr>METRAJ</vt:lpstr>
      <vt:lpstr>METRAJ</vt:lpstr>
      <vt:lpstr>METRAJ</vt:lpstr>
      <vt:lpstr>METRAJ</vt:lpstr>
      <vt:lpstr>METRAJ</vt:lpstr>
      <vt:lpstr>  </vt:lpstr>
      <vt:lpstr>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ANKARA ÜNİVERSİTESİ UYGULAMALI BİLİMLER FAKÜLTESİ GAYRİMENKUL GELİŞTİRME VE YÖNETİMİ BÖLÜMÜ</dc:title>
  <dc:creator>sibel</dc:creator>
  <cp:lastModifiedBy>gizem ulusoy</cp:lastModifiedBy>
  <cp:revision>886</cp:revision>
  <cp:lastPrinted>2016-10-24T07:53:35Z</cp:lastPrinted>
  <dcterms:created xsi:type="dcterms:W3CDTF">2016-09-18T09:35:24Z</dcterms:created>
  <dcterms:modified xsi:type="dcterms:W3CDTF">2020-02-28T11:30:57Z</dcterms:modified>
</cp:coreProperties>
</file>