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935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910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911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426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58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91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547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210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329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10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455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41A0-9C0E-5047-9291-07FB360D7D60}" type="datetimeFigureOut">
              <a:rPr lang="it-IT" smtClean="0"/>
              <a:pPr/>
              <a:t>02/05/2020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FA02F-4819-0145-95B0-40E21762F8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825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175"/>
            <a:ext cx="7667625" cy="504825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0"/>
            <a:ext cx="1476375" cy="508000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901700"/>
            <a:ext cx="3166467" cy="10287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38200" y="2324100"/>
            <a:ext cx="7683500" cy="965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1" dirty="0" smtClean="0">
                <a:solidFill>
                  <a:srgbClr val="CA412B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L’ITALIA DEI PRIMI ANNI DEL NOVECENTO. L’ETÀ GIOLITTIANA</a:t>
            </a:r>
            <a:endParaRPr lang="it-IT" sz="3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429000"/>
            <a:ext cx="6464300" cy="2540000"/>
          </a:xfrm>
          <a:prstGeom prst="rect">
            <a:avLst/>
          </a:prstGeom>
        </p:spPr>
      </p:pic>
      <p:sp>
        <p:nvSpPr>
          <p:cNvPr id="9" name="Pentagono 8"/>
          <p:cNvSpPr>
            <a:spLocks noChangeAspect="1"/>
          </p:cNvSpPr>
          <p:nvPr/>
        </p:nvSpPr>
        <p:spPr>
          <a:xfrm>
            <a:off x="8528050" y="6237312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414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478559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81734"/>
            <a:ext cx="7667625" cy="564497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68021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481734"/>
            <a:ext cx="1476375" cy="578210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2100" y="1273182"/>
            <a:ext cx="2806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Fattori che resero possibile il decollo dell’industria in Italia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00300" y="1789109"/>
            <a:ext cx="318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ipresa dell’economia internazionale tra il 1897 e il 1914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400300" y="2300394"/>
            <a:ext cx="318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olitica protezionistica e commesse statali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06650" y="2840484"/>
            <a:ext cx="318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mmodernamento del sistema bancario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19350" y="3347562"/>
            <a:ext cx="318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ompletamento della rete ferroviaria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06650" y="3880625"/>
            <a:ext cx="318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resenza di imprenditori di livello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406650" y="4407661"/>
            <a:ext cx="318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quilibrio tra flusso di denaro in uscita e denaro in entrata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406650" y="4919601"/>
            <a:ext cx="318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rande disponibilità di forza-lavoro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Pentagono 14"/>
          <p:cNvSpPr>
            <a:spLocks noChangeAspect="1"/>
          </p:cNvSpPr>
          <p:nvPr/>
        </p:nvSpPr>
        <p:spPr>
          <a:xfrm>
            <a:off x="8547101" y="6395017"/>
            <a:ext cx="514350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ttore 1 18"/>
          <p:cNvCxnSpPr>
            <a:stCxn id="6" idx="2"/>
          </p:cNvCxnSpPr>
          <p:nvPr/>
        </p:nvCxnSpPr>
        <p:spPr>
          <a:xfrm flipH="1">
            <a:off x="1689100" y="1665440"/>
            <a:ext cx="6350" cy="3513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7" idx="1"/>
          </p:cNvCxnSpPr>
          <p:nvPr/>
        </p:nvCxnSpPr>
        <p:spPr>
          <a:xfrm flipV="1">
            <a:off x="1682750" y="1985238"/>
            <a:ext cx="717550" cy="1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1695450" y="5152846"/>
            <a:ext cx="717550" cy="11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endCxn id="12" idx="1"/>
          </p:cNvCxnSpPr>
          <p:nvPr/>
        </p:nvCxnSpPr>
        <p:spPr>
          <a:xfrm>
            <a:off x="1682750" y="4603790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1" idx="1"/>
          </p:cNvCxnSpPr>
          <p:nvPr/>
        </p:nvCxnSpPr>
        <p:spPr>
          <a:xfrm flipV="1">
            <a:off x="1682750" y="4076754"/>
            <a:ext cx="723900" cy="142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10" idx="1"/>
          </p:cNvCxnSpPr>
          <p:nvPr/>
        </p:nvCxnSpPr>
        <p:spPr>
          <a:xfrm flipV="1">
            <a:off x="1701800" y="3543691"/>
            <a:ext cx="717550" cy="1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endCxn id="9" idx="1"/>
          </p:cNvCxnSpPr>
          <p:nvPr/>
        </p:nvCxnSpPr>
        <p:spPr>
          <a:xfrm>
            <a:off x="1682750" y="3036613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endCxn id="8" idx="1"/>
          </p:cNvCxnSpPr>
          <p:nvPr/>
        </p:nvCxnSpPr>
        <p:spPr>
          <a:xfrm>
            <a:off x="1682750" y="2485342"/>
            <a:ext cx="717550" cy="11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645" y="1789109"/>
            <a:ext cx="3129878" cy="34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8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483536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78121"/>
            <a:ext cx="7667625" cy="502084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78121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6" y="478121"/>
            <a:ext cx="1485868" cy="502084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7899" y="1070974"/>
            <a:ext cx="44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LA «</a:t>
            </a:r>
            <a:r>
              <a:rPr lang="it-IT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GRANDE EMIGRAZIONE»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217599" y="1694652"/>
            <a:ext cx="2131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1860 e il 1920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7598" y="2456652"/>
            <a:ext cx="21319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oprattutto tra il 1900 e il 1914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Connettore 2 10"/>
          <p:cNvCxnSpPr>
            <a:stCxn id="8" idx="1"/>
            <a:endCxn id="9" idx="0"/>
          </p:cNvCxnSpPr>
          <p:nvPr/>
        </p:nvCxnSpPr>
        <p:spPr>
          <a:xfrm flipH="1">
            <a:off x="1283549" y="2086910"/>
            <a:ext cx="1" cy="369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895600" y="1694652"/>
            <a:ext cx="25146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q</a:t>
            </a:r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uasi 17 milioni di italiani partirono per l’estero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895600" y="2456652"/>
            <a:ext cx="25146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cui 5 milioni non fecero ritorno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895600" y="3294852"/>
            <a:ext cx="25146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ppartenevano a classi sociali modeste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8" name="Connettore 2 17"/>
          <p:cNvCxnSpPr>
            <a:stCxn id="8" idx="0"/>
            <a:endCxn id="13" idx="1"/>
          </p:cNvCxnSpPr>
          <p:nvPr/>
        </p:nvCxnSpPr>
        <p:spPr>
          <a:xfrm>
            <a:off x="2349500" y="1890781"/>
            <a:ext cx="546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3" idx="2"/>
            <a:endCxn id="15" idx="0"/>
          </p:cNvCxnSpPr>
          <p:nvPr/>
        </p:nvCxnSpPr>
        <p:spPr>
          <a:xfrm>
            <a:off x="4152900" y="2086910"/>
            <a:ext cx="0" cy="369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5" idx="2"/>
            <a:endCxn id="16" idx="0"/>
          </p:cNvCxnSpPr>
          <p:nvPr/>
        </p:nvCxnSpPr>
        <p:spPr>
          <a:xfrm>
            <a:off x="4152900" y="2848910"/>
            <a:ext cx="0" cy="445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5943600" y="3294852"/>
            <a:ext cx="2806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rovenivano soprattutto dal Veneto e dalle regioni meridionali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8" name="Connettore 2 27"/>
          <p:cNvCxnSpPr>
            <a:stCxn id="16" idx="3"/>
            <a:endCxn id="26" idx="1"/>
          </p:cNvCxnSpPr>
          <p:nvPr/>
        </p:nvCxnSpPr>
        <p:spPr>
          <a:xfrm>
            <a:off x="5410200" y="3490981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5699127" y="4113204"/>
            <a:ext cx="1514474" cy="81439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erso l’Europa (Francia, Germania e Svizzera)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518401" y="4113204"/>
            <a:ext cx="1514474" cy="101759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erso le Americhe (Brasile, Argentina, Stati Uniti)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3" name="Connettore 2 32"/>
          <p:cNvCxnSpPr>
            <a:stCxn id="26" idx="2"/>
            <a:endCxn id="30" idx="0"/>
          </p:cNvCxnSpPr>
          <p:nvPr/>
        </p:nvCxnSpPr>
        <p:spPr>
          <a:xfrm flipH="1">
            <a:off x="6456364" y="3687110"/>
            <a:ext cx="890586" cy="426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26" idx="2"/>
            <a:endCxn id="31" idx="0"/>
          </p:cNvCxnSpPr>
          <p:nvPr/>
        </p:nvCxnSpPr>
        <p:spPr>
          <a:xfrm>
            <a:off x="7346950" y="3687110"/>
            <a:ext cx="928688" cy="426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2895600" y="4113204"/>
            <a:ext cx="25146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ncontrarono molte difficoltà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1" name="Connettore 2 40"/>
          <p:cNvCxnSpPr>
            <a:stCxn id="16" idx="2"/>
            <a:endCxn id="39" idx="0"/>
          </p:cNvCxnSpPr>
          <p:nvPr/>
        </p:nvCxnSpPr>
        <p:spPr>
          <a:xfrm>
            <a:off x="4152900" y="3687110"/>
            <a:ext cx="0" cy="426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2755900" y="4927600"/>
            <a:ext cx="1247774" cy="5715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ericoli del viaggio in mare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238626" y="4940300"/>
            <a:ext cx="1247774" cy="5715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stilità dei paesi di accoglienza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6" name="Connettore 2 45"/>
          <p:cNvCxnSpPr>
            <a:stCxn id="39" idx="2"/>
            <a:endCxn id="44" idx="0"/>
          </p:cNvCxnSpPr>
          <p:nvPr/>
        </p:nvCxnSpPr>
        <p:spPr>
          <a:xfrm>
            <a:off x="4152900" y="4505462"/>
            <a:ext cx="709613" cy="434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stCxn id="39" idx="2"/>
            <a:endCxn id="43" idx="0"/>
          </p:cNvCxnSpPr>
          <p:nvPr/>
        </p:nvCxnSpPr>
        <p:spPr>
          <a:xfrm flipH="1">
            <a:off x="3379787" y="4505462"/>
            <a:ext cx="773113" cy="422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Pentagono 50"/>
          <p:cNvSpPr>
            <a:spLocks noChangeAspect="1"/>
          </p:cNvSpPr>
          <p:nvPr/>
        </p:nvSpPr>
        <p:spPr>
          <a:xfrm>
            <a:off x="8547101" y="6395017"/>
            <a:ext cx="514350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9" y="3048000"/>
            <a:ext cx="23876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75305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667625" y="0"/>
            <a:ext cx="1476375" cy="542227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42227"/>
            <a:ext cx="7690585" cy="51655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4" y="542227"/>
            <a:ext cx="1476376" cy="516552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Pentagono 5"/>
          <p:cNvSpPr>
            <a:spLocks noChangeAspect="1"/>
          </p:cNvSpPr>
          <p:nvPr/>
        </p:nvSpPr>
        <p:spPr>
          <a:xfrm>
            <a:off x="8528050" y="6237312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217599" y="1117532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0199" y="1150820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L’ETÀ GIOLITTIANA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14"/>
          <p:cNvSpPr/>
          <p:nvPr/>
        </p:nvSpPr>
        <p:spPr>
          <a:xfrm>
            <a:off x="217599" y="1656552"/>
            <a:ext cx="22335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Il 29 luglio 1900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29796" y="1656552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 Umberto I fu assassinato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53896" y="1656552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intomo di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crisi sociale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60396" y="2314130"/>
            <a:ext cx="1967654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gemonia nobiliare e borghese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4" name="Connettore 2 13"/>
          <p:cNvCxnSpPr>
            <a:stCxn id="9" idx="0"/>
            <a:endCxn id="10" idx="1"/>
          </p:cNvCxnSpPr>
          <p:nvPr/>
        </p:nvCxnSpPr>
        <p:spPr>
          <a:xfrm>
            <a:off x="2451100" y="1852681"/>
            <a:ext cx="5786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0" idx="3"/>
            <a:endCxn id="11" idx="1"/>
          </p:cNvCxnSpPr>
          <p:nvPr/>
        </p:nvCxnSpPr>
        <p:spPr>
          <a:xfrm>
            <a:off x="4762499" y="1852681"/>
            <a:ext cx="5913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560396" y="2887072"/>
            <a:ext cx="2469304" cy="59272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’inizio dell’industrializzazione trasformò la società 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560396" y="3632200"/>
            <a:ext cx="2469304" cy="59272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 masse chiedevamo maggiore partecipazione alla vita pubblica 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2" name="Connettore 1 21"/>
          <p:cNvCxnSpPr>
            <a:stCxn id="11" idx="2"/>
          </p:cNvCxnSpPr>
          <p:nvPr/>
        </p:nvCxnSpPr>
        <p:spPr>
          <a:xfrm flipH="1">
            <a:off x="6210300" y="2048810"/>
            <a:ext cx="9948" cy="18754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endCxn id="20" idx="1"/>
          </p:cNvCxnSpPr>
          <p:nvPr/>
        </p:nvCxnSpPr>
        <p:spPr>
          <a:xfrm>
            <a:off x="6210300" y="3924300"/>
            <a:ext cx="350096" cy="4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endCxn id="12" idx="1"/>
          </p:cNvCxnSpPr>
          <p:nvPr/>
        </p:nvCxnSpPr>
        <p:spPr>
          <a:xfrm>
            <a:off x="6220248" y="2510259"/>
            <a:ext cx="3401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9" idx="1"/>
          </p:cNvCxnSpPr>
          <p:nvPr/>
        </p:nvCxnSpPr>
        <p:spPr>
          <a:xfrm>
            <a:off x="6220248" y="3183436"/>
            <a:ext cx="3401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362748" y="2690942"/>
            <a:ext cx="1732703" cy="58565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 risolvere la situazione c’erano due strade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451100" y="3832670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tretta autoritaria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4264448" y="3832670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ttuazione di riforme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0" name="Connettore 2 39"/>
          <p:cNvCxnSpPr>
            <a:stCxn id="11" idx="2"/>
            <a:endCxn id="36" idx="0"/>
          </p:cNvCxnSpPr>
          <p:nvPr/>
        </p:nvCxnSpPr>
        <p:spPr>
          <a:xfrm flipH="1">
            <a:off x="4229100" y="2048810"/>
            <a:ext cx="1991148" cy="642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36" idx="2"/>
            <a:endCxn id="38" idx="0"/>
          </p:cNvCxnSpPr>
          <p:nvPr/>
        </p:nvCxnSpPr>
        <p:spPr>
          <a:xfrm>
            <a:off x="4229100" y="3276599"/>
            <a:ext cx="901700" cy="5560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36" idx="2"/>
            <a:endCxn id="37" idx="0"/>
          </p:cNvCxnSpPr>
          <p:nvPr/>
        </p:nvCxnSpPr>
        <p:spPr>
          <a:xfrm flipH="1">
            <a:off x="3317452" y="3276599"/>
            <a:ext cx="911648" cy="5560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14"/>
          <p:cNvSpPr/>
          <p:nvPr/>
        </p:nvSpPr>
        <p:spPr>
          <a:xfrm>
            <a:off x="217599" y="4903565"/>
            <a:ext cx="11413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Nel 1901 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1785196" y="4903565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ivenne re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Vittorio Emanuele III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4013200" y="4903565"/>
            <a:ext cx="28956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iede il compito di formare il governo a 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Giuseppe Zanardelli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7296997" y="4903565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iberale moderato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3" name="Connettore 2 52"/>
          <p:cNvCxnSpPr>
            <a:stCxn id="48" idx="0"/>
            <a:endCxn id="49" idx="1"/>
          </p:cNvCxnSpPr>
          <p:nvPr/>
        </p:nvCxnSpPr>
        <p:spPr>
          <a:xfrm>
            <a:off x="1358900" y="5099694"/>
            <a:ext cx="4262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>
            <a:stCxn id="49" idx="3"/>
            <a:endCxn id="50" idx="1"/>
          </p:cNvCxnSpPr>
          <p:nvPr/>
        </p:nvCxnSpPr>
        <p:spPr>
          <a:xfrm>
            <a:off x="3517899" y="5099694"/>
            <a:ext cx="49530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50" idx="3"/>
            <a:endCxn id="51" idx="1"/>
          </p:cNvCxnSpPr>
          <p:nvPr/>
        </p:nvCxnSpPr>
        <p:spPr>
          <a:xfrm>
            <a:off x="6908800" y="5099694"/>
            <a:ext cx="3881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48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4"/>
            <a:ext cx="7667625" cy="480893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84068"/>
            <a:ext cx="7667625" cy="541565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79430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484067"/>
            <a:ext cx="1476375" cy="541566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7600" y="1223630"/>
            <a:ext cx="28956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Il ministro degli Interni del governo Zanardelli fu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Pentagono 6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Rettangolo 7"/>
          <p:cNvSpPr/>
          <p:nvPr/>
        </p:nvSpPr>
        <p:spPr>
          <a:xfrm>
            <a:off x="3794972" y="1221761"/>
            <a:ext cx="1488228" cy="392258"/>
          </a:xfrm>
          <a:prstGeom prst="rect">
            <a:avLst/>
          </a:prstGeom>
          <a:solidFill>
            <a:schemeClr val="accent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Giovanni Giolitti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Connettore 2 9"/>
          <p:cNvCxnSpPr>
            <a:stCxn id="6" idx="3"/>
            <a:endCxn id="8" idx="1"/>
          </p:cNvCxnSpPr>
          <p:nvPr/>
        </p:nvCxnSpPr>
        <p:spPr>
          <a:xfrm flipV="1">
            <a:off x="3113200" y="1417890"/>
            <a:ext cx="681772" cy="1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232746" y="2243390"/>
            <a:ext cx="1967654" cy="73949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imase neutrale di fronte agli scioperi operai e contadini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485620" y="2237685"/>
            <a:ext cx="1967654" cy="73949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ece leggi a tutela del lavoro femminile e minorile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99971" y="2248828"/>
            <a:ext cx="1967654" cy="73949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romosse degli interventi a favore del Mezzogiorno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6" name="Connettore 2 15"/>
          <p:cNvCxnSpPr>
            <a:stCxn id="8" idx="2"/>
            <a:endCxn id="12" idx="0"/>
          </p:cNvCxnSpPr>
          <p:nvPr/>
        </p:nvCxnSpPr>
        <p:spPr>
          <a:xfrm flipH="1">
            <a:off x="2216573" y="1614019"/>
            <a:ext cx="2322513" cy="6293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8" idx="2"/>
          </p:cNvCxnSpPr>
          <p:nvPr/>
        </p:nvCxnSpPr>
        <p:spPr>
          <a:xfrm>
            <a:off x="4539086" y="1614019"/>
            <a:ext cx="0" cy="6293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8" idx="2"/>
            <a:endCxn id="14" idx="0"/>
          </p:cNvCxnSpPr>
          <p:nvPr/>
        </p:nvCxnSpPr>
        <p:spPr>
          <a:xfrm>
            <a:off x="4539086" y="1614019"/>
            <a:ext cx="2144712" cy="634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4"/>
          <p:cNvSpPr/>
          <p:nvPr/>
        </p:nvSpPr>
        <p:spPr>
          <a:xfrm>
            <a:off x="217599" y="3481165"/>
            <a:ext cx="11413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Nel 1903 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930400" y="3481165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Zanardelli si dimise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416848" y="3481165"/>
            <a:ext cx="2072852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niziò il secondo ministero Giolitti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416848" y="4315270"/>
            <a:ext cx="2072852" cy="114573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pertura al Partito socialista di Turati (riformista) e alle organizzazioni contadine e operaie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Connettore 2 28"/>
          <p:cNvCxnSpPr>
            <a:stCxn id="24" idx="0"/>
            <a:endCxn id="25" idx="1"/>
          </p:cNvCxnSpPr>
          <p:nvPr/>
        </p:nvCxnSpPr>
        <p:spPr>
          <a:xfrm>
            <a:off x="1358900" y="3677294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25" idx="3"/>
            <a:endCxn id="26" idx="1"/>
          </p:cNvCxnSpPr>
          <p:nvPr/>
        </p:nvCxnSpPr>
        <p:spPr>
          <a:xfrm>
            <a:off x="3663103" y="3677294"/>
            <a:ext cx="75374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26" idx="2"/>
            <a:endCxn id="27" idx="0"/>
          </p:cNvCxnSpPr>
          <p:nvPr/>
        </p:nvCxnSpPr>
        <p:spPr>
          <a:xfrm>
            <a:off x="5453274" y="3873423"/>
            <a:ext cx="0" cy="441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magin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0" y="4117530"/>
            <a:ext cx="1823554" cy="22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3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14505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500127"/>
            <a:ext cx="7667626" cy="523915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00127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4" y="500127"/>
            <a:ext cx="1476376" cy="514505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67012" y="1527392"/>
            <a:ext cx="2131901" cy="626454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4 e il 14 settembre 1904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94177" y="1644490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furono molti scioperi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9" name="Connettore 2 8"/>
          <p:cNvCxnSpPr>
            <a:stCxn id="6" idx="0"/>
            <a:endCxn id="7" idx="1"/>
          </p:cNvCxnSpPr>
          <p:nvPr/>
        </p:nvCxnSpPr>
        <p:spPr>
          <a:xfrm>
            <a:off x="2198913" y="1840619"/>
            <a:ext cx="5952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052884" y="1616357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Giolitti non li represse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17408" y="1981472"/>
            <a:ext cx="407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chemeClr val="accent2"/>
                </a:solidFill>
                <a:latin typeface="Arial"/>
                <a:cs typeface="Arial"/>
              </a:rPr>
              <a:t>ma</a:t>
            </a:r>
            <a:endParaRPr lang="it-IT" sz="12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043070" y="2447013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ndisse nuove elezioni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7" name="Connettore 2 16"/>
          <p:cNvCxnSpPr>
            <a:endCxn id="13" idx="1"/>
          </p:cNvCxnSpPr>
          <p:nvPr/>
        </p:nvCxnSpPr>
        <p:spPr>
          <a:xfrm>
            <a:off x="4526880" y="1812486"/>
            <a:ext cx="5260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5054599" y="3081584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ittoria liberale e di Giolitti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5897890" y="2831579"/>
            <a:ext cx="11529" cy="242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7175500" y="3081584"/>
            <a:ext cx="1732703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nche grazie al voto cattolico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5" name="Connettore 2 24"/>
          <p:cNvCxnSpPr>
            <a:stCxn id="19" idx="3"/>
            <a:endCxn id="23" idx="1"/>
          </p:cNvCxnSpPr>
          <p:nvPr/>
        </p:nvCxnSpPr>
        <p:spPr>
          <a:xfrm>
            <a:off x="6787302" y="3277713"/>
            <a:ext cx="3881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765799" y="3777703"/>
            <a:ext cx="31424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Pio X esortò i cattolici a votare per i liberali per contrastare il modernismo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765800" y="4400397"/>
            <a:ext cx="31424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orrente che voleva conciliare il cattolicesimo con il mondo moderno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H="1">
            <a:off x="8041853" y="3473842"/>
            <a:ext cx="1" cy="3113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27" idx="2"/>
            <a:endCxn id="30" idx="0"/>
          </p:cNvCxnSpPr>
          <p:nvPr/>
        </p:nvCxnSpPr>
        <p:spPr>
          <a:xfrm>
            <a:off x="7337001" y="4169961"/>
            <a:ext cx="1" cy="230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14"/>
          <p:cNvSpPr/>
          <p:nvPr/>
        </p:nvSpPr>
        <p:spPr>
          <a:xfrm>
            <a:off x="249353" y="5233128"/>
            <a:ext cx="2131901" cy="626454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Nei primi anni del Novecento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2794177" y="4388091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Romolo </a:t>
            </a:r>
            <a:r>
              <a:rPr lang="it-IT" sz="1400" dirty="0" err="1" smtClean="0">
                <a:solidFill>
                  <a:schemeClr val="tx1"/>
                </a:solidFill>
                <a:latin typeface="Arial"/>
                <a:cs typeface="Arial"/>
              </a:rPr>
              <a:t>Murri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e Luigi Sturzo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794177" y="5362996"/>
            <a:ext cx="1948603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acque anche il nazionalismo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1" name="Connettore 2 40"/>
          <p:cNvCxnSpPr>
            <a:stCxn id="37" idx="0"/>
            <a:endCxn id="39" idx="1"/>
          </p:cNvCxnSpPr>
          <p:nvPr/>
        </p:nvCxnSpPr>
        <p:spPr>
          <a:xfrm>
            <a:off x="2381254" y="5546355"/>
            <a:ext cx="412923" cy="12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5765799" y="4993285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stile alla democrazia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765800" y="5546355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avorevole alla guerra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8" name="Connettore 2 47"/>
          <p:cNvCxnSpPr>
            <a:stCxn id="30" idx="1"/>
            <a:endCxn id="38" idx="3"/>
          </p:cNvCxnSpPr>
          <p:nvPr/>
        </p:nvCxnSpPr>
        <p:spPr>
          <a:xfrm flipH="1" flipV="1">
            <a:off x="4526880" y="4584220"/>
            <a:ext cx="1238920" cy="12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5765799" y="6154078"/>
            <a:ext cx="2276052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avorevole al colonialismo e all’imperialismo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2" name="Connettore 2 51"/>
          <p:cNvCxnSpPr>
            <a:stCxn id="39" idx="3"/>
            <a:endCxn id="50" idx="1"/>
          </p:cNvCxnSpPr>
          <p:nvPr/>
        </p:nvCxnSpPr>
        <p:spPr>
          <a:xfrm>
            <a:off x="4742780" y="5559125"/>
            <a:ext cx="1023019" cy="791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39" idx="3"/>
            <a:endCxn id="46" idx="1"/>
          </p:cNvCxnSpPr>
          <p:nvPr/>
        </p:nvCxnSpPr>
        <p:spPr>
          <a:xfrm>
            <a:off x="4742780" y="5559125"/>
            <a:ext cx="1023020" cy="1833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stCxn id="39" idx="3"/>
            <a:endCxn id="45" idx="1"/>
          </p:cNvCxnSpPr>
          <p:nvPr/>
        </p:nvCxnSpPr>
        <p:spPr>
          <a:xfrm flipV="1">
            <a:off x="4742780" y="5189414"/>
            <a:ext cx="1023019" cy="369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2794176" y="6094020"/>
            <a:ext cx="1948604" cy="62589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Papini, Prezzolini, </a:t>
            </a:r>
            <a:r>
              <a:rPr lang="it-IT" sz="1400" dirty="0" err="1" smtClean="0">
                <a:solidFill>
                  <a:schemeClr val="tx1"/>
                </a:solidFill>
                <a:latin typeface="Arial"/>
                <a:cs typeface="Arial"/>
              </a:rPr>
              <a:t>Corradini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e d’Annunzio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62" name="Connettore 2 61"/>
          <p:cNvCxnSpPr>
            <a:stCxn id="39" idx="2"/>
            <a:endCxn id="60" idx="0"/>
          </p:cNvCxnSpPr>
          <p:nvPr/>
        </p:nvCxnSpPr>
        <p:spPr>
          <a:xfrm flipH="1">
            <a:off x="3768478" y="5755254"/>
            <a:ext cx="1" cy="338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Pentagono 63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59" name="Connettore 2 58"/>
          <p:cNvCxnSpPr/>
          <p:nvPr/>
        </p:nvCxnSpPr>
        <p:spPr>
          <a:xfrm>
            <a:off x="5909419" y="2193261"/>
            <a:ext cx="2" cy="207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72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80880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53793"/>
            <a:ext cx="7667626" cy="542706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53793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6" y="553793"/>
            <a:ext cx="1476374" cy="546105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17599" y="1346151"/>
            <a:ext cx="2131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1906 e il 1909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59100" y="1291140"/>
            <a:ext cx="24130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i fu il terzo ministero Giolitti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59100" y="1931679"/>
            <a:ext cx="24130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ttuò molte riforme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2349500" y="1600395"/>
            <a:ext cx="609600" cy="7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7" idx="2"/>
            <a:endCxn id="9" idx="0"/>
          </p:cNvCxnSpPr>
          <p:nvPr/>
        </p:nvCxnSpPr>
        <p:spPr>
          <a:xfrm>
            <a:off x="4165600" y="1683398"/>
            <a:ext cx="0" cy="2482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4689051" y="2522950"/>
            <a:ext cx="251184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eggi a favore di anziani, infortunati e invalidi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689051" y="3004108"/>
            <a:ext cx="251184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uove leggi sul lavoro di donne e fanciulli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689051" y="3513550"/>
            <a:ext cx="251184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bbligo scolastico fino ai 12 anni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689051" y="4046950"/>
            <a:ext cx="251184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iritto al riposo settimanale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689051" y="4580350"/>
            <a:ext cx="251184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istribuzione gratuita di chinino contro la malaria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689051" y="5101050"/>
            <a:ext cx="251184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ndennità parlamentare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3" name="Connettore 1 22"/>
          <p:cNvCxnSpPr>
            <a:stCxn id="9" idx="2"/>
          </p:cNvCxnSpPr>
          <p:nvPr/>
        </p:nvCxnSpPr>
        <p:spPr>
          <a:xfrm>
            <a:off x="4165600" y="2323937"/>
            <a:ext cx="0" cy="2971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21" idx="1"/>
          </p:cNvCxnSpPr>
          <p:nvPr/>
        </p:nvCxnSpPr>
        <p:spPr>
          <a:xfrm>
            <a:off x="4165600" y="5295900"/>
            <a:ext cx="523451" cy="1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endCxn id="16" idx="1"/>
          </p:cNvCxnSpPr>
          <p:nvPr/>
        </p:nvCxnSpPr>
        <p:spPr>
          <a:xfrm>
            <a:off x="4165600" y="2719079"/>
            <a:ext cx="52345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endCxn id="17" idx="1"/>
          </p:cNvCxnSpPr>
          <p:nvPr/>
        </p:nvCxnSpPr>
        <p:spPr>
          <a:xfrm flipV="1">
            <a:off x="4165600" y="3200237"/>
            <a:ext cx="523451" cy="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endCxn id="18" idx="1"/>
          </p:cNvCxnSpPr>
          <p:nvPr/>
        </p:nvCxnSpPr>
        <p:spPr>
          <a:xfrm>
            <a:off x="4165600" y="3708400"/>
            <a:ext cx="523451" cy="1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endCxn id="19" idx="1"/>
          </p:cNvCxnSpPr>
          <p:nvPr/>
        </p:nvCxnSpPr>
        <p:spPr>
          <a:xfrm>
            <a:off x="4165600" y="4229100"/>
            <a:ext cx="523451" cy="13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endCxn id="20" idx="1"/>
          </p:cNvCxnSpPr>
          <p:nvPr/>
        </p:nvCxnSpPr>
        <p:spPr>
          <a:xfrm>
            <a:off x="4165600" y="4776479"/>
            <a:ext cx="52345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Pentagono 44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217599" y="5868679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Alle elezioni del 1909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432897" y="5672550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insero i liberali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2432897" y="6173325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 avanzarono i socialisti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0" name="Connettore 2 49"/>
          <p:cNvCxnSpPr>
            <a:stCxn id="46" idx="3"/>
            <a:endCxn id="47" idx="1"/>
          </p:cNvCxnSpPr>
          <p:nvPr/>
        </p:nvCxnSpPr>
        <p:spPr>
          <a:xfrm flipV="1">
            <a:off x="1950302" y="5868679"/>
            <a:ext cx="482595" cy="196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46" idx="3"/>
            <a:endCxn id="48" idx="1"/>
          </p:cNvCxnSpPr>
          <p:nvPr/>
        </p:nvCxnSpPr>
        <p:spPr>
          <a:xfrm>
            <a:off x="1950302" y="6064808"/>
            <a:ext cx="482595" cy="304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4689051" y="5672550"/>
            <a:ext cx="1732703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overno Luzzatti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8" name="Connettore 2 57"/>
          <p:cNvCxnSpPr>
            <a:stCxn id="47" idx="3"/>
            <a:endCxn id="56" idx="1"/>
          </p:cNvCxnSpPr>
          <p:nvPr/>
        </p:nvCxnSpPr>
        <p:spPr>
          <a:xfrm>
            <a:off x="4165600" y="5868679"/>
            <a:ext cx="52345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9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497551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500725"/>
            <a:ext cx="7667623" cy="52575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00726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4" y="500723"/>
            <a:ext cx="1476376" cy="525753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17599" y="1343293"/>
            <a:ext cx="2131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1911 e il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12766" y="1343293"/>
            <a:ext cx="24130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rgbClr val="FFFFFF"/>
                </a:solidFill>
                <a:latin typeface="Arial"/>
                <a:cs typeface="Arial"/>
              </a:rPr>
              <a:t>i fu il quarto ministero Giolitti</a:t>
            </a:r>
            <a:endParaRPr lang="it-IT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19200" y="2027412"/>
            <a:ext cx="25146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’istruzione elementare fu posta sotto il controllo statale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368800" y="2027412"/>
            <a:ext cx="24130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 concesso il suffragio universale maschile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Connettore 2 10"/>
          <p:cNvCxnSpPr>
            <a:stCxn id="6" idx="0"/>
            <a:endCxn id="7" idx="1"/>
          </p:cNvCxnSpPr>
          <p:nvPr/>
        </p:nvCxnSpPr>
        <p:spPr>
          <a:xfrm>
            <a:off x="2349500" y="1539422"/>
            <a:ext cx="8632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7" idx="2"/>
            <a:endCxn id="8" idx="0"/>
          </p:cNvCxnSpPr>
          <p:nvPr/>
        </p:nvCxnSpPr>
        <p:spPr>
          <a:xfrm flipH="1">
            <a:off x="2476500" y="1735551"/>
            <a:ext cx="1942766" cy="2918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7" idx="2"/>
            <a:endCxn id="9" idx="0"/>
          </p:cNvCxnSpPr>
          <p:nvPr/>
        </p:nvCxnSpPr>
        <p:spPr>
          <a:xfrm>
            <a:off x="4419266" y="1735551"/>
            <a:ext cx="1156034" cy="2918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7162800" y="2037299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 avvicinarsi ai socialisti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1" name="Connettore 2 20"/>
          <p:cNvCxnSpPr>
            <a:stCxn id="9" idx="3"/>
            <a:endCxn id="19" idx="1"/>
          </p:cNvCxnSpPr>
          <p:nvPr/>
        </p:nvCxnSpPr>
        <p:spPr>
          <a:xfrm>
            <a:off x="6781800" y="2223541"/>
            <a:ext cx="381000" cy="9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7162800" y="2706378"/>
            <a:ext cx="1676400" cy="63372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Giolitti cercò di avvicinarsi anche ai nazionalisti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5" name="Connettore 2 24"/>
          <p:cNvCxnSpPr>
            <a:stCxn id="19" idx="2"/>
            <a:endCxn id="23" idx="0"/>
          </p:cNvCxnSpPr>
          <p:nvPr/>
        </p:nvCxnSpPr>
        <p:spPr>
          <a:xfrm>
            <a:off x="8001000" y="2429557"/>
            <a:ext cx="0" cy="2768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7162800" y="3747779"/>
            <a:ext cx="16764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mpresa coloniale in Libia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9" name="Connettore 2 28"/>
          <p:cNvCxnSpPr>
            <a:stCxn id="23" idx="2"/>
            <a:endCxn id="27" idx="0"/>
          </p:cNvCxnSpPr>
          <p:nvPr/>
        </p:nvCxnSpPr>
        <p:spPr>
          <a:xfrm>
            <a:off x="8001000" y="3340099"/>
            <a:ext cx="0" cy="407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7162800" y="4598679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onquistata nel 1912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3" name="Connettore 2 32"/>
          <p:cNvCxnSpPr>
            <a:stCxn id="27" idx="2"/>
            <a:endCxn id="31" idx="0"/>
          </p:cNvCxnSpPr>
          <p:nvPr/>
        </p:nvCxnSpPr>
        <p:spPr>
          <a:xfrm>
            <a:off x="8001000" y="4140037"/>
            <a:ext cx="0" cy="458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14"/>
          <p:cNvSpPr/>
          <p:nvPr/>
        </p:nvSpPr>
        <p:spPr>
          <a:xfrm>
            <a:off x="217599" y="5386165"/>
            <a:ext cx="11413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Nel 1913 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879600" y="5386165"/>
            <a:ext cx="26543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furono le prime elezioni a suffragio universale maschile 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8" name="Connettore 2 37"/>
          <p:cNvCxnSpPr>
            <a:stCxn id="35" idx="0"/>
            <a:endCxn id="36" idx="1"/>
          </p:cNvCxnSpPr>
          <p:nvPr/>
        </p:nvCxnSpPr>
        <p:spPr>
          <a:xfrm>
            <a:off x="1358900" y="5582294"/>
            <a:ext cx="520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2368550" y="6122679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vanzata dei socialisti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2" name="Connettore 2 41"/>
          <p:cNvCxnSpPr>
            <a:stCxn id="36" idx="2"/>
          </p:cNvCxnSpPr>
          <p:nvPr/>
        </p:nvCxnSpPr>
        <p:spPr>
          <a:xfrm>
            <a:off x="3206750" y="5778423"/>
            <a:ext cx="0" cy="34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5105400" y="5386165"/>
            <a:ext cx="16764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Patto </a:t>
            </a:r>
            <a:r>
              <a:rPr lang="it-IT" sz="1400" b="1" dirty="0" err="1" smtClean="0">
                <a:solidFill>
                  <a:schemeClr val="bg1"/>
                </a:solidFill>
                <a:latin typeface="Arial"/>
                <a:cs typeface="Arial"/>
              </a:rPr>
              <a:t>Gentiloni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7" name="Connettore 2 46"/>
          <p:cNvCxnSpPr>
            <a:stCxn id="36" idx="3"/>
            <a:endCxn id="45" idx="1"/>
          </p:cNvCxnSpPr>
          <p:nvPr/>
        </p:nvCxnSpPr>
        <p:spPr>
          <a:xfrm>
            <a:off x="4533900" y="5582294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7162800" y="5265476"/>
            <a:ext cx="1676400" cy="63363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alleanza parlamentare tra liberali e cattolici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2" name="Connettore 2 51"/>
          <p:cNvCxnSpPr>
            <a:stCxn id="45" idx="3"/>
            <a:endCxn id="50" idx="1"/>
          </p:cNvCxnSpPr>
          <p:nvPr/>
        </p:nvCxnSpPr>
        <p:spPr>
          <a:xfrm>
            <a:off x="6781800" y="5582294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7162800" y="6122679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er isolare i socialisti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7" name="Connettore 2 56"/>
          <p:cNvCxnSpPr>
            <a:stCxn id="50" idx="2"/>
            <a:endCxn id="55" idx="0"/>
          </p:cNvCxnSpPr>
          <p:nvPr/>
        </p:nvCxnSpPr>
        <p:spPr>
          <a:xfrm>
            <a:off x="8001000" y="5899111"/>
            <a:ext cx="0" cy="223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Pentagono 58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798" y="2540990"/>
            <a:ext cx="1836761" cy="27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4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590531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593706"/>
            <a:ext cx="7667625" cy="512692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593706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610321"/>
            <a:ext cx="1476375" cy="496077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281099" y="1919485"/>
            <a:ext cx="11413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el 1913 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05000" y="1919485"/>
            <a:ext cx="16764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Giolitti si dimise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52896" y="1926721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eluso dal risultato elettorale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0" name="Connettore 2 9"/>
          <p:cNvCxnSpPr>
            <a:stCxn id="6" idx="0"/>
            <a:endCxn id="7" idx="1"/>
          </p:cNvCxnSpPr>
          <p:nvPr/>
        </p:nvCxnSpPr>
        <p:spPr>
          <a:xfrm>
            <a:off x="1422400" y="2115614"/>
            <a:ext cx="482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7" idx="3"/>
            <a:endCxn id="8" idx="1"/>
          </p:cNvCxnSpPr>
          <p:nvPr/>
        </p:nvCxnSpPr>
        <p:spPr>
          <a:xfrm>
            <a:off x="3581400" y="2115614"/>
            <a:ext cx="671496" cy="7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81099" y="3000641"/>
            <a:ext cx="20557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 il 1914 e il 1916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28880" y="3000641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i fu il governo di Antonio Salandra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8" name="Connettore 2 17"/>
          <p:cNvCxnSpPr>
            <a:stCxn id="15" idx="0"/>
            <a:endCxn id="16" idx="1"/>
          </p:cNvCxnSpPr>
          <p:nvPr/>
        </p:nvCxnSpPr>
        <p:spPr>
          <a:xfrm>
            <a:off x="2336800" y="3196770"/>
            <a:ext cx="392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2728880" y="4198423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epresse molti scioperi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2" name="Connettore 2 21"/>
          <p:cNvCxnSpPr>
            <a:stCxn id="16" idx="2"/>
          </p:cNvCxnSpPr>
          <p:nvPr/>
        </p:nvCxnSpPr>
        <p:spPr>
          <a:xfrm>
            <a:off x="3567080" y="3392899"/>
            <a:ext cx="14320" cy="804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1905001" y="5200076"/>
            <a:ext cx="3302266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«</a:t>
            </a: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Settimana rossa» 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(7-14 giugno 1914)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6" name="Connettore 2 25"/>
          <p:cNvCxnSpPr>
            <a:stCxn id="20" idx="2"/>
          </p:cNvCxnSpPr>
          <p:nvPr/>
        </p:nvCxnSpPr>
        <p:spPr>
          <a:xfrm>
            <a:off x="3567080" y="4590681"/>
            <a:ext cx="14320" cy="609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27" y="2524487"/>
            <a:ext cx="2628900" cy="3797300"/>
          </a:xfrm>
          <a:prstGeom prst="rect">
            <a:avLst/>
          </a:prstGeom>
        </p:spPr>
      </p:pic>
      <p:sp>
        <p:nvSpPr>
          <p:cNvPr id="30" name="Pentagono 29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23333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75"/>
            <a:ext cx="7667625" cy="495592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98766"/>
            <a:ext cx="7660623" cy="524381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98767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0623" y="498767"/>
            <a:ext cx="1483377" cy="524380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217599" y="1070974"/>
            <a:ext cx="435511" cy="396875"/>
          </a:xfrm>
          <a:prstGeom prst="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7899" y="1070974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E14685"/>
                </a:solidFill>
                <a:latin typeface="Arial" pitchFamily="34" charset="0"/>
                <a:cs typeface="Arial" pitchFamily="34" charset="0"/>
              </a:rPr>
              <a:t>GLI ANNI DEL DECOLLO</a:t>
            </a:r>
            <a:endParaRPr lang="it-IT" b="1" i="1" dirty="0">
              <a:solidFill>
                <a:srgbClr val="E146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217599" y="1694652"/>
            <a:ext cx="2131901" cy="392258"/>
          </a:xfrm>
          <a:prstGeom prst="snip1Rect">
            <a:avLst/>
          </a:prstGeom>
          <a:solidFill>
            <a:srgbClr val="EFA436"/>
          </a:solidFill>
          <a:ln>
            <a:solidFill>
              <a:srgbClr val="EFA4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 il 1896 e il 1914</a:t>
            </a:r>
            <a:endParaRPr lang="it-I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2 10"/>
          <p:cNvCxnSpPr>
            <a:stCxn id="8" idx="0"/>
          </p:cNvCxnSpPr>
          <p:nvPr/>
        </p:nvCxnSpPr>
        <p:spPr>
          <a:xfrm>
            <a:off x="2349500" y="1890781"/>
            <a:ext cx="546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895600" y="1694652"/>
            <a:ext cx="1917700" cy="392258"/>
          </a:xfrm>
          <a:prstGeom prst="rect">
            <a:avLst/>
          </a:prstGeom>
          <a:solidFill>
            <a:srgbClr val="F79646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i fu un grande sviluppo industriale</a:t>
            </a:r>
            <a:endParaRPr lang="it-IT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895600" y="2417110"/>
            <a:ext cx="1917700" cy="78005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otore dello sviluppo politico e sociale italiano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7" name="Connettore 2 16"/>
          <p:cNvCxnSpPr>
            <a:stCxn id="12" idx="2"/>
            <a:endCxn id="15" idx="0"/>
          </p:cNvCxnSpPr>
          <p:nvPr/>
        </p:nvCxnSpPr>
        <p:spPr>
          <a:xfrm>
            <a:off x="3854450" y="2086910"/>
            <a:ext cx="0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5257800" y="1694652"/>
            <a:ext cx="19177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squilibrato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505701" y="1346200"/>
            <a:ext cx="1555749" cy="10709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orte nel «triangolo industriale», debole nel resto del </a:t>
            </a: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aese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4813300" y="1890781"/>
            <a:ext cx="444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19" idx="3"/>
            <a:endCxn id="20" idx="1"/>
          </p:cNvCxnSpPr>
          <p:nvPr/>
        </p:nvCxnSpPr>
        <p:spPr>
          <a:xfrm flipV="1">
            <a:off x="7175500" y="1881655"/>
            <a:ext cx="330201" cy="9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3998630" y="3641862"/>
            <a:ext cx="263076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olte persone si trasferirono dalla campagna verso la città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374767" y="3238500"/>
            <a:ext cx="62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p</a:t>
            </a:r>
            <a:r>
              <a:rPr lang="fr-FR" sz="1200" b="1" dirty="0" smtClean="0">
                <a:solidFill>
                  <a:schemeClr val="accent2"/>
                </a:solidFill>
              </a:rPr>
              <a:t>erché</a:t>
            </a:r>
            <a:r>
              <a:rPr lang="it-IT" sz="1200" b="1" dirty="0" smtClean="0">
                <a:solidFill>
                  <a:schemeClr val="accent2"/>
                </a:solidFill>
              </a:rPr>
              <a:t> </a:t>
            </a:r>
            <a:endParaRPr lang="it-IT" sz="1200" b="1" dirty="0">
              <a:solidFill>
                <a:schemeClr val="accent2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998630" y="4183852"/>
            <a:ext cx="317686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li investimenti non riguardarono più solo le proprietà agrarie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3998631" y="4704552"/>
            <a:ext cx="2630768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orsero nuovi stabilimenti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3998629" y="5225252"/>
            <a:ext cx="263076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umentò il numero degli operai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3998630" y="5771275"/>
            <a:ext cx="3176869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’energia elettrica iniziò ad essere prodotta su larga scala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8" name="Connettore 1 47"/>
          <p:cNvCxnSpPr>
            <a:stCxn id="42" idx="2"/>
          </p:cNvCxnSpPr>
          <p:nvPr/>
        </p:nvCxnSpPr>
        <p:spPr>
          <a:xfrm flipH="1">
            <a:off x="3683000" y="3515499"/>
            <a:ext cx="3699" cy="2440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endCxn id="46" idx="1"/>
          </p:cNvCxnSpPr>
          <p:nvPr/>
        </p:nvCxnSpPr>
        <p:spPr>
          <a:xfrm>
            <a:off x="3683000" y="5956300"/>
            <a:ext cx="315630" cy="11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endCxn id="41" idx="1"/>
          </p:cNvCxnSpPr>
          <p:nvPr/>
        </p:nvCxnSpPr>
        <p:spPr>
          <a:xfrm>
            <a:off x="3683000" y="3837991"/>
            <a:ext cx="3156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>
            <a:endCxn id="43" idx="1"/>
          </p:cNvCxnSpPr>
          <p:nvPr/>
        </p:nvCxnSpPr>
        <p:spPr>
          <a:xfrm>
            <a:off x="3683000" y="4368800"/>
            <a:ext cx="315630" cy="11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endCxn id="44" idx="1"/>
          </p:cNvCxnSpPr>
          <p:nvPr/>
        </p:nvCxnSpPr>
        <p:spPr>
          <a:xfrm flipV="1">
            <a:off x="3683000" y="4900681"/>
            <a:ext cx="315631" cy="1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endCxn id="45" idx="1"/>
          </p:cNvCxnSpPr>
          <p:nvPr/>
        </p:nvCxnSpPr>
        <p:spPr>
          <a:xfrm>
            <a:off x="3686699" y="5410200"/>
            <a:ext cx="311930" cy="11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ttangolo 65"/>
          <p:cNvSpPr/>
          <p:nvPr/>
        </p:nvSpPr>
        <p:spPr>
          <a:xfrm>
            <a:off x="457200" y="2596352"/>
            <a:ext cx="1676400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 settori trainanti furono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68" name="Connettore 2 67"/>
          <p:cNvCxnSpPr>
            <a:stCxn id="12" idx="2"/>
            <a:endCxn id="66" idx="0"/>
          </p:cNvCxnSpPr>
          <p:nvPr/>
        </p:nvCxnSpPr>
        <p:spPr>
          <a:xfrm flipH="1">
            <a:off x="1295400" y="2086910"/>
            <a:ext cx="2559050" cy="509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39699" y="3393290"/>
            <a:ext cx="9398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tessile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1130300" y="3393290"/>
            <a:ext cx="110276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siderurgico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2370120" y="3413737"/>
            <a:ext cx="939801" cy="39225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cs typeface="Arial"/>
              </a:rPr>
              <a:t>chimico</a:t>
            </a:r>
            <a:endParaRPr lang="it-IT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75" name="Connettore 2 74"/>
          <p:cNvCxnSpPr>
            <a:stCxn id="66" idx="2"/>
          </p:cNvCxnSpPr>
          <p:nvPr/>
        </p:nvCxnSpPr>
        <p:spPr>
          <a:xfrm flipH="1">
            <a:off x="653110" y="2988610"/>
            <a:ext cx="642290" cy="404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>
            <a:stCxn id="66" idx="2"/>
            <a:endCxn id="72" idx="0"/>
          </p:cNvCxnSpPr>
          <p:nvPr/>
        </p:nvCxnSpPr>
        <p:spPr>
          <a:xfrm>
            <a:off x="1295400" y="2988610"/>
            <a:ext cx="386281" cy="404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/>
          <p:cNvCxnSpPr>
            <a:stCxn id="66" idx="2"/>
            <a:endCxn id="73" idx="0"/>
          </p:cNvCxnSpPr>
          <p:nvPr/>
        </p:nvCxnSpPr>
        <p:spPr>
          <a:xfrm>
            <a:off x="1295400" y="2988610"/>
            <a:ext cx="1544621" cy="4251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Pentagono 82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84" name="Immagin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4618320"/>
            <a:ext cx="3235068" cy="10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2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3175"/>
            <a:ext cx="7667624" cy="500737"/>
          </a:xfrm>
          <a:prstGeom prst="rect">
            <a:avLst/>
          </a:prstGeom>
          <a:solidFill>
            <a:srgbClr val="DE6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PRIMO NOVECENTO. POLITICHE DI POTENZA, GUERRE, RIVOLUZIONI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503912"/>
            <a:ext cx="7667625" cy="511295"/>
          </a:xfrm>
          <a:prstGeom prst="rect">
            <a:avLst/>
          </a:prstGeom>
          <a:solidFill>
            <a:srgbClr val="CA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L’ITALIA DEI PRIMI ANNI DEL NOVECENTO. L’ETÀ GIOLITTIANA</a:t>
            </a:r>
            <a:endParaRPr lang="it-IT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67625" y="0"/>
            <a:ext cx="1476375" cy="493354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SEZIONE </a:t>
            </a:r>
            <a:r>
              <a:rPr lang="it-IT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it-IT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667625" y="503912"/>
            <a:ext cx="1476375" cy="500737"/>
          </a:xfrm>
          <a:prstGeom prst="rect">
            <a:avLst/>
          </a:prstGeom>
          <a:solidFill>
            <a:srgbClr val="EF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chemeClr val="tx1"/>
                </a:solidFill>
                <a:latin typeface="Arial"/>
                <a:cs typeface="Arial"/>
              </a:rPr>
              <a:t>UNITÀ 2</a:t>
            </a:r>
            <a:endParaRPr lang="it-IT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128063"/>
            <a:ext cx="4394200" cy="19580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086100"/>
            <a:ext cx="4394200" cy="101927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4254500"/>
            <a:ext cx="4394200" cy="63750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4991100"/>
            <a:ext cx="4394200" cy="14910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806" y="1128063"/>
            <a:ext cx="4134000" cy="1346200"/>
          </a:xfrm>
          <a:prstGeom prst="rect">
            <a:avLst/>
          </a:prstGeom>
        </p:spPr>
      </p:pic>
      <p:sp>
        <p:nvSpPr>
          <p:cNvPr id="12" name="Pentagono 11"/>
          <p:cNvSpPr>
            <a:spLocks noChangeAspect="1"/>
          </p:cNvSpPr>
          <p:nvPr/>
        </p:nvSpPr>
        <p:spPr>
          <a:xfrm>
            <a:off x="8666163" y="6395017"/>
            <a:ext cx="395287" cy="395288"/>
          </a:xfrm>
          <a:prstGeom prst="homePlate">
            <a:avLst/>
          </a:prstGeom>
          <a:solidFill>
            <a:srgbClr val="EFA436"/>
          </a:solidFill>
          <a:ln>
            <a:solidFill>
              <a:srgbClr val="DE6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2504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852</Words>
  <Application>Microsoft Office PowerPoint</Application>
  <PresentationFormat>Presentazione su schermo (4:3)</PresentationFormat>
  <Paragraphs>166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Arianna Breda</dc:creator>
  <cp:lastModifiedBy>HOME</cp:lastModifiedBy>
  <cp:revision>50</cp:revision>
  <dcterms:created xsi:type="dcterms:W3CDTF">2018-05-03T15:10:46Z</dcterms:created>
  <dcterms:modified xsi:type="dcterms:W3CDTF">2020-05-02T16:59:52Z</dcterms:modified>
</cp:coreProperties>
</file>