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2479AA1-070D-43FA-BA83-2DA282FE9E17}" type="datetimeFigureOut">
              <a:rPr lang="tr-TR" smtClean="0"/>
              <a:t>16.02.2018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483E33-B86D-4E2B-8BC8-773005CD4FEB}" type="slidenum">
              <a:rPr lang="tr-TR" smtClean="0"/>
              <a:t>‹#›</a:t>
            </a:fld>
            <a:endParaRPr lang="tr-TR"/>
          </a:p>
        </p:txBody>
      </p:sp>
    </p:spTree>
    <p:extLst>
      <p:ext uri="{BB962C8B-B14F-4D97-AF65-F5344CB8AC3E}">
        <p14:creationId xmlns:p14="http://schemas.microsoft.com/office/powerpoint/2010/main" val="2109709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2479AA1-070D-43FA-BA83-2DA282FE9E17}" type="datetimeFigureOut">
              <a:rPr lang="tr-TR" smtClean="0"/>
              <a:t>16.02.2018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483E33-B86D-4E2B-8BC8-773005CD4FEB}" type="slidenum">
              <a:rPr lang="tr-TR" smtClean="0"/>
              <a:t>‹#›</a:t>
            </a:fld>
            <a:endParaRPr lang="tr-TR"/>
          </a:p>
        </p:txBody>
      </p:sp>
    </p:spTree>
    <p:extLst>
      <p:ext uri="{BB962C8B-B14F-4D97-AF65-F5344CB8AC3E}">
        <p14:creationId xmlns:p14="http://schemas.microsoft.com/office/powerpoint/2010/main" val="3438500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2479AA1-070D-43FA-BA83-2DA282FE9E17}" type="datetimeFigureOut">
              <a:rPr lang="tr-TR" smtClean="0"/>
              <a:t>16.02.2018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483E33-B86D-4E2B-8BC8-773005CD4FEB}" type="slidenum">
              <a:rPr lang="tr-TR" smtClean="0"/>
              <a:t>‹#›</a:t>
            </a:fld>
            <a:endParaRPr lang="tr-TR"/>
          </a:p>
        </p:txBody>
      </p:sp>
    </p:spTree>
    <p:extLst>
      <p:ext uri="{BB962C8B-B14F-4D97-AF65-F5344CB8AC3E}">
        <p14:creationId xmlns:p14="http://schemas.microsoft.com/office/powerpoint/2010/main" val="2860035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2479AA1-070D-43FA-BA83-2DA282FE9E17}" type="datetimeFigureOut">
              <a:rPr lang="tr-TR" smtClean="0"/>
              <a:t>16.02.2018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483E33-B86D-4E2B-8BC8-773005CD4FEB}" type="slidenum">
              <a:rPr lang="tr-TR" smtClean="0"/>
              <a:t>‹#›</a:t>
            </a:fld>
            <a:endParaRPr lang="tr-TR"/>
          </a:p>
        </p:txBody>
      </p:sp>
    </p:spTree>
    <p:extLst>
      <p:ext uri="{BB962C8B-B14F-4D97-AF65-F5344CB8AC3E}">
        <p14:creationId xmlns:p14="http://schemas.microsoft.com/office/powerpoint/2010/main" val="4128102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2479AA1-070D-43FA-BA83-2DA282FE9E17}" type="datetimeFigureOut">
              <a:rPr lang="tr-TR" smtClean="0"/>
              <a:t>16.02.2018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483E33-B86D-4E2B-8BC8-773005CD4FEB}" type="slidenum">
              <a:rPr lang="tr-TR" smtClean="0"/>
              <a:t>‹#›</a:t>
            </a:fld>
            <a:endParaRPr lang="tr-TR"/>
          </a:p>
        </p:txBody>
      </p:sp>
    </p:spTree>
    <p:extLst>
      <p:ext uri="{BB962C8B-B14F-4D97-AF65-F5344CB8AC3E}">
        <p14:creationId xmlns:p14="http://schemas.microsoft.com/office/powerpoint/2010/main" val="607343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2479AA1-070D-43FA-BA83-2DA282FE9E17}" type="datetimeFigureOut">
              <a:rPr lang="tr-TR" smtClean="0"/>
              <a:t>16.02.2018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483E33-B86D-4E2B-8BC8-773005CD4FEB}" type="slidenum">
              <a:rPr lang="tr-TR" smtClean="0"/>
              <a:t>‹#›</a:t>
            </a:fld>
            <a:endParaRPr lang="tr-TR"/>
          </a:p>
        </p:txBody>
      </p:sp>
    </p:spTree>
    <p:extLst>
      <p:ext uri="{BB962C8B-B14F-4D97-AF65-F5344CB8AC3E}">
        <p14:creationId xmlns:p14="http://schemas.microsoft.com/office/powerpoint/2010/main" val="4167815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2479AA1-070D-43FA-BA83-2DA282FE9E17}" type="datetimeFigureOut">
              <a:rPr lang="tr-TR" smtClean="0"/>
              <a:t>16.02.2018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E483E33-B86D-4E2B-8BC8-773005CD4FEB}" type="slidenum">
              <a:rPr lang="tr-TR" smtClean="0"/>
              <a:t>‹#›</a:t>
            </a:fld>
            <a:endParaRPr lang="tr-TR"/>
          </a:p>
        </p:txBody>
      </p:sp>
    </p:spTree>
    <p:extLst>
      <p:ext uri="{BB962C8B-B14F-4D97-AF65-F5344CB8AC3E}">
        <p14:creationId xmlns:p14="http://schemas.microsoft.com/office/powerpoint/2010/main" val="3354358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2479AA1-070D-43FA-BA83-2DA282FE9E17}" type="datetimeFigureOut">
              <a:rPr lang="tr-TR" smtClean="0"/>
              <a:t>16.02.2018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E483E33-B86D-4E2B-8BC8-773005CD4FEB}" type="slidenum">
              <a:rPr lang="tr-TR" smtClean="0"/>
              <a:t>‹#›</a:t>
            </a:fld>
            <a:endParaRPr lang="tr-TR"/>
          </a:p>
        </p:txBody>
      </p:sp>
    </p:spTree>
    <p:extLst>
      <p:ext uri="{BB962C8B-B14F-4D97-AF65-F5344CB8AC3E}">
        <p14:creationId xmlns:p14="http://schemas.microsoft.com/office/powerpoint/2010/main" val="1588321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2479AA1-070D-43FA-BA83-2DA282FE9E17}" type="datetimeFigureOut">
              <a:rPr lang="tr-TR" smtClean="0"/>
              <a:t>16.02.2018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E483E33-B86D-4E2B-8BC8-773005CD4FEB}" type="slidenum">
              <a:rPr lang="tr-TR" smtClean="0"/>
              <a:t>‹#›</a:t>
            </a:fld>
            <a:endParaRPr lang="tr-TR"/>
          </a:p>
        </p:txBody>
      </p:sp>
    </p:spTree>
    <p:extLst>
      <p:ext uri="{BB962C8B-B14F-4D97-AF65-F5344CB8AC3E}">
        <p14:creationId xmlns:p14="http://schemas.microsoft.com/office/powerpoint/2010/main" val="3404945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2479AA1-070D-43FA-BA83-2DA282FE9E17}" type="datetimeFigureOut">
              <a:rPr lang="tr-TR" smtClean="0"/>
              <a:t>16.02.2018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483E33-B86D-4E2B-8BC8-773005CD4FEB}" type="slidenum">
              <a:rPr lang="tr-TR" smtClean="0"/>
              <a:t>‹#›</a:t>
            </a:fld>
            <a:endParaRPr lang="tr-TR"/>
          </a:p>
        </p:txBody>
      </p:sp>
    </p:spTree>
    <p:extLst>
      <p:ext uri="{BB962C8B-B14F-4D97-AF65-F5344CB8AC3E}">
        <p14:creationId xmlns:p14="http://schemas.microsoft.com/office/powerpoint/2010/main" val="198133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2479AA1-070D-43FA-BA83-2DA282FE9E17}" type="datetimeFigureOut">
              <a:rPr lang="tr-TR" smtClean="0"/>
              <a:t>16.02.2018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483E33-B86D-4E2B-8BC8-773005CD4FEB}" type="slidenum">
              <a:rPr lang="tr-TR" smtClean="0"/>
              <a:t>‹#›</a:t>
            </a:fld>
            <a:endParaRPr lang="tr-TR"/>
          </a:p>
        </p:txBody>
      </p:sp>
    </p:spTree>
    <p:extLst>
      <p:ext uri="{BB962C8B-B14F-4D97-AF65-F5344CB8AC3E}">
        <p14:creationId xmlns:p14="http://schemas.microsoft.com/office/powerpoint/2010/main" val="3739456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479AA1-070D-43FA-BA83-2DA282FE9E17}" type="datetimeFigureOut">
              <a:rPr lang="tr-TR" smtClean="0"/>
              <a:t>16.02.2018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483E33-B86D-4E2B-8BC8-773005CD4FEB}" type="slidenum">
              <a:rPr lang="tr-TR" smtClean="0"/>
              <a:t>‹#›</a:t>
            </a:fld>
            <a:endParaRPr lang="tr-TR"/>
          </a:p>
        </p:txBody>
      </p:sp>
    </p:spTree>
    <p:extLst>
      <p:ext uri="{BB962C8B-B14F-4D97-AF65-F5344CB8AC3E}">
        <p14:creationId xmlns:p14="http://schemas.microsoft.com/office/powerpoint/2010/main" val="1309273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063750" y="692150"/>
            <a:ext cx="8072438" cy="698500"/>
          </a:xfrm>
        </p:spPr>
        <p:txBody>
          <a:bodyPr/>
          <a:lstStyle/>
          <a:p>
            <a:pPr algn="ctr" eaLnBrk="1" hangingPunct="1"/>
            <a:r>
              <a:rPr lang="tr-TR" altLang="tr-TR" sz="3200" b="1">
                <a:solidFill>
                  <a:srgbClr val="C00000"/>
                </a:solidFill>
                <a:ea typeface="ＭＳ Ｐゴシック" panose="020B0600070205080204" pitchFamily="34" charset="-128"/>
              </a:rPr>
              <a:t>1. Aşama: problem davranışın önlenmesi</a:t>
            </a:r>
          </a:p>
        </p:txBody>
      </p:sp>
      <p:sp>
        <p:nvSpPr>
          <p:cNvPr id="14339" name="Rectangle 3"/>
          <p:cNvSpPr>
            <a:spLocks noGrp="1" noChangeArrowheads="1"/>
          </p:cNvSpPr>
          <p:nvPr>
            <p:ph idx="1"/>
          </p:nvPr>
        </p:nvSpPr>
        <p:spPr>
          <a:xfrm>
            <a:off x="2063750" y="1341438"/>
            <a:ext cx="8280400" cy="5040312"/>
          </a:xfrm>
        </p:spPr>
        <p:txBody>
          <a:bodyPr/>
          <a:lstStyle/>
          <a:p>
            <a:pPr eaLnBrk="1" hangingPunct="1">
              <a:lnSpc>
                <a:spcPct val="90000"/>
              </a:lnSpc>
            </a:pPr>
            <a:r>
              <a:rPr lang="tr-TR" altLang="tr-TR" sz="2200" b="1">
                <a:solidFill>
                  <a:srgbClr val="FF0000"/>
                </a:solidFill>
                <a:ea typeface="ＭＳ Ｐゴシック" panose="020B0600070205080204" pitchFamily="34" charset="-128"/>
              </a:rPr>
              <a:t>Etkili sınıf yönetimi, </a:t>
            </a:r>
            <a:r>
              <a:rPr lang="tr-TR" altLang="tr-TR" sz="2200">
                <a:solidFill>
                  <a:schemeClr val="tx2"/>
                </a:solidFill>
                <a:ea typeface="ＭＳ Ｐゴシック" panose="020B0600070205080204" pitchFamily="34" charset="-128"/>
              </a:rPr>
              <a:t>öğretmenlerin çocukların davranışlarını ve öğrenme etkinliklerini kontrol etmek için kullandıkları süreçler, stratejiler ve öğretim tekniklerini kapsar; </a:t>
            </a:r>
            <a:r>
              <a:rPr lang="tr-TR" altLang="tr-TR" sz="2200" b="1">
                <a:solidFill>
                  <a:srgbClr val="00B050"/>
                </a:solidFill>
                <a:ea typeface="ＭＳ Ｐゴシック" panose="020B0600070205080204" pitchFamily="34" charset="-128"/>
              </a:rPr>
              <a:t>öğretmeyi ve öğrenmeyi artıran bir çevre yaratılmasını </a:t>
            </a:r>
            <a:r>
              <a:rPr lang="tr-TR" altLang="tr-TR" sz="2200">
                <a:solidFill>
                  <a:schemeClr val="tx2"/>
                </a:solidFill>
                <a:ea typeface="ＭＳ Ｐゴシック" panose="020B0600070205080204" pitchFamily="34" charset="-128"/>
              </a:rPr>
              <a:t>sağlar.</a:t>
            </a:r>
          </a:p>
          <a:p>
            <a:pPr eaLnBrk="1" hangingPunct="1">
              <a:lnSpc>
                <a:spcPct val="90000"/>
              </a:lnSpc>
            </a:pPr>
            <a:r>
              <a:rPr lang="tr-TR" altLang="tr-TR" sz="2200">
                <a:solidFill>
                  <a:schemeClr val="tx2"/>
                </a:solidFill>
                <a:ea typeface="ＭＳ Ｐゴシック" panose="020B0600070205080204" pitchFamily="34" charset="-128"/>
              </a:rPr>
              <a:t>Sınıfını etkili bir şekilde yönetmek ve dolayısıyla olası problem davranışları önlemek için öğretmenin yapabileceği çalışmalar:</a:t>
            </a:r>
          </a:p>
          <a:p>
            <a:pPr eaLnBrk="1" hangingPunct="1">
              <a:lnSpc>
                <a:spcPct val="90000"/>
              </a:lnSpc>
              <a:buFont typeface="Wingdings" panose="05000000000000000000" pitchFamily="2" charset="2"/>
              <a:buNone/>
            </a:pPr>
            <a:r>
              <a:rPr lang="tr-TR" altLang="tr-TR" sz="2200" b="1" i="1">
                <a:solidFill>
                  <a:schemeClr val="tx2"/>
                </a:solidFill>
                <a:ea typeface="ＭＳ Ｐゴシック" panose="020B0600070205080204" pitchFamily="34" charset="-128"/>
              </a:rPr>
              <a:t>	</a:t>
            </a:r>
            <a:r>
              <a:rPr lang="tr-TR" altLang="tr-TR" sz="2000">
                <a:solidFill>
                  <a:schemeClr val="tx2"/>
                </a:solidFill>
                <a:ea typeface="ＭＳ Ｐゴシック" panose="020B0600070205080204" pitchFamily="34" charset="-128"/>
              </a:rPr>
              <a:t>1.a. Sınıf kurallarını belirleme</a:t>
            </a:r>
          </a:p>
          <a:p>
            <a:pPr eaLnBrk="1" hangingPunct="1">
              <a:lnSpc>
                <a:spcPct val="90000"/>
              </a:lnSpc>
              <a:buFont typeface="Wingdings" panose="05000000000000000000" pitchFamily="2" charset="2"/>
              <a:buNone/>
            </a:pPr>
            <a:r>
              <a:rPr lang="tr-TR" altLang="tr-TR" sz="2000" b="1" i="1">
                <a:solidFill>
                  <a:schemeClr val="tx2"/>
                </a:solidFill>
                <a:ea typeface="ＭＳ Ｐゴシック" panose="020B0600070205080204" pitchFamily="34" charset="-128"/>
              </a:rPr>
              <a:t>	</a:t>
            </a:r>
            <a:r>
              <a:rPr lang="tr-TR" altLang="tr-TR" sz="2000">
                <a:solidFill>
                  <a:schemeClr val="tx2"/>
                </a:solidFill>
                <a:ea typeface="ＭＳ Ｐゴシック" panose="020B0600070205080204" pitchFamily="34" charset="-128"/>
              </a:rPr>
              <a:t>1.b. Sınıf işleyişini düzenleme</a:t>
            </a:r>
          </a:p>
          <a:p>
            <a:pPr eaLnBrk="1" hangingPunct="1">
              <a:lnSpc>
                <a:spcPct val="90000"/>
              </a:lnSpc>
              <a:buFont typeface="Wingdings" panose="05000000000000000000" pitchFamily="2" charset="2"/>
              <a:buNone/>
            </a:pPr>
            <a:r>
              <a:rPr lang="tr-TR" altLang="tr-TR" sz="2000" b="1" i="1">
                <a:solidFill>
                  <a:schemeClr val="tx2"/>
                </a:solidFill>
                <a:ea typeface="ＭＳ Ｐゴシック" panose="020B0600070205080204" pitchFamily="34" charset="-128"/>
              </a:rPr>
              <a:t>	</a:t>
            </a:r>
            <a:r>
              <a:rPr lang="tr-TR" altLang="tr-TR" sz="2000">
                <a:solidFill>
                  <a:schemeClr val="tx2"/>
                </a:solidFill>
                <a:ea typeface="ＭＳ Ｐゴシック" panose="020B0600070205080204" pitchFamily="34" charset="-128"/>
              </a:rPr>
              <a:t>1.c. Sınıfı düzenleme / fiziksel yapı</a:t>
            </a:r>
          </a:p>
          <a:p>
            <a:pPr eaLnBrk="1" hangingPunct="1">
              <a:lnSpc>
                <a:spcPct val="90000"/>
              </a:lnSpc>
              <a:buFont typeface="Wingdings" panose="05000000000000000000" pitchFamily="2" charset="2"/>
              <a:buNone/>
            </a:pPr>
            <a:r>
              <a:rPr lang="tr-TR" altLang="tr-TR" sz="2000" b="1" i="1">
                <a:solidFill>
                  <a:schemeClr val="tx2"/>
                </a:solidFill>
                <a:ea typeface="ＭＳ Ｐゴシック" panose="020B0600070205080204" pitchFamily="34" charset="-128"/>
              </a:rPr>
              <a:t>	</a:t>
            </a:r>
            <a:r>
              <a:rPr lang="tr-TR" altLang="tr-TR" sz="2000">
                <a:solidFill>
                  <a:schemeClr val="tx2"/>
                </a:solidFill>
                <a:ea typeface="ＭＳ Ｐゴシック" panose="020B0600070205080204" pitchFamily="34" charset="-128"/>
              </a:rPr>
              <a:t>1.d. Olumlu davranışları ödüllendirme</a:t>
            </a:r>
          </a:p>
          <a:p>
            <a:pPr eaLnBrk="1" hangingPunct="1">
              <a:lnSpc>
                <a:spcPct val="90000"/>
              </a:lnSpc>
              <a:buFont typeface="Wingdings" panose="05000000000000000000" pitchFamily="2" charset="2"/>
              <a:buNone/>
            </a:pPr>
            <a:endParaRPr lang="tr-TR" altLang="tr-TR" sz="2200">
              <a:ea typeface="ＭＳ Ｐゴシック" panose="020B0600070205080204" pitchFamily="34" charset="-128"/>
            </a:endParaRPr>
          </a:p>
          <a:p>
            <a:pPr eaLnBrk="1" hangingPunct="1">
              <a:lnSpc>
                <a:spcPct val="90000"/>
              </a:lnSpc>
              <a:buFont typeface="Wingdings" panose="05000000000000000000" pitchFamily="2" charset="2"/>
              <a:buNone/>
            </a:pPr>
            <a:endParaRPr lang="tr-TR" altLang="tr-TR" sz="2500">
              <a:ea typeface="ＭＳ Ｐゴシック" panose="020B0600070205080204" pitchFamily="34" charset="-128"/>
            </a:endParaRPr>
          </a:p>
        </p:txBody>
      </p:sp>
      <p:sp>
        <p:nvSpPr>
          <p:cNvPr id="14340"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67B627DC-0FDD-4D3F-B744-0208C6479FAF}" type="slidenum">
              <a:rPr kumimoji="0" lang="tr-TR" altLang="tr-TR">
                <a:solidFill>
                  <a:schemeClr val="tx2"/>
                </a:solidFill>
              </a:rPr>
              <a:pPr eaLnBrk="1" hangingPunct="1"/>
              <a:t>1</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689889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095500" y="692150"/>
            <a:ext cx="8072438" cy="649288"/>
          </a:xfrm>
        </p:spPr>
        <p:txBody>
          <a:bodyPr/>
          <a:lstStyle/>
          <a:p>
            <a:pPr algn="ctr" eaLnBrk="1" hangingPunct="1"/>
            <a:r>
              <a:rPr lang="tr-TR" altLang="tr-TR" sz="3200" b="1">
                <a:solidFill>
                  <a:srgbClr val="C00000"/>
                </a:solidFill>
                <a:ea typeface="ＭＳ Ｐゴシック" panose="020B0600070205080204" pitchFamily="34" charset="-128"/>
              </a:rPr>
              <a:t>2.d. Günlük rutini takip etme</a:t>
            </a:r>
          </a:p>
        </p:txBody>
      </p:sp>
      <p:sp>
        <p:nvSpPr>
          <p:cNvPr id="23555" name="Rectangle 3"/>
          <p:cNvSpPr>
            <a:spLocks noGrp="1" noChangeArrowheads="1"/>
          </p:cNvSpPr>
          <p:nvPr>
            <p:ph idx="1"/>
          </p:nvPr>
        </p:nvSpPr>
        <p:spPr>
          <a:xfrm>
            <a:off x="1992313" y="1341438"/>
            <a:ext cx="8424862" cy="5256212"/>
          </a:xfrm>
        </p:spPr>
        <p:txBody>
          <a:bodyPr/>
          <a:lstStyle/>
          <a:p>
            <a:pPr eaLnBrk="1" hangingPunct="1">
              <a:lnSpc>
                <a:spcPct val="80000"/>
              </a:lnSpc>
            </a:pPr>
            <a:r>
              <a:rPr lang="tr-TR" altLang="tr-TR" sz="2000">
                <a:solidFill>
                  <a:schemeClr val="tx2"/>
                </a:solidFill>
                <a:ea typeface="ＭＳ Ｐゴシック" panose="020B0600070205080204" pitchFamily="34" charset="-128"/>
              </a:rPr>
              <a:t>Bazı çocuklar günlük rutinleri (Hangi etkinlikten sonra nereye gidilecek? Yemekten sonra ne yapılacak? Müzik saati nerede yapılacak?) kolayca takip edemeyebilir.</a:t>
            </a:r>
          </a:p>
          <a:p>
            <a:pPr eaLnBrk="1" hangingPunct="1">
              <a:lnSpc>
                <a:spcPct val="80000"/>
              </a:lnSpc>
            </a:pPr>
            <a:r>
              <a:rPr lang="tr-TR" altLang="tr-TR" sz="2000">
                <a:solidFill>
                  <a:schemeClr val="tx2"/>
                </a:solidFill>
                <a:ea typeface="ＭＳ Ｐゴシック" panose="020B0600070205080204" pitchFamily="34" charset="-128"/>
              </a:rPr>
              <a:t>Bu nedenle etkinlikten etkinliğe geçişlerde problemler yaşayabilirler. Bu da çocuğun problem davranışlar sergilemesine neden olabilir.</a:t>
            </a:r>
          </a:p>
          <a:p>
            <a:pPr eaLnBrk="1" hangingPunct="1">
              <a:lnSpc>
                <a:spcPct val="80000"/>
              </a:lnSpc>
            </a:pPr>
            <a:r>
              <a:rPr lang="tr-TR" altLang="tr-TR" sz="2000">
                <a:solidFill>
                  <a:schemeClr val="tx2"/>
                </a:solidFill>
                <a:ea typeface="ＭＳ Ｐゴシック" panose="020B0600070205080204" pitchFamily="34" charset="-128"/>
              </a:rPr>
              <a:t>Bunu önlemek için öğretmen </a:t>
            </a:r>
            <a:r>
              <a:rPr lang="tr-TR" altLang="tr-TR" sz="2000" b="1">
                <a:solidFill>
                  <a:schemeClr val="tx2"/>
                </a:solidFill>
                <a:ea typeface="ＭＳ Ｐゴシック" panose="020B0600070205080204" pitchFamily="34" charset="-128"/>
              </a:rPr>
              <a:t>günlük ya da haftalık programı çocuğun görebileceği bir yere asarak</a:t>
            </a:r>
            <a:r>
              <a:rPr lang="tr-TR" altLang="tr-TR" sz="2000">
                <a:solidFill>
                  <a:schemeClr val="tx2"/>
                </a:solidFill>
                <a:ea typeface="ＭＳ Ｐゴシック" panose="020B0600070205080204" pitchFamily="34" charset="-128"/>
              </a:rPr>
              <a:t> çocuğun gün içindeki akışı kolayca izlemesini sağlayabilir. </a:t>
            </a:r>
          </a:p>
          <a:p>
            <a:pPr eaLnBrk="1" hangingPunct="1">
              <a:lnSpc>
                <a:spcPct val="80000"/>
              </a:lnSpc>
            </a:pPr>
            <a:r>
              <a:rPr lang="tr-TR" altLang="tr-TR" sz="2000">
                <a:solidFill>
                  <a:schemeClr val="tx2"/>
                </a:solidFill>
                <a:ea typeface="ＭＳ Ｐゴシック" panose="020B0600070205080204" pitchFamily="34" charset="-128"/>
              </a:rPr>
              <a:t>Okulöncesi dönemde öğretmen </a:t>
            </a:r>
            <a:r>
              <a:rPr lang="tr-TR" altLang="tr-TR" sz="2000" b="1">
                <a:solidFill>
                  <a:schemeClr val="tx2"/>
                </a:solidFill>
                <a:ea typeface="ＭＳ Ｐゴシック" panose="020B0600070205080204" pitchFamily="34" charset="-128"/>
              </a:rPr>
              <a:t>günlük programı resimlemeli ve çocuklara açıklamalıdır.</a:t>
            </a:r>
          </a:p>
          <a:p>
            <a:pPr eaLnBrk="1" hangingPunct="1">
              <a:lnSpc>
                <a:spcPct val="80000"/>
              </a:lnSpc>
            </a:pPr>
            <a:r>
              <a:rPr lang="tr-TR" altLang="tr-TR" sz="2000">
                <a:solidFill>
                  <a:schemeClr val="tx2"/>
                </a:solidFill>
                <a:ea typeface="ＭＳ Ｐゴシック" panose="020B0600070205080204" pitchFamily="34" charset="-128"/>
              </a:rPr>
              <a:t>Günün ilk etkinliğinde o gün neler yapacağı açıklanabilir.</a:t>
            </a:r>
          </a:p>
          <a:p>
            <a:pPr eaLnBrk="1" hangingPunct="1">
              <a:lnSpc>
                <a:spcPct val="80000"/>
              </a:lnSpc>
            </a:pPr>
            <a:r>
              <a:rPr lang="tr-TR" altLang="tr-TR" sz="2000" b="1">
                <a:solidFill>
                  <a:schemeClr val="tx2"/>
                </a:solidFill>
                <a:ea typeface="ＭＳ Ｐゴシック" panose="020B0600070205080204" pitchFamily="34" charset="-128"/>
              </a:rPr>
              <a:t>Programdaki her hangi bir değişikliği </a:t>
            </a:r>
            <a:r>
              <a:rPr lang="tr-TR" altLang="tr-TR" sz="2000">
                <a:solidFill>
                  <a:schemeClr val="tx2"/>
                </a:solidFill>
                <a:ea typeface="ＭＳ Ｐゴシック" panose="020B0600070205080204" pitchFamily="34" charset="-128"/>
              </a:rPr>
              <a:t>önceden çocuğa bildirerek ortaya çıkacak kargaşayı ve problem davranışları engelleyebilir.</a:t>
            </a:r>
          </a:p>
          <a:p>
            <a:pPr eaLnBrk="1" hangingPunct="1">
              <a:lnSpc>
                <a:spcPct val="80000"/>
              </a:lnSpc>
            </a:pPr>
            <a:r>
              <a:rPr lang="tr-TR" altLang="tr-TR" sz="2000">
                <a:solidFill>
                  <a:schemeClr val="tx2"/>
                </a:solidFill>
                <a:ea typeface="ＭＳ Ｐゴシック" panose="020B0600070205080204" pitchFamily="34" charset="-128"/>
              </a:rPr>
              <a:t>Ayrıca etkinlik saatinde birden fazla etkinlik yapılmakta, etkinlikten etkinliğe geçişlerde bazı öğrencilerin problem davranışları artmaktadır. Öğretmenin </a:t>
            </a:r>
            <a:r>
              <a:rPr lang="tr-TR" altLang="tr-TR" sz="2000" b="1">
                <a:solidFill>
                  <a:schemeClr val="tx2"/>
                </a:solidFill>
                <a:ea typeface="ＭＳ Ｐゴシック" panose="020B0600070205080204" pitchFamily="34" charset="-128"/>
              </a:rPr>
              <a:t>net ve açık yönergeler vermesi</a:t>
            </a:r>
            <a:r>
              <a:rPr lang="tr-TR" altLang="tr-TR" sz="2000">
                <a:solidFill>
                  <a:schemeClr val="tx2"/>
                </a:solidFill>
                <a:ea typeface="ＭＳ Ｐゴシック" panose="020B0600070205080204" pitchFamily="34" charset="-128"/>
              </a:rPr>
              <a:t> bu geçişlerdeki problem davranışları önleyecektir.</a:t>
            </a:r>
          </a:p>
        </p:txBody>
      </p:sp>
      <p:sp>
        <p:nvSpPr>
          <p:cNvPr id="23556"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C55EAC2E-2C40-43BB-B81A-A96FE5B6A46E}" type="slidenum">
              <a:rPr kumimoji="0" lang="tr-TR" altLang="tr-TR">
                <a:solidFill>
                  <a:schemeClr val="tx2"/>
                </a:solidFill>
              </a:rPr>
              <a:pPr eaLnBrk="1" hangingPunct="1"/>
              <a:t>10</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851725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809750" y="765175"/>
            <a:ext cx="8643938" cy="503238"/>
          </a:xfrm>
        </p:spPr>
        <p:txBody>
          <a:bodyPr>
            <a:normAutofit fontScale="90000"/>
          </a:bodyPr>
          <a:lstStyle/>
          <a:p>
            <a:pPr algn="ctr" eaLnBrk="1" hangingPunct="1"/>
            <a:r>
              <a:rPr lang="tr-TR" altLang="tr-TR" sz="3200" b="1">
                <a:solidFill>
                  <a:srgbClr val="C00000"/>
                </a:solidFill>
                <a:ea typeface="ＭＳ Ｐゴシック" panose="020B0600070205080204" pitchFamily="34" charset="-128"/>
              </a:rPr>
              <a:t>3. Aşama: problem davranışların azaltılması</a:t>
            </a:r>
          </a:p>
        </p:txBody>
      </p:sp>
      <p:sp>
        <p:nvSpPr>
          <p:cNvPr id="25603" name="Rectangle 3"/>
          <p:cNvSpPr>
            <a:spLocks noGrp="1" noChangeArrowheads="1"/>
          </p:cNvSpPr>
          <p:nvPr>
            <p:ph idx="1"/>
          </p:nvPr>
        </p:nvSpPr>
        <p:spPr>
          <a:xfrm>
            <a:off x="1992314" y="1125538"/>
            <a:ext cx="8461375" cy="5472112"/>
          </a:xfrm>
        </p:spPr>
        <p:txBody>
          <a:bodyPr>
            <a:normAutofit lnSpcReduction="10000"/>
          </a:bodyPr>
          <a:lstStyle/>
          <a:p>
            <a:pPr eaLnBrk="1" hangingPunct="1">
              <a:lnSpc>
                <a:spcPct val="80000"/>
              </a:lnSpc>
            </a:pPr>
            <a:r>
              <a:rPr lang="tr-TR" altLang="tr-TR" sz="1600" b="1">
                <a:solidFill>
                  <a:srgbClr val="FF0000"/>
                </a:solidFill>
                <a:ea typeface="ＭＳ Ｐゴシック" panose="020B0600070205080204" pitchFamily="34" charset="-128"/>
              </a:rPr>
              <a:t>Problem davranışları azaltma tekniklerinden birini kullanmaya karar vermeden önce öğretmenin bir kez daha gözden geçirmesi ve yanıtlaması gereken sorular:</a:t>
            </a:r>
          </a:p>
          <a:p>
            <a:pPr lvl="1" eaLnBrk="1" hangingPunct="1">
              <a:lnSpc>
                <a:spcPct val="80000"/>
              </a:lnSpc>
              <a:buFont typeface="Wingdings" panose="05000000000000000000" pitchFamily="2" charset="2"/>
              <a:buChar char="Ø"/>
            </a:pPr>
            <a:r>
              <a:rPr lang="tr-TR" altLang="tr-TR" sz="1400">
                <a:solidFill>
                  <a:schemeClr val="tx2"/>
                </a:solidFill>
                <a:ea typeface="ＭＳ Ｐゴシック" panose="020B0600070205080204" pitchFamily="34" charset="-128"/>
              </a:rPr>
              <a:t>Sınıfımı </a:t>
            </a:r>
            <a:r>
              <a:rPr lang="tr-TR" altLang="tr-TR" sz="1400" b="1" i="1">
                <a:solidFill>
                  <a:schemeClr val="tx2"/>
                </a:solidFill>
                <a:ea typeface="ＭＳ Ｐゴシック" panose="020B0600070205080204" pitchFamily="34" charset="-128"/>
              </a:rPr>
              <a:t>etkili bir şekilde yönetiyor</a:t>
            </a:r>
            <a:r>
              <a:rPr lang="tr-TR" altLang="tr-TR" sz="1400">
                <a:solidFill>
                  <a:schemeClr val="tx2"/>
                </a:solidFill>
                <a:ea typeface="ＭＳ Ｐゴシック" panose="020B0600070205080204" pitchFamily="34" charset="-128"/>
              </a:rPr>
              <a:t> muyum?</a:t>
            </a:r>
          </a:p>
          <a:p>
            <a:pPr lvl="1" eaLnBrk="1" hangingPunct="1">
              <a:lnSpc>
                <a:spcPct val="80000"/>
              </a:lnSpc>
              <a:buFont typeface="Wingdings" panose="05000000000000000000" pitchFamily="2" charset="2"/>
              <a:buChar char="Ø"/>
            </a:pPr>
            <a:r>
              <a:rPr lang="tr-TR" altLang="tr-TR" sz="1400" b="1" i="1">
                <a:solidFill>
                  <a:schemeClr val="tx2"/>
                </a:solidFill>
                <a:ea typeface="ＭＳ Ｐゴシック" panose="020B0600070205080204" pitchFamily="34" charset="-128"/>
              </a:rPr>
              <a:t>Sınıf kurallarını</a:t>
            </a:r>
            <a:r>
              <a:rPr lang="tr-TR" altLang="tr-TR" sz="1400">
                <a:solidFill>
                  <a:schemeClr val="tx2"/>
                </a:solidFill>
                <a:ea typeface="ＭＳ Ｐゴシック" panose="020B0600070205080204" pitchFamily="34" charset="-128"/>
              </a:rPr>
              <a:t> belirledim ve astım mı?</a:t>
            </a:r>
          </a:p>
          <a:p>
            <a:pPr lvl="1" eaLnBrk="1" hangingPunct="1">
              <a:lnSpc>
                <a:spcPct val="80000"/>
              </a:lnSpc>
              <a:buFont typeface="Wingdings" panose="05000000000000000000" pitchFamily="2" charset="2"/>
              <a:buChar char="Ø"/>
            </a:pPr>
            <a:r>
              <a:rPr lang="tr-TR" altLang="tr-TR" sz="1400" b="1" i="1">
                <a:solidFill>
                  <a:schemeClr val="tx2"/>
                </a:solidFill>
                <a:ea typeface="ＭＳ Ｐゴシック" panose="020B0600070205080204" pitchFamily="34" charset="-128"/>
              </a:rPr>
              <a:t>Sınıf kurallarını</a:t>
            </a:r>
            <a:r>
              <a:rPr lang="tr-TR" altLang="tr-TR" sz="1400">
                <a:solidFill>
                  <a:schemeClr val="tx2"/>
                </a:solidFill>
                <a:ea typeface="ＭＳ Ｐゴシック" panose="020B0600070205080204" pitchFamily="34" charset="-128"/>
              </a:rPr>
              <a:t> çocuklara öğrettim mi?</a:t>
            </a:r>
          </a:p>
          <a:p>
            <a:pPr lvl="1" eaLnBrk="1" hangingPunct="1">
              <a:lnSpc>
                <a:spcPct val="80000"/>
              </a:lnSpc>
              <a:buFont typeface="Wingdings" panose="05000000000000000000" pitchFamily="2" charset="2"/>
              <a:buChar char="Ø"/>
            </a:pPr>
            <a:r>
              <a:rPr lang="tr-TR" altLang="tr-TR" sz="1400">
                <a:solidFill>
                  <a:schemeClr val="tx2"/>
                </a:solidFill>
                <a:ea typeface="ＭＳ Ｐゴシック" panose="020B0600070205080204" pitchFamily="34" charset="-128"/>
              </a:rPr>
              <a:t>Öğrencilerin davranışlarına </a:t>
            </a:r>
            <a:r>
              <a:rPr lang="tr-TR" altLang="tr-TR" sz="1400" b="1" i="1">
                <a:solidFill>
                  <a:schemeClr val="tx2"/>
                </a:solidFill>
                <a:ea typeface="ＭＳ Ｐゴシック" panose="020B0600070205080204" pitchFamily="34" charset="-128"/>
              </a:rPr>
              <a:t>tutarlı tepkiler</a:t>
            </a:r>
            <a:r>
              <a:rPr lang="tr-TR" altLang="tr-TR" sz="1400">
                <a:solidFill>
                  <a:schemeClr val="tx2"/>
                </a:solidFill>
                <a:ea typeface="ＭＳ Ｐゴシック" panose="020B0600070205080204" pitchFamily="34" charset="-128"/>
              </a:rPr>
              <a:t> veriyor muyum?</a:t>
            </a:r>
          </a:p>
          <a:p>
            <a:pPr lvl="1" eaLnBrk="1" hangingPunct="1">
              <a:lnSpc>
                <a:spcPct val="80000"/>
              </a:lnSpc>
              <a:buFont typeface="Wingdings" panose="05000000000000000000" pitchFamily="2" charset="2"/>
              <a:buChar char="Ø"/>
            </a:pPr>
            <a:r>
              <a:rPr lang="tr-TR" altLang="tr-TR" sz="1400">
                <a:solidFill>
                  <a:schemeClr val="tx2"/>
                </a:solidFill>
                <a:ea typeface="ＭＳ Ｐゴシック" panose="020B0600070205080204" pitchFamily="34" charset="-128"/>
              </a:rPr>
              <a:t>Öğrencilere </a:t>
            </a:r>
            <a:r>
              <a:rPr lang="tr-TR" altLang="tr-TR" sz="1400" b="1" i="1">
                <a:solidFill>
                  <a:schemeClr val="tx2"/>
                </a:solidFill>
                <a:ea typeface="ＭＳ Ｐゴシック" panose="020B0600070205080204" pitchFamily="34" charset="-128"/>
              </a:rPr>
              <a:t>iyi model</a:t>
            </a:r>
            <a:r>
              <a:rPr lang="tr-TR" altLang="tr-TR" sz="1400">
                <a:solidFill>
                  <a:schemeClr val="tx2"/>
                </a:solidFill>
                <a:ea typeface="ＭＳ Ｐゴシック" panose="020B0600070205080204" pitchFamily="34" charset="-128"/>
              </a:rPr>
              <a:t> oluyor muyum?</a:t>
            </a:r>
          </a:p>
          <a:p>
            <a:pPr lvl="1" eaLnBrk="1" hangingPunct="1">
              <a:lnSpc>
                <a:spcPct val="80000"/>
              </a:lnSpc>
              <a:buFont typeface="Wingdings" panose="05000000000000000000" pitchFamily="2" charset="2"/>
              <a:buChar char="Ø"/>
            </a:pPr>
            <a:r>
              <a:rPr lang="tr-TR" altLang="tr-TR" sz="1400">
                <a:solidFill>
                  <a:schemeClr val="tx2"/>
                </a:solidFill>
                <a:ea typeface="ＭＳ Ｐゴシック" panose="020B0600070205080204" pitchFamily="34" charset="-128"/>
              </a:rPr>
              <a:t>Kurallara uyan çocukları belirleyip </a:t>
            </a:r>
            <a:r>
              <a:rPr lang="tr-TR" altLang="tr-TR" sz="1400" b="1" i="1">
                <a:solidFill>
                  <a:schemeClr val="tx2"/>
                </a:solidFill>
                <a:ea typeface="ＭＳ Ｐゴシック" panose="020B0600070205080204" pitchFamily="34" charset="-128"/>
              </a:rPr>
              <a:t>ödüllendiriyor</a:t>
            </a:r>
            <a:r>
              <a:rPr lang="tr-TR" altLang="tr-TR" sz="1400">
                <a:solidFill>
                  <a:schemeClr val="tx2"/>
                </a:solidFill>
                <a:ea typeface="ＭＳ Ｐゴシック" panose="020B0600070205080204" pitchFamily="34" charset="-128"/>
              </a:rPr>
              <a:t> muyum?</a:t>
            </a:r>
          </a:p>
          <a:p>
            <a:pPr lvl="1" eaLnBrk="1" hangingPunct="1">
              <a:lnSpc>
                <a:spcPct val="80000"/>
              </a:lnSpc>
              <a:buFont typeface="Wingdings" panose="05000000000000000000" pitchFamily="2" charset="2"/>
              <a:buChar char="Ø"/>
            </a:pPr>
            <a:r>
              <a:rPr lang="tr-TR" altLang="tr-TR" sz="1400">
                <a:solidFill>
                  <a:schemeClr val="tx2"/>
                </a:solidFill>
                <a:ea typeface="ＭＳ Ｐゴシック" panose="020B0600070205080204" pitchFamily="34" charset="-128"/>
              </a:rPr>
              <a:t>Kullandığım </a:t>
            </a:r>
            <a:r>
              <a:rPr lang="tr-TR" altLang="tr-TR" sz="1400" b="1" i="1">
                <a:solidFill>
                  <a:schemeClr val="tx2"/>
                </a:solidFill>
                <a:ea typeface="ＭＳ Ｐゴシック" panose="020B0600070205080204" pitchFamily="34" charset="-128"/>
              </a:rPr>
              <a:t>öğretim yöntemleri</a:t>
            </a:r>
            <a:r>
              <a:rPr lang="tr-TR" altLang="tr-TR" sz="1400">
                <a:solidFill>
                  <a:schemeClr val="tx2"/>
                </a:solidFill>
                <a:ea typeface="ＭＳ Ｐゴシック" panose="020B0600070205080204" pitchFamily="34" charset="-128"/>
              </a:rPr>
              <a:t> çocuğun gereksinimlerini karşılıyor mu?</a:t>
            </a:r>
          </a:p>
          <a:p>
            <a:pPr lvl="1" eaLnBrk="1" hangingPunct="1">
              <a:lnSpc>
                <a:spcPct val="80000"/>
              </a:lnSpc>
              <a:buFont typeface="Wingdings" panose="05000000000000000000" pitchFamily="2" charset="2"/>
              <a:buChar char="Ø"/>
            </a:pPr>
            <a:r>
              <a:rPr lang="tr-TR" altLang="tr-TR" sz="1400">
                <a:solidFill>
                  <a:schemeClr val="tx2"/>
                </a:solidFill>
                <a:ea typeface="ＭＳ Ｐゴシック" panose="020B0600070205080204" pitchFamily="34" charset="-128"/>
              </a:rPr>
              <a:t>Ders içeriğini planlarken özel gereksinimli öğrencimin </a:t>
            </a:r>
            <a:r>
              <a:rPr lang="tr-TR" altLang="tr-TR" sz="1400" b="1" i="1">
                <a:solidFill>
                  <a:schemeClr val="tx2"/>
                </a:solidFill>
                <a:ea typeface="ＭＳ Ｐゴシック" panose="020B0600070205080204" pitchFamily="34" charset="-128"/>
              </a:rPr>
              <a:t>gelişim düzeyini</a:t>
            </a:r>
            <a:r>
              <a:rPr lang="tr-TR" altLang="tr-TR" sz="1400">
                <a:solidFill>
                  <a:schemeClr val="tx2"/>
                </a:solidFill>
                <a:ea typeface="ＭＳ Ｐゴシック" panose="020B0600070205080204" pitchFamily="34" charset="-128"/>
              </a:rPr>
              <a:t> göz önüne aldım mı?</a:t>
            </a:r>
          </a:p>
          <a:p>
            <a:pPr lvl="1" eaLnBrk="1" hangingPunct="1">
              <a:lnSpc>
                <a:spcPct val="80000"/>
              </a:lnSpc>
              <a:buFont typeface="Wingdings" panose="05000000000000000000" pitchFamily="2" charset="2"/>
              <a:buChar char="Ø"/>
            </a:pPr>
            <a:r>
              <a:rPr lang="tr-TR" altLang="tr-TR" sz="1400">
                <a:solidFill>
                  <a:schemeClr val="tx2"/>
                </a:solidFill>
                <a:ea typeface="ＭＳ Ｐゴシック" panose="020B0600070205080204" pitchFamily="34" charset="-128"/>
              </a:rPr>
              <a:t>Öğretim sırasında kullandığım </a:t>
            </a:r>
            <a:r>
              <a:rPr lang="tr-TR" altLang="tr-TR" sz="1400" b="1" i="1">
                <a:solidFill>
                  <a:schemeClr val="tx2"/>
                </a:solidFill>
                <a:ea typeface="ＭＳ Ｐゴシック" panose="020B0600070205080204" pitchFamily="34" charset="-128"/>
              </a:rPr>
              <a:t>ders materyallerinde uyarlama</a:t>
            </a:r>
            <a:r>
              <a:rPr lang="tr-TR" altLang="tr-TR" sz="1400">
                <a:solidFill>
                  <a:schemeClr val="tx2"/>
                </a:solidFill>
                <a:ea typeface="ＭＳ Ｐゴシック" panose="020B0600070205080204" pitchFamily="34" charset="-128"/>
              </a:rPr>
              <a:t> yapmam gerekiyor mu?</a:t>
            </a:r>
          </a:p>
          <a:p>
            <a:pPr lvl="1" eaLnBrk="1" hangingPunct="1">
              <a:lnSpc>
                <a:spcPct val="80000"/>
              </a:lnSpc>
              <a:buFont typeface="Wingdings" panose="05000000000000000000" pitchFamily="2" charset="2"/>
              <a:buChar char="Ø"/>
            </a:pPr>
            <a:r>
              <a:rPr lang="tr-TR" altLang="tr-TR" sz="1400" b="1" i="1">
                <a:solidFill>
                  <a:schemeClr val="tx2"/>
                </a:solidFill>
                <a:ea typeface="ＭＳ Ｐゴシック" panose="020B0600070205080204" pitchFamily="34" charset="-128"/>
              </a:rPr>
              <a:t>Sınıfın fiziksel yapısı/oturma düzeninde</a:t>
            </a:r>
            <a:r>
              <a:rPr lang="tr-TR" altLang="tr-TR" sz="1400">
                <a:solidFill>
                  <a:schemeClr val="tx2"/>
                </a:solidFill>
                <a:ea typeface="ＭＳ Ｐゴシック" panose="020B0600070205080204" pitchFamily="34" charset="-128"/>
              </a:rPr>
              <a:t> gerekli değişiklikleri yaptım mı?</a:t>
            </a:r>
          </a:p>
          <a:p>
            <a:pPr lvl="1" eaLnBrk="1" hangingPunct="1">
              <a:lnSpc>
                <a:spcPct val="80000"/>
              </a:lnSpc>
              <a:buFont typeface="Wingdings" panose="05000000000000000000" pitchFamily="2" charset="2"/>
              <a:buChar char="Ø"/>
            </a:pPr>
            <a:r>
              <a:rPr lang="tr-TR" altLang="tr-TR" sz="1400">
                <a:solidFill>
                  <a:schemeClr val="tx2"/>
                </a:solidFill>
                <a:ea typeface="ＭＳ Ｐゴシック" panose="020B0600070205080204" pitchFamily="34" charset="-128"/>
              </a:rPr>
              <a:t>Problem davranışın ortaya çıkma </a:t>
            </a:r>
            <a:r>
              <a:rPr lang="tr-TR" altLang="tr-TR" sz="1400" b="1" i="1">
                <a:solidFill>
                  <a:schemeClr val="tx2"/>
                </a:solidFill>
                <a:ea typeface="ＭＳ Ｐゴシック" panose="020B0600070205080204" pitchFamily="34" charset="-128"/>
              </a:rPr>
              <a:t>olasılığı yüksek olan zamanları</a:t>
            </a:r>
            <a:r>
              <a:rPr lang="tr-TR" altLang="tr-TR" sz="1400">
                <a:solidFill>
                  <a:schemeClr val="tx2"/>
                </a:solidFill>
                <a:ea typeface="ＭＳ Ｐゴシック" panose="020B0600070205080204" pitchFamily="34" charset="-128"/>
              </a:rPr>
              <a:t> belirleyebildim mi?</a:t>
            </a:r>
          </a:p>
          <a:p>
            <a:pPr lvl="1" eaLnBrk="1" hangingPunct="1">
              <a:lnSpc>
                <a:spcPct val="80000"/>
              </a:lnSpc>
              <a:buFont typeface="Wingdings" panose="05000000000000000000" pitchFamily="2" charset="2"/>
              <a:buChar char="Ø"/>
            </a:pPr>
            <a:r>
              <a:rPr lang="tr-TR" altLang="tr-TR" sz="1400">
                <a:solidFill>
                  <a:schemeClr val="tx2"/>
                </a:solidFill>
                <a:ea typeface="ＭＳ Ｐゴシック" panose="020B0600070205080204" pitchFamily="34" charset="-128"/>
              </a:rPr>
              <a:t>Problem davranışın sergilenmeni önlemek için </a:t>
            </a:r>
            <a:r>
              <a:rPr lang="tr-TR" altLang="tr-TR" sz="1400" b="1" i="1">
                <a:solidFill>
                  <a:schemeClr val="tx2"/>
                </a:solidFill>
                <a:ea typeface="ＭＳ Ｐゴシック" panose="020B0600070205080204" pitchFamily="34" charset="-128"/>
              </a:rPr>
              <a:t>gerekli önlemleri</a:t>
            </a:r>
            <a:r>
              <a:rPr lang="tr-TR" altLang="tr-TR" sz="1400">
                <a:solidFill>
                  <a:schemeClr val="tx2"/>
                </a:solidFill>
                <a:ea typeface="ＭＳ Ｐゴシック" panose="020B0600070205080204" pitchFamily="34" charset="-128"/>
              </a:rPr>
              <a:t> aldım mı?</a:t>
            </a:r>
          </a:p>
          <a:p>
            <a:pPr eaLnBrk="1" hangingPunct="1">
              <a:lnSpc>
                <a:spcPct val="80000"/>
              </a:lnSpc>
            </a:pPr>
            <a:r>
              <a:rPr lang="tr-TR" altLang="tr-TR" sz="1600">
                <a:solidFill>
                  <a:schemeClr val="tx2"/>
                </a:solidFill>
                <a:ea typeface="ＭＳ Ｐゴシック" panose="020B0600070205080204" pitchFamily="34" charset="-128"/>
              </a:rPr>
              <a:t>Öğretmenin bu soruları </a:t>
            </a:r>
            <a:r>
              <a:rPr lang="tr-TR" altLang="tr-TR" sz="1600" b="1">
                <a:solidFill>
                  <a:srgbClr val="FF0000"/>
                </a:solidFill>
                <a:ea typeface="ＭＳ Ｐゴシック" panose="020B0600070205080204" pitchFamily="34" charset="-128"/>
              </a:rPr>
              <a:t>“evet”</a:t>
            </a:r>
            <a:r>
              <a:rPr lang="tr-TR" altLang="tr-TR" sz="1600">
                <a:solidFill>
                  <a:srgbClr val="FF0000"/>
                </a:solidFill>
                <a:ea typeface="ＭＳ Ｐゴシック" panose="020B0600070205080204" pitchFamily="34" charset="-128"/>
              </a:rPr>
              <a:t> </a:t>
            </a:r>
            <a:r>
              <a:rPr lang="tr-TR" altLang="tr-TR" sz="1600">
                <a:solidFill>
                  <a:schemeClr val="tx2"/>
                </a:solidFill>
                <a:ea typeface="ＭＳ Ｐゴシック" panose="020B0600070205080204" pitchFamily="34" charset="-128"/>
              </a:rPr>
              <a:t>ile yanıtlamasına karşın, öğrencinin </a:t>
            </a:r>
            <a:r>
              <a:rPr lang="tr-TR" altLang="tr-TR" sz="1600" b="1">
                <a:solidFill>
                  <a:srgbClr val="FF0000"/>
                </a:solidFill>
                <a:ea typeface="ＭＳ Ｐゴシック" panose="020B0600070205080204" pitchFamily="34" charset="-128"/>
              </a:rPr>
              <a:t>problem davranışları devam ediyorsa,</a:t>
            </a:r>
            <a:r>
              <a:rPr lang="tr-TR" altLang="tr-TR" sz="1600">
                <a:solidFill>
                  <a:schemeClr val="tx2"/>
                </a:solidFill>
                <a:ea typeface="ＭＳ Ｐゴシック" panose="020B0600070205080204" pitchFamily="34" charset="-128"/>
              </a:rPr>
              <a:t> davranış üzerinde daha farklı çalışılması, farklı teknikler uygulanması gerekecektir.</a:t>
            </a:r>
          </a:p>
          <a:p>
            <a:pPr eaLnBrk="1" hangingPunct="1">
              <a:lnSpc>
                <a:spcPct val="80000"/>
              </a:lnSpc>
            </a:pPr>
            <a:r>
              <a:rPr lang="tr-TR" altLang="tr-TR" sz="1600" b="1">
                <a:solidFill>
                  <a:srgbClr val="FF0000"/>
                </a:solidFill>
                <a:ea typeface="ＭＳ Ｐゴシック" panose="020B0600070205080204" pitchFamily="34" charset="-128"/>
              </a:rPr>
              <a:t>Problem davranışların azaltılmasında kullanılan yöntemler:</a:t>
            </a:r>
          </a:p>
          <a:p>
            <a:pPr lvl="1" eaLnBrk="1" hangingPunct="1">
              <a:lnSpc>
                <a:spcPct val="60000"/>
              </a:lnSpc>
              <a:buFont typeface="Wingdings" panose="05000000000000000000" pitchFamily="2" charset="2"/>
              <a:buNone/>
            </a:pPr>
            <a:r>
              <a:rPr lang="tr-TR" altLang="tr-TR" sz="1400" b="1" i="1">
                <a:solidFill>
                  <a:schemeClr val="tx2"/>
                </a:solidFill>
                <a:ea typeface="ＭＳ Ｐゴシック" panose="020B0600070205080204" pitchFamily="34" charset="-128"/>
              </a:rPr>
              <a:t>3.a.</a:t>
            </a:r>
            <a:r>
              <a:rPr lang="tr-TR" altLang="tr-TR" sz="1400">
                <a:solidFill>
                  <a:schemeClr val="tx2"/>
                </a:solidFill>
                <a:ea typeface="ＭＳ Ｐゴシック" panose="020B0600070205080204" pitchFamily="34" charset="-128"/>
              </a:rPr>
              <a:t> Problem davranışı ödüllendirme yoluyla azaltma</a:t>
            </a:r>
          </a:p>
          <a:p>
            <a:pPr lvl="1" eaLnBrk="1" hangingPunct="1">
              <a:lnSpc>
                <a:spcPct val="60000"/>
              </a:lnSpc>
              <a:buFont typeface="Wingdings" panose="05000000000000000000" pitchFamily="2" charset="2"/>
              <a:buNone/>
            </a:pPr>
            <a:r>
              <a:rPr lang="tr-TR" altLang="tr-TR" sz="1400">
                <a:solidFill>
                  <a:schemeClr val="tx2"/>
                </a:solidFill>
                <a:ea typeface="ＭＳ Ｐゴシック" panose="020B0600070205080204" pitchFamily="34" charset="-128"/>
              </a:rPr>
              <a:t>	Azalan davranışı ödüllendirme</a:t>
            </a:r>
          </a:p>
          <a:p>
            <a:pPr lvl="1" eaLnBrk="1" hangingPunct="1">
              <a:lnSpc>
                <a:spcPct val="60000"/>
              </a:lnSpc>
              <a:buFont typeface="Wingdings" panose="05000000000000000000" pitchFamily="2" charset="2"/>
              <a:buNone/>
            </a:pPr>
            <a:r>
              <a:rPr lang="tr-TR" altLang="tr-TR" sz="1400">
                <a:solidFill>
                  <a:schemeClr val="tx2"/>
                </a:solidFill>
                <a:ea typeface="ＭＳ Ｐゴシック" panose="020B0600070205080204" pitchFamily="34" charset="-128"/>
              </a:rPr>
              <a:t>	Alternatif/uyuşmayan davranışı ödüllendirme</a:t>
            </a:r>
          </a:p>
          <a:p>
            <a:pPr lvl="1" eaLnBrk="1" hangingPunct="1">
              <a:lnSpc>
                <a:spcPct val="60000"/>
              </a:lnSpc>
              <a:buFont typeface="Wingdings" panose="05000000000000000000" pitchFamily="2" charset="2"/>
              <a:buNone/>
            </a:pPr>
            <a:r>
              <a:rPr lang="tr-TR" altLang="tr-TR" sz="1400" b="1" i="1">
                <a:solidFill>
                  <a:schemeClr val="tx2"/>
                </a:solidFill>
                <a:ea typeface="ＭＳ Ｐゴシック" panose="020B0600070205080204" pitchFamily="34" charset="-128"/>
              </a:rPr>
              <a:t>3.b.</a:t>
            </a:r>
            <a:r>
              <a:rPr lang="tr-TR" altLang="tr-TR" sz="1400">
                <a:solidFill>
                  <a:schemeClr val="tx2"/>
                </a:solidFill>
                <a:ea typeface="ＭＳ Ｐゴシック" panose="020B0600070205080204" pitchFamily="34" charset="-128"/>
              </a:rPr>
              <a:t> Problem davranışı görmezden gelme</a:t>
            </a:r>
          </a:p>
          <a:p>
            <a:pPr lvl="1" eaLnBrk="1" hangingPunct="1">
              <a:lnSpc>
                <a:spcPct val="60000"/>
              </a:lnSpc>
              <a:buFont typeface="Wingdings" panose="05000000000000000000" pitchFamily="2" charset="2"/>
              <a:buNone/>
            </a:pPr>
            <a:r>
              <a:rPr lang="tr-TR" altLang="tr-TR" sz="1400" b="1" i="1">
                <a:solidFill>
                  <a:schemeClr val="tx2"/>
                </a:solidFill>
                <a:ea typeface="ＭＳ Ｐゴシック" panose="020B0600070205080204" pitchFamily="34" charset="-128"/>
              </a:rPr>
              <a:t>3.c.</a:t>
            </a:r>
            <a:r>
              <a:rPr lang="tr-TR" altLang="tr-TR" sz="1400">
                <a:solidFill>
                  <a:schemeClr val="tx2"/>
                </a:solidFill>
                <a:ea typeface="ＭＳ Ｐゴシック" panose="020B0600070205080204" pitchFamily="34" charset="-128"/>
              </a:rPr>
              <a:t> Simgesel ödül kullanma</a:t>
            </a:r>
          </a:p>
          <a:p>
            <a:pPr lvl="1" eaLnBrk="1" hangingPunct="1">
              <a:lnSpc>
                <a:spcPct val="60000"/>
              </a:lnSpc>
              <a:buFont typeface="Wingdings" panose="05000000000000000000" pitchFamily="2" charset="2"/>
              <a:buNone/>
            </a:pPr>
            <a:r>
              <a:rPr lang="tr-TR" altLang="tr-TR" sz="1400" b="1" i="1">
                <a:solidFill>
                  <a:schemeClr val="tx2"/>
                </a:solidFill>
                <a:ea typeface="ＭＳ Ｐゴシック" panose="020B0600070205080204" pitchFamily="34" charset="-128"/>
              </a:rPr>
              <a:t>3.d.</a:t>
            </a:r>
            <a:r>
              <a:rPr lang="tr-TR" altLang="tr-TR" sz="1400">
                <a:solidFill>
                  <a:schemeClr val="tx2"/>
                </a:solidFill>
                <a:ea typeface="ＭＳ Ｐゴシック" panose="020B0600070205080204" pitchFamily="34" charset="-128"/>
              </a:rPr>
              <a:t> Kontrat yapma</a:t>
            </a:r>
          </a:p>
          <a:p>
            <a:pPr lvl="1" eaLnBrk="1" hangingPunct="1">
              <a:lnSpc>
                <a:spcPct val="60000"/>
              </a:lnSpc>
              <a:buFont typeface="Wingdings" panose="05000000000000000000" pitchFamily="2" charset="2"/>
              <a:buNone/>
            </a:pPr>
            <a:r>
              <a:rPr lang="tr-TR" altLang="tr-TR" sz="1400" b="1" i="1">
                <a:solidFill>
                  <a:schemeClr val="tx2"/>
                </a:solidFill>
                <a:ea typeface="ＭＳ Ｐゴシック" panose="020B0600070205080204" pitchFamily="34" charset="-128"/>
              </a:rPr>
              <a:t>3.e.</a:t>
            </a:r>
            <a:r>
              <a:rPr lang="tr-TR" altLang="tr-TR" sz="1400">
                <a:solidFill>
                  <a:schemeClr val="tx2"/>
                </a:solidFill>
                <a:ea typeface="ＭＳ Ｐゴシック" panose="020B0600070205080204" pitchFamily="34" charset="-128"/>
              </a:rPr>
              <a:t> Çocuğun kendi davranışlarını kontrol etmesi</a:t>
            </a:r>
          </a:p>
          <a:p>
            <a:pPr lvl="1" eaLnBrk="1" hangingPunct="1">
              <a:lnSpc>
                <a:spcPct val="60000"/>
              </a:lnSpc>
              <a:buFont typeface="Wingdings" panose="05000000000000000000" pitchFamily="2" charset="2"/>
              <a:buNone/>
            </a:pPr>
            <a:r>
              <a:rPr lang="tr-TR" altLang="tr-TR" sz="1400" b="1" i="1">
                <a:solidFill>
                  <a:schemeClr val="tx2"/>
                </a:solidFill>
                <a:ea typeface="ＭＳ Ｐゴシック" panose="020B0600070205080204" pitchFamily="34" charset="-128"/>
              </a:rPr>
              <a:t>3.f.</a:t>
            </a:r>
            <a:r>
              <a:rPr lang="tr-TR" altLang="tr-TR" sz="1400">
                <a:solidFill>
                  <a:schemeClr val="tx2"/>
                </a:solidFill>
                <a:ea typeface="ＭＳ Ｐゴシック" panose="020B0600070205080204" pitchFamily="34" charset="-128"/>
              </a:rPr>
              <a:t> Bedel ödeme</a:t>
            </a:r>
          </a:p>
          <a:p>
            <a:pPr lvl="1" eaLnBrk="1" hangingPunct="1">
              <a:lnSpc>
                <a:spcPct val="60000"/>
              </a:lnSpc>
              <a:buFont typeface="Wingdings" panose="05000000000000000000" pitchFamily="2" charset="2"/>
              <a:buNone/>
            </a:pPr>
            <a:r>
              <a:rPr lang="tr-TR" altLang="tr-TR" sz="1400" b="1" i="1">
                <a:solidFill>
                  <a:schemeClr val="tx2"/>
                </a:solidFill>
                <a:ea typeface="ＭＳ Ｐゴシック" panose="020B0600070205080204" pitchFamily="34" charset="-128"/>
              </a:rPr>
              <a:t>3.g.</a:t>
            </a:r>
            <a:r>
              <a:rPr lang="tr-TR" altLang="tr-TR" sz="1400">
                <a:solidFill>
                  <a:schemeClr val="tx2"/>
                </a:solidFill>
                <a:ea typeface="ＭＳ Ｐゴシック" panose="020B0600070205080204" pitchFamily="34" charset="-128"/>
              </a:rPr>
              <a:t> Mola/ortam dışı bırakma</a:t>
            </a:r>
          </a:p>
        </p:txBody>
      </p:sp>
      <p:sp>
        <p:nvSpPr>
          <p:cNvPr id="25604"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6AD20B07-811D-4B58-9341-82D048F3AA15}" type="slidenum">
              <a:rPr kumimoji="0" lang="tr-TR" altLang="tr-TR">
                <a:solidFill>
                  <a:schemeClr val="tx2"/>
                </a:solidFill>
              </a:rPr>
              <a:pPr eaLnBrk="1" hangingPunct="1"/>
              <a:t>11</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dirty="0"/>
          </a:p>
        </p:txBody>
      </p:sp>
    </p:spTree>
    <p:extLst>
      <p:ext uri="{BB962C8B-B14F-4D97-AF65-F5344CB8AC3E}">
        <p14:creationId xmlns:p14="http://schemas.microsoft.com/office/powerpoint/2010/main" val="3932151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992313" y="692151"/>
            <a:ext cx="8424862" cy="1008063"/>
          </a:xfrm>
        </p:spPr>
        <p:txBody>
          <a:bodyPr/>
          <a:lstStyle/>
          <a:p>
            <a:pPr algn="ctr" eaLnBrk="1" hangingPunct="1"/>
            <a:r>
              <a:rPr lang="tr-TR" altLang="tr-TR" sz="3200" b="1">
                <a:solidFill>
                  <a:srgbClr val="C00000"/>
                </a:solidFill>
                <a:ea typeface="ＭＳ Ｐゴシック" panose="020B0600070205080204" pitchFamily="34" charset="-128"/>
              </a:rPr>
              <a:t>3.a. Problem davranışı ödüllendirme yoluyla azaltma</a:t>
            </a:r>
          </a:p>
        </p:txBody>
      </p:sp>
      <p:sp>
        <p:nvSpPr>
          <p:cNvPr id="26627" name="Rectangle 3"/>
          <p:cNvSpPr>
            <a:spLocks noGrp="1" noChangeArrowheads="1"/>
          </p:cNvSpPr>
          <p:nvPr>
            <p:ph idx="1"/>
          </p:nvPr>
        </p:nvSpPr>
        <p:spPr>
          <a:xfrm>
            <a:off x="1992313" y="1557338"/>
            <a:ext cx="8424862" cy="5040312"/>
          </a:xfrm>
        </p:spPr>
        <p:txBody>
          <a:bodyPr/>
          <a:lstStyle/>
          <a:p>
            <a:pPr eaLnBrk="1" hangingPunct="1"/>
            <a:r>
              <a:rPr lang="tr-TR" altLang="tr-TR" sz="1800" b="1">
                <a:solidFill>
                  <a:srgbClr val="FF0000"/>
                </a:solidFill>
                <a:ea typeface="ＭＳ Ｐゴシック" panose="020B0600070205080204" pitchFamily="34" charset="-128"/>
              </a:rPr>
              <a:t>Uygun olmayan problem davranışa alternatif olacak istendik davranışların ödüllendirme yoluyla artırılması</a:t>
            </a:r>
            <a:r>
              <a:rPr lang="tr-TR" altLang="tr-TR" sz="1800">
                <a:solidFill>
                  <a:srgbClr val="FF0000"/>
                </a:solidFill>
                <a:ea typeface="ＭＳ Ｐゴシック" panose="020B0600070205080204" pitchFamily="34" charset="-128"/>
              </a:rPr>
              <a:t> </a:t>
            </a:r>
            <a:r>
              <a:rPr lang="tr-TR" altLang="tr-TR" sz="1800">
                <a:solidFill>
                  <a:schemeClr val="tx2"/>
                </a:solidFill>
                <a:ea typeface="ＭＳ Ｐゴシック" panose="020B0600070205080204" pitchFamily="34" charset="-128"/>
              </a:rPr>
              <a:t>olarak tanımlanabilir. </a:t>
            </a:r>
          </a:p>
          <a:p>
            <a:pPr eaLnBrk="1" hangingPunct="1"/>
            <a:r>
              <a:rPr lang="tr-TR" altLang="tr-TR" sz="1800">
                <a:solidFill>
                  <a:schemeClr val="tx2"/>
                </a:solidFill>
                <a:ea typeface="ＭＳ Ｐゴシック" panose="020B0600070205080204" pitchFamily="34" charset="-128"/>
              </a:rPr>
              <a:t>Bu yöntemde öğretmen çalışır.</a:t>
            </a:r>
            <a:r>
              <a:rPr lang="tr-TR" altLang="tr-TR" sz="1800" b="1">
                <a:solidFill>
                  <a:srgbClr val="FF0000"/>
                </a:solidFill>
                <a:ea typeface="ＭＳ Ｐゴシック" panose="020B0600070205080204" pitchFamily="34" charset="-128"/>
              </a:rPr>
              <a:t> problem davranışla aynı anda çıkması mümkün olmayan, problem davranışla aynı amaca hizmet edecek olumlu davranışları artırmaya </a:t>
            </a:r>
            <a:endParaRPr lang="tr-TR" altLang="tr-TR" sz="1800">
              <a:solidFill>
                <a:schemeClr val="tx2"/>
              </a:solidFill>
              <a:ea typeface="ＭＳ Ｐゴシック" panose="020B0600070205080204" pitchFamily="34" charset="-128"/>
            </a:endParaRPr>
          </a:p>
          <a:p>
            <a:pPr eaLnBrk="1" hangingPunct="1"/>
            <a:r>
              <a:rPr lang="tr-TR" altLang="tr-TR" sz="1800" b="1">
                <a:solidFill>
                  <a:srgbClr val="FF0000"/>
                </a:solidFill>
                <a:ea typeface="ＭＳ Ｐゴシック" panose="020B0600070205080204" pitchFamily="34" charset="-128"/>
              </a:rPr>
              <a:t>Yöntem iki şekilde </a:t>
            </a:r>
            <a:r>
              <a:rPr lang="tr-TR" altLang="tr-TR" sz="1800">
                <a:solidFill>
                  <a:schemeClr val="tx2"/>
                </a:solidFill>
                <a:ea typeface="ＭＳ Ｐゴシック" panose="020B0600070205080204" pitchFamily="34" charset="-128"/>
              </a:rPr>
              <a:t>uygulanabilmektedir. Bunlar:</a:t>
            </a:r>
          </a:p>
          <a:p>
            <a:pPr lvl="1" eaLnBrk="1" hangingPunct="1">
              <a:buFontTx/>
              <a:buNone/>
            </a:pPr>
            <a:r>
              <a:rPr lang="tr-TR" altLang="tr-TR" sz="1600" b="1">
                <a:solidFill>
                  <a:srgbClr val="00B050"/>
                </a:solidFill>
                <a:ea typeface="ＭＳ Ｐゴシック" panose="020B0600070205080204" pitchFamily="34" charset="-128"/>
              </a:rPr>
              <a:t>1. Azalan davranışı ödüllendirme: </a:t>
            </a:r>
            <a:r>
              <a:rPr lang="tr-TR" altLang="tr-TR" sz="1600" b="1">
                <a:solidFill>
                  <a:schemeClr val="tx2"/>
                </a:solidFill>
                <a:ea typeface="ＭＳ Ｐゴシック" panose="020B0600070205080204" pitchFamily="34" charset="-128"/>
              </a:rPr>
              <a:t>seyrek çıktığında uygun, istendik, işlevsel olan ancak fazla sergilendiğinde öğrenme ortamını olumsuz etkileyen davranışlar </a:t>
            </a:r>
            <a:r>
              <a:rPr lang="tr-TR" altLang="tr-TR" sz="1600">
                <a:solidFill>
                  <a:schemeClr val="tx2"/>
                </a:solidFill>
                <a:ea typeface="ＭＳ Ｐゴシック" panose="020B0600070205080204" pitchFamily="34" charset="-128"/>
              </a:rPr>
              <a:t>için kullanılan bir tekniktir. </a:t>
            </a:r>
            <a:r>
              <a:rPr lang="tr-TR" altLang="tr-TR" sz="1600" b="1">
                <a:solidFill>
                  <a:schemeClr val="tx2"/>
                </a:solidFill>
                <a:ea typeface="ＭＳ Ｐゴシック" panose="020B0600070205080204" pitchFamily="34" charset="-128"/>
              </a:rPr>
              <a:t>Amaç fazla sayıda ortaya çıkan davranışın sayısının/sıklığının azaltılmasıdır.</a:t>
            </a:r>
            <a:r>
              <a:rPr lang="tr-TR" altLang="tr-TR" sz="1600">
                <a:solidFill>
                  <a:schemeClr val="tx2"/>
                </a:solidFill>
                <a:ea typeface="ＭＳ Ｐゴシック" panose="020B0600070205080204" pitchFamily="34" charset="-128"/>
              </a:rPr>
              <a:t> Tuvalete gitmek için izin isteme, derste soru sorma, yerinden kalkma, öğretmene çalışmasını gösterme, vb. davranışlar.</a:t>
            </a:r>
          </a:p>
          <a:p>
            <a:pPr lvl="1" eaLnBrk="1" hangingPunct="1">
              <a:buFontTx/>
              <a:buNone/>
            </a:pPr>
            <a:r>
              <a:rPr lang="tr-TR" altLang="tr-TR" sz="1600" b="1">
                <a:solidFill>
                  <a:srgbClr val="00B050"/>
                </a:solidFill>
                <a:ea typeface="ＭＳ Ｐゴシック" panose="020B0600070205080204" pitchFamily="34" charset="-128"/>
              </a:rPr>
              <a:t>2. Alternatif ya da uyuşmayan davranışı ödüllendirme: </a:t>
            </a:r>
            <a:r>
              <a:rPr lang="tr-TR" altLang="tr-TR" sz="1600" b="1">
                <a:solidFill>
                  <a:schemeClr val="tx2"/>
                </a:solidFill>
                <a:ea typeface="ＭＳ Ｐゴシック" panose="020B0600070205080204" pitchFamily="34" charset="-128"/>
              </a:rPr>
              <a:t>alternatif davranış</a:t>
            </a:r>
            <a:r>
              <a:rPr lang="tr-TR" altLang="tr-TR" sz="1600">
                <a:solidFill>
                  <a:schemeClr val="tx2"/>
                </a:solidFill>
                <a:ea typeface="ＭＳ Ｐゴシック" panose="020B0600070205080204" pitchFamily="34" charset="-128"/>
              </a:rPr>
              <a:t> problem davranışla aynı amaçla yapılan davranış, </a:t>
            </a:r>
            <a:r>
              <a:rPr lang="tr-TR" altLang="tr-TR" sz="1600" b="1">
                <a:solidFill>
                  <a:schemeClr val="tx2"/>
                </a:solidFill>
                <a:ea typeface="ＭＳ Ｐゴシック" panose="020B0600070205080204" pitchFamily="34" charset="-128"/>
              </a:rPr>
              <a:t>uyuşmayan davranış </a:t>
            </a:r>
            <a:r>
              <a:rPr lang="tr-TR" altLang="tr-TR" sz="1600">
                <a:solidFill>
                  <a:schemeClr val="tx2"/>
                </a:solidFill>
                <a:ea typeface="ＭＳ Ｐゴシック" panose="020B0600070205080204" pitchFamily="34" charset="-128"/>
              </a:rPr>
              <a:t>ise problem davranışla aynı zamanda yapılması mümkün olmayan davranıştır. Problem davranış yerine alternatif ya da uyuşmayan davranışlar üzerine odaklanılan bu yöntemde, öğretmen çocuğu alternatif ya da uyuşmayan davranışı sergilemesi için cesaretlendirir ve ödüllendirir. Her iki yönteminde ortak noktası olumlu/istendik/beklendik olan davranışları ödüllendirmektir.</a:t>
            </a:r>
          </a:p>
        </p:txBody>
      </p:sp>
      <p:sp>
        <p:nvSpPr>
          <p:cNvPr id="26628"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9BBDF818-E0AF-44D6-9E51-0D8762CABD85}" type="slidenum">
              <a:rPr kumimoji="0" lang="tr-TR" altLang="tr-TR">
                <a:solidFill>
                  <a:schemeClr val="tx2"/>
                </a:solidFill>
              </a:rPr>
              <a:pPr eaLnBrk="1" hangingPunct="1"/>
              <a:t>12</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767128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063751" y="765176"/>
            <a:ext cx="8143875" cy="576263"/>
          </a:xfrm>
        </p:spPr>
        <p:txBody>
          <a:bodyPr/>
          <a:lstStyle/>
          <a:p>
            <a:pPr algn="ctr" eaLnBrk="1" hangingPunct="1"/>
            <a:r>
              <a:rPr lang="tr-TR" altLang="tr-TR" sz="3200" b="1">
                <a:solidFill>
                  <a:srgbClr val="C00000"/>
                </a:solidFill>
                <a:ea typeface="ＭＳ Ｐゴシック" panose="020B0600070205080204" pitchFamily="34" charset="-128"/>
              </a:rPr>
              <a:t>3.b. Problem davranışı görmezden gelme</a:t>
            </a:r>
          </a:p>
        </p:txBody>
      </p:sp>
      <p:sp>
        <p:nvSpPr>
          <p:cNvPr id="27651" name="Rectangle 3"/>
          <p:cNvSpPr>
            <a:spLocks noGrp="1" noChangeArrowheads="1"/>
          </p:cNvSpPr>
          <p:nvPr>
            <p:ph idx="1"/>
          </p:nvPr>
        </p:nvSpPr>
        <p:spPr>
          <a:xfrm>
            <a:off x="1992313" y="1268413"/>
            <a:ext cx="8424862" cy="5040312"/>
          </a:xfrm>
        </p:spPr>
        <p:txBody>
          <a:bodyPr>
            <a:normAutofit lnSpcReduction="10000"/>
          </a:bodyPr>
          <a:lstStyle/>
          <a:p>
            <a:pPr eaLnBrk="1" hangingPunct="1">
              <a:lnSpc>
                <a:spcPct val="80000"/>
              </a:lnSpc>
            </a:pPr>
            <a:r>
              <a:rPr lang="tr-TR" altLang="tr-TR" sz="1900" b="1">
                <a:solidFill>
                  <a:srgbClr val="FF0000"/>
                </a:solidFill>
                <a:ea typeface="ＭＳ Ｐゴシック" panose="020B0600070205080204" pitchFamily="34" charset="-128"/>
              </a:rPr>
              <a:t>Problem davranışın ortaya çıkmasına ya da devam etmesine yol açan ödüllerin geri çekilmesi</a:t>
            </a:r>
            <a:r>
              <a:rPr lang="tr-TR" altLang="tr-TR" sz="1900">
                <a:solidFill>
                  <a:srgbClr val="FF0000"/>
                </a:solidFill>
                <a:ea typeface="ＭＳ Ｐゴシック" panose="020B0600070205080204" pitchFamily="34" charset="-128"/>
              </a:rPr>
              <a:t> </a:t>
            </a:r>
            <a:r>
              <a:rPr lang="tr-TR" altLang="tr-TR" sz="1900">
                <a:solidFill>
                  <a:schemeClr val="tx2"/>
                </a:solidFill>
                <a:ea typeface="ＭＳ Ｐゴシック" panose="020B0600070205080204" pitchFamily="34" charset="-128"/>
              </a:rPr>
              <a:t>olarak tanımlanabilir. </a:t>
            </a:r>
          </a:p>
          <a:p>
            <a:pPr eaLnBrk="1" hangingPunct="1">
              <a:lnSpc>
                <a:spcPct val="80000"/>
              </a:lnSpc>
            </a:pPr>
            <a:r>
              <a:rPr lang="tr-TR" altLang="tr-TR" sz="1900" b="1">
                <a:solidFill>
                  <a:schemeClr val="tx2"/>
                </a:solidFill>
                <a:ea typeface="ＭＳ Ｐゴシック" panose="020B0600070205080204" pitchFamily="34" charset="-128"/>
              </a:rPr>
              <a:t>Problem davranış ile davranış sonucunda elde edilen ödülün ilişkisinin ortaya çıkarıldığı durumlarda </a:t>
            </a:r>
            <a:r>
              <a:rPr lang="tr-TR" altLang="tr-TR" sz="1900">
                <a:solidFill>
                  <a:schemeClr val="tx2"/>
                </a:solidFill>
                <a:ea typeface="ＭＳ Ｐゴシック" panose="020B0600070205080204" pitchFamily="34" charset="-128"/>
              </a:rPr>
              <a:t>kullanılır.</a:t>
            </a:r>
          </a:p>
          <a:p>
            <a:pPr eaLnBrk="1" hangingPunct="1">
              <a:lnSpc>
                <a:spcPct val="80000"/>
              </a:lnSpc>
            </a:pPr>
            <a:r>
              <a:rPr lang="tr-TR" altLang="tr-TR" sz="1900" b="1">
                <a:solidFill>
                  <a:srgbClr val="FF0000"/>
                </a:solidFill>
                <a:ea typeface="ＭＳ Ｐゴシック" panose="020B0600070205080204" pitchFamily="34" charset="-128"/>
              </a:rPr>
              <a:t>Davranışın amacı sadece ve sadece dikkat çekmek ise </a:t>
            </a:r>
            <a:r>
              <a:rPr lang="tr-TR" altLang="tr-TR" sz="1900">
                <a:solidFill>
                  <a:schemeClr val="tx2"/>
                </a:solidFill>
                <a:ea typeface="ＭＳ Ｐゴシック" panose="020B0600070205080204" pitchFamily="34" charset="-128"/>
              </a:rPr>
              <a:t>bu yöntemi kullanmaya karar verilmelidir.</a:t>
            </a:r>
          </a:p>
          <a:p>
            <a:pPr eaLnBrk="1" hangingPunct="1">
              <a:lnSpc>
                <a:spcPct val="80000"/>
              </a:lnSpc>
            </a:pPr>
            <a:r>
              <a:rPr lang="tr-TR" altLang="tr-TR" sz="1900">
                <a:solidFill>
                  <a:schemeClr val="tx2"/>
                </a:solidFill>
                <a:ea typeface="ＭＳ Ｐゴシック" panose="020B0600070205080204" pitchFamily="34" charset="-128"/>
              </a:rPr>
              <a:t>Çocuklar bazı davranışları dikkat çekmek için yapar. Bu yöntemde çocuk davranışı sergilediğinde, davranışı yapmamasını söylemek yerine bu davranış görmezden gelinir.</a:t>
            </a:r>
          </a:p>
          <a:p>
            <a:pPr eaLnBrk="1" hangingPunct="1">
              <a:lnSpc>
                <a:spcPct val="80000"/>
              </a:lnSpc>
            </a:pPr>
            <a:r>
              <a:rPr lang="tr-TR" altLang="tr-TR" sz="1900">
                <a:solidFill>
                  <a:schemeClr val="tx2"/>
                </a:solidFill>
                <a:ea typeface="ＭＳ Ｐゴシック" panose="020B0600070205080204" pitchFamily="34" charset="-128"/>
              </a:rPr>
              <a:t>Yöntemin uygulaması kolay gibi görünür, ancak </a:t>
            </a:r>
            <a:r>
              <a:rPr lang="tr-TR" altLang="tr-TR" sz="1900" b="1">
                <a:solidFill>
                  <a:srgbClr val="FF0000"/>
                </a:solidFill>
                <a:ea typeface="ＭＳ Ｐゴシック" panose="020B0600070205080204" pitchFamily="34" charset="-128"/>
              </a:rPr>
              <a:t>sabırlı </a:t>
            </a:r>
            <a:r>
              <a:rPr lang="tr-TR" altLang="tr-TR" sz="1900">
                <a:solidFill>
                  <a:schemeClr val="tx2"/>
                </a:solidFill>
                <a:ea typeface="ＭＳ Ｐゴシック" panose="020B0600070205080204" pitchFamily="34" charset="-128"/>
              </a:rPr>
              <a:t>olmayı gerektirir. </a:t>
            </a:r>
          </a:p>
          <a:p>
            <a:pPr eaLnBrk="1" hangingPunct="1">
              <a:lnSpc>
                <a:spcPct val="80000"/>
              </a:lnSpc>
            </a:pPr>
            <a:r>
              <a:rPr lang="tr-TR" altLang="tr-TR" sz="1900">
                <a:solidFill>
                  <a:schemeClr val="tx2"/>
                </a:solidFill>
                <a:ea typeface="ＭＳ Ｐゴシック" panose="020B0600070205080204" pitchFamily="34" charset="-128"/>
              </a:rPr>
              <a:t>Genellikle </a:t>
            </a:r>
            <a:r>
              <a:rPr lang="tr-TR" altLang="tr-TR" sz="1900" b="1">
                <a:solidFill>
                  <a:srgbClr val="FF0000"/>
                </a:solidFill>
                <a:ea typeface="ＭＳ Ｐゴシック" panose="020B0600070205080204" pitchFamily="34" charset="-128"/>
              </a:rPr>
              <a:t>yöntem uygulanmaya başlandığında davranışın sıklığı/süresi/ şiddetinde artış olur,</a:t>
            </a:r>
            <a:r>
              <a:rPr lang="tr-TR" altLang="tr-TR" sz="1900">
                <a:solidFill>
                  <a:schemeClr val="tx2"/>
                </a:solidFill>
                <a:ea typeface="ＭＳ Ｐゴシック" panose="020B0600070205080204" pitchFamily="34" charset="-128"/>
              </a:rPr>
              <a:t> tutarlı olarak uygulandığında azalmaya başlar.</a:t>
            </a:r>
          </a:p>
          <a:p>
            <a:pPr eaLnBrk="1" hangingPunct="1">
              <a:lnSpc>
                <a:spcPct val="80000"/>
              </a:lnSpc>
            </a:pPr>
            <a:r>
              <a:rPr lang="tr-TR" altLang="tr-TR" sz="1900">
                <a:solidFill>
                  <a:schemeClr val="tx2"/>
                </a:solidFill>
                <a:ea typeface="ＭＳ Ｐゴシック" panose="020B0600070205080204" pitchFamily="34" charset="-128"/>
              </a:rPr>
              <a:t>Yöntemin başarılı olması için </a:t>
            </a:r>
            <a:r>
              <a:rPr lang="tr-TR" altLang="tr-TR" sz="1900" b="1">
                <a:solidFill>
                  <a:srgbClr val="FF0000"/>
                </a:solidFill>
                <a:ea typeface="ＭＳ Ｐゴシック" panose="020B0600070205080204" pitchFamily="34" charset="-128"/>
              </a:rPr>
              <a:t>olumlu davranışların ödüllendirilmesi yöntemiyle birlikte</a:t>
            </a:r>
            <a:r>
              <a:rPr lang="tr-TR" altLang="tr-TR" sz="1900" b="1">
                <a:solidFill>
                  <a:schemeClr val="tx2"/>
                </a:solidFill>
                <a:ea typeface="ＭＳ Ｐゴシック" panose="020B0600070205080204" pitchFamily="34" charset="-128"/>
              </a:rPr>
              <a:t> </a:t>
            </a:r>
            <a:r>
              <a:rPr lang="tr-TR" altLang="tr-TR" sz="1900">
                <a:solidFill>
                  <a:schemeClr val="tx2"/>
                </a:solidFill>
                <a:ea typeface="ＭＳ Ｐゴシック" panose="020B0600070205080204" pitchFamily="34" charset="-128"/>
              </a:rPr>
              <a:t>kullanılmalıdır.</a:t>
            </a:r>
          </a:p>
          <a:p>
            <a:pPr eaLnBrk="1" hangingPunct="1">
              <a:lnSpc>
                <a:spcPct val="80000"/>
              </a:lnSpc>
            </a:pPr>
            <a:r>
              <a:rPr lang="tr-TR" altLang="tr-TR" sz="1900">
                <a:solidFill>
                  <a:schemeClr val="tx2"/>
                </a:solidFill>
                <a:ea typeface="ＭＳ Ｐゴシック" panose="020B0600070205080204" pitchFamily="34" charset="-128"/>
              </a:rPr>
              <a:t>Bu yöntem </a:t>
            </a:r>
            <a:r>
              <a:rPr lang="tr-TR" altLang="tr-TR" sz="1900" b="1">
                <a:solidFill>
                  <a:srgbClr val="FF0000"/>
                </a:solidFill>
                <a:ea typeface="ＭＳ Ｐゴシック" panose="020B0600070205080204" pitchFamily="34" charset="-128"/>
              </a:rPr>
              <a:t>saldırgan davranışlar ve hemen sona erdirilmesi gereken davranışlar için kullanılmamalıdır,</a:t>
            </a:r>
            <a:r>
              <a:rPr lang="tr-TR" altLang="tr-TR" sz="1900" b="1">
                <a:solidFill>
                  <a:schemeClr val="tx2"/>
                </a:solidFill>
                <a:ea typeface="ＭＳ Ｐゴシック" panose="020B0600070205080204" pitchFamily="34" charset="-128"/>
              </a:rPr>
              <a:t> </a:t>
            </a:r>
            <a:r>
              <a:rPr lang="tr-TR" altLang="tr-TR" sz="1900">
                <a:solidFill>
                  <a:schemeClr val="tx2"/>
                </a:solidFill>
                <a:ea typeface="ＭＳ Ｐゴシック" panose="020B0600070205080204" pitchFamily="34" charset="-128"/>
              </a:rPr>
              <a:t>çünkü yöntemin etkisini görmek uzun zaman alabilir. </a:t>
            </a:r>
          </a:p>
          <a:p>
            <a:pPr eaLnBrk="1" hangingPunct="1">
              <a:lnSpc>
                <a:spcPct val="80000"/>
              </a:lnSpc>
            </a:pPr>
            <a:r>
              <a:rPr lang="tr-TR" altLang="tr-TR" sz="1900">
                <a:solidFill>
                  <a:schemeClr val="tx2"/>
                </a:solidFill>
                <a:ea typeface="ＭＳ Ｐゴシック" panose="020B0600070205080204" pitchFamily="34" charset="-128"/>
              </a:rPr>
              <a:t>Ayrıca sınıfta davranış görmezden gelinebilirken, bazı ortamlarda bu mümkün olmayabilir.</a:t>
            </a:r>
          </a:p>
          <a:p>
            <a:pPr eaLnBrk="1" hangingPunct="1">
              <a:lnSpc>
                <a:spcPct val="80000"/>
              </a:lnSpc>
            </a:pPr>
            <a:endParaRPr lang="tr-TR" altLang="tr-TR" sz="1900">
              <a:ea typeface="ＭＳ Ｐゴシック" panose="020B0600070205080204" pitchFamily="34" charset="-128"/>
            </a:endParaRPr>
          </a:p>
        </p:txBody>
      </p:sp>
      <p:sp>
        <p:nvSpPr>
          <p:cNvPr id="27652"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9D7C793F-F55F-4E34-8A4C-3A2AC264177A}" type="slidenum">
              <a:rPr kumimoji="0" lang="tr-TR" altLang="tr-TR">
                <a:solidFill>
                  <a:schemeClr val="tx2"/>
                </a:solidFill>
              </a:rPr>
              <a:pPr eaLnBrk="1" hangingPunct="1"/>
              <a:t>13</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2944351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135189" y="714375"/>
            <a:ext cx="8072437" cy="571500"/>
          </a:xfrm>
        </p:spPr>
        <p:txBody>
          <a:bodyPr/>
          <a:lstStyle/>
          <a:p>
            <a:pPr algn="ctr" eaLnBrk="1" hangingPunct="1"/>
            <a:r>
              <a:rPr lang="tr-TR" altLang="tr-TR" sz="3200" b="1">
                <a:solidFill>
                  <a:srgbClr val="C00000"/>
                </a:solidFill>
                <a:ea typeface="ＭＳ Ｐゴシック" panose="020B0600070205080204" pitchFamily="34" charset="-128"/>
              </a:rPr>
              <a:t>3.c. Simgesel ödül kullanma</a:t>
            </a:r>
          </a:p>
        </p:txBody>
      </p:sp>
      <p:sp>
        <p:nvSpPr>
          <p:cNvPr id="28675" name="Rectangle 3"/>
          <p:cNvSpPr>
            <a:spLocks noGrp="1" noChangeArrowheads="1"/>
          </p:cNvSpPr>
          <p:nvPr>
            <p:ph idx="1"/>
          </p:nvPr>
        </p:nvSpPr>
        <p:spPr>
          <a:xfrm>
            <a:off x="1992313" y="1285875"/>
            <a:ext cx="8215312" cy="5310188"/>
          </a:xfrm>
        </p:spPr>
        <p:txBody>
          <a:bodyPr/>
          <a:lstStyle/>
          <a:p>
            <a:pPr eaLnBrk="1" hangingPunct="1">
              <a:lnSpc>
                <a:spcPct val="90000"/>
              </a:lnSpc>
            </a:pPr>
            <a:r>
              <a:rPr lang="tr-TR" altLang="tr-TR" sz="2100" b="1">
                <a:solidFill>
                  <a:srgbClr val="FF0000"/>
                </a:solidFill>
                <a:ea typeface="ＭＳ Ｐゴシック" panose="020B0600070205080204" pitchFamily="34" charset="-128"/>
              </a:rPr>
              <a:t>Simgesel ödül,</a:t>
            </a:r>
            <a:r>
              <a:rPr lang="tr-TR" altLang="tr-TR" sz="2100">
                <a:solidFill>
                  <a:schemeClr val="tx2"/>
                </a:solidFill>
                <a:ea typeface="ＭＳ Ｐゴシック" panose="020B0600070205080204" pitchFamily="34" charset="-128"/>
              </a:rPr>
              <a:t> </a:t>
            </a:r>
            <a:r>
              <a:rPr lang="tr-TR" altLang="tr-TR" sz="2100" b="1">
                <a:solidFill>
                  <a:schemeClr val="tx2"/>
                </a:solidFill>
                <a:ea typeface="ＭＳ Ｐゴシック" panose="020B0600070205080204" pitchFamily="34" charset="-128"/>
              </a:rPr>
              <a:t>çocuk için anlamı olmayan ancak önemli şeylerle değiştirildiği zaman önem kazanan ödüllerdir.</a:t>
            </a:r>
          </a:p>
          <a:p>
            <a:pPr eaLnBrk="1" hangingPunct="1">
              <a:lnSpc>
                <a:spcPct val="90000"/>
              </a:lnSpc>
            </a:pPr>
            <a:r>
              <a:rPr lang="tr-TR" altLang="tr-TR" sz="2100">
                <a:solidFill>
                  <a:schemeClr val="tx2"/>
                </a:solidFill>
                <a:ea typeface="ＭＳ Ｐゴシック" panose="020B0600070205080204" pitchFamily="34" charset="-128"/>
              </a:rPr>
              <a:t>İstendik davranışlar sonucunda çocuğa verilen bir gülen yüz, yıldız ya da artı işareti gibi </a:t>
            </a:r>
            <a:r>
              <a:rPr lang="tr-TR" altLang="tr-TR" sz="2100" b="1">
                <a:solidFill>
                  <a:srgbClr val="FF0000"/>
                </a:solidFill>
                <a:ea typeface="ＭＳ Ｐゴシック" panose="020B0600070205080204" pitchFamily="34" charset="-128"/>
              </a:rPr>
              <a:t>simgesel ödüllerin anlamı ve bu ödüllerin daha sonra ne ile değiştirileceği</a:t>
            </a:r>
            <a:r>
              <a:rPr lang="tr-TR" altLang="tr-TR" sz="2100">
                <a:solidFill>
                  <a:schemeClr val="tx2"/>
                </a:solidFill>
                <a:ea typeface="ＭＳ Ｐゴシック" panose="020B0600070205080204" pitchFamily="34" charset="-128"/>
              </a:rPr>
              <a:t> çocuğa açıklanmalıdır.</a:t>
            </a:r>
          </a:p>
          <a:p>
            <a:pPr eaLnBrk="1" hangingPunct="1">
              <a:lnSpc>
                <a:spcPct val="90000"/>
              </a:lnSpc>
            </a:pPr>
            <a:r>
              <a:rPr lang="tr-TR" altLang="tr-TR" sz="2100">
                <a:solidFill>
                  <a:schemeClr val="tx2"/>
                </a:solidFill>
                <a:ea typeface="ＭＳ Ｐゴシック" panose="020B0600070205080204" pitchFamily="34" charset="-128"/>
              </a:rPr>
              <a:t>Öğretmen kazandırmak istediği </a:t>
            </a:r>
            <a:r>
              <a:rPr lang="tr-TR" altLang="tr-TR" sz="2100" b="1">
                <a:solidFill>
                  <a:schemeClr val="tx2"/>
                </a:solidFill>
                <a:ea typeface="ＭＳ Ｐゴシック" panose="020B0600070205080204" pitchFamily="34" charset="-128"/>
              </a:rPr>
              <a:t>davranışı belirledikten sonra bu davranışı öğrencilere açıklar, öğrencilerle birlikte simgesel ödülle değiştirilecek gerçek ödülü belirler.</a:t>
            </a:r>
            <a:r>
              <a:rPr lang="tr-TR" altLang="tr-TR" sz="2100">
                <a:solidFill>
                  <a:schemeClr val="tx2"/>
                </a:solidFill>
                <a:ea typeface="ＭＳ Ｐゴシック" panose="020B0600070205080204" pitchFamily="34" charset="-128"/>
              </a:rPr>
              <a:t> Ödüller belirlendikten sonra çocuklara sistem açıklanır ve uygulamaya başlanır.</a:t>
            </a:r>
          </a:p>
          <a:p>
            <a:pPr eaLnBrk="1" hangingPunct="1">
              <a:lnSpc>
                <a:spcPct val="90000"/>
              </a:lnSpc>
            </a:pPr>
            <a:r>
              <a:rPr lang="tr-TR" altLang="tr-TR" sz="2100" b="1">
                <a:solidFill>
                  <a:srgbClr val="FF0000"/>
                </a:solidFill>
                <a:ea typeface="ＭＳ Ｐゴシック" panose="020B0600070205080204" pitchFamily="34" charset="-128"/>
              </a:rPr>
              <a:t>Uygulanması kolay</a:t>
            </a:r>
            <a:r>
              <a:rPr lang="tr-TR" altLang="tr-TR" sz="2100">
                <a:solidFill>
                  <a:srgbClr val="FF0000"/>
                </a:solidFill>
                <a:ea typeface="ＭＳ Ｐゴシック" panose="020B0600070205080204" pitchFamily="34" charset="-128"/>
              </a:rPr>
              <a:t> </a:t>
            </a:r>
            <a:r>
              <a:rPr lang="tr-TR" altLang="tr-TR" sz="2100">
                <a:solidFill>
                  <a:schemeClr val="tx2"/>
                </a:solidFill>
                <a:ea typeface="ＭＳ Ｐゴシック" panose="020B0600070205080204" pitchFamily="34" charset="-128"/>
              </a:rPr>
              <a:t>olan bir yöntemdir. </a:t>
            </a:r>
          </a:p>
          <a:p>
            <a:pPr eaLnBrk="1" hangingPunct="1">
              <a:lnSpc>
                <a:spcPct val="90000"/>
              </a:lnSpc>
            </a:pPr>
            <a:r>
              <a:rPr lang="tr-TR" altLang="tr-TR" sz="2100" b="1">
                <a:solidFill>
                  <a:schemeClr val="tx2"/>
                </a:solidFill>
                <a:ea typeface="ＭＳ Ｐゴシック" panose="020B0600070205080204" pitchFamily="34" charset="-128"/>
              </a:rPr>
              <a:t>İlk günlerde daha az sayıda simgesel ödül gerçek ödülle değiştirilmeli, daha sonra sayı artırılmalıdır.</a:t>
            </a:r>
          </a:p>
        </p:txBody>
      </p:sp>
      <p:sp>
        <p:nvSpPr>
          <p:cNvPr id="28676"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D3FAF595-4473-4923-A91A-3C30022F8E2A}" type="slidenum">
              <a:rPr kumimoji="0" lang="tr-TR" altLang="tr-TR">
                <a:solidFill>
                  <a:schemeClr val="tx2"/>
                </a:solidFill>
              </a:rPr>
              <a:pPr eaLnBrk="1" hangingPunct="1"/>
              <a:t>14</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365925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063750" y="765176"/>
            <a:ext cx="8072438" cy="576263"/>
          </a:xfrm>
        </p:spPr>
        <p:txBody>
          <a:bodyPr/>
          <a:lstStyle/>
          <a:p>
            <a:pPr algn="ctr" eaLnBrk="1" hangingPunct="1"/>
            <a:r>
              <a:rPr lang="tr-TR" altLang="tr-TR" sz="3200" b="1">
                <a:solidFill>
                  <a:srgbClr val="C00000"/>
                </a:solidFill>
                <a:ea typeface="ＭＳ Ｐゴシック" panose="020B0600070205080204" pitchFamily="34" charset="-128"/>
              </a:rPr>
              <a:t>3.d. Kontrat yapma</a:t>
            </a:r>
          </a:p>
        </p:txBody>
      </p:sp>
      <p:sp>
        <p:nvSpPr>
          <p:cNvPr id="29699" name="Rectangle 3"/>
          <p:cNvSpPr>
            <a:spLocks noGrp="1" noChangeArrowheads="1"/>
          </p:cNvSpPr>
          <p:nvPr>
            <p:ph idx="1"/>
          </p:nvPr>
        </p:nvSpPr>
        <p:spPr>
          <a:xfrm>
            <a:off x="1992313" y="1268414"/>
            <a:ext cx="8215312" cy="5184775"/>
          </a:xfrm>
        </p:spPr>
        <p:txBody>
          <a:bodyPr/>
          <a:lstStyle/>
          <a:p>
            <a:pPr eaLnBrk="1" hangingPunct="1">
              <a:lnSpc>
                <a:spcPct val="90000"/>
              </a:lnSpc>
            </a:pPr>
            <a:r>
              <a:rPr lang="tr-TR" altLang="tr-TR" sz="2000" b="1">
                <a:solidFill>
                  <a:srgbClr val="FF0000"/>
                </a:solidFill>
                <a:ea typeface="ＭＳ Ｐゴシック" panose="020B0600070205080204" pitchFamily="34" charset="-128"/>
              </a:rPr>
              <a:t>Öğretmenle öğrenci arasında, öğrencinin hangi davranışı yaptığı zaman ne alacağını gösteren yazılı bir anlaşmanın</a:t>
            </a:r>
            <a:r>
              <a:rPr lang="tr-TR" altLang="tr-TR" sz="2000" b="1">
                <a:solidFill>
                  <a:schemeClr val="tx2"/>
                </a:solidFill>
                <a:ea typeface="ＭＳ Ｐゴシック" panose="020B0600070205080204" pitchFamily="34" charset="-128"/>
              </a:rPr>
              <a:t> </a:t>
            </a:r>
            <a:r>
              <a:rPr lang="tr-TR" altLang="tr-TR" sz="2000" b="1">
                <a:solidFill>
                  <a:srgbClr val="FF0000"/>
                </a:solidFill>
                <a:ea typeface="ＭＳ Ｐゴシック" panose="020B0600070205080204" pitchFamily="34" charset="-128"/>
              </a:rPr>
              <a:t>yapılması</a:t>
            </a:r>
            <a:r>
              <a:rPr lang="tr-TR" altLang="tr-TR" sz="2000">
                <a:solidFill>
                  <a:schemeClr val="tx2"/>
                </a:solidFill>
                <a:ea typeface="ＭＳ Ｐゴシック" panose="020B0600070205080204" pitchFamily="34" charset="-128"/>
              </a:rPr>
              <a:t> olarak tanımlanabilir.</a:t>
            </a:r>
          </a:p>
          <a:p>
            <a:pPr eaLnBrk="1" hangingPunct="1">
              <a:lnSpc>
                <a:spcPct val="90000"/>
              </a:lnSpc>
            </a:pPr>
            <a:r>
              <a:rPr lang="tr-TR" altLang="tr-TR" sz="2000" b="1">
                <a:solidFill>
                  <a:srgbClr val="FF0000"/>
                </a:solidFill>
                <a:ea typeface="ＭＳ Ｐゴシック" panose="020B0600070205080204" pitchFamily="34" charset="-128"/>
              </a:rPr>
              <a:t>Öğretmen ve öğrenci kontratın koşullarını önceden belirler ve anlaşırlar</a:t>
            </a:r>
            <a:r>
              <a:rPr lang="tr-TR" altLang="tr-TR" sz="2000">
                <a:solidFill>
                  <a:schemeClr val="tx2"/>
                </a:solidFill>
                <a:ea typeface="ＭＳ Ｐゴシック" panose="020B0600070205080204" pitchFamily="34" charset="-128"/>
              </a:rPr>
              <a:t>.</a:t>
            </a:r>
          </a:p>
          <a:p>
            <a:pPr eaLnBrk="1" hangingPunct="1">
              <a:lnSpc>
                <a:spcPct val="90000"/>
              </a:lnSpc>
            </a:pPr>
            <a:r>
              <a:rPr lang="tr-TR" altLang="tr-TR" sz="2000">
                <a:solidFill>
                  <a:schemeClr val="tx2"/>
                </a:solidFill>
                <a:ea typeface="ＭＳ Ｐゴシック" panose="020B0600070205080204" pitchFamily="34" charset="-128"/>
              </a:rPr>
              <a:t>Öğrenci kontratta yazılı olan anlaşmayı anlayabilmelidir.</a:t>
            </a:r>
          </a:p>
          <a:p>
            <a:pPr eaLnBrk="1" hangingPunct="1">
              <a:lnSpc>
                <a:spcPct val="90000"/>
              </a:lnSpc>
            </a:pPr>
            <a:r>
              <a:rPr lang="tr-TR" altLang="tr-TR" sz="2000">
                <a:solidFill>
                  <a:schemeClr val="tx2"/>
                </a:solidFill>
                <a:ea typeface="ＭＳ Ｐゴシック" panose="020B0600070205080204" pitchFamily="34" charset="-128"/>
              </a:rPr>
              <a:t>Öğretmen öğrenci kontrata uyduğu her zaman kontratta yazan ödülünü vermeli ve yöntemi </a:t>
            </a:r>
            <a:r>
              <a:rPr lang="tr-TR" altLang="tr-TR" sz="2000" b="1">
                <a:solidFill>
                  <a:srgbClr val="FF0000"/>
                </a:solidFill>
                <a:ea typeface="ＭＳ Ｐゴシック" panose="020B0600070205080204" pitchFamily="34" charset="-128"/>
              </a:rPr>
              <a:t>tutarlı</a:t>
            </a:r>
            <a:r>
              <a:rPr lang="tr-TR" altLang="tr-TR" sz="2000">
                <a:solidFill>
                  <a:srgbClr val="FF0000"/>
                </a:solidFill>
                <a:ea typeface="ＭＳ Ｐゴシック" panose="020B0600070205080204" pitchFamily="34" charset="-128"/>
              </a:rPr>
              <a:t> </a:t>
            </a:r>
            <a:r>
              <a:rPr lang="tr-TR" altLang="tr-TR" sz="2000">
                <a:solidFill>
                  <a:schemeClr val="tx2"/>
                </a:solidFill>
                <a:ea typeface="ＭＳ Ｐゴシック" panose="020B0600070205080204" pitchFamily="34" charset="-128"/>
              </a:rPr>
              <a:t>olarak uygulamalıdır.</a:t>
            </a:r>
          </a:p>
        </p:txBody>
      </p:sp>
      <p:sp>
        <p:nvSpPr>
          <p:cNvPr id="29700"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332D5CAF-FB47-4FC4-9434-2F9D4DD51236}" type="slidenum">
              <a:rPr kumimoji="0" lang="tr-TR" altLang="tr-TR">
                <a:solidFill>
                  <a:schemeClr val="tx2"/>
                </a:solidFill>
              </a:rPr>
              <a:pPr eaLnBrk="1" hangingPunct="1"/>
              <a:t>15</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412145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8213" y="692151"/>
            <a:ext cx="7999412" cy="1008063"/>
          </a:xfrm>
        </p:spPr>
        <p:txBody>
          <a:bodyPr/>
          <a:lstStyle/>
          <a:p>
            <a:pPr algn="ctr" eaLnBrk="1" hangingPunct="1"/>
            <a:r>
              <a:rPr lang="tr-TR" altLang="tr-TR" sz="3200" b="1">
                <a:solidFill>
                  <a:srgbClr val="C00000"/>
                </a:solidFill>
                <a:ea typeface="ＭＳ Ｐゴシック" panose="020B0600070205080204" pitchFamily="34" charset="-128"/>
              </a:rPr>
              <a:t>3.e. Çocuğun kendi davranışlarını kontrol etmesi</a:t>
            </a:r>
          </a:p>
        </p:txBody>
      </p:sp>
      <p:sp>
        <p:nvSpPr>
          <p:cNvPr id="30723" name="Rectangle 3"/>
          <p:cNvSpPr>
            <a:spLocks noGrp="1" noChangeArrowheads="1"/>
          </p:cNvSpPr>
          <p:nvPr>
            <p:ph idx="1"/>
          </p:nvPr>
        </p:nvSpPr>
        <p:spPr>
          <a:xfrm>
            <a:off x="1992314" y="1700214"/>
            <a:ext cx="8461375" cy="4752975"/>
          </a:xfrm>
        </p:spPr>
        <p:txBody>
          <a:bodyPr>
            <a:normAutofit lnSpcReduction="10000"/>
          </a:bodyPr>
          <a:lstStyle/>
          <a:p>
            <a:pPr marL="361950" indent="-361950">
              <a:lnSpc>
                <a:spcPct val="80000"/>
              </a:lnSpc>
            </a:pPr>
            <a:r>
              <a:rPr lang="tr-TR" altLang="tr-TR" sz="1700">
                <a:solidFill>
                  <a:schemeClr val="tx2"/>
                </a:solidFill>
                <a:ea typeface="ＭＳ Ｐゴシック" panose="020B0600070205080204" pitchFamily="34" charset="-128"/>
              </a:rPr>
              <a:t>Sınıf yönetiminin en temel amacı, öğrencinin kendi davranışlarını kontrol edebilmesini sağlamaktır. </a:t>
            </a:r>
          </a:p>
          <a:p>
            <a:pPr marL="361950" indent="-361950">
              <a:lnSpc>
                <a:spcPct val="80000"/>
              </a:lnSpc>
            </a:pPr>
            <a:r>
              <a:rPr lang="tr-TR" altLang="tr-TR" sz="1700" b="1">
                <a:solidFill>
                  <a:srgbClr val="FF0000"/>
                </a:solidFill>
                <a:ea typeface="ＭＳ Ｐゴシック" panose="020B0600070205080204" pitchFamily="34" charset="-128"/>
              </a:rPr>
              <a:t>Kendi davranışlarını değerlendirme, kayıt tutma, izleme, kendi ödülünü seçme ve problem çözme becerilerinin öğretilmesiyle </a:t>
            </a:r>
            <a:r>
              <a:rPr lang="tr-TR" altLang="tr-TR" sz="1700">
                <a:solidFill>
                  <a:schemeClr val="tx2"/>
                </a:solidFill>
                <a:ea typeface="ＭＳ Ｐゴシック" panose="020B0600070205080204" pitchFamily="34" charset="-128"/>
              </a:rPr>
              <a:t>öğrenci, sınıfta olduğu kadar diğer ortamlarda da davranışlarını kontrol edebilecek, olumlu davranışları ve bağımsızlığının artması sağlanacaktır.</a:t>
            </a:r>
          </a:p>
          <a:p>
            <a:pPr marL="361950" indent="-361950">
              <a:lnSpc>
                <a:spcPct val="80000"/>
              </a:lnSpc>
            </a:pPr>
            <a:r>
              <a:rPr lang="tr-TR" altLang="tr-TR" sz="1700">
                <a:solidFill>
                  <a:schemeClr val="tx2"/>
                </a:solidFill>
                <a:ea typeface="ＭＳ Ｐゴシック" panose="020B0600070205080204" pitchFamily="34" charset="-128"/>
              </a:rPr>
              <a:t>Bu yöntemde </a:t>
            </a:r>
            <a:r>
              <a:rPr lang="tr-TR" altLang="tr-TR" sz="1700" b="1">
                <a:solidFill>
                  <a:srgbClr val="FF0000"/>
                </a:solidFill>
                <a:ea typeface="ＭＳ Ｐゴシック" panose="020B0600070205080204" pitchFamily="34" charset="-128"/>
              </a:rPr>
              <a:t>öğrenci hedef davranış seçimi, davranışların izlenmesi, gözlenmesi ve ödül seçimi süreçlerine aktif </a:t>
            </a:r>
            <a:r>
              <a:rPr lang="tr-TR" altLang="tr-TR" sz="1700">
                <a:solidFill>
                  <a:schemeClr val="tx2"/>
                </a:solidFill>
                <a:ea typeface="ＭＳ Ｐゴシック" panose="020B0600070205080204" pitchFamily="34" charset="-128"/>
              </a:rPr>
              <a:t>olarak katılır.</a:t>
            </a:r>
          </a:p>
          <a:p>
            <a:pPr marL="361950" indent="-361950">
              <a:lnSpc>
                <a:spcPct val="80000"/>
              </a:lnSpc>
            </a:pPr>
            <a:r>
              <a:rPr lang="tr-TR" altLang="tr-TR" sz="1700" b="1">
                <a:solidFill>
                  <a:srgbClr val="00B050"/>
                </a:solidFill>
                <a:ea typeface="ＭＳ Ｐゴシック" panose="020B0600070205080204" pitchFamily="34" charset="-128"/>
              </a:rPr>
              <a:t>Kendi davranışlarını izleme, değerlendirme ve kayıt tutma, </a:t>
            </a:r>
            <a:r>
              <a:rPr lang="tr-TR" altLang="tr-TR" sz="1700">
                <a:solidFill>
                  <a:schemeClr val="tx2"/>
                </a:solidFill>
                <a:ea typeface="ＭＳ Ｐゴシック" panose="020B0600070205080204" pitchFamily="34" charset="-128"/>
              </a:rPr>
              <a:t>öğrencinin çeşitli veri toplama yöntemlerini kullanmayı öğrenerek kendi davranışını izlemesi ve kaydetmesidir. Örneğin; etkinlikte sürekli olarak yerinden kalkan çocuğa, her yerinden kalktığı zaman defterine bir </a:t>
            </a:r>
            <a:r>
              <a:rPr lang="tr-TR" altLang="tr-TR" sz="1700">
                <a:solidFill>
                  <a:schemeClr val="tx2"/>
                </a:solidFill>
                <a:ea typeface="ＭＳ Ｐゴシック" panose="020B0600070205080204" pitchFamily="34" charset="-128"/>
                <a:sym typeface="Wingdings" panose="05000000000000000000" pitchFamily="2" charset="2"/>
              </a:rPr>
              <a:t></a:t>
            </a:r>
            <a:r>
              <a:rPr lang="tr-TR" altLang="tr-TR" sz="1700">
                <a:solidFill>
                  <a:schemeClr val="tx2"/>
                </a:solidFill>
                <a:ea typeface="ＭＳ Ｐゴシック" panose="020B0600070205080204" pitchFamily="34" charset="-128"/>
              </a:rPr>
              <a:t> işareti koyması ve kendi davranışını izlemesi öğretilebilir. </a:t>
            </a:r>
          </a:p>
          <a:p>
            <a:pPr marL="361950" indent="-361950">
              <a:lnSpc>
                <a:spcPct val="80000"/>
              </a:lnSpc>
            </a:pPr>
            <a:r>
              <a:rPr lang="tr-TR" altLang="tr-TR" sz="1700" b="1">
                <a:solidFill>
                  <a:srgbClr val="00B050"/>
                </a:solidFill>
                <a:ea typeface="ＭＳ Ｐゴシック" panose="020B0600070205080204" pitchFamily="34" charset="-128"/>
              </a:rPr>
              <a:t>Kendini ödüllendirme,</a:t>
            </a:r>
            <a:r>
              <a:rPr lang="tr-TR" altLang="tr-TR" sz="1700">
                <a:solidFill>
                  <a:srgbClr val="00B050"/>
                </a:solidFill>
                <a:ea typeface="ＭＳ Ｐゴシック" panose="020B0600070205080204" pitchFamily="34" charset="-128"/>
              </a:rPr>
              <a:t> </a:t>
            </a:r>
            <a:r>
              <a:rPr lang="tr-TR" altLang="tr-TR" sz="1700">
                <a:solidFill>
                  <a:schemeClr val="tx2"/>
                </a:solidFill>
                <a:ea typeface="ＭＳ Ｐゴシック" panose="020B0600070205080204" pitchFamily="34" charset="-128"/>
              </a:rPr>
              <a:t>öğrencinin kendi davranışlarını izleyerek hedef davranışı her sergileyişinde kendini ödüllendirmesidir.</a:t>
            </a:r>
          </a:p>
          <a:p>
            <a:pPr marL="361950" indent="-361950">
              <a:lnSpc>
                <a:spcPct val="80000"/>
              </a:lnSpc>
            </a:pPr>
            <a:r>
              <a:rPr lang="tr-TR" altLang="tr-TR" sz="1700" b="1">
                <a:solidFill>
                  <a:srgbClr val="00B050"/>
                </a:solidFill>
                <a:ea typeface="ＭＳ Ｐゴシック" panose="020B0600070205080204" pitchFamily="34" charset="-128"/>
              </a:rPr>
              <a:t>Kendi kendine öğretim (problem çözme),</a:t>
            </a:r>
            <a:r>
              <a:rPr lang="tr-TR" altLang="tr-TR" sz="1700">
                <a:solidFill>
                  <a:srgbClr val="00B050"/>
                </a:solidFill>
                <a:ea typeface="ＭＳ Ｐゴシック" panose="020B0600070205080204" pitchFamily="34" charset="-128"/>
              </a:rPr>
              <a:t> </a:t>
            </a:r>
            <a:r>
              <a:rPr lang="tr-TR" altLang="tr-TR" sz="1700">
                <a:solidFill>
                  <a:schemeClr val="tx2"/>
                </a:solidFill>
                <a:ea typeface="ＭＳ Ｐゴシック" panose="020B0600070205080204" pitchFamily="34" charset="-128"/>
              </a:rPr>
              <a:t>öğrenciye karşılaştığı problemleri çözme yollarının öğretilmesidir. Öğrenci bu durumda kendisine aşağıdaki soruları sorar ve yanıtları kullanarak problemi çözmeye çalışır.</a:t>
            </a:r>
          </a:p>
          <a:p>
            <a:pPr marL="728663" lvl="1" indent="-361950">
              <a:lnSpc>
                <a:spcPct val="80000"/>
              </a:lnSpc>
              <a:buFont typeface="Calibri" panose="020F0502020204030204" pitchFamily="34" charset="0"/>
              <a:buAutoNum type="arabicPeriod"/>
            </a:pPr>
            <a:r>
              <a:rPr lang="tr-TR" altLang="tr-TR" sz="1500">
                <a:solidFill>
                  <a:schemeClr val="tx2"/>
                </a:solidFill>
                <a:ea typeface="ＭＳ Ｐゴシック" panose="020B0600070205080204" pitchFamily="34" charset="-128"/>
              </a:rPr>
              <a:t>Ne yapmam isteniyor? (problemi anlama/tanımlama)</a:t>
            </a:r>
          </a:p>
          <a:p>
            <a:pPr marL="728663" lvl="1" indent="-361950">
              <a:lnSpc>
                <a:spcPct val="80000"/>
              </a:lnSpc>
              <a:buFont typeface="Calibri" panose="020F0502020204030204" pitchFamily="34" charset="0"/>
              <a:buAutoNum type="arabicPeriod"/>
            </a:pPr>
            <a:r>
              <a:rPr lang="tr-TR" altLang="tr-TR" sz="1500">
                <a:solidFill>
                  <a:schemeClr val="tx2"/>
                </a:solidFill>
                <a:ea typeface="ＭＳ Ｐゴシック" panose="020B0600070205080204" pitchFamily="34" charset="-128"/>
              </a:rPr>
              <a:t>Neler yapabilirim? (alternatifleri belirleme)</a:t>
            </a:r>
          </a:p>
          <a:p>
            <a:pPr marL="728663" lvl="1" indent="-361950">
              <a:lnSpc>
                <a:spcPct val="80000"/>
              </a:lnSpc>
              <a:buFont typeface="Calibri" panose="020F0502020204030204" pitchFamily="34" charset="0"/>
              <a:buAutoNum type="arabicPeriod"/>
            </a:pPr>
            <a:r>
              <a:rPr lang="tr-TR" altLang="tr-TR" sz="1500">
                <a:solidFill>
                  <a:schemeClr val="tx2"/>
                </a:solidFill>
                <a:ea typeface="ＭＳ Ｐゴシック" panose="020B0600070205080204" pitchFamily="34" charset="-128"/>
              </a:rPr>
              <a:t>En iyi yol hangisi? (uygun alternatifi seçme)</a:t>
            </a:r>
          </a:p>
          <a:p>
            <a:pPr marL="728663" lvl="1" indent="-361950">
              <a:lnSpc>
                <a:spcPct val="80000"/>
              </a:lnSpc>
              <a:buFont typeface="Calibri" panose="020F0502020204030204" pitchFamily="34" charset="0"/>
              <a:buAutoNum type="arabicPeriod"/>
            </a:pPr>
            <a:r>
              <a:rPr lang="tr-TR" altLang="tr-TR" sz="1500">
                <a:solidFill>
                  <a:schemeClr val="tx2"/>
                </a:solidFill>
                <a:ea typeface="ＭＳ Ｐゴシック" panose="020B0600070205080204" pitchFamily="34" charset="-128"/>
              </a:rPr>
              <a:t>Yöntemim işe yaradı mı? (uygulama ve değerlendirme)</a:t>
            </a:r>
          </a:p>
        </p:txBody>
      </p:sp>
      <p:sp>
        <p:nvSpPr>
          <p:cNvPr id="30724"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69A23EF4-2E56-409B-8B81-7EFC2E19A251}" type="slidenum">
              <a:rPr kumimoji="0" lang="tr-TR" altLang="tr-TR">
                <a:solidFill>
                  <a:schemeClr val="tx2"/>
                </a:solidFill>
              </a:rPr>
              <a:pPr eaLnBrk="1" hangingPunct="1"/>
              <a:t>16</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4011554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208213" y="765176"/>
            <a:ext cx="7999412" cy="576263"/>
          </a:xfrm>
        </p:spPr>
        <p:txBody>
          <a:bodyPr/>
          <a:lstStyle/>
          <a:p>
            <a:pPr algn="ctr" eaLnBrk="1" hangingPunct="1"/>
            <a:r>
              <a:rPr lang="tr-TR" altLang="tr-TR" sz="3200" b="1">
                <a:solidFill>
                  <a:srgbClr val="C00000"/>
                </a:solidFill>
                <a:ea typeface="ＭＳ Ｐゴシック" panose="020B0600070205080204" pitchFamily="34" charset="-128"/>
              </a:rPr>
              <a:t>3.f. Bedel ödeme</a:t>
            </a:r>
          </a:p>
        </p:txBody>
      </p:sp>
      <p:sp>
        <p:nvSpPr>
          <p:cNvPr id="31747" name="Rectangle 3"/>
          <p:cNvSpPr>
            <a:spLocks noGrp="1" noChangeArrowheads="1"/>
          </p:cNvSpPr>
          <p:nvPr>
            <p:ph idx="1"/>
          </p:nvPr>
        </p:nvSpPr>
        <p:spPr>
          <a:xfrm>
            <a:off x="1992313" y="1268414"/>
            <a:ext cx="8424862" cy="5329237"/>
          </a:xfrm>
        </p:spPr>
        <p:txBody>
          <a:bodyPr>
            <a:normAutofit fontScale="92500" lnSpcReduction="10000"/>
          </a:bodyPr>
          <a:lstStyle/>
          <a:p>
            <a:pPr eaLnBrk="1" hangingPunct="1">
              <a:lnSpc>
                <a:spcPct val="80000"/>
              </a:lnSpc>
            </a:pPr>
            <a:r>
              <a:rPr lang="tr-TR" altLang="tr-TR" sz="1800" b="1">
                <a:solidFill>
                  <a:srgbClr val="FF0000"/>
                </a:solidFill>
                <a:ea typeface="ＭＳ Ｐゴシック" panose="020B0600070205080204" pitchFamily="34" charset="-128"/>
              </a:rPr>
              <a:t>Çocuk için önemli olan ve öğretmenin daha önce vermiş olduğu ödüllerin, problem davranış sonrasında geri alınması</a:t>
            </a:r>
            <a:r>
              <a:rPr lang="tr-TR" altLang="tr-TR" sz="1800">
                <a:solidFill>
                  <a:srgbClr val="00B050"/>
                </a:solidFill>
                <a:ea typeface="ＭＳ Ｐゴシック" panose="020B0600070205080204" pitchFamily="34" charset="-128"/>
              </a:rPr>
              <a:t> </a:t>
            </a:r>
            <a:r>
              <a:rPr lang="tr-TR" altLang="tr-TR" sz="1800">
                <a:solidFill>
                  <a:schemeClr val="tx2"/>
                </a:solidFill>
                <a:ea typeface="ＭＳ Ｐゴシック" panose="020B0600070205080204" pitchFamily="34" charset="-128"/>
              </a:rPr>
              <a:t>olarak tanımlanabilir.</a:t>
            </a:r>
          </a:p>
          <a:p>
            <a:pPr eaLnBrk="1" hangingPunct="1">
              <a:lnSpc>
                <a:spcPct val="80000"/>
              </a:lnSpc>
            </a:pPr>
            <a:r>
              <a:rPr lang="tr-TR" altLang="tr-TR" sz="1800">
                <a:solidFill>
                  <a:schemeClr val="tx2"/>
                </a:solidFill>
                <a:ea typeface="ＭＳ Ｐゴシック" panose="020B0600070205080204" pitchFamily="34" charset="-128"/>
              </a:rPr>
              <a:t>Özellikle </a:t>
            </a:r>
            <a:r>
              <a:rPr lang="tr-TR" altLang="tr-TR" sz="1800" b="1">
                <a:solidFill>
                  <a:srgbClr val="FF0000"/>
                </a:solidFill>
                <a:ea typeface="ＭＳ Ｐゴシック" panose="020B0600070205080204" pitchFamily="34" charset="-128"/>
              </a:rPr>
              <a:t>kurallara uymama, ders/ödev dışı etkinliklerle uğraşma, aşırı hareketlilik, vurma, itme, çekme gibi davranışları değiştirmede etkili </a:t>
            </a:r>
            <a:r>
              <a:rPr lang="tr-TR" altLang="tr-TR" sz="1800">
                <a:solidFill>
                  <a:schemeClr val="tx2"/>
                </a:solidFill>
                <a:ea typeface="ＭＳ Ｐゴシック" panose="020B0600070205080204" pitchFamily="34" charset="-128"/>
              </a:rPr>
              <a:t>olarak kullanılır.</a:t>
            </a:r>
          </a:p>
          <a:p>
            <a:pPr eaLnBrk="1" hangingPunct="1">
              <a:lnSpc>
                <a:spcPct val="80000"/>
              </a:lnSpc>
            </a:pPr>
            <a:r>
              <a:rPr lang="tr-TR" altLang="tr-TR" sz="1800">
                <a:solidFill>
                  <a:schemeClr val="tx2"/>
                </a:solidFill>
                <a:ea typeface="ＭＳ Ｐゴシック" panose="020B0600070205080204" pitchFamily="34" charset="-128"/>
              </a:rPr>
              <a:t>Uygulama sürecinde </a:t>
            </a:r>
            <a:r>
              <a:rPr lang="tr-TR" altLang="tr-TR" sz="1800" b="1">
                <a:solidFill>
                  <a:srgbClr val="FF0000"/>
                </a:solidFill>
                <a:ea typeface="ＭＳ Ｐゴシック" panose="020B0600070205080204" pitchFamily="34" charset="-128"/>
              </a:rPr>
              <a:t>yöntemin nasıl işleyeceği, uygulamaya başlamadan önce çocuğa açıklanmalıdır</a:t>
            </a:r>
            <a:r>
              <a:rPr lang="tr-TR" altLang="tr-TR" sz="1800">
                <a:solidFill>
                  <a:schemeClr val="tx2"/>
                </a:solidFill>
                <a:ea typeface="ＭＳ Ｐゴシック" panose="020B0600070205080204" pitchFamily="34" charset="-128"/>
              </a:rPr>
              <a:t>. Hangi davranış sergilendiğinde ne kadar ödülün geri alınacağı konusunda çocuğa bilgi verilmelidir. </a:t>
            </a:r>
          </a:p>
          <a:p>
            <a:pPr eaLnBrk="1" hangingPunct="1">
              <a:lnSpc>
                <a:spcPct val="80000"/>
              </a:lnSpc>
            </a:pPr>
            <a:r>
              <a:rPr lang="tr-TR" altLang="tr-TR" sz="1800">
                <a:solidFill>
                  <a:schemeClr val="tx2"/>
                </a:solidFill>
                <a:ea typeface="ＭＳ Ｐゴシック" panose="020B0600070205080204" pitchFamily="34" charset="-128"/>
              </a:rPr>
              <a:t>Yöntem </a:t>
            </a:r>
            <a:r>
              <a:rPr lang="tr-TR" altLang="tr-TR" sz="1800" b="1">
                <a:solidFill>
                  <a:srgbClr val="FF0000"/>
                </a:solidFill>
                <a:ea typeface="ＭＳ Ｐゴシック" panose="020B0600070205080204" pitchFamily="34" charset="-128"/>
              </a:rPr>
              <a:t>simgesel ödül verme yöntemiyle birlikte </a:t>
            </a:r>
            <a:r>
              <a:rPr lang="tr-TR" altLang="tr-TR" sz="1800">
                <a:solidFill>
                  <a:schemeClr val="tx2"/>
                </a:solidFill>
                <a:ea typeface="ＭＳ Ｐゴシック" panose="020B0600070205080204" pitchFamily="34" charset="-128"/>
              </a:rPr>
              <a:t>kullanılırsa, problem davranışın azalmasını hızlandırır.</a:t>
            </a:r>
          </a:p>
          <a:p>
            <a:pPr eaLnBrk="1" hangingPunct="1">
              <a:lnSpc>
                <a:spcPct val="80000"/>
              </a:lnSpc>
            </a:pPr>
            <a:r>
              <a:rPr lang="tr-TR" altLang="tr-TR" sz="1800">
                <a:solidFill>
                  <a:schemeClr val="tx2"/>
                </a:solidFill>
                <a:ea typeface="ＭＳ Ｐゴシック" panose="020B0600070205080204" pitchFamily="34" charset="-128"/>
              </a:rPr>
              <a:t>Bu yöntemi kullanan öğretmen için </a:t>
            </a:r>
            <a:r>
              <a:rPr lang="tr-TR" altLang="tr-TR" sz="1800" b="1">
                <a:solidFill>
                  <a:srgbClr val="FF0000"/>
                </a:solidFill>
                <a:ea typeface="ＭＳ Ｐゴシック" panose="020B0600070205080204" pitchFamily="34" charset="-128"/>
              </a:rPr>
              <a:t>en temel problem, çocuğun problem davranış sonrasında kaybedeceği hiçbir şeyin olmamasıdır</a:t>
            </a:r>
            <a:r>
              <a:rPr lang="tr-TR" altLang="tr-TR" sz="1800">
                <a:solidFill>
                  <a:schemeClr val="tx2"/>
                </a:solidFill>
                <a:ea typeface="ＭＳ Ｐゴシック" panose="020B0600070205080204" pitchFamily="34" charset="-128"/>
              </a:rPr>
              <a:t>. Bu nedenle öğretmen çocukta geri alabileceği simgesel ödülün olduğundan emin olmalıdır.</a:t>
            </a:r>
          </a:p>
          <a:p>
            <a:pPr eaLnBrk="1" hangingPunct="1">
              <a:lnSpc>
                <a:spcPct val="80000"/>
              </a:lnSpc>
              <a:buFont typeface="Wingdings 2" panose="05020102010507070707" pitchFamily="18" charset="2"/>
              <a:buNone/>
            </a:pPr>
            <a:endParaRPr lang="tr-TR" altLang="tr-TR" sz="1800">
              <a:solidFill>
                <a:schemeClr val="tx2"/>
              </a:solidFill>
              <a:ea typeface="ＭＳ Ｐゴシック" panose="020B0600070205080204" pitchFamily="34" charset="-128"/>
            </a:endParaRPr>
          </a:p>
          <a:p>
            <a:pPr eaLnBrk="1" hangingPunct="1">
              <a:lnSpc>
                <a:spcPct val="80000"/>
              </a:lnSpc>
              <a:buFont typeface="Wingdings" panose="05000000000000000000" pitchFamily="2" charset="2"/>
              <a:buNone/>
            </a:pPr>
            <a:r>
              <a:rPr lang="tr-TR" altLang="tr-TR" sz="1800" b="1">
                <a:solidFill>
                  <a:srgbClr val="00B050"/>
                </a:solidFill>
                <a:ea typeface="ＭＳ Ｐゴシック" panose="020B0600070205080204" pitchFamily="34" charset="-128"/>
              </a:rPr>
              <a:t>Olumlu davranışlar </a:t>
            </a:r>
            <a:r>
              <a:rPr lang="tr-TR" altLang="tr-TR" sz="1800" b="1">
                <a:solidFill>
                  <a:schemeClr val="tx2"/>
                </a:solidFill>
                <a:ea typeface="ＭＳ Ｐゴシック" panose="020B0600070205080204" pitchFamily="34" charset="-128"/>
              </a:rPr>
              <a:t>		</a:t>
            </a:r>
            <a:r>
              <a:rPr lang="tr-TR" altLang="tr-TR" sz="1800" b="1">
                <a:solidFill>
                  <a:srgbClr val="00B050"/>
                </a:solidFill>
                <a:ea typeface="ＭＳ Ｐゴシック" panose="020B0600070205080204" pitchFamily="34" charset="-128"/>
              </a:rPr>
              <a:t>Olumsuz davranışlar</a:t>
            </a:r>
            <a:endParaRPr lang="en-US" altLang="tr-TR" sz="1800" b="1">
              <a:solidFill>
                <a:srgbClr val="00B050"/>
              </a:solidFill>
              <a:ea typeface="ＭＳ Ｐゴシック" panose="020B0600070205080204" pitchFamily="34" charset="-128"/>
            </a:endParaRPr>
          </a:p>
          <a:p>
            <a:pPr eaLnBrk="1" hangingPunct="1">
              <a:lnSpc>
                <a:spcPct val="80000"/>
              </a:lnSpc>
              <a:buFont typeface="Wingdings 2" panose="05020102010507070707" pitchFamily="18" charset="2"/>
              <a:buNone/>
            </a:pPr>
            <a:r>
              <a:rPr lang="tr-TR" altLang="tr-TR" sz="1800">
                <a:solidFill>
                  <a:schemeClr val="tx2"/>
                </a:solidFill>
                <a:ea typeface="ＭＳ Ｐゴシック" panose="020B0600070205080204" pitchFamily="34" charset="-128"/>
              </a:rPr>
              <a:t>Parmak kaldırmak			Söz kesmek</a:t>
            </a:r>
            <a:endParaRPr lang="en-US" altLang="tr-TR" sz="1800">
              <a:solidFill>
                <a:schemeClr val="tx2"/>
              </a:solidFill>
              <a:ea typeface="ＭＳ Ｐゴシック" panose="020B0600070205080204" pitchFamily="34" charset="-128"/>
            </a:endParaRPr>
          </a:p>
          <a:p>
            <a:pPr eaLnBrk="1" hangingPunct="1">
              <a:lnSpc>
                <a:spcPct val="80000"/>
              </a:lnSpc>
              <a:buFont typeface="Wingdings 2" panose="05020102010507070707" pitchFamily="18" charset="2"/>
              <a:buNone/>
            </a:pPr>
            <a:r>
              <a:rPr lang="tr-TR" altLang="tr-TR" sz="1800">
                <a:solidFill>
                  <a:schemeClr val="tx2"/>
                </a:solidFill>
                <a:ea typeface="ＭＳ Ｐゴシック" panose="020B0600070205080204" pitchFamily="34" charset="-128"/>
              </a:rPr>
              <a:t>Ödeviyle ilgilenmek			Arkadaşına zarar vermek (vurmak, saç çekmek)</a:t>
            </a:r>
            <a:endParaRPr lang="en-US" altLang="tr-TR" sz="1800">
              <a:solidFill>
                <a:schemeClr val="tx2"/>
              </a:solidFill>
              <a:ea typeface="ＭＳ Ｐゴシック" panose="020B0600070205080204" pitchFamily="34" charset="-128"/>
            </a:endParaRPr>
          </a:p>
          <a:p>
            <a:pPr eaLnBrk="1" hangingPunct="1">
              <a:lnSpc>
                <a:spcPct val="80000"/>
              </a:lnSpc>
              <a:buFont typeface="Wingdings 2" panose="05020102010507070707" pitchFamily="18" charset="2"/>
              <a:buNone/>
            </a:pPr>
            <a:r>
              <a:rPr lang="tr-TR" altLang="tr-TR" sz="1800">
                <a:solidFill>
                  <a:schemeClr val="tx2"/>
                </a:solidFill>
                <a:ea typeface="ＭＳ Ｐゴシック" panose="020B0600070205080204" pitchFamily="34" charset="-128"/>
              </a:rPr>
              <a:t>Yerinde oturmak 			Sınıfta gezmek</a:t>
            </a:r>
            <a:endParaRPr lang="en-US" altLang="tr-TR" sz="1800">
              <a:solidFill>
                <a:schemeClr val="tx2"/>
              </a:solidFill>
              <a:ea typeface="ＭＳ Ｐゴシック" panose="020B0600070205080204" pitchFamily="34" charset="-128"/>
            </a:endParaRPr>
          </a:p>
          <a:p>
            <a:pPr eaLnBrk="1" hangingPunct="1">
              <a:lnSpc>
                <a:spcPct val="80000"/>
              </a:lnSpc>
              <a:buFont typeface="Wingdings 2" panose="05020102010507070707" pitchFamily="18" charset="2"/>
              <a:buNone/>
            </a:pPr>
            <a:r>
              <a:rPr lang="tr-TR" altLang="tr-TR" sz="1800">
                <a:solidFill>
                  <a:schemeClr val="tx2"/>
                </a:solidFill>
                <a:ea typeface="ＭＳ Ｐゴシック" panose="020B0600070205080204" pitchFamily="34" charset="-128"/>
              </a:rPr>
              <a:t>Dinlemek				Eşyalara zarar vermek</a:t>
            </a:r>
            <a:endParaRPr lang="en-US" altLang="tr-TR" sz="1800">
              <a:solidFill>
                <a:schemeClr val="tx2"/>
              </a:solidFill>
              <a:ea typeface="ＭＳ Ｐゴシック" panose="020B0600070205080204" pitchFamily="34" charset="-128"/>
            </a:endParaRPr>
          </a:p>
          <a:p>
            <a:pPr eaLnBrk="1" hangingPunct="1">
              <a:lnSpc>
                <a:spcPct val="80000"/>
              </a:lnSpc>
              <a:buFont typeface="Wingdings 2" panose="05020102010507070707" pitchFamily="18" charset="2"/>
              <a:buNone/>
            </a:pPr>
            <a:r>
              <a:rPr lang="tr-TR" altLang="tr-TR" sz="1800">
                <a:solidFill>
                  <a:schemeClr val="tx2"/>
                </a:solidFill>
                <a:ea typeface="ＭＳ Ｐゴシック" panose="020B0600070205080204" pitchFamily="34" charset="-128"/>
              </a:rPr>
              <a:t>Eşyalarını paylaşmak		Derste konuşmak</a:t>
            </a:r>
            <a:endParaRPr lang="en-US" altLang="tr-TR" sz="1800">
              <a:solidFill>
                <a:schemeClr val="tx2"/>
              </a:solidFill>
              <a:ea typeface="ＭＳ Ｐゴシック" panose="020B0600070205080204" pitchFamily="34" charset="-128"/>
            </a:endParaRPr>
          </a:p>
          <a:p>
            <a:pPr eaLnBrk="1" hangingPunct="1">
              <a:lnSpc>
                <a:spcPct val="80000"/>
              </a:lnSpc>
              <a:buFont typeface="Wingdings 2" panose="05020102010507070707" pitchFamily="18" charset="2"/>
              <a:buNone/>
            </a:pPr>
            <a:r>
              <a:rPr lang="tr-TR" altLang="tr-TR" sz="1800">
                <a:solidFill>
                  <a:schemeClr val="tx2"/>
                </a:solidFill>
                <a:ea typeface="ＭＳ Ｐゴシック" panose="020B0600070205080204" pitchFamily="34" charset="-128"/>
              </a:rPr>
              <a:t>Sırasını düzenli tutmak		Sınıfta bağırmak</a:t>
            </a:r>
          </a:p>
        </p:txBody>
      </p:sp>
      <p:sp>
        <p:nvSpPr>
          <p:cNvPr id="31748"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26D278BE-12AB-4A3E-8E98-E8F5AAA58A7F}" type="slidenum">
              <a:rPr kumimoji="0" lang="tr-TR" altLang="tr-TR">
                <a:solidFill>
                  <a:schemeClr val="tx2"/>
                </a:solidFill>
              </a:rPr>
              <a:pPr eaLnBrk="1" hangingPunct="1"/>
              <a:t>17</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846417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208213" y="692151"/>
            <a:ext cx="7999412" cy="576263"/>
          </a:xfrm>
        </p:spPr>
        <p:txBody>
          <a:bodyPr/>
          <a:lstStyle/>
          <a:p>
            <a:pPr algn="ctr" eaLnBrk="1" hangingPunct="1"/>
            <a:r>
              <a:rPr lang="tr-TR" altLang="tr-TR" sz="3200" b="1">
                <a:solidFill>
                  <a:srgbClr val="C00000"/>
                </a:solidFill>
                <a:ea typeface="ＭＳ Ｐゴシック" panose="020B0600070205080204" pitchFamily="34" charset="-128"/>
              </a:rPr>
              <a:t>3.g. Mola / ortam dışı bırakma</a:t>
            </a:r>
          </a:p>
        </p:txBody>
      </p:sp>
      <p:sp>
        <p:nvSpPr>
          <p:cNvPr id="32771" name="Rectangle 3"/>
          <p:cNvSpPr>
            <a:spLocks noGrp="1" noChangeArrowheads="1"/>
          </p:cNvSpPr>
          <p:nvPr>
            <p:ph idx="1"/>
          </p:nvPr>
        </p:nvSpPr>
        <p:spPr>
          <a:xfrm>
            <a:off x="1992313" y="1268413"/>
            <a:ext cx="8215312" cy="5256212"/>
          </a:xfrm>
        </p:spPr>
        <p:txBody>
          <a:bodyPr>
            <a:normAutofit lnSpcReduction="10000"/>
          </a:bodyPr>
          <a:lstStyle/>
          <a:p>
            <a:pPr eaLnBrk="1" hangingPunct="1">
              <a:lnSpc>
                <a:spcPct val="80000"/>
              </a:lnSpc>
            </a:pPr>
            <a:r>
              <a:rPr lang="tr-TR" altLang="tr-TR" sz="2000" b="1">
                <a:solidFill>
                  <a:srgbClr val="FF0000"/>
                </a:solidFill>
                <a:ea typeface="ＭＳ Ｐゴシック" panose="020B0600070205080204" pitchFamily="34" charset="-128"/>
              </a:rPr>
              <a:t>Problem davranış sonrasında çocuğun ödül kaynağından uzaklaştırılması </a:t>
            </a:r>
            <a:r>
              <a:rPr lang="tr-TR" altLang="tr-TR" sz="2000">
                <a:ea typeface="ＭＳ Ｐゴシック" panose="020B0600070205080204" pitchFamily="34" charset="-128"/>
              </a:rPr>
              <a:t>olarak tanımlanabilir.</a:t>
            </a:r>
          </a:p>
          <a:p>
            <a:pPr eaLnBrk="1" hangingPunct="1">
              <a:lnSpc>
                <a:spcPct val="80000"/>
              </a:lnSpc>
            </a:pPr>
            <a:r>
              <a:rPr lang="tr-TR" altLang="tr-TR" sz="2000">
                <a:ea typeface="ＭＳ Ｐゴシック" panose="020B0600070205080204" pitchFamily="34" charset="-128"/>
              </a:rPr>
              <a:t>Çocuğun </a:t>
            </a:r>
            <a:r>
              <a:rPr lang="tr-TR" altLang="tr-TR" sz="2000" b="1">
                <a:solidFill>
                  <a:srgbClr val="FF0000"/>
                </a:solidFill>
                <a:ea typeface="ＭＳ Ｐゴシック" panose="020B0600070205080204" pitchFamily="34" charset="-128"/>
              </a:rPr>
              <a:t>bulunduğu ortam çocuk için ödüllendirici değilse, o ortamda bulunmaktan hoşlanmıyorsa kullanılamaz.</a:t>
            </a:r>
          </a:p>
          <a:p>
            <a:pPr eaLnBrk="1" hangingPunct="1">
              <a:lnSpc>
                <a:spcPct val="80000"/>
              </a:lnSpc>
            </a:pPr>
            <a:r>
              <a:rPr lang="tr-TR" altLang="tr-TR" sz="2000">
                <a:ea typeface="ＭＳ Ｐゴシック" panose="020B0600070205080204" pitchFamily="34" charset="-128"/>
              </a:rPr>
              <a:t>Mola yönteminde çocuğun sınıftan ya da etkinlikten ne kadar süre uzaklaştırılacağı önemlidir. Bu sürenin </a:t>
            </a:r>
            <a:r>
              <a:rPr lang="tr-TR" altLang="tr-TR" sz="2000" b="1">
                <a:solidFill>
                  <a:srgbClr val="FF0000"/>
                </a:solidFill>
                <a:ea typeface="ＭＳ Ｐゴシック" panose="020B0600070205080204" pitchFamily="34" charset="-128"/>
              </a:rPr>
              <a:t>küçük çocuklar için 2-8 dakika </a:t>
            </a:r>
            <a:r>
              <a:rPr lang="tr-TR" altLang="tr-TR" sz="2000">
                <a:ea typeface="ＭＳ Ｐゴシック" panose="020B0600070205080204" pitchFamily="34" charset="-128"/>
              </a:rPr>
              <a:t>olması önerilmektedir.</a:t>
            </a:r>
          </a:p>
          <a:p>
            <a:pPr eaLnBrk="1" hangingPunct="1">
              <a:lnSpc>
                <a:spcPct val="80000"/>
              </a:lnSpc>
            </a:pPr>
            <a:r>
              <a:rPr lang="tr-TR" altLang="tr-TR" sz="2000">
                <a:ea typeface="ＭＳ Ｐゴシック" panose="020B0600070205080204" pitchFamily="34" charset="-128"/>
              </a:rPr>
              <a:t>Uygulama öncesinde </a:t>
            </a:r>
            <a:r>
              <a:rPr lang="tr-TR" altLang="tr-TR" sz="2000" b="1">
                <a:solidFill>
                  <a:srgbClr val="FF0000"/>
                </a:solidFill>
                <a:ea typeface="ＭＳ Ｐゴシック" panose="020B0600070205080204" pitchFamily="34" charset="-128"/>
              </a:rPr>
              <a:t>çocuğun problem davranışı ve sonucunu fark etmesini sağlamak önemlidir</a:t>
            </a:r>
            <a:r>
              <a:rPr lang="tr-TR" altLang="tr-TR" sz="2000">
                <a:ea typeface="ＭＳ Ｐゴシック" panose="020B0600070205080204" pitchFamily="34" charset="-128"/>
              </a:rPr>
              <a:t>. Molanın nasıl uygulanacağı önceden belirlenmelidir.</a:t>
            </a:r>
          </a:p>
          <a:p>
            <a:pPr eaLnBrk="1" hangingPunct="1">
              <a:lnSpc>
                <a:spcPct val="80000"/>
              </a:lnSpc>
            </a:pPr>
            <a:r>
              <a:rPr lang="tr-TR" altLang="tr-TR" sz="2000">
                <a:ea typeface="ＭＳ Ｐゴシック" panose="020B0600070205080204" pitchFamily="34" charset="-128"/>
              </a:rPr>
              <a:t>Bu yöntem öğrenci için </a:t>
            </a:r>
            <a:r>
              <a:rPr lang="tr-TR" altLang="tr-TR" sz="2000" b="1">
                <a:solidFill>
                  <a:srgbClr val="FF0000"/>
                </a:solidFill>
                <a:ea typeface="ＭＳ Ｐゴシック" panose="020B0600070205080204" pitchFamily="34" charset="-128"/>
              </a:rPr>
              <a:t>sınırlayıcı</a:t>
            </a:r>
            <a:r>
              <a:rPr lang="tr-TR" altLang="tr-TR" sz="2000">
                <a:ea typeface="ＭＳ Ｐゴシック" panose="020B0600070205080204" pitchFamily="34" charset="-128"/>
              </a:rPr>
              <a:t> bir yöntemdir. Bu nedenle öncelikle daha az sınırlayıcı yöntemler kullanılmalı, bunlar etkili olmadığında mola yöntemi denenmelidir.</a:t>
            </a:r>
          </a:p>
          <a:p>
            <a:pPr eaLnBrk="1" hangingPunct="1">
              <a:lnSpc>
                <a:spcPct val="80000"/>
              </a:lnSpc>
            </a:pPr>
            <a:r>
              <a:rPr lang="tr-TR" altLang="tr-TR" sz="2000" b="1">
                <a:solidFill>
                  <a:srgbClr val="FF0000"/>
                </a:solidFill>
                <a:ea typeface="ＭＳ Ｐゴシック" panose="020B0600070205080204" pitchFamily="34" charset="-128"/>
              </a:rPr>
              <a:t>Uygulanması kolay </a:t>
            </a:r>
            <a:r>
              <a:rPr lang="tr-TR" altLang="tr-TR" sz="2000">
                <a:ea typeface="ＭＳ Ｐゴシック" panose="020B0600070205080204" pitchFamily="34" charset="-128"/>
              </a:rPr>
              <a:t>olan ve </a:t>
            </a:r>
            <a:r>
              <a:rPr lang="tr-TR" altLang="tr-TR" sz="2000" b="1">
                <a:solidFill>
                  <a:srgbClr val="FF0000"/>
                </a:solidFill>
                <a:ea typeface="ＭＳ Ｐゴシック" panose="020B0600070205080204" pitchFamily="34" charset="-128"/>
              </a:rPr>
              <a:t>etkisi çabuk gözlenen </a:t>
            </a:r>
            <a:r>
              <a:rPr lang="tr-TR" altLang="tr-TR" sz="2000">
                <a:ea typeface="ＭＳ Ｐゴシック" panose="020B0600070205080204" pitchFamily="34" charset="-128"/>
              </a:rPr>
              <a:t>bu yöntemin önemli bir dezavantajı çocuğun sınıftan ya da etkinlikten uzaklaştırılması sonucunda </a:t>
            </a:r>
            <a:r>
              <a:rPr lang="tr-TR" altLang="tr-TR" sz="2000" b="1">
                <a:solidFill>
                  <a:srgbClr val="FF0000"/>
                </a:solidFill>
                <a:ea typeface="ＭＳ Ｐゴシック" panose="020B0600070205080204" pitchFamily="34" charset="-128"/>
              </a:rPr>
              <a:t>akademik performansı </a:t>
            </a:r>
            <a:r>
              <a:rPr lang="tr-TR" altLang="tr-TR" sz="2000">
                <a:ea typeface="ＭＳ Ｐゴシック" panose="020B0600070205080204" pitchFamily="34" charset="-128"/>
              </a:rPr>
              <a:t>ya da</a:t>
            </a:r>
            <a:r>
              <a:rPr lang="tr-TR" altLang="tr-TR" sz="2000" b="1" i="1">
                <a:ea typeface="ＭＳ Ｐゴシック" panose="020B0600070205080204" pitchFamily="34" charset="-128"/>
              </a:rPr>
              <a:t> </a:t>
            </a:r>
            <a:r>
              <a:rPr lang="tr-TR" altLang="tr-TR" sz="2000" b="1">
                <a:solidFill>
                  <a:srgbClr val="FF0000"/>
                </a:solidFill>
                <a:ea typeface="ＭＳ Ｐゴシック" panose="020B0600070205080204" pitchFamily="34" charset="-128"/>
              </a:rPr>
              <a:t>başarısının olumsuz yönde etkilenebilecek</a:t>
            </a:r>
            <a:r>
              <a:rPr lang="tr-TR" altLang="tr-TR" sz="2000">
                <a:solidFill>
                  <a:srgbClr val="FF0000"/>
                </a:solidFill>
                <a:ea typeface="ＭＳ Ｐゴシック" panose="020B0600070205080204" pitchFamily="34" charset="-128"/>
              </a:rPr>
              <a:t> </a:t>
            </a:r>
            <a:r>
              <a:rPr lang="tr-TR" altLang="tr-TR" sz="2000">
                <a:ea typeface="ＭＳ Ｐゴシック" panose="020B0600070205080204" pitchFamily="34" charset="-128"/>
              </a:rPr>
              <a:t>olmasıdır. </a:t>
            </a:r>
          </a:p>
          <a:p>
            <a:pPr eaLnBrk="1" hangingPunct="1">
              <a:lnSpc>
                <a:spcPct val="80000"/>
              </a:lnSpc>
            </a:pPr>
            <a:r>
              <a:rPr lang="tr-TR" altLang="tr-TR" sz="2000">
                <a:ea typeface="ＭＳ Ｐゴシック" panose="020B0600070205080204" pitchFamily="34" charset="-128"/>
              </a:rPr>
              <a:t>Bazen </a:t>
            </a:r>
            <a:r>
              <a:rPr lang="tr-TR" altLang="tr-TR" sz="2000" b="1">
                <a:solidFill>
                  <a:srgbClr val="FF0000"/>
                </a:solidFill>
                <a:ea typeface="ＭＳ Ｐゴシック" panose="020B0600070205080204" pitchFamily="34" charset="-128"/>
              </a:rPr>
              <a:t>çocuk ortamdan uzaklaştırılmayı ceza değil ödül gibi </a:t>
            </a:r>
            <a:r>
              <a:rPr lang="tr-TR" altLang="tr-TR" sz="2000">
                <a:ea typeface="ＭＳ Ｐゴシック" panose="020B0600070205080204" pitchFamily="34" charset="-128"/>
              </a:rPr>
              <a:t>görebilmektedir.</a:t>
            </a:r>
          </a:p>
        </p:txBody>
      </p:sp>
      <p:sp>
        <p:nvSpPr>
          <p:cNvPr id="32772"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26FF6584-6650-4546-B13B-5D17AE7063E4}" type="slidenum">
              <a:rPr kumimoji="0" lang="tr-TR" altLang="tr-TR">
                <a:solidFill>
                  <a:schemeClr val="tx2"/>
                </a:solidFill>
              </a:rPr>
              <a:pPr eaLnBrk="1" hangingPunct="1"/>
              <a:t>18</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113732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Başlık"/>
          <p:cNvSpPr>
            <a:spLocks noGrp="1"/>
          </p:cNvSpPr>
          <p:nvPr>
            <p:ph type="title"/>
          </p:nvPr>
        </p:nvSpPr>
        <p:spPr>
          <a:xfrm>
            <a:off x="1981200" y="704850"/>
            <a:ext cx="8401050" cy="636588"/>
          </a:xfrm>
        </p:spPr>
        <p:txBody>
          <a:bodyPr/>
          <a:lstStyle/>
          <a:p>
            <a:pPr marL="342900" indent="-342900" algn="ctr">
              <a:lnSpc>
                <a:spcPct val="80000"/>
              </a:lnSpc>
            </a:pPr>
            <a:r>
              <a:rPr lang="tr-TR" altLang="tr-TR" sz="3200" b="1">
                <a:solidFill>
                  <a:srgbClr val="C00000"/>
                </a:solidFill>
                <a:ea typeface="ＭＳ Ｐゴシック" panose="020B0600070205080204" pitchFamily="34" charset="-128"/>
              </a:rPr>
              <a:t>D. Belirlenen yöntemin uygulanması</a:t>
            </a:r>
            <a:endParaRPr lang="en-US" altLang="tr-TR" sz="3600" b="1">
              <a:solidFill>
                <a:srgbClr val="C00000"/>
              </a:solidFill>
              <a:ea typeface="ＭＳ Ｐゴシック" panose="020B0600070205080204" pitchFamily="34" charset="-128"/>
            </a:endParaRPr>
          </a:p>
        </p:txBody>
      </p:sp>
      <p:sp>
        <p:nvSpPr>
          <p:cNvPr id="33795" name="2 İçerik Yer Tutucusu"/>
          <p:cNvSpPr>
            <a:spLocks noGrp="1"/>
          </p:cNvSpPr>
          <p:nvPr>
            <p:ph idx="1"/>
          </p:nvPr>
        </p:nvSpPr>
        <p:spPr>
          <a:xfrm>
            <a:off x="1992314" y="1341439"/>
            <a:ext cx="8389937" cy="5159375"/>
          </a:xfrm>
        </p:spPr>
        <p:txBody>
          <a:bodyPr/>
          <a:lstStyle/>
          <a:p>
            <a:pPr eaLnBrk="1" hangingPunct="1">
              <a:lnSpc>
                <a:spcPct val="80000"/>
              </a:lnSpc>
            </a:pPr>
            <a:r>
              <a:rPr lang="tr-TR" altLang="tr-TR" sz="2000">
                <a:ea typeface="ＭＳ Ｐゴシック" panose="020B0600070205080204" pitchFamily="34" charset="-128"/>
              </a:rPr>
              <a:t>Bu aşamada öğretmen problem davranışı olan çocuğa diğerlerinden farklı davranmak ve dikkatini daha fazla bu çocuğa yönlendirmek durumunda kalacaktır. Bu durumu </a:t>
            </a:r>
            <a:r>
              <a:rPr lang="tr-TR" altLang="tr-TR" sz="2000" b="1">
                <a:solidFill>
                  <a:srgbClr val="FF0000"/>
                </a:solidFill>
                <a:ea typeface="ＭＳ Ｐゴシック" panose="020B0600070205080204" pitchFamily="34" charset="-128"/>
              </a:rPr>
              <a:t>diğer çocuklara açıklamak</a:t>
            </a:r>
            <a:r>
              <a:rPr lang="tr-TR" altLang="tr-TR" sz="2000">
                <a:solidFill>
                  <a:srgbClr val="FF0000"/>
                </a:solidFill>
                <a:ea typeface="ＭＳ Ｐゴシック" panose="020B0600070205080204" pitchFamily="34" charset="-128"/>
              </a:rPr>
              <a:t> </a:t>
            </a:r>
            <a:r>
              <a:rPr lang="tr-TR" altLang="tr-TR" sz="2000">
                <a:ea typeface="ＭＳ Ｐゴシック" panose="020B0600070205080204" pitchFamily="34" charset="-128"/>
              </a:rPr>
              <a:t>uygulanan davranış değiştirme programının başarısı için önemlidir.</a:t>
            </a:r>
          </a:p>
          <a:p>
            <a:pPr eaLnBrk="1" hangingPunct="1">
              <a:lnSpc>
                <a:spcPct val="80000"/>
              </a:lnSpc>
            </a:pPr>
            <a:r>
              <a:rPr lang="tr-TR" altLang="tr-TR" sz="2000">
                <a:ea typeface="ＭＳ Ｐゴシック" panose="020B0600070205080204" pitchFamily="34" charset="-128"/>
              </a:rPr>
              <a:t>Problem davranış için uygun yöntem seçiminde uyulması gereken </a:t>
            </a:r>
            <a:r>
              <a:rPr lang="tr-TR" altLang="tr-TR" sz="2000" b="1">
                <a:solidFill>
                  <a:srgbClr val="FF0000"/>
                </a:solidFill>
                <a:ea typeface="ＭＳ Ｐゴシック" panose="020B0600070205080204" pitchFamily="34" charset="-128"/>
              </a:rPr>
              <a:t>temel kural, çocuk için en az sınırlayıcı olan yönteme öncelik </a:t>
            </a:r>
            <a:r>
              <a:rPr lang="tr-TR" altLang="tr-TR" sz="2000">
                <a:ea typeface="ＭＳ Ｐゴシック" panose="020B0600070205080204" pitchFamily="34" charset="-128"/>
              </a:rPr>
              <a:t>verilmesidir. Yöntem seçilirken davranışın ve çocuğun özelliklerini göz önüne alarak, en az sınırlayıcı yöntemden (problem davranışın ödüllendirme yolu ile azaltılması) daha fazla sınırlayıcı yöntemlere (mola) doğru seçim yapılmalıdır.</a:t>
            </a:r>
          </a:p>
          <a:p>
            <a:pPr eaLnBrk="1" hangingPunct="1">
              <a:lnSpc>
                <a:spcPct val="80000"/>
              </a:lnSpc>
            </a:pPr>
            <a:r>
              <a:rPr lang="tr-TR" altLang="tr-TR" sz="2000">
                <a:ea typeface="ＭＳ Ｐゴシック" panose="020B0600070205080204" pitchFamily="34" charset="-128"/>
              </a:rPr>
              <a:t>Problem davranışın ortadan kaldırılmasında kullanılan yöntemlerin </a:t>
            </a:r>
            <a:r>
              <a:rPr lang="tr-TR" altLang="tr-TR" sz="2000" b="1">
                <a:solidFill>
                  <a:srgbClr val="FF0000"/>
                </a:solidFill>
                <a:ea typeface="ＭＳ Ｐゴシック" panose="020B0600070205080204" pitchFamily="34" charset="-128"/>
              </a:rPr>
              <a:t>tutarlı bir şekilde uygulanması</a:t>
            </a:r>
            <a:r>
              <a:rPr lang="tr-TR" altLang="tr-TR" sz="2000" b="1">
                <a:ea typeface="ＭＳ Ｐゴシック" panose="020B0600070205080204" pitchFamily="34" charset="-128"/>
              </a:rPr>
              <a:t> </a:t>
            </a:r>
            <a:r>
              <a:rPr lang="tr-TR" altLang="tr-TR" sz="2000">
                <a:ea typeface="ＭＳ Ｐゴシック" panose="020B0600070205080204" pitchFamily="34" charset="-128"/>
              </a:rPr>
              <a:t>hayati öneme sahiptir. Burada hem </a:t>
            </a:r>
            <a:r>
              <a:rPr lang="tr-TR" altLang="tr-TR" sz="2000" b="1">
                <a:solidFill>
                  <a:srgbClr val="FF0000"/>
                </a:solidFill>
                <a:ea typeface="ＭＳ Ｐゴシック" panose="020B0600070205080204" pitchFamily="34" charset="-128"/>
              </a:rPr>
              <a:t>öğretmenin kendi içindeki tutarlılığı</a:t>
            </a:r>
            <a:r>
              <a:rPr lang="tr-TR" altLang="tr-TR" sz="2000" b="1">
                <a:ea typeface="ＭＳ Ｐゴシック" panose="020B0600070205080204" pitchFamily="34" charset="-128"/>
              </a:rPr>
              <a:t> </a:t>
            </a:r>
            <a:r>
              <a:rPr lang="tr-TR" altLang="tr-TR" sz="2000">
                <a:ea typeface="ＭＳ Ｐゴシック" panose="020B0600070205080204" pitchFamily="34" charset="-128"/>
              </a:rPr>
              <a:t>hem de </a:t>
            </a:r>
            <a:r>
              <a:rPr lang="tr-TR" altLang="tr-TR" sz="2000" b="1">
                <a:solidFill>
                  <a:srgbClr val="FF0000"/>
                </a:solidFill>
                <a:ea typeface="ＭＳ Ｐゴシック" panose="020B0600070205080204" pitchFamily="34" charset="-128"/>
              </a:rPr>
              <a:t>öğretmen ile diğer öğretmenler, çalışanlar ve anne-babaların tutarlılığı</a:t>
            </a:r>
            <a:r>
              <a:rPr lang="tr-TR" altLang="tr-TR" sz="2000">
                <a:solidFill>
                  <a:srgbClr val="FF0000"/>
                </a:solidFill>
                <a:ea typeface="ＭＳ Ｐゴシック" panose="020B0600070205080204" pitchFamily="34" charset="-128"/>
              </a:rPr>
              <a:t> </a:t>
            </a:r>
            <a:r>
              <a:rPr lang="tr-TR" altLang="tr-TR" sz="2000">
                <a:ea typeface="ＭＳ Ｐゴシック" panose="020B0600070205080204" pitchFamily="34" charset="-128"/>
              </a:rPr>
              <a:t>önemlidir.</a:t>
            </a:r>
          </a:p>
          <a:p>
            <a:pPr eaLnBrk="1" hangingPunct="1">
              <a:lnSpc>
                <a:spcPct val="80000"/>
              </a:lnSpc>
            </a:pPr>
            <a:r>
              <a:rPr lang="tr-TR" altLang="tr-TR" sz="2000">
                <a:ea typeface="ＭＳ Ｐゴシック" panose="020B0600070205080204" pitchFamily="34" charset="-128"/>
              </a:rPr>
              <a:t>Uygulanan yöntem konusunda </a:t>
            </a:r>
            <a:r>
              <a:rPr lang="tr-TR" altLang="tr-TR" sz="2000" b="1">
                <a:solidFill>
                  <a:srgbClr val="FF0000"/>
                </a:solidFill>
                <a:ea typeface="ＭＳ Ｐゴシック" panose="020B0600070205080204" pitchFamily="34" charset="-128"/>
              </a:rPr>
              <a:t>anne-babanın bilgilendirilmesi </a:t>
            </a:r>
            <a:r>
              <a:rPr lang="tr-TR" altLang="tr-TR" sz="2000">
                <a:ea typeface="ＭＳ Ｐゴシック" panose="020B0600070205080204" pitchFamily="34" charset="-128"/>
              </a:rPr>
              <a:t>ve </a:t>
            </a:r>
            <a:r>
              <a:rPr lang="tr-TR" altLang="tr-TR" sz="2000" b="1">
                <a:solidFill>
                  <a:srgbClr val="FF0000"/>
                </a:solidFill>
                <a:ea typeface="ＭＳ Ｐゴシック" panose="020B0600070205080204" pitchFamily="34" charset="-128"/>
              </a:rPr>
              <a:t>evde de aynı yöntemin izlenmesinin </a:t>
            </a:r>
            <a:r>
              <a:rPr lang="tr-TR" altLang="tr-TR" sz="2000">
                <a:ea typeface="ＭＳ Ｐゴシック" panose="020B0600070205080204" pitchFamily="34" charset="-128"/>
              </a:rPr>
              <a:t>istenmesiyle problem davranışın ortadan kaldırılmasında başarılabilmektedir.</a:t>
            </a:r>
          </a:p>
        </p:txBody>
      </p:sp>
      <p:sp>
        <p:nvSpPr>
          <p:cNvPr id="5" name="4 Altbilgi Yer Tutucusu"/>
          <p:cNvSpPr>
            <a:spLocks noGrp="1"/>
          </p:cNvSpPr>
          <p:nvPr>
            <p:ph type="ftr" sz="quarter" idx="11"/>
          </p:nvPr>
        </p:nvSpPr>
        <p:spPr/>
        <p:txBody>
          <a:bodyPr/>
          <a:lstStyle/>
          <a:p>
            <a:pPr>
              <a:defRPr/>
            </a:pPr>
            <a:endParaRPr lang="tr-TR"/>
          </a:p>
        </p:txBody>
      </p:sp>
      <p:sp>
        <p:nvSpPr>
          <p:cNvPr id="33797"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9B139932-4FFA-4C86-B6A0-FD8994B3438C}" type="slidenum">
              <a:rPr kumimoji="0" lang="tr-TR" altLang="tr-TR">
                <a:solidFill>
                  <a:schemeClr val="tx2"/>
                </a:solidFill>
              </a:rPr>
              <a:pPr eaLnBrk="1" hangingPunct="1"/>
              <a:t>19</a:t>
            </a:fld>
            <a:endParaRPr kumimoji="0" lang="tr-TR" altLang="tr-TR">
              <a:solidFill>
                <a:schemeClr val="tx2"/>
              </a:solidFill>
            </a:endParaRPr>
          </a:p>
        </p:txBody>
      </p:sp>
    </p:spTree>
    <p:extLst>
      <p:ext uri="{BB962C8B-B14F-4D97-AF65-F5344CB8AC3E}">
        <p14:creationId xmlns:p14="http://schemas.microsoft.com/office/powerpoint/2010/main" val="653094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08213" y="765176"/>
            <a:ext cx="7999412" cy="576263"/>
          </a:xfrm>
        </p:spPr>
        <p:txBody>
          <a:bodyPr/>
          <a:lstStyle/>
          <a:p>
            <a:pPr algn="ctr" eaLnBrk="1" hangingPunct="1"/>
            <a:r>
              <a:rPr lang="tr-TR" altLang="tr-TR" sz="3200" b="1">
                <a:solidFill>
                  <a:srgbClr val="C00000"/>
                </a:solidFill>
                <a:ea typeface="ＭＳ Ｐゴシック" panose="020B0600070205080204" pitchFamily="34" charset="-128"/>
              </a:rPr>
              <a:t>1.a. Sınıf kurallarını belirleme</a:t>
            </a:r>
          </a:p>
        </p:txBody>
      </p:sp>
      <p:sp>
        <p:nvSpPr>
          <p:cNvPr id="15363" name="Rectangle 3"/>
          <p:cNvSpPr>
            <a:spLocks noGrp="1" noChangeArrowheads="1"/>
          </p:cNvSpPr>
          <p:nvPr>
            <p:ph idx="1"/>
          </p:nvPr>
        </p:nvSpPr>
        <p:spPr>
          <a:xfrm>
            <a:off x="1992313" y="1268413"/>
            <a:ext cx="8424862" cy="5160962"/>
          </a:xfrm>
        </p:spPr>
        <p:txBody>
          <a:bodyPr/>
          <a:lstStyle/>
          <a:p>
            <a:pPr eaLnBrk="1" hangingPunct="1">
              <a:lnSpc>
                <a:spcPct val="80000"/>
              </a:lnSpc>
            </a:pPr>
            <a:r>
              <a:rPr lang="tr-TR" altLang="tr-TR" sz="1900">
                <a:solidFill>
                  <a:schemeClr val="tx2"/>
                </a:solidFill>
                <a:ea typeface="ＭＳ Ｐゴシック" panose="020B0600070205080204" pitchFamily="34" charset="-128"/>
              </a:rPr>
              <a:t>Etkili sınıf yönetimi yapan öğretmen problem davranışın ortaya çıkmasını beklemez, çıkmaması için önlemler alır.</a:t>
            </a:r>
          </a:p>
          <a:p>
            <a:pPr eaLnBrk="1" hangingPunct="1">
              <a:lnSpc>
                <a:spcPct val="80000"/>
              </a:lnSpc>
            </a:pPr>
            <a:r>
              <a:rPr lang="tr-TR" altLang="tr-TR" sz="1900">
                <a:solidFill>
                  <a:schemeClr val="tx2"/>
                </a:solidFill>
                <a:ea typeface="ＭＳ Ｐゴシック" panose="020B0600070205080204" pitchFamily="34" charset="-128"/>
              </a:rPr>
              <a:t>Etkili sınıf yönetiminin en önemli boyutu sınıf kurallarının oluşturulması, öğretilmesi ve bu kurallara uyulması için önlemlerin alınmasıdır.</a:t>
            </a:r>
          </a:p>
          <a:p>
            <a:pPr eaLnBrk="1" hangingPunct="1">
              <a:lnSpc>
                <a:spcPct val="80000"/>
              </a:lnSpc>
            </a:pPr>
            <a:r>
              <a:rPr lang="tr-TR" altLang="tr-TR" sz="1900" b="1">
                <a:solidFill>
                  <a:schemeClr val="tx2"/>
                </a:solidFill>
                <a:ea typeface="ＭＳ Ｐゴシック" panose="020B0600070205080204" pitchFamily="34" charset="-128"/>
              </a:rPr>
              <a:t>Kuralların oluşturulması;</a:t>
            </a:r>
            <a:r>
              <a:rPr lang="tr-TR" altLang="tr-TR" sz="1900">
                <a:solidFill>
                  <a:schemeClr val="tx2"/>
                </a:solidFill>
                <a:ea typeface="ＭＳ Ｐゴシック" panose="020B0600070205080204" pitchFamily="34" charset="-128"/>
              </a:rPr>
              <a:t> okullar açıldıktan sonra en geç bir hafta içinde sınıfta uyulması gereken kurallar (5-8) öğrencilerle birlikte oluşturulur; her kural açık, anlaşılır ve işlevsel olarak tanımlanır, öğrencilerle bu kurallara uymanın ya da uymamanın sonuçları tartışılır, çeşitli rol oyunları ile bu sonuçları anlamaları sağlanır ve olumlu ifadelerle büyük bir kartona yazılarak (küçük sınıflar için resimlenerek) sınıfta öğrencilerin görebileceği bir yere asılır.</a:t>
            </a:r>
          </a:p>
          <a:p>
            <a:pPr eaLnBrk="1" hangingPunct="1">
              <a:lnSpc>
                <a:spcPct val="80000"/>
              </a:lnSpc>
            </a:pPr>
            <a:r>
              <a:rPr lang="tr-TR" altLang="tr-TR" sz="1900" b="1">
                <a:solidFill>
                  <a:schemeClr val="tx2"/>
                </a:solidFill>
                <a:ea typeface="ＭＳ Ｐゴシック" panose="020B0600070205080204" pitchFamily="34" charset="-128"/>
              </a:rPr>
              <a:t>Kuralların öğretiminde aşamalar;</a:t>
            </a:r>
            <a:r>
              <a:rPr lang="tr-TR" altLang="tr-TR" sz="1900">
                <a:solidFill>
                  <a:schemeClr val="tx2"/>
                </a:solidFill>
                <a:ea typeface="ＭＳ Ｐゴシック" panose="020B0600070205080204" pitchFamily="34" charset="-128"/>
              </a:rPr>
              <a:t> öğrencilere kuralların tanıtımı yapılır, kurala nasıl uyulacağına ilişkin model olunur, bireysel veya grup olarak prova etmelerine olanak verilir, her kurala ilişkin olumlu ve olumsuz örnekler sunulur, rol oynamaları sağlanır ve hangi ortamlarda hangi kuralların önemli olduğu açıklanır. </a:t>
            </a:r>
          </a:p>
          <a:p>
            <a:pPr eaLnBrk="1" hangingPunct="1">
              <a:lnSpc>
                <a:spcPct val="80000"/>
              </a:lnSpc>
            </a:pPr>
            <a:r>
              <a:rPr lang="tr-TR" altLang="tr-TR" sz="1900" b="1">
                <a:solidFill>
                  <a:schemeClr val="tx2"/>
                </a:solidFill>
                <a:ea typeface="ＭＳ Ｐゴシック" panose="020B0600070205080204" pitchFamily="34" charset="-128"/>
              </a:rPr>
              <a:t>Kurallara uyulması için önlemlerin alınması;</a:t>
            </a:r>
            <a:r>
              <a:rPr lang="tr-TR" altLang="tr-TR" sz="1900">
                <a:solidFill>
                  <a:schemeClr val="tx2"/>
                </a:solidFill>
                <a:ea typeface="ＭＳ Ｐゴシック" panose="020B0600070205080204" pitchFamily="34" charset="-128"/>
              </a:rPr>
              <a:t> öğretmenin gün içinde çocukları izlemesi, kurallara uyanları ödüllendirmesi, uyulmadığını gördüğünde çocukların dikkatini kurallar panosuna çekmesi sınıf yönetimi açısından </a:t>
            </a:r>
            <a:r>
              <a:rPr lang="tr-TR" altLang="tr-TR" sz="1900">
                <a:ea typeface="ＭＳ Ｐゴシック" panose="020B0600070205080204" pitchFamily="34" charset="-128"/>
              </a:rPr>
              <a:t>önemlidir.</a:t>
            </a:r>
          </a:p>
        </p:txBody>
      </p:sp>
      <p:sp>
        <p:nvSpPr>
          <p:cNvPr id="15364"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686F87EC-2B44-4E51-A963-17AD82D333D6}" type="slidenum">
              <a:rPr kumimoji="0" lang="tr-TR" altLang="tr-TR">
                <a:solidFill>
                  <a:schemeClr val="tx2"/>
                </a:solidFill>
              </a:rPr>
              <a:pPr eaLnBrk="1" hangingPunct="1"/>
              <a:t>2</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4219967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Başlık"/>
          <p:cNvSpPr>
            <a:spLocks noGrp="1"/>
          </p:cNvSpPr>
          <p:nvPr>
            <p:ph type="title"/>
          </p:nvPr>
        </p:nvSpPr>
        <p:spPr>
          <a:xfrm>
            <a:off x="1992313" y="704851"/>
            <a:ext cx="8032750" cy="1139825"/>
          </a:xfrm>
        </p:spPr>
        <p:txBody>
          <a:bodyPr/>
          <a:lstStyle/>
          <a:p>
            <a:pPr algn="ctr" eaLnBrk="1" hangingPunct="1"/>
            <a:r>
              <a:rPr lang="tr-TR" altLang="tr-TR" sz="3200" b="1">
                <a:solidFill>
                  <a:srgbClr val="C00000"/>
                </a:solidFill>
                <a:ea typeface="ＭＳ Ｐゴシック" panose="020B0600070205080204" pitchFamily="34" charset="-128"/>
              </a:rPr>
              <a:t>E. Yöntemin uygulama sonuçlarının değerlendirilmesi</a:t>
            </a:r>
            <a:endParaRPr lang="en-US" altLang="tr-TR" sz="2800" b="1">
              <a:solidFill>
                <a:srgbClr val="C00000"/>
              </a:solidFill>
              <a:ea typeface="ＭＳ Ｐゴシック" panose="020B0600070205080204" pitchFamily="34" charset="-128"/>
            </a:endParaRPr>
          </a:p>
        </p:txBody>
      </p:sp>
      <p:sp>
        <p:nvSpPr>
          <p:cNvPr id="34819" name="2 İçerik Yer Tutucusu"/>
          <p:cNvSpPr>
            <a:spLocks noGrp="1"/>
          </p:cNvSpPr>
          <p:nvPr>
            <p:ph idx="1"/>
          </p:nvPr>
        </p:nvSpPr>
        <p:spPr>
          <a:xfrm>
            <a:off x="1992314" y="1844675"/>
            <a:ext cx="8461375" cy="4584700"/>
          </a:xfrm>
        </p:spPr>
        <p:txBody>
          <a:bodyPr/>
          <a:lstStyle/>
          <a:p>
            <a:pPr eaLnBrk="1" hangingPunct="1">
              <a:lnSpc>
                <a:spcPct val="80000"/>
              </a:lnSpc>
            </a:pPr>
            <a:r>
              <a:rPr lang="tr-TR" altLang="tr-TR" sz="2000">
                <a:ea typeface="ＭＳ Ｐゴシック" panose="020B0600070205080204" pitchFamily="34" charset="-128"/>
              </a:rPr>
              <a:t>Hangi yöntem seçilirse seçilsin, uygulamaya geçmeden önce davranış değerlendirilmeli, </a:t>
            </a:r>
            <a:r>
              <a:rPr lang="tr-TR" altLang="tr-TR" sz="2000" b="1">
                <a:solidFill>
                  <a:srgbClr val="FF0000"/>
                </a:solidFill>
                <a:ea typeface="ＭＳ Ｐゴシック" panose="020B0600070205080204" pitchFamily="34" charset="-128"/>
              </a:rPr>
              <a:t>uygulama öncesinde davranışın sıklığı, süresi ya da şiddet</a:t>
            </a:r>
            <a:r>
              <a:rPr lang="tr-TR" altLang="tr-TR" sz="2000" b="1">
                <a:ea typeface="ＭＳ Ｐゴシック" panose="020B0600070205080204" pitchFamily="34" charset="-128"/>
              </a:rPr>
              <a:t>i</a:t>
            </a:r>
            <a:r>
              <a:rPr lang="tr-TR" altLang="tr-TR" sz="2000">
                <a:ea typeface="ＭＳ Ｐゴシック" panose="020B0600070205080204" pitchFamily="34" charset="-128"/>
              </a:rPr>
              <a:t> belirlenmelidir.</a:t>
            </a:r>
          </a:p>
          <a:p>
            <a:pPr eaLnBrk="1" hangingPunct="1">
              <a:lnSpc>
                <a:spcPct val="80000"/>
              </a:lnSpc>
            </a:pPr>
            <a:r>
              <a:rPr lang="tr-TR" altLang="tr-TR" sz="2000">
                <a:ea typeface="ＭＳ Ｐゴシック" panose="020B0600070205080204" pitchFamily="34" charset="-128"/>
              </a:rPr>
              <a:t>Yöntem </a:t>
            </a:r>
            <a:r>
              <a:rPr lang="tr-TR" altLang="tr-TR" sz="2000" b="1">
                <a:solidFill>
                  <a:srgbClr val="FF0000"/>
                </a:solidFill>
                <a:ea typeface="ＭＳ Ｐゴシック" panose="020B0600070205080204" pitchFamily="34" charset="-128"/>
              </a:rPr>
              <a:t>uygulanmaya başladıktan sonrada sürekli veri toplanmalı ve yöntemin davranış üzerindeki etkisi </a:t>
            </a:r>
            <a:r>
              <a:rPr lang="tr-TR" altLang="tr-TR" sz="2000">
                <a:ea typeface="ＭＳ Ｐゴシック" panose="020B0600070205080204" pitchFamily="34" charset="-128"/>
              </a:rPr>
              <a:t>belirlenmelidir.</a:t>
            </a:r>
          </a:p>
          <a:p>
            <a:pPr eaLnBrk="1" hangingPunct="1">
              <a:lnSpc>
                <a:spcPct val="80000"/>
              </a:lnSpc>
            </a:pPr>
            <a:r>
              <a:rPr lang="tr-TR" altLang="tr-TR" sz="2000" b="1">
                <a:solidFill>
                  <a:srgbClr val="FF0000"/>
                </a:solidFill>
                <a:ea typeface="ＭＳ Ｐゴシック" panose="020B0600070205080204" pitchFamily="34" charset="-128"/>
              </a:rPr>
              <a:t>Uygulama sürecinde veri toplamak amacıyla kullanılan gözlem kayıt tekniği,</a:t>
            </a:r>
            <a:r>
              <a:rPr lang="tr-TR" altLang="tr-TR" sz="2000">
                <a:solidFill>
                  <a:srgbClr val="FF0000"/>
                </a:solidFill>
                <a:ea typeface="ＭＳ Ｐゴシック" panose="020B0600070205080204" pitchFamily="34" charset="-128"/>
              </a:rPr>
              <a:t> </a:t>
            </a:r>
            <a:r>
              <a:rPr lang="tr-TR" altLang="tr-TR" sz="2000">
                <a:ea typeface="ＭＳ Ｐゴシック" panose="020B0600070205080204" pitchFamily="34" charset="-128"/>
              </a:rPr>
              <a:t>uygulama öncesinde kullanılan teknikle aynı olmalıdır.</a:t>
            </a:r>
          </a:p>
          <a:p>
            <a:pPr eaLnBrk="1" hangingPunct="1">
              <a:lnSpc>
                <a:spcPct val="80000"/>
              </a:lnSpc>
            </a:pPr>
            <a:r>
              <a:rPr lang="tr-TR" altLang="tr-TR" sz="2000">
                <a:ea typeface="ＭＳ Ｐゴシック" panose="020B0600070205080204" pitchFamily="34" charset="-128"/>
              </a:rPr>
              <a:t>Yöntem 7-10 gün uygulandığı halde, davranış üzerinde etkili olmuyorsa, bu kez öğretmen </a:t>
            </a:r>
            <a:r>
              <a:rPr lang="tr-TR" altLang="tr-TR" sz="2000" b="1">
                <a:solidFill>
                  <a:srgbClr val="FF0000"/>
                </a:solidFill>
                <a:ea typeface="ＭＳ Ｐゴシック" panose="020B0600070205080204" pitchFamily="34" charset="-128"/>
              </a:rPr>
              <a:t>“neden”</a:t>
            </a:r>
            <a:r>
              <a:rPr lang="tr-TR" altLang="tr-TR" sz="2000">
                <a:solidFill>
                  <a:srgbClr val="FF0000"/>
                </a:solidFill>
                <a:ea typeface="ＭＳ Ｐゴシック" panose="020B0600070205080204" pitchFamily="34" charset="-128"/>
              </a:rPr>
              <a:t> </a:t>
            </a:r>
            <a:r>
              <a:rPr lang="tr-TR" altLang="tr-TR" sz="2000">
                <a:ea typeface="ＭＳ Ｐゴシック" panose="020B0600070205080204" pitchFamily="34" charset="-128"/>
              </a:rPr>
              <a:t>sorusunun yanıtını aramalıdır. </a:t>
            </a:r>
          </a:p>
          <a:p>
            <a:pPr eaLnBrk="1" hangingPunct="1">
              <a:lnSpc>
                <a:spcPct val="80000"/>
              </a:lnSpc>
            </a:pPr>
            <a:r>
              <a:rPr lang="tr-TR" altLang="tr-TR" sz="2000" b="1">
                <a:solidFill>
                  <a:srgbClr val="FF0000"/>
                </a:solidFill>
                <a:ea typeface="ＭＳ Ｐゴシック" panose="020B0600070205080204" pitchFamily="34" charset="-128"/>
              </a:rPr>
              <a:t>Yöntem davranış için uygun değilse, uygulama gerektiği gibi yapılmadıysa, çevresel koşullar kontrol edilmediyse, </a:t>
            </a:r>
            <a:r>
              <a:rPr lang="tr-TR" altLang="tr-TR" sz="2000">
                <a:ea typeface="ＭＳ Ｐゴシック" panose="020B0600070205080204" pitchFamily="34" charset="-128"/>
              </a:rPr>
              <a:t>öğretmen gerekli düzeltmeleri yapmalı ve uygulamaya devam etmelidir. </a:t>
            </a:r>
          </a:p>
          <a:p>
            <a:pPr eaLnBrk="1" hangingPunct="1">
              <a:lnSpc>
                <a:spcPct val="80000"/>
              </a:lnSpc>
            </a:pPr>
            <a:r>
              <a:rPr lang="tr-TR" altLang="tr-TR" sz="2000" b="1">
                <a:solidFill>
                  <a:srgbClr val="FF0000"/>
                </a:solidFill>
                <a:ea typeface="ＭＳ Ｐゴシック" panose="020B0600070205080204" pitchFamily="34" charset="-128"/>
              </a:rPr>
              <a:t>Tüm önlemlere karşın davranışta yine değişiklik olmuyorsa,</a:t>
            </a:r>
            <a:r>
              <a:rPr lang="tr-TR" altLang="tr-TR" sz="2000">
                <a:ea typeface="ＭＳ Ｐゴシック" panose="020B0600070205080204" pitchFamily="34" charset="-128"/>
              </a:rPr>
              <a:t> bu kez yöntem değiştirilmelidir.</a:t>
            </a:r>
          </a:p>
        </p:txBody>
      </p:sp>
      <p:sp>
        <p:nvSpPr>
          <p:cNvPr id="5" name="4 Altbilgi Yer Tutucusu"/>
          <p:cNvSpPr>
            <a:spLocks noGrp="1"/>
          </p:cNvSpPr>
          <p:nvPr>
            <p:ph type="ftr" sz="quarter" idx="11"/>
          </p:nvPr>
        </p:nvSpPr>
        <p:spPr/>
        <p:txBody>
          <a:bodyPr/>
          <a:lstStyle/>
          <a:p>
            <a:pPr>
              <a:defRPr/>
            </a:pPr>
            <a:endParaRPr lang="tr-TR"/>
          </a:p>
        </p:txBody>
      </p:sp>
      <p:sp>
        <p:nvSpPr>
          <p:cNvPr id="34821"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77B03C71-1FDD-464D-BAF9-091CAF5581B3}" type="slidenum">
              <a:rPr kumimoji="0" lang="tr-TR" altLang="tr-TR">
                <a:solidFill>
                  <a:schemeClr val="tx2"/>
                </a:solidFill>
              </a:rPr>
              <a:pPr eaLnBrk="1" hangingPunct="1"/>
              <a:t>20</a:t>
            </a:fld>
            <a:endParaRPr kumimoji="0" lang="tr-TR" altLang="tr-TR">
              <a:solidFill>
                <a:schemeClr val="tx2"/>
              </a:solidFill>
            </a:endParaRPr>
          </a:p>
        </p:txBody>
      </p:sp>
    </p:spTree>
    <p:extLst>
      <p:ext uri="{BB962C8B-B14F-4D97-AF65-F5344CB8AC3E}">
        <p14:creationId xmlns:p14="http://schemas.microsoft.com/office/powerpoint/2010/main" val="30030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351089" y="692150"/>
            <a:ext cx="7856537" cy="649288"/>
          </a:xfrm>
        </p:spPr>
        <p:txBody>
          <a:bodyPr/>
          <a:lstStyle/>
          <a:p>
            <a:pPr algn="ctr" eaLnBrk="1" hangingPunct="1"/>
            <a:r>
              <a:rPr lang="tr-TR" altLang="tr-TR" sz="3200" b="1">
                <a:solidFill>
                  <a:srgbClr val="C00000"/>
                </a:solidFill>
                <a:ea typeface="ＭＳ Ｐゴシック" panose="020B0600070205080204" pitchFamily="34" charset="-128"/>
              </a:rPr>
              <a:t>SONUÇ OLARAK!!!</a:t>
            </a:r>
          </a:p>
        </p:txBody>
      </p:sp>
      <p:sp>
        <p:nvSpPr>
          <p:cNvPr id="35843" name="Rectangle 3"/>
          <p:cNvSpPr>
            <a:spLocks noGrp="1" noChangeArrowheads="1"/>
          </p:cNvSpPr>
          <p:nvPr>
            <p:ph idx="1"/>
          </p:nvPr>
        </p:nvSpPr>
        <p:spPr>
          <a:xfrm>
            <a:off x="1992314" y="1341438"/>
            <a:ext cx="8351837" cy="5111750"/>
          </a:xfrm>
        </p:spPr>
        <p:txBody>
          <a:bodyPr>
            <a:normAutofit lnSpcReduction="10000"/>
          </a:bodyPr>
          <a:lstStyle/>
          <a:p>
            <a:pPr eaLnBrk="1" hangingPunct="1">
              <a:lnSpc>
                <a:spcPct val="90000"/>
              </a:lnSpc>
            </a:pPr>
            <a:r>
              <a:rPr lang="tr-TR" altLang="tr-TR">
                <a:solidFill>
                  <a:schemeClr val="tx2"/>
                </a:solidFill>
                <a:ea typeface="ＭＳ Ｐゴシック" panose="020B0600070205080204" pitchFamily="34" charset="-128"/>
              </a:rPr>
              <a:t>BÜTÜN PROBLEM DAVRANIŞLAR İÇİN </a:t>
            </a:r>
            <a:r>
              <a:rPr lang="tr-TR" altLang="tr-TR" b="1" i="1">
                <a:solidFill>
                  <a:srgbClr val="00B050"/>
                </a:solidFill>
                <a:ea typeface="ＭＳ Ｐゴシック" panose="020B0600070205080204" pitchFamily="34" charset="-128"/>
              </a:rPr>
              <a:t>UYGUN OLAN TEK BİR YÖNTEM</a:t>
            </a:r>
            <a:r>
              <a:rPr lang="tr-TR" altLang="tr-TR">
                <a:solidFill>
                  <a:schemeClr val="tx2"/>
                </a:solidFill>
                <a:ea typeface="ＭＳ Ｐゴシック" panose="020B0600070205080204" pitchFamily="34" charset="-128"/>
              </a:rPr>
              <a:t> YOKTUR.</a:t>
            </a:r>
          </a:p>
          <a:p>
            <a:pPr eaLnBrk="1" hangingPunct="1">
              <a:lnSpc>
                <a:spcPct val="90000"/>
              </a:lnSpc>
            </a:pPr>
            <a:r>
              <a:rPr lang="tr-TR" altLang="tr-TR">
                <a:solidFill>
                  <a:schemeClr val="tx2"/>
                </a:solidFill>
                <a:ea typeface="ＭＳ Ｐゴシック" panose="020B0600070205080204" pitchFamily="34" charset="-128"/>
              </a:rPr>
              <a:t>HİÇBİR YÖNTEM </a:t>
            </a:r>
            <a:r>
              <a:rPr lang="tr-TR" altLang="tr-TR" b="1" i="1">
                <a:solidFill>
                  <a:srgbClr val="00B050"/>
                </a:solidFill>
                <a:ea typeface="ＭＳ Ｐゴシック" panose="020B0600070205080204" pitchFamily="34" charset="-128"/>
              </a:rPr>
              <a:t>BÜTÜN PROBLEM DAVRANIŞLAR İÇİN UYGUN</a:t>
            </a:r>
            <a:r>
              <a:rPr lang="tr-TR" altLang="tr-TR">
                <a:solidFill>
                  <a:schemeClr val="tx2"/>
                </a:solidFill>
                <a:ea typeface="ＭＳ Ｐゴシック" panose="020B0600070205080204" pitchFamily="34" charset="-128"/>
              </a:rPr>
              <a:t> OLAMAZ.</a:t>
            </a:r>
          </a:p>
          <a:p>
            <a:pPr eaLnBrk="1" hangingPunct="1">
              <a:lnSpc>
                <a:spcPct val="90000"/>
              </a:lnSpc>
            </a:pPr>
            <a:r>
              <a:rPr lang="tr-TR" altLang="tr-TR">
                <a:solidFill>
                  <a:schemeClr val="tx2"/>
                </a:solidFill>
                <a:ea typeface="ＭＳ Ｐゴシック" panose="020B0600070205080204" pitchFamily="34" charset="-128"/>
              </a:rPr>
              <a:t>HİÇBİR YÖNTEM </a:t>
            </a:r>
            <a:r>
              <a:rPr lang="tr-TR" altLang="tr-TR" b="1" i="1">
                <a:solidFill>
                  <a:srgbClr val="00B050"/>
                </a:solidFill>
                <a:ea typeface="ＭＳ Ｐゴシック" panose="020B0600070205080204" pitchFamily="34" charset="-128"/>
              </a:rPr>
              <a:t>HER ÇOCUK İÇİN AYNI SONUCU</a:t>
            </a:r>
            <a:r>
              <a:rPr lang="tr-TR" altLang="tr-TR">
                <a:solidFill>
                  <a:srgbClr val="00B050"/>
                </a:solidFill>
                <a:ea typeface="ＭＳ Ｐゴシック" panose="020B0600070205080204" pitchFamily="34" charset="-128"/>
              </a:rPr>
              <a:t> </a:t>
            </a:r>
            <a:r>
              <a:rPr lang="tr-TR" altLang="tr-TR">
                <a:solidFill>
                  <a:schemeClr val="tx2"/>
                </a:solidFill>
                <a:ea typeface="ＭＳ Ｐゴシック" panose="020B0600070205080204" pitchFamily="34" charset="-128"/>
              </a:rPr>
              <a:t>DOĞURMAZ.</a:t>
            </a:r>
          </a:p>
          <a:p>
            <a:pPr eaLnBrk="1" hangingPunct="1">
              <a:lnSpc>
                <a:spcPct val="90000"/>
              </a:lnSpc>
            </a:pPr>
            <a:r>
              <a:rPr lang="tr-TR" altLang="tr-TR" b="1" i="1">
                <a:solidFill>
                  <a:srgbClr val="00B050"/>
                </a:solidFill>
                <a:ea typeface="ＭＳ Ｐゴシック" panose="020B0600070205080204" pitchFamily="34" charset="-128"/>
              </a:rPr>
              <a:t>PROBLEM DAVRANIŞIN ÖZELLİKLERİNİ VE YÖNTEMLERİNİ</a:t>
            </a:r>
            <a:r>
              <a:rPr lang="tr-TR" altLang="tr-TR">
                <a:solidFill>
                  <a:srgbClr val="00B050"/>
                </a:solidFill>
                <a:ea typeface="ＭＳ Ｐゴシック" panose="020B0600070205080204" pitchFamily="34" charset="-128"/>
              </a:rPr>
              <a:t> </a:t>
            </a:r>
            <a:r>
              <a:rPr lang="tr-TR" altLang="tr-TR">
                <a:solidFill>
                  <a:schemeClr val="tx2"/>
                </a:solidFill>
                <a:ea typeface="ＭＳ Ｐゴシック" panose="020B0600070205080204" pitchFamily="34" charset="-128"/>
              </a:rPr>
              <a:t>İYİ BİLMEK ÖNEMLİDİR.</a:t>
            </a:r>
          </a:p>
          <a:p>
            <a:pPr eaLnBrk="1" hangingPunct="1">
              <a:lnSpc>
                <a:spcPct val="90000"/>
              </a:lnSpc>
            </a:pPr>
            <a:r>
              <a:rPr lang="tr-TR" altLang="tr-TR">
                <a:solidFill>
                  <a:schemeClr val="tx2"/>
                </a:solidFill>
                <a:ea typeface="ＭＳ Ｐゴシック" panose="020B0600070205080204" pitchFamily="34" charset="-128"/>
              </a:rPr>
              <a:t>TÜM YÖNTEMLERİ UYGULAMADAN ÖNCE, UYGULAMA SIRASINDA VE SONRASINDA </a:t>
            </a:r>
            <a:r>
              <a:rPr lang="tr-TR" altLang="tr-TR" b="1" i="1">
                <a:solidFill>
                  <a:srgbClr val="00B050"/>
                </a:solidFill>
                <a:ea typeface="ＭＳ Ｐゴシック" panose="020B0600070205080204" pitchFamily="34" charset="-128"/>
              </a:rPr>
              <a:t>VERİ TOPLAMAK, KAYDETMEK</a:t>
            </a:r>
            <a:r>
              <a:rPr lang="tr-TR" altLang="tr-TR">
                <a:solidFill>
                  <a:srgbClr val="00B050"/>
                </a:solidFill>
                <a:ea typeface="ＭＳ Ｐゴシック" panose="020B0600070205080204" pitchFamily="34" charset="-128"/>
              </a:rPr>
              <a:t> </a:t>
            </a:r>
            <a:r>
              <a:rPr lang="tr-TR" altLang="tr-TR">
                <a:solidFill>
                  <a:schemeClr val="tx2"/>
                </a:solidFill>
                <a:ea typeface="ＭＳ Ｐゴシック" panose="020B0600070205080204" pitchFamily="34" charset="-128"/>
              </a:rPr>
              <a:t>VE BU VERİLERE DAYALI OLARAK </a:t>
            </a:r>
            <a:r>
              <a:rPr lang="tr-TR" altLang="tr-TR" b="1" i="1">
                <a:solidFill>
                  <a:srgbClr val="00B050"/>
                </a:solidFill>
                <a:ea typeface="ＭＳ Ｐゴシック" panose="020B0600070205080204" pitchFamily="34" charset="-128"/>
              </a:rPr>
              <a:t>MÜDAHALEYİ YÖNLENDİRMEK</a:t>
            </a:r>
            <a:r>
              <a:rPr lang="tr-TR" altLang="tr-TR">
                <a:solidFill>
                  <a:srgbClr val="00B050"/>
                </a:solidFill>
                <a:ea typeface="ＭＳ Ｐゴシック" panose="020B0600070205080204" pitchFamily="34" charset="-128"/>
              </a:rPr>
              <a:t> </a:t>
            </a:r>
            <a:r>
              <a:rPr lang="tr-TR" altLang="tr-TR">
                <a:solidFill>
                  <a:schemeClr val="tx2"/>
                </a:solidFill>
                <a:ea typeface="ＭＳ Ｐゴシック" panose="020B0600070205080204" pitchFamily="34" charset="-128"/>
              </a:rPr>
              <a:t>ÖNEMLİDİR.</a:t>
            </a:r>
          </a:p>
        </p:txBody>
      </p:sp>
      <p:sp>
        <p:nvSpPr>
          <p:cNvPr id="35844"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E89D5FAF-10E9-475B-BBFC-2749BBA02E52}" type="slidenum">
              <a:rPr kumimoji="0" lang="tr-TR" altLang="tr-TR">
                <a:solidFill>
                  <a:schemeClr val="tx2"/>
                </a:solidFill>
              </a:rPr>
              <a:pPr eaLnBrk="1" hangingPunct="1"/>
              <a:t>21</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2961969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063751" y="765175"/>
            <a:ext cx="8143875" cy="647700"/>
          </a:xfrm>
        </p:spPr>
        <p:txBody>
          <a:bodyPr/>
          <a:lstStyle/>
          <a:p>
            <a:pPr algn="ctr" eaLnBrk="1" hangingPunct="1"/>
            <a:r>
              <a:rPr lang="tr-TR" altLang="tr-TR" sz="3200" b="1">
                <a:solidFill>
                  <a:srgbClr val="C00000"/>
                </a:solidFill>
                <a:ea typeface="ＭＳ Ｐゴシック" panose="020B0600070205080204" pitchFamily="34" charset="-128"/>
              </a:rPr>
              <a:t>1.b. Sınıf işleyişini düzenleme</a:t>
            </a:r>
          </a:p>
        </p:txBody>
      </p:sp>
      <p:sp>
        <p:nvSpPr>
          <p:cNvPr id="16387" name="Rectangle 3"/>
          <p:cNvSpPr>
            <a:spLocks noGrp="1" noChangeArrowheads="1"/>
          </p:cNvSpPr>
          <p:nvPr>
            <p:ph idx="1"/>
          </p:nvPr>
        </p:nvSpPr>
        <p:spPr>
          <a:xfrm>
            <a:off x="2063750" y="1412875"/>
            <a:ext cx="8389938" cy="5087938"/>
          </a:xfrm>
        </p:spPr>
        <p:txBody>
          <a:bodyPr/>
          <a:lstStyle/>
          <a:p>
            <a:pPr eaLnBrk="1" hangingPunct="1">
              <a:lnSpc>
                <a:spcPct val="80000"/>
              </a:lnSpc>
            </a:pPr>
            <a:r>
              <a:rPr lang="tr-TR" altLang="tr-TR" sz="1800" b="1">
                <a:solidFill>
                  <a:schemeClr val="tx2"/>
                </a:solidFill>
                <a:ea typeface="ＭＳ Ｐゴシック" panose="020B0600070205080204" pitchFamily="34" charset="-128"/>
              </a:rPr>
              <a:t>Ne zaman, nerde, ne yapacağını bilmemek</a:t>
            </a:r>
            <a:r>
              <a:rPr lang="tr-TR" altLang="tr-TR" sz="1800">
                <a:solidFill>
                  <a:schemeClr val="tx2"/>
                </a:solidFill>
                <a:ea typeface="ＭＳ Ｐゴシック" panose="020B0600070205080204" pitchFamily="34" charset="-128"/>
              </a:rPr>
              <a:t>, bazı problemler ortaya çıkarabilmektedir.</a:t>
            </a:r>
          </a:p>
          <a:p>
            <a:pPr lvl="1" eaLnBrk="1" hangingPunct="1">
              <a:lnSpc>
                <a:spcPct val="80000"/>
              </a:lnSpc>
              <a:buFont typeface="Wingdings" panose="05000000000000000000" pitchFamily="2" charset="2"/>
              <a:buNone/>
            </a:pPr>
            <a:r>
              <a:rPr lang="tr-TR" altLang="tr-TR" sz="1600">
                <a:solidFill>
                  <a:schemeClr val="tx2"/>
                </a:solidFill>
                <a:ea typeface="ＭＳ Ｐゴシック" panose="020B0600070205080204" pitchFamily="34" charset="-128"/>
                <a:sym typeface="Wingdings" panose="05000000000000000000" pitchFamily="2" charset="2"/>
              </a:rPr>
              <a:t> </a:t>
            </a:r>
            <a:r>
              <a:rPr lang="tr-TR" altLang="tr-TR" sz="1600">
                <a:solidFill>
                  <a:schemeClr val="tx2"/>
                </a:solidFill>
                <a:ea typeface="ＭＳ Ｐゴシック" panose="020B0600070205080204" pitchFamily="34" charset="-128"/>
              </a:rPr>
              <a:t>Tuvalet  ya da su içmek için izin alınacak mı?</a:t>
            </a:r>
          </a:p>
          <a:p>
            <a:pPr lvl="1" eaLnBrk="1" hangingPunct="1">
              <a:lnSpc>
                <a:spcPct val="80000"/>
              </a:lnSpc>
              <a:buFont typeface="Wingdings" panose="05000000000000000000" pitchFamily="2" charset="2"/>
              <a:buNone/>
            </a:pPr>
            <a:r>
              <a:rPr lang="tr-TR" altLang="tr-TR" sz="1600">
                <a:solidFill>
                  <a:schemeClr val="tx2"/>
                </a:solidFill>
                <a:ea typeface="ＭＳ Ｐゴシック" panose="020B0600070205080204" pitchFamily="34" charset="-128"/>
                <a:sym typeface="Wingdings" panose="05000000000000000000" pitchFamily="2" charset="2"/>
              </a:rPr>
              <a:t> </a:t>
            </a:r>
            <a:r>
              <a:rPr lang="tr-TR" altLang="tr-TR" sz="1600">
                <a:solidFill>
                  <a:schemeClr val="tx2"/>
                </a:solidFill>
                <a:ea typeface="ＭＳ Ｐゴシック" panose="020B0600070205080204" pitchFamily="34" charset="-128"/>
              </a:rPr>
              <a:t>Okula geç gelen ne yapacak?</a:t>
            </a:r>
          </a:p>
          <a:p>
            <a:pPr lvl="1" eaLnBrk="1" hangingPunct="1">
              <a:lnSpc>
                <a:spcPct val="80000"/>
              </a:lnSpc>
              <a:buFont typeface="Wingdings" panose="05000000000000000000" pitchFamily="2" charset="2"/>
              <a:buNone/>
            </a:pPr>
            <a:r>
              <a:rPr lang="tr-TR" altLang="tr-TR" sz="1600">
                <a:solidFill>
                  <a:schemeClr val="tx2"/>
                </a:solidFill>
                <a:ea typeface="ＭＳ Ｐゴシック" panose="020B0600070205080204" pitchFamily="34" charset="-128"/>
                <a:sym typeface="Wingdings" panose="05000000000000000000" pitchFamily="2" charset="2"/>
              </a:rPr>
              <a:t> </a:t>
            </a:r>
            <a:r>
              <a:rPr lang="tr-TR" altLang="tr-TR" sz="1600">
                <a:solidFill>
                  <a:schemeClr val="tx2"/>
                </a:solidFill>
                <a:ea typeface="ＭＳ Ｐゴシック" panose="020B0600070205080204" pitchFamily="34" charset="-128"/>
              </a:rPr>
              <a:t>Ödevini unutan ne yapacak?</a:t>
            </a:r>
          </a:p>
          <a:p>
            <a:pPr eaLnBrk="1" hangingPunct="1">
              <a:lnSpc>
                <a:spcPct val="80000"/>
              </a:lnSpc>
            </a:pPr>
            <a:r>
              <a:rPr lang="tr-TR" altLang="tr-TR" sz="1800">
                <a:solidFill>
                  <a:schemeClr val="tx2"/>
                </a:solidFill>
                <a:ea typeface="ＭＳ Ｐゴシック" panose="020B0600070205080204" pitchFamily="34" charset="-128"/>
              </a:rPr>
              <a:t>Önlem alınmadığında bu problemler, problem davranışlara dönüşebilmektedir.</a:t>
            </a:r>
          </a:p>
          <a:p>
            <a:pPr eaLnBrk="1" hangingPunct="1">
              <a:lnSpc>
                <a:spcPct val="80000"/>
              </a:lnSpc>
            </a:pPr>
            <a:r>
              <a:rPr lang="tr-TR" altLang="tr-TR" sz="1800">
                <a:solidFill>
                  <a:schemeClr val="tx2"/>
                </a:solidFill>
                <a:ea typeface="ＭＳ Ｐゴシック" panose="020B0600070205080204" pitchFamily="34" charset="-128"/>
              </a:rPr>
              <a:t>Öğretmen okulun ilk günlerinden başlayarak </a:t>
            </a:r>
            <a:r>
              <a:rPr lang="tr-TR" altLang="tr-TR" sz="1800" b="1">
                <a:solidFill>
                  <a:schemeClr val="tx2"/>
                </a:solidFill>
                <a:ea typeface="ＭＳ Ｐゴシック" panose="020B0600070205080204" pitchFamily="34" charset="-128"/>
              </a:rPr>
              <a:t>sınıfın işleyiş ilkelerini</a:t>
            </a:r>
            <a:r>
              <a:rPr lang="tr-TR" altLang="tr-TR" sz="1800">
                <a:solidFill>
                  <a:schemeClr val="tx2"/>
                </a:solidFill>
                <a:ea typeface="ＭＳ Ｐゴシック" panose="020B0600070205080204" pitchFamily="34" charset="-128"/>
              </a:rPr>
              <a:t> örneklerle öğrencilere açıklamalıdır.</a:t>
            </a:r>
            <a:r>
              <a:rPr lang="tr-TR" altLang="tr-TR" sz="1600">
                <a:solidFill>
                  <a:schemeClr val="tx2"/>
                </a:solidFill>
                <a:ea typeface="ＭＳ Ｐゴシック" panose="020B0600070205080204" pitchFamily="34" charset="-128"/>
                <a:sym typeface="Wingdings" panose="05000000000000000000" pitchFamily="2" charset="2"/>
              </a:rPr>
              <a:t>  Örneğin;</a:t>
            </a:r>
          </a:p>
          <a:p>
            <a:pPr lvl="1" eaLnBrk="1" hangingPunct="1">
              <a:buFont typeface="Wingdings 2" panose="05020102010507070707" pitchFamily="18" charset="2"/>
              <a:buNone/>
            </a:pPr>
            <a:r>
              <a:rPr lang="tr-TR" altLang="tr-TR" sz="1600">
                <a:solidFill>
                  <a:schemeClr val="tx2"/>
                </a:solidFill>
                <a:ea typeface="ＭＳ Ｐゴシック" panose="020B0600070205080204" pitchFamily="34" charset="-128"/>
                <a:sym typeface="Wingdings" panose="05000000000000000000" pitchFamily="2" charset="2"/>
              </a:rPr>
              <a:t></a:t>
            </a:r>
            <a:r>
              <a:rPr lang="tr-TR" altLang="tr-TR" sz="1600">
                <a:solidFill>
                  <a:schemeClr val="tx2"/>
                </a:solidFill>
                <a:ea typeface="ＭＳ Ｐゴシック" panose="020B0600070205080204" pitchFamily="34" charset="-128"/>
              </a:rPr>
              <a:t>Kalem, silgi, kalemtıraş gibi eşyalarınızı unutursanız, sınıf dolabından alabilirsiniz.</a:t>
            </a:r>
            <a:endParaRPr lang="en-US" altLang="tr-TR" sz="1600">
              <a:solidFill>
                <a:schemeClr val="tx2"/>
              </a:solidFill>
              <a:ea typeface="ＭＳ Ｐゴシック" panose="020B0600070205080204" pitchFamily="34" charset="-128"/>
            </a:endParaRPr>
          </a:p>
          <a:p>
            <a:pPr lvl="1" eaLnBrk="1" hangingPunct="1">
              <a:buFont typeface="Wingdings 2" panose="05020102010507070707" pitchFamily="18" charset="2"/>
              <a:buNone/>
            </a:pPr>
            <a:r>
              <a:rPr lang="tr-TR" altLang="tr-TR" sz="1600">
                <a:solidFill>
                  <a:schemeClr val="tx2"/>
                </a:solidFill>
                <a:ea typeface="ＭＳ Ｐゴシック" panose="020B0600070205080204" pitchFamily="34" charset="-128"/>
                <a:sym typeface="Wingdings" panose="05000000000000000000" pitchFamily="2" charset="2"/>
              </a:rPr>
              <a:t></a:t>
            </a:r>
            <a:r>
              <a:rPr lang="tr-TR" altLang="tr-TR" sz="1600">
                <a:solidFill>
                  <a:schemeClr val="tx2"/>
                </a:solidFill>
                <a:ea typeface="ＭＳ Ｐゴシック" panose="020B0600070205080204" pitchFamily="34" charset="-128"/>
              </a:rPr>
              <a:t>Ödevlerinizi yapmadığınız ya da unuttuğunuz zaman dersten önce öğretmene söyleyin.</a:t>
            </a:r>
            <a:endParaRPr lang="en-US" altLang="tr-TR" sz="1600">
              <a:solidFill>
                <a:schemeClr val="tx2"/>
              </a:solidFill>
              <a:ea typeface="ＭＳ Ｐゴシック" panose="020B0600070205080204" pitchFamily="34" charset="-128"/>
            </a:endParaRPr>
          </a:p>
          <a:p>
            <a:pPr lvl="1" eaLnBrk="1" hangingPunct="1">
              <a:buFont typeface="Wingdings 2" panose="05020102010507070707" pitchFamily="18" charset="2"/>
              <a:buNone/>
            </a:pPr>
            <a:r>
              <a:rPr lang="tr-TR" altLang="tr-TR" sz="1600">
                <a:solidFill>
                  <a:schemeClr val="tx2"/>
                </a:solidFill>
                <a:ea typeface="ＭＳ Ｐゴシック" panose="020B0600070205080204" pitchFamily="34" charset="-128"/>
                <a:sym typeface="Wingdings" panose="05000000000000000000" pitchFamily="2" charset="2"/>
              </a:rPr>
              <a:t></a:t>
            </a:r>
            <a:r>
              <a:rPr lang="tr-TR" altLang="tr-TR" sz="1600">
                <a:solidFill>
                  <a:schemeClr val="tx2"/>
                </a:solidFill>
                <a:ea typeface="ＭＳ Ｐゴシック" panose="020B0600070205080204" pitchFamily="34" charset="-128"/>
              </a:rPr>
              <a:t>Kalemlerinizi çöp kutusuna açın, bir defada en fazla iki kişi kalkabilir.</a:t>
            </a:r>
            <a:endParaRPr lang="en-US" altLang="tr-TR" sz="1600">
              <a:solidFill>
                <a:schemeClr val="tx2"/>
              </a:solidFill>
              <a:ea typeface="ＭＳ Ｐゴシック" panose="020B0600070205080204" pitchFamily="34" charset="-128"/>
            </a:endParaRPr>
          </a:p>
          <a:p>
            <a:pPr lvl="1" eaLnBrk="1" hangingPunct="1">
              <a:buFont typeface="Wingdings 2" panose="05020102010507070707" pitchFamily="18" charset="2"/>
              <a:buNone/>
            </a:pPr>
            <a:r>
              <a:rPr lang="tr-TR" altLang="tr-TR" sz="1600">
                <a:solidFill>
                  <a:schemeClr val="tx2"/>
                </a:solidFill>
                <a:ea typeface="ＭＳ Ｐゴシック" panose="020B0600070205080204" pitchFamily="34" charset="-128"/>
                <a:sym typeface="Wingdings" panose="05000000000000000000" pitchFamily="2" charset="2"/>
              </a:rPr>
              <a:t></a:t>
            </a:r>
            <a:r>
              <a:rPr lang="tr-TR" altLang="tr-TR" sz="1600">
                <a:solidFill>
                  <a:schemeClr val="tx2"/>
                </a:solidFill>
                <a:ea typeface="ＭＳ Ｐゴシック" panose="020B0600070205080204" pitchFamily="34" charset="-128"/>
              </a:rPr>
              <a:t>Bir şeyi yapamadığınız zaman parmak kaldırarak yardım isteyin.</a:t>
            </a:r>
            <a:endParaRPr lang="en-US" altLang="tr-TR" sz="1600">
              <a:solidFill>
                <a:schemeClr val="tx2"/>
              </a:solidFill>
              <a:ea typeface="ＭＳ Ｐゴシック" panose="020B0600070205080204" pitchFamily="34" charset="-128"/>
            </a:endParaRPr>
          </a:p>
          <a:p>
            <a:pPr lvl="1" eaLnBrk="1" hangingPunct="1">
              <a:buFont typeface="Wingdings 2" panose="05020102010507070707" pitchFamily="18" charset="2"/>
              <a:buNone/>
            </a:pPr>
            <a:r>
              <a:rPr lang="tr-TR" altLang="tr-TR" sz="1600">
                <a:solidFill>
                  <a:schemeClr val="tx2"/>
                </a:solidFill>
                <a:ea typeface="ＭＳ Ｐゴシック" panose="020B0600070205080204" pitchFamily="34" charset="-128"/>
                <a:sym typeface="Wingdings" panose="05000000000000000000" pitchFamily="2" charset="2"/>
              </a:rPr>
              <a:t></a:t>
            </a:r>
            <a:r>
              <a:rPr lang="tr-TR" altLang="tr-TR" sz="1600">
                <a:solidFill>
                  <a:schemeClr val="tx2"/>
                </a:solidFill>
                <a:ea typeface="ＭＳ Ｐゴシック" panose="020B0600070205080204" pitchFamily="34" charset="-128"/>
              </a:rPr>
              <a:t>Oyuncaklarınız bu dolapta, gerektiği zaman benden izin alarak kullanabilirsiniz.</a:t>
            </a:r>
            <a:endParaRPr lang="en-US" altLang="tr-TR" sz="1600">
              <a:solidFill>
                <a:schemeClr val="tx2"/>
              </a:solidFill>
              <a:ea typeface="ＭＳ Ｐゴシック" panose="020B0600070205080204" pitchFamily="34" charset="-128"/>
            </a:endParaRPr>
          </a:p>
          <a:p>
            <a:pPr lvl="1" eaLnBrk="1" hangingPunct="1">
              <a:buFont typeface="Wingdings 2" panose="05020102010507070707" pitchFamily="18" charset="2"/>
              <a:buNone/>
            </a:pPr>
            <a:r>
              <a:rPr lang="tr-TR" altLang="tr-TR" sz="1600">
                <a:solidFill>
                  <a:schemeClr val="tx2"/>
                </a:solidFill>
                <a:ea typeface="ＭＳ Ｐゴシック" panose="020B0600070205080204" pitchFamily="34" charset="-128"/>
                <a:sym typeface="Wingdings" panose="05000000000000000000" pitchFamily="2" charset="2"/>
              </a:rPr>
              <a:t></a:t>
            </a:r>
            <a:r>
              <a:rPr lang="tr-TR" altLang="tr-TR" sz="1600">
                <a:solidFill>
                  <a:schemeClr val="tx2"/>
                </a:solidFill>
                <a:ea typeface="ＭＳ Ｐゴシック" panose="020B0600070205080204" pitchFamily="34" charset="-128"/>
              </a:rPr>
              <a:t>Tuvalete gitmeniz gerekirse, bir derste bir kez olmak üzere öğretmenden izin almadan gidebilirsiniz.</a:t>
            </a:r>
            <a:endParaRPr lang="en-US" altLang="tr-TR" sz="1600">
              <a:solidFill>
                <a:schemeClr val="tx2"/>
              </a:solidFill>
              <a:ea typeface="ＭＳ Ｐゴシック" panose="020B0600070205080204" pitchFamily="34" charset="-128"/>
            </a:endParaRPr>
          </a:p>
          <a:p>
            <a:pPr lvl="1" eaLnBrk="1" hangingPunct="1">
              <a:buFont typeface="Wingdings 2" panose="05020102010507070707" pitchFamily="18" charset="2"/>
              <a:buNone/>
            </a:pPr>
            <a:r>
              <a:rPr lang="tr-TR" altLang="tr-TR" sz="1600">
                <a:solidFill>
                  <a:schemeClr val="tx2"/>
                </a:solidFill>
                <a:ea typeface="ＭＳ Ｐゴシック" panose="020B0600070205080204" pitchFamily="34" charset="-128"/>
                <a:sym typeface="Wingdings" panose="05000000000000000000" pitchFamily="2" charset="2"/>
              </a:rPr>
              <a:t>İsminiz söylenince/Zil çalınca</a:t>
            </a:r>
            <a:r>
              <a:rPr lang="tr-TR" altLang="tr-TR" sz="1600">
                <a:solidFill>
                  <a:schemeClr val="tx2"/>
                </a:solidFill>
                <a:ea typeface="ＭＳ Ｐゴシック" panose="020B0600070205080204" pitchFamily="34" charset="-128"/>
              </a:rPr>
              <a:t> paltonuzu giyin, çantanızı alın ve öğretmen “çıkabilirsin” demeden sınıftan çıkmayın.</a:t>
            </a:r>
          </a:p>
          <a:p>
            <a:pPr eaLnBrk="1" hangingPunct="1">
              <a:lnSpc>
                <a:spcPct val="80000"/>
              </a:lnSpc>
            </a:pPr>
            <a:endParaRPr lang="tr-TR" altLang="tr-TR" sz="1800">
              <a:ea typeface="ＭＳ Ｐゴシック" panose="020B0600070205080204" pitchFamily="34" charset="-128"/>
            </a:endParaRPr>
          </a:p>
        </p:txBody>
      </p:sp>
      <p:sp>
        <p:nvSpPr>
          <p:cNvPr id="16388"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8DD35AFA-358E-4707-9DC1-9F3D3CE7E5FB}" type="slidenum">
              <a:rPr kumimoji="0" lang="tr-TR" altLang="tr-TR">
                <a:solidFill>
                  <a:schemeClr val="tx2"/>
                </a:solidFill>
              </a:rPr>
              <a:pPr eaLnBrk="1" hangingPunct="1"/>
              <a:t>3</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2405895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135189" y="765176"/>
            <a:ext cx="8072437" cy="576263"/>
          </a:xfrm>
        </p:spPr>
        <p:txBody>
          <a:bodyPr/>
          <a:lstStyle/>
          <a:p>
            <a:pPr algn="ctr" eaLnBrk="1" hangingPunct="1"/>
            <a:r>
              <a:rPr lang="tr-TR" altLang="tr-TR" sz="3200" b="1">
                <a:solidFill>
                  <a:srgbClr val="C00000"/>
                </a:solidFill>
                <a:ea typeface="ＭＳ Ｐゴシック" panose="020B0600070205080204" pitchFamily="34" charset="-128"/>
              </a:rPr>
              <a:t>1.c. Sınıfı düzenleme / fiziksel yapı</a:t>
            </a:r>
          </a:p>
        </p:txBody>
      </p:sp>
      <p:sp>
        <p:nvSpPr>
          <p:cNvPr id="17411" name="Rectangle 3"/>
          <p:cNvSpPr>
            <a:spLocks noGrp="1" noChangeArrowheads="1"/>
          </p:cNvSpPr>
          <p:nvPr>
            <p:ph idx="1"/>
          </p:nvPr>
        </p:nvSpPr>
        <p:spPr>
          <a:xfrm>
            <a:off x="2063750" y="1268414"/>
            <a:ext cx="8389938" cy="5184775"/>
          </a:xfrm>
        </p:spPr>
        <p:txBody>
          <a:bodyPr>
            <a:normAutofit lnSpcReduction="10000"/>
          </a:bodyPr>
          <a:lstStyle/>
          <a:p>
            <a:pPr eaLnBrk="1" hangingPunct="1">
              <a:lnSpc>
                <a:spcPct val="80000"/>
              </a:lnSpc>
            </a:pPr>
            <a:r>
              <a:rPr lang="tr-TR" altLang="tr-TR" sz="1700">
                <a:solidFill>
                  <a:schemeClr val="tx2"/>
                </a:solidFill>
                <a:ea typeface="ＭＳ Ｐゴシック" panose="020B0600070205080204" pitchFamily="34" charset="-128"/>
              </a:rPr>
              <a:t>Öğretmen sınıfta etkili öğretim yapabilmek, öğrencilerin öğrenmesini artırmak için kullandığı öğretim yöntemine uygun sınıf düzenlemesi yapmak zorundadır.</a:t>
            </a:r>
          </a:p>
          <a:p>
            <a:pPr eaLnBrk="1" hangingPunct="1">
              <a:lnSpc>
                <a:spcPct val="80000"/>
              </a:lnSpc>
            </a:pPr>
            <a:r>
              <a:rPr lang="tr-TR" altLang="tr-TR" sz="1700">
                <a:solidFill>
                  <a:schemeClr val="tx2"/>
                </a:solidFill>
                <a:ea typeface="ＭＳ Ｐゴシック" panose="020B0600070205080204" pitchFamily="34" charset="-128"/>
              </a:rPr>
              <a:t>Öğretmen sınıfın ısısının, aydınlatmasının, sıraların ve öğretmen masasının, panoların yerinin, büyüklüğünün, renginin, vb. öğretim sürecini etkilediğini bilmelidir.</a:t>
            </a:r>
          </a:p>
          <a:p>
            <a:pPr eaLnBrk="1" hangingPunct="1">
              <a:lnSpc>
                <a:spcPct val="80000"/>
              </a:lnSpc>
            </a:pPr>
            <a:r>
              <a:rPr lang="tr-TR" altLang="tr-TR" sz="1700" b="1">
                <a:solidFill>
                  <a:schemeClr val="tx2"/>
                </a:solidFill>
                <a:ea typeface="ＭＳ Ｐゴシック" panose="020B0600070205080204" pitchFamily="34" charset="-128"/>
              </a:rPr>
              <a:t>Sınıf düzenlemesinde dikkat edilecek noktalar:</a:t>
            </a:r>
          </a:p>
          <a:p>
            <a:pPr eaLnBrk="1" hangingPunct="1">
              <a:lnSpc>
                <a:spcPct val="80000"/>
              </a:lnSpc>
              <a:buFont typeface="Wingdings" panose="05000000000000000000" pitchFamily="2" charset="2"/>
              <a:buNone/>
            </a:pPr>
            <a:r>
              <a:rPr lang="tr-TR" altLang="tr-TR" sz="1700">
                <a:solidFill>
                  <a:schemeClr val="tx2"/>
                </a:solidFill>
                <a:ea typeface="ＭＳ Ｐゴシック" panose="020B0600070205080204" pitchFamily="34" charset="-128"/>
                <a:sym typeface="Wingdings" panose="05000000000000000000" pitchFamily="2" charset="2"/>
              </a:rPr>
              <a:t> </a:t>
            </a:r>
            <a:r>
              <a:rPr lang="tr-TR" altLang="tr-TR" sz="1700">
                <a:solidFill>
                  <a:schemeClr val="tx2"/>
                </a:solidFill>
                <a:ea typeface="ＭＳ Ｐゴシック" panose="020B0600070205080204" pitchFamily="34" charset="-128"/>
              </a:rPr>
              <a:t>Oturma düzeni</a:t>
            </a:r>
          </a:p>
          <a:p>
            <a:pPr eaLnBrk="1" hangingPunct="1">
              <a:lnSpc>
                <a:spcPct val="80000"/>
              </a:lnSpc>
              <a:buFont typeface="Wingdings" panose="05000000000000000000" pitchFamily="2" charset="2"/>
              <a:buNone/>
            </a:pPr>
            <a:r>
              <a:rPr lang="tr-TR" altLang="tr-TR" sz="1700">
                <a:solidFill>
                  <a:schemeClr val="tx2"/>
                </a:solidFill>
                <a:ea typeface="ＭＳ Ｐゴシック" panose="020B0600070205080204" pitchFamily="34" charset="-128"/>
                <a:sym typeface="Wingdings" panose="05000000000000000000" pitchFamily="2" charset="2"/>
              </a:rPr>
              <a:t> </a:t>
            </a:r>
            <a:r>
              <a:rPr lang="tr-TR" altLang="tr-TR" sz="1700">
                <a:solidFill>
                  <a:schemeClr val="tx2"/>
                </a:solidFill>
                <a:ea typeface="ＭＳ Ｐゴシック" panose="020B0600070205080204" pitchFamily="34" charset="-128"/>
              </a:rPr>
              <a:t>Öğretim materyalleri</a:t>
            </a:r>
          </a:p>
          <a:p>
            <a:pPr eaLnBrk="1" hangingPunct="1">
              <a:lnSpc>
                <a:spcPct val="80000"/>
              </a:lnSpc>
              <a:buFont typeface="Wingdings" panose="05000000000000000000" pitchFamily="2" charset="2"/>
              <a:buNone/>
            </a:pPr>
            <a:r>
              <a:rPr lang="tr-TR" altLang="tr-TR" sz="1700">
                <a:solidFill>
                  <a:schemeClr val="tx2"/>
                </a:solidFill>
                <a:ea typeface="ＭＳ Ｐゴシック" panose="020B0600070205080204" pitchFamily="34" charset="-128"/>
                <a:sym typeface="Wingdings" panose="05000000000000000000" pitchFamily="2" charset="2"/>
              </a:rPr>
              <a:t> </a:t>
            </a:r>
            <a:r>
              <a:rPr lang="tr-TR" altLang="tr-TR" sz="1700">
                <a:solidFill>
                  <a:schemeClr val="tx2"/>
                </a:solidFill>
                <a:ea typeface="ＭＳ Ｐゴシック" panose="020B0600070205080204" pitchFamily="34" charset="-128"/>
              </a:rPr>
              <a:t>Öğretmen masasının ve sıraların yeri</a:t>
            </a:r>
          </a:p>
          <a:p>
            <a:pPr eaLnBrk="1" hangingPunct="1">
              <a:lnSpc>
                <a:spcPct val="80000"/>
              </a:lnSpc>
              <a:buFont typeface="Wingdings 2" panose="05020102010507070707" pitchFamily="18" charset="2"/>
              <a:buNone/>
            </a:pPr>
            <a:r>
              <a:rPr lang="tr-TR" altLang="tr-TR" sz="1700">
                <a:solidFill>
                  <a:schemeClr val="tx2"/>
                </a:solidFill>
                <a:ea typeface="ＭＳ Ｐゴシック" panose="020B0600070205080204" pitchFamily="34" charset="-128"/>
                <a:sym typeface="Wingdings" panose="05000000000000000000" pitchFamily="2" charset="2"/>
              </a:rPr>
              <a:t> </a:t>
            </a:r>
            <a:r>
              <a:rPr lang="tr-TR" altLang="tr-TR" sz="1700">
                <a:solidFill>
                  <a:schemeClr val="tx2"/>
                </a:solidFill>
                <a:ea typeface="ＭＳ Ｐゴシック" panose="020B0600070205080204" pitchFamily="34" charset="-128"/>
              </a:rPr>
              <a:t>Özel gereksinimi olan , problem davranışı olan ya da aşırı hareketli/dikkati dağınık çocuklar için yapılacak düzenlemeler. Örneğin;</a:t>
            </a:r>
          </a:p>
          <a:p>
            <a:pPr lvl="1" eaLnBrk="1" hangingPunct="1">
              <a:lnSpc>
                <a:spcPct val="60000"/>
              </a:lnSpc>
              <a:buFont typeface="Wingdings 2" panose="05020102010507070707" pitchFamily="18" charset="2"/>
              <a:buNone/>
            </a:pPr>
            <a:r>
              <a:rPr lang="tr-TR" altLang="tr-TR" sz="1500">
                <a:solidFill>
                  <a:schemeClr val="tx2"/>
                </a:solidFill>
                <a:ea typeface="ＭＳ Ｐゴシック" panose="020B0600070205080204" pitchFamily="34" charset="-128"/>
                <a:sym typeface="Wingdings" panose="05000000000000000000" pitchFamily="2" charset="2"/>
              </a:rPr>
              <a:t></a:t>
            </a:r>
            <a:r>
              <a:rPr lang="tr-TR" altLang="tr-TR" sz="1500">
                <a:solidFill>
                  <a:schemeClr val="tx2"/>
                </a:solidFill>
                <a:ea typeface="ＭＳ Ｐゴシック" panose="020B0600070205080204" pitchFamily="34" charset="-128"/>
              </a:rPr>
              <a:t> Görme, işitme, dokunma gibi duyusal özelliklerine uygun yer seçin, en önde ya da arkada oturmasını sağlayın,</a:t>
            </a:r>
            <a:endParaRPr lang="en-US" altLang="tr-TR" sz="1500">
              <a:solidFill>
                <a:schemeClr val="tx2"/>
              </a:solidFill>
              <a:ea typeface="ＭＳ Ｐゴシック" panose="020B0600070205080204" pitchFamily="34" charset="-128"/>
            </a:endParaRPr>
          </a:p>
          <a:p>
            <a:pPr lvl="1" eaLnBrk="1" hangingPunct="1">
              <a:lnSpc>
                <a:spcPct val="60000"/>
              </a:lnSpc>
              <a:buFont typeface="Wingdings 2" panose="05020102010507070707" pitchFamily="18" charset="2"/>
              <a:buNone/>
            </a:pPr>
            <a:r>
              <a:rPr lang="tr-TR" altLang="tr-TR" sz="1500">
                <a:solidFill>
                  <a:schemeClr val="tx2"/>
                </a:solidFill>
                <a:ea typeface="ＭＳ Ｐゴシック" panose="020B0600070205080204" pitchFamily="34" charset="-128"/>
                <a:sym typeface="Wingdings" panose="05000000000000000000" pitchFamily="2" charset="2"/>
              </a:rPr>
              <a:t></a:t>
            </a:r>
            <a:r>
              <a:rPr lang="tr-TR" altLang="tr-TR" sz="1500">
                <a:solidFill>
                  <a:schemeClr val="tx2"/>
                </a:solidFill>
                <a:ea typeface="ＭＳ Ｐゴシック" panose="020B0600070205080204" pitchFamily="34" charset="-128"/>
              </a:rPr>
              <a:t> Gürültüden ve sınıf içi trafikten uzak bir yere oturtmaya çalışın.</a:t>
            </a:r>
            <a:endParaRPr lang="en-US" altLang="tr-TR" sz="1500">
              <a:solidFill>
                <a:schemeClr val="tx2"/>
              </a:solidFill>
              <a:ea typeface="ＭＳ Ｐゴシック" panose="020B0600070205080204" pitchFamily="34" charset="-128"/>
            </a:endParaRPr>
          </a:p>
          <a:p>
            <a:pPr lvl="1" eaLnBrk="1" hangingPunct="1">
              <a:lnSpc>
                <a:spcPct val="60000"/>
              </a:lnSpc>
              <a:buFont typeface="Wingdings 2" panose="05020102010507070707" pitchFamily="18" charset="2"/>
              <a:buNone/>
            </a:pPr>
            <a:r>
              <a:rPr lang="tr-TR" altLang="tr-TR" sz="1500">
                <a:solidFill>
                  <a:schemeClr val="tx2"/>
                </a:solidFill>
                <a:ea typeface="ＭＳ Ｐゴシック" panose="020B0600070205080204" pitchFamily="34" charset="-128"/>
                <a:sym typeface="Wingdings" panose="05000000000000000000" pitchFamily="2" charset="2"/>
              </a:rPr>
              <a:t></a:t>
            </a:r>
            <a:r>
              <a:rPr lang="tr-TR" altLang="tr-TR" sz="1500">
                <a:solidFill>
                  <a:schemeClr val="tx2"/>
                </a:solidFill>
                <a:ea typeface="ＭＳ Ｐゴシック" panose="020B0600070205080204" pitchFamily="34" charset="-128"/>
              </a:rPr>
              <a:t> Arkasını pencereye döndürün,</a:t>
            </a:r>
            <a:endParaRPr lang="en-US" altLang="tr-TR" sz="1500">
              <a:solidFill>
                <a:schemeClr val="tx2"/>
              </a:solidFill>
              <a:ea typeface="ＭＳ Ｐゴシック" panose="020B0600070205080204" pitchFamily="34" charset="-128"/>
            </a:endParaRPr>
          </a:p>
          <a:p>
            <a:pPr lvl="1" eaLnBrk="1" hangingPunct="1">
              <a:lnSpc>
                <a:spcPct val="60000"/>
              </a:lnSpc>
              <a:buFont typeface="Wingdings 2" panose="05020102010507070707" pitchFamily="18" charset="2"/>
              <a:buNone/>
            </a:pPr>
            <a:r>
              <a:rPr lang="tr-TR" altLang="tr-TR" sz="1500">
                <a:solidFill>
                  <a:schemeClr val="tx2"/>
                </a:solidFill>
                <a:ea typeface="ＭＳ Ｐゴシック" panose="020B0600070205080204" pitchFamily="34" charset="-128"/>
                <a:sym typeface="Wingdings" panose="05000000000000000000" pitchFamily="2" charset="2"/>
              </a:rPr>
              <a:t></a:t>
            </a:r>
            <a:r>
              <a:rPr lang="tr-TR" altLang="tr-TR" sz="1500">
                <a:solidFill>
                  <a:schemeClr val="tx2"/>
                </a:solidFill>
                <a:ea typeface="ＭＳ Ｐゴシック" panose="020B0600070205080204" pitchFamily="34" charset="-128"/>
              </a:rPr>
              <a:t> Öğretmenin yakınında oturtun,</a:t>
            </a:r>
            <a:endParaRPr lang="en-US" altLang="tr-TR" sz="1500">
              <a:solidFill>
                <a:schemeClr val="tx2"/>
              </a:solidFill>
              <a:ea typeface="ＭＳ Ｐゴシック" panose="020B0600070205080204" pitchFamily="34" charset="-128"/>
            </a:endParaRPr>
          </a:p>
          <a:p>
            <a:pPr lvl="1" eaLnBrk="1" hangingPunct="1">
              <a:lnSpc>
                <a:spcPct val="60000"/>
              </a:lnSpc>
              <a:buFont typeface="Wingdings 2" panose="05020102010507070707" pitchFamily="18" charset="2"/>
              <a:buNone/>
            </a:pPr>
            <a:r>
              <a:rPr lang="tr-TR" altLang="tr-TR" sz="1500">
                <a:solidFill>
                  <a:schemeClr val="tx2"/>
                </a:solidFill>
                <a:ea typeface="ＭＳ Ｐゴシック" panose="020B0600070205080204" pitchFamily="34" charset="-128"/>
                <a:sym typeface="Wingdings" panose="05000000000000000000" pitchFamily="2" charset="2"/>
              </a:rPr>
              <a:t></a:t>
            </a:r>
            <a:r>
              <a:rPr lang="tr-TR" altLang="tr-TR" sz="1500">
                <a:solidFill>
                  <a:schemeClr val="tx2"/>
                </a:solidFill>
                <a:ea typeface="ＭＳ Ｐゴシック" panose="020B0600070205080204" pitchFamily="34" charset="-128"/>
              </a:rPr>
              <a:t> Gerekiyorsa ışığı ayarlayın,</a:t>
            </a:r>
            <a:endParaRPr lang="en-US" altLang="tr-TR" sz="1500">
              <a:solidFill>
                <a:schemeClr val="tx2"/>
              </a:solidFill>
              <a:ea typeface="ＭＳ Ｐゴシック" panose="020B0600070205080204" pitchFamily="34" charset="-128"/>
            </a:endParaRPr>
          </a:p>
          <a:p>
            <a:pPr lvl="1" eaLnBrk="1" hangingPunct="1">
              <a:lnSpc>
                <a:spcPct val="60000"/>
              </a:lnSpc>
              <a:buFont typeface="Wingdings 2" panose="05020102010507070707" pitchFamily="18" charset="2"/>
              <a:buNone/>
            </a:pPr>
            <a:r>
              <a:rPr lang="tr-TR" altLang="tr-TR" sz="1500">
                <a:solidFill>
                  <a:schemeClr val="tx2"/>
                </a:solidFill>
                <a:ea typeface="ＭＳ Ｐゴシック" panose="020B0600070205080204" pitchFamily="34" charset="-128"/>
                <a:sym typeface="Wingdings" panose="05000000000000000000" pitchFamily="2" charset="2"/>
              </a:rPr>
              <a:t></a:t>
            </a:r>
            <a:r>
              <a:rPr lang="tr-TR" altLang="tr-TR" sz="1500">
                <a:solidFill>
                  <a:schemeClr val="tx2"/>
                </a:solidFill>
                <a:ea typeface="ＭＳ Ｐゴシック" panose="020B0600070205080204" pitchFamily="34" charset="-128"/>
              </a:rPr>
              <a:t> Tekerlekli iskemleye uygun masa seçin,</a:t>
            </a:r>
            <a:endParaRPr lang="en-US" altLang="tr-TR" sz="1500">
              <a:solidFill>
                <a:schemeClr val="tx2"/>
              </a:solidFill>
              <a:ea typeface="ＭＳ Ｐゴシック" panose="020B0600070205080204" pitchFamily="34" charset="-128"/>
            </a:endParaRPr>
          </a:p>
          <a:p>
            <a:pPr lvl="1" eaLnBrk="1" hangingPunct="1">
              <a:lnSpc>
                <a:spcPct val="60000"/>
              </a:lnSpc>
              <a:buFont typeface="Wingdings 2" panose="05020102010507070707" pitchFamily="18" charset="2"/>
              <a:buNone/>
            </a:pPr>
            <a:r>
              <a:rPr lang="tr-TR" altLang="tr-TR" sz="1500">
                <a:solidFill>
                  <a:schemeClr val="tx2"/>
                </a:solidFill>
                <a:ea typeface="ＭＳ Ｐゴシック" panose="020B0600070205080204" pitchFamily="34" charset="-128"/>
                <a:sym typeface="Wingdings" panose="05000000000000000000" pitchFamily="2" charset="2"/>
              </a:rPr>
              <a:t></a:t>
            </a:r>
            <a:r>
              <a:rPr lang="tr-TR" altLang="tr-TR" sz="1500">
                <a:solidFill>
                  <a:schemeClr val="tx2"/>
                </a:solidFill>
                <a:ea typeface="ＭＳ Ｐゴシック" panose="020B0600070205080204" pitchFamily="34" charset="-128"/>
              </a:rPr>
              <a:t> Sıra yerine daha büyük masa sağlayın,</a:t>
            </a:r>
            <a:endParaRPr lang="en-US" altLang="tr-TR" sz="1500">
              <a:solidFill>
                <a:schemeClr val="tx2"/>
              </a:solidFill>
              <a:ea typeface="ＭＳ Ｐゴシック" panose="020B0600070205080204" pitchFamily="34" charset="-128"/>
            </a:endParaRPr>
          </a:p>
          <a:p>
            <a:pPr lvl="1" eaLnBrk="1" hangingPunct="1">
              <a:lnSpc>
                <a:spcPct val="60000"/>
              </a:lnSpc>
              <a:buFont typeface="Wingdings 2" panose="05020102010507070707" pitchFamily="18" charset="2"/>
              <a:buNone/>
            </a:pPr>
            <a:r>
              <a:rPr lang="tr-TR" altLang="tr-TR" sz="1500">
                <a:solidFill>
                  <a:schemeClr val="tx2"/>
                </a:solidFill>
                <a:ea typeface="ＭＳ Ｐゴシック" panose="020B0600070205080204" pitchFamily="34" charset="-128"/>
                <a:sym typeface="Wingdings" panose="05000000000000000000" pitchFamily="2" charset="2"/>
              </a:rPr>
              <a:t></a:t>
            </a:r>
            <a:r>
              <a:rPr lang="tr-TR" altLang="tr-TR" sz="1500">
                <a:solidFill>
                  <a:schemeClr val="tx2"/>
                </a:solidFill>
                <a:ea typeface="ＭＳ Ｐゴシック" panose="020B0600070205080204" pitchFamily="34" charset="-128"/>
              </a:rPr>
              <a:t> Yer tutan eşyalarını koyabilmesi için kapaklı masa bulmaya çalışın,</a:t>
            </a:r>
            <a:endParaRPr lang="en-US" altLang="tr-TR" sz="1500">
              <a:solidFill>
                <a:schemeClr val="tx2"/>
              </a:solidFill>
              <a:ea typeface="ＭＳ Ｐゴシック" panose="020B0600070205080204" pitchFamily="34" charset="-128"/>
            </a:endParaRPr>
          </a:p>
          <a:p>
            <a:pPr lvl="1" eaLnBrk="1" hangingPunct="1">
              <a:lnSpc>
                <a:spcPct val="60000"/>
              </a:lnSpc>
              <a:buFont typeface="Wingdings 2" panose="05020102010507070707" pitchFamily="18" charset="2"/>
              <a:buNone/>
            </a:pPr>
            <a:r>
              <a:rPr lang="tr-TR" altLang="tr-TR" sz="1500">
                <a:solidFill>
                  <a:schemeClr val="tx2"/>
                </a:solidFill>
                <a:ea typeface="ＭＳ Ｐゴシック" panose="020B0600070205080204" pitchFamily="34" charset="-128"/>
                <a:sym typeface="Wingdings" panose="05000000000000000000" pitchFamily="2" charset="2"/>
              </a:rPr>
              <a:t></a:t>
            </a:r>
            <a:r>
              <a:rPr lang="tr-TR" altLang="tr-TR" sz="1500">
                <a:solidFill>
                  <a:schemeClr val="tx2"/>
                </a:solidFill>
                <a:ea typeface="ＭＳ Ｐゴシック" panose="020B0600070205080204" pitchFamily="34" charset="-128"/>
              </a:rPr>
              <a:t> Dolabının yakınında oturmasını sağlayın,</a:t>
            </a:r>
            <a:endParaRPr lang="en-US" altLang="tr-TR" sz="1500">
              <a:solidFill>
                <a:schemeClr val="tx2"/>
              </a:solidFill>
              <a:ea typeface="ＭＳ Ｐゴシック" panose="020B0600070205080204" pitchFamily="34" charset="-128"/>
            </a:endParaRPr>
          </a:p>
          <a:p>
            <a:pPr lvl="1" eaLnBrk="1" hangingPunct="1">
              <a:lnSpc>
                <a:spcPct val="60000"/>
              </a:lnSpc>
              <a:buFont typeface="Wingdings 2" panose="05020102010507070707" pitchFamily="18" charset="2"/>
              <a:buNone/>
            </a:pPr>
            <a:r>
              <a:rPr lang="tr-TR" altLang="tr-TR" sz="1500">
                <a:solidFill>
                  <a:schemeClr val="tx2"/>
                </a:solidFill>
                <a:ea typeface="ＭＳ Ｐゴシック" panose="020B0600070205080204" pitchFamily="34" charset="-128"/>
                <a:sym typeface="Wingdings" panose="05000000000000000000" pitchFamily="2" charset="2"/>
              </a:rPr>
              <a:t></a:t>
            </a:r>
            <a:r>
              <a:rPr lang="tr-TR" altLang="tr-TR" sz="1500">
                <a:solidFill>
                  <a:schemeClr val="tx2"/>
                </a:solidFill>
                <a:ea typeface="ＭＳ Ｐゴシック" panose="020B0600070205080204" pitchFamily="34" charset="-128"/>
              </a:rPr>
              <a:t> Kalem, silgi, kalemtıraş gibi eşyalarının düşmemesi için bu eşyaları masaya bağlayın,</a:t>
            </a:r>
            <a:endParaRPr lang="en-US" altLang="tr-TR" sz="1500">
              <a:solidFill>
                <a:schemeClr val="tx2"/>
              </a:solidFill>
              <a:ea typeface="ＭＳ Ｐゴシック" panose="020B0600070205080204" pitchFamily="34" charset="-128"/>
            </a:endParaRPr>
          </a:p>
          <a:p>
            <a:pPr lvl="1" eaLnBrk="1" hangingPunct="1">
              <a:lnSpc>
                <a:spcPct val="60000"/>
              </a:lnSpc>
              <a:buFont typeface="Wingdings 2" panose="05020102010507070707" pitchFamily="18" charset="2"/>
              <a:buNone/>
            </a:pPr>
            <a:r>
              <a:rPr lang="tr-TR" altLang="tr-TR" sz="1500">
                <a:solidFill>
                  <a:schemeClr val="tx2"/>
                </a:solidFill>
                <a:ea typeface="ＭＳ Ｐゴシック" panose="020B0600070205080204" pitchFamily="34" charset="-128"/>
                <a:sym typeface="Wingdings" panose="05000000000000000000" pitchFamily="2" charset="2"/>
              </a:rPr>
              <a:t></a:t>
            </a:r>
            <a:r>
              <a:rPr lang="tr-TR" altLang="tr-TR" sz="1500">
                <a:solidFill>
                  <a:schemeClr val="tx2"/>
                </a:solidFill>
                <a:ea typeface="ＭＳ Ｐゴシック" panose="020B0600070205080204" pitchFamily="34" charset="-128"/>
              </a:rPr>
              <a:t> Ödev kağıtlarını kaymaması için bantla sırasına yapıştırın,</a:t>
            </a:r>
            <a:endParaRPr lang="en-US" altLang="tr-TR" sz="1500">
              <a:solidFill>
                <a:schemeClr val="tx2"/>
              </a:solidFill>
              <a:ea typeface="ＭＳ Ｐゴシック" panose="020B0600070205080204" pitchFamily="34" charset="-128"/>
            </a:endParaRPr>
          </a:p>
          <a:p>
            <a:pPr lvl="1" eaLnBrk="1" hangingPunct="1">
              <a:lnSpc>
                <a:spcPct val="60000"/>
              </a:lnSpc>
              <a:buFont typeface="Wingdings 2" panose="05020102010507070707" pitchFamily="18" charset="2"/>
              <a:buNone/>
            </a:pPr>
            <a:r>
              <a:rPr lang="tr-TR" altLang="tr-TR" sz="1500">
                <a:solidFill>
                  <a:schemeClr val="tx2"/>
                </a:solidFill>
                <a:ea typeface="ＭＳ Ｐゴシック" panose="020B0600070205080204" pitchFamily="34" charset="-128"/>
                <a:sym typeface="Wingdings" panose="05000000000000000000" pitchFamily="2" charset="2"/>
              </a:rPr>
              <a:t> M</a:t>
            </a:r>
            <a:r>
              <a:rPr lang="tr-TR" altLang="tr-TR" sz="1500">
                <a:solidFill>
                  <a:schemeClr val="tx2"/>
                </a:solidFill>
                <a:ea typeface="ＭＳ Ｐゴシック" panose="020B0600070205080204" pitchFamily="34" charset="-128"/>
              </a:rPr>
              <a:t>asasındaki gereksiz eşyaları kaldırın.</a:t>
            </a:r>
            <a:endParaRPr lang="tr-TR" altLang="tr-TR" sz="1700">
              <a:solidFill>
                <a:schemeClr val="tx2"/>
              </a:solidFill>
              <a:ea typeface="ＭＳ Ｐゴシック" panose="020B0600070205080204" pitchFamily="34" charset="-128"/>
            </a:endParaRPr>
          </a:p>
          <a:p>
            <a:pPr eaLnBrk="1" hangingPunct="1">
              <a:lnSpc>
                <a:spcPct val="80000"/>
              </a:lnSpc>
              <a:buFont typeface="Wingdings" panose="05000000000000000000" pitchFamily="2" charset="2"/>
              <a:buChar char="F"/>
            </a:pPr>
            <a:endParaRPr lang="tr-TR" altLang="tr-TR" sz="1700">
              <a:solidFill>
                <a:schemeClr val="tx2"/>
              </a:solidFill>
              <a:ea typeface="ＭＳ Ｐゴシック" panose="020B0600070205080204" pitchFamily="34" charset="-128"/>
            </a:endParaRPr>
          </a:p>
        </p:txBody>
      </p:sp>
      <p:sp>
        <p:nvSpPr>
          <p:cNvPr id="17412"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B8F94ECA-B78C-4433-9CE4-DA98C8B93F8B}" type="slidenum">
              <a:rPr kumimoji="0" lang="tr-TR" altLang="tr-TR">
                <a:solidFill>
                  <a:schemeClr val="tx2"/>
                </a:solidFill>
              </a:rPr>
              <a:pPr eaLnBrk="1" hangingPunct="1"/>
              <a:t>4</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373304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063751" y="692151"/>
            <a:ext cx="8143875" cy="576263"/>
          </a:xfrm>
        </p:spPr>
        <p:txBody>
          <a:bodyPr/>
          <a:lstStyle/>
          <a:p>
            <a:pPr algn="ctr" eaLnBrk="1" hangingPunct="1"/>
            <a:r>
              <a:rPr lang="tr-TR" altLang="tr-TR" sz="3200" b="1">
                <a:solidFill>
                  <a:srgbClr val="C00000"/>
                </a:solidFill>
                <a:ea typeface="ＭＳ Ｐゴシック" panose="020B0600070205080204" pitchFamily="34" charset="-128"/>
              </a:rPr>
              <a:t>1.d. Olumlu davranışları ödüllendirme</a:t>
            </a:r>
          </a:p>
        </p:txBody>
      </p:sp>
      <p:sp>
        <p:nvSpPr>
          <p:cNvPr id="18435" name="Rectangle 3"/>
          <p:cNvSpPr>
            <a:spLocks noGrp="1" noChangeArrowheads="1"/>
          </p:cNvSpPr>
          <p:nvPr>
            <p:ph idx="1"/>
          </p:nvPr>
        </p:nvSpPr>
        <p:spPr>
          <a:xfrm>
            <a:off x="1992314" y="1341439"/>
            <a:ext cx="8461375" cy="5159375"/>
          </a:xfrm>
        </p:spPr>
        <p:txBody>
          <a:bodyPr>
            <a:normAutofit lnSpcReduction="10000"/>
          </a:bodyPr>
          <a:lstStyle/>
          <a:p>
            <a:pPr eaLnBrk="1" hangingPunct="1">
              <a:lnSpc>
                <a:spcPct val="80000"/>
              </a:lnSpc>
            </a:pPr>
            <a:r>
              <a:rPr lang="tr-TR" altLang="tr-TR" sz="2000" b="1">
                <a:solidFill>
                  <a:schemeClr val="tx2"/>
                </a:solidFill>
                <a:ea typeface="ＭＳ Ｐゴシック" panose="020B0600070205080204" pitchFamily="34" charset="-128"/>
              </a:rPr>
              <a:t>Ödüllendirme;</a:t>
            </a:r>
            <a:r>
              <a:rPr lang="tr-TR" altLang="tr-TR" sz="2000">
                <a:solidFill>
                  <a:schemeClr val="tx2"/>
                </a:solidFill>
                <a:ea typeface="ＭＳ Ｐゴシック" panose="020B0600070205080204" pitchFamily="34" charset="-128"/>
              </a:rPr>
              <a:t> çocuğa olumlu/istendik bir davranışının ardından hoşuna gidecek bir şeyin verilmesidir.</a:t>
            </a:r>
          </a:p>
          <a:p>
            <a:pPr eaLnBrk="1" hangingPunct="1">
              <a:lnSpc>
                <a:spcPct val="80000"/>
              </a:lnSpc>
            </a:pPr>
            <a:r>
              <a:rPr lang="tr-TR" altLang="tr-TR" sz="2000" b="1">
                <a:solidFill>
                  <a:schemeClr val="tx2"/>
                </a:solidFill>
                <a:ea typeface="ＭＳ Ｐゴシック" panose="020B0600070205080204" pitchFamily="34" charset="-128"/>
              </a:rPr>
              <a:t>Ödül; </a:t>
            </a:r>
            <a:r>
              <a:rPr lang="tr-TR" altLang="tr-TR" sz="2000">
                <a:solidFill>
                  <a:schemeClr val="tx2"/>
                </a:solidFill>
                <a:ea typeface="ＭＳ Ｐゴシック" panose="020B0600070205080204" pitchFamily="34" charset="-128"/>
              </a:rPr>
              <a:t>çocuğun hoşuna giden herhangi bir şeydir.</a:t>
            </a:r>
          </a:p>
          <a:p>
            <a:pPr eaLnBrk="1" hangingPunct="1">
              <a:lnSpc>
                <a:spcPct val="80000"/>
              </a:lnSpc>
            </a:pPr>
            <a:r>
              <a:rPr lang="tr-TR" altLang="tr-TR" sz="2000">
                <a:solidFill>
                  <a:schemeClr val="tx2"/>
                </a:solidFill>
                <a:ea typeface="ＭＳ Ｐゴシック" panose="020B0600070205080204" pitchFamily="34" charset="-128"/>
              </a:rPr>
              <a:t>Çocukların olumlu/istendik bir davranışının (sınıf kurallarına uyma gibi) ödüllendirilmesi, bu davranışların kalıcı olmasını ve artmasını sağlar.</a:t>
            </a:r>
          </a:p>
          <a:p>
            <a:pPr eaLnBrk="1" hangingPunct="1">
              <a:lnSpc>
                <a:spcPct val="80000"/>
              </a:lnSpc>
            </a:pPr>
            <a:r>
              <a:rPr lang="tr-TR" altLang="tr-TR" sz="2000">
                <a:solidFill>
                  <a:schemeClr val="tx2"/>
                </a:solidFill>
                <a:ea typeface="ＭＳ Ｐゴシック" panose="020B0600070205080204" pitchFamily="34" charset="-128"/>
              </a:rPr>
              <a:t>Verilecek ödülün bir form aracılığıyla ya da gözlem yoluyla belirlenmesi için aşağıdaki soruları temel almak </a:t>
            </a:r>
            <a:r>
              <a:rPr lang="tr-TR" altLang="tr-TR" sz="2000" b="1">
                <a:solidFill>
                  <a:schemeClr val="tx2"/>
                </a:solidFill>
                <a:ea typeface="ＭＳ Ｐゴシック" panose="020B0600070205080204" pitchFamily="34" charset="-128"/>
              </a:rPr>
              <a:t>çocuk için doğru ödülün seçilmesini </a:t>
            </a:r>
            <a:r>
              <a:rPr lang="tr-TR" altLang="tr-TR" sz="2000">
                <a:solidFill>
                  <a:schemeClr val="tx2"/>
                </a:solidFill>
                <a:ea typeface="ＭＳ Ｐゴシック" panose="020B0600070205080204" pitchFamily="34" charset="-128"/>
              </a:rPr>
              <a:t>sağlayacaktır.</a:t>
            </a:r>
          </a:p>
          <a:p>
            <a:pPr lvl="1" eaLnBrk="1" hangingPunct="1">
              <a:lnSpc>
                <a:spcPct val="80000"/>
              </a:lnSpc>
              <a:buFont typeface="Wingdings 2" panose="05020102010507070707" pitchFamily="18" charset="2"/>
              <a:buNone/>
            </a:pPr>
            <a:r>
              <a:rPr lang="tr-TR" altLang="tr-TR" sz="1600">
                <a:solidFill>
                  <a:schemeClr val="tx2"/>
                </a:solidFill>
                <a:ea typeface="ＭＳ Ｐゴシック" panose="020B0600070205080204" pitchFamily="34" charset="-128"/>
                <a:sym typeface="Wingdings" panose="05000000000000000000" pitchFamily="2" charset="2"/>
              </a:rPr>
              <a:t></a:t>
            </a:r>
            <a:r>
              <a:rPr lang="tr-TR" altLang="tr-TR" sz="1600">
                <a:solidFill>
                  <a:schemeClr val="tx2"/>
                </a:solidFill>
                <a:ea typeface="ＭＳ Ｐゴシック" panose="020B0600070205080204" pitchFamily="34" charset="-128"/>
              </a:rPr>
              <a:t> Boş vakitlerinde en çok ne yapmak isterdin?</a:t>
            </a:r>
            <a:endParaRPr lang="en-US" altLang="tr-TR" sz="1600">
              <a:solidFill>
                <a:schemeClr val="tx2"/>
              </a:solidFill>
              <a:ea typeface="ＭＳ Ｐゴシック" panose="020B0600070205080204" pitchFamily="34" charset="-128"/>
            </a:endParaRPr>
          </a:p>
          <a:p>
            <a:pPr lvl="1" eaLnBrk="1" hangingPunct="1">
              <a:lnSpc>
                <a:spcPct val="80000"/>
              </a:lnSpc>
              <a:buFont typeface="Wingdings 2" panose="05020102010507070707" pitchFamily="18" charset="2"/>
              <a:buNone/>
            </a:pPr>
            <a:r>
              <a:rPr lang="tr-TR" altLang="tr-TR" sz="1600">
                <a:solidFill>
                  <a:schemeClr val="tx2"/>
                </a:solidFill>
                <a:ea typeface="ＭＳ Ｐゴシック" panose="020B0600070205080204" pitchFamily="34" charset="-128"/>
                <a:sym typeface="Wingdings" panose="05000000000000000000" pitchFamily="2" charset="2"/>
              </a:rPr>
              <a:t></a:t>
            </a:r>
            <a:r>
              <a:rPr lang="tr-TR" altLang="tr-TR" sz="1600">
                <a:solidFill>
                  <a:schemeClr val="tx2"/>
                </a:solidFill>
                <a:ea typeface="ＭＳ Ｐゴシック" panose="020B0600070205080204" pitchFamily="34" charset="-128"/>
              </a:rPr>
              <a:t> En sevdiğin televizyon dizileri nelerdir?</a:t>
            </a:r>
            <a:endParaRPr lang="en-US" altLang="tr-TR" sz="1600">
              <a:solidFill>
                <a:schemeClr val="tx2"/>
              </a:solidFill>
              <a:ea typeface="ＭＳ Ｐゴシック" panose="020B0600070205080204" pitchFamily="34" charset="-128"/>
            </a:endParaRPr>
          </a:p>
          <a:p>
            <a:pPr lvl="1" eaLnBrk="1" hangingPunct="1">
              <a:lnSpc>
                <a:spcPct val="80000"/>
              </a:lnSpc>
              <a:buFont typeface="Wingdings 2" panose="05020102010507070707" pitchFamily="18" charset="2"/>
              <a:buNone/>
            </a:pPr>
            <a:r>
              <a:rPr lang="tr-TR" altLang="tr-TR" sz="1600">
                <a:solidFill>
                  <a:schemeClr val="tx2"/>
                </a:solidFill>
                <a:ea typeface="ＭＳ Ｐゴシック" panose="020B0600070205080204" pitchFamily="34" charset="-128"/>
                <a:sym typeface="Wingdings" panose="05000000000000000000" pitchFamily="2" charset="2"/>
              </a:rPr>
              <a:t></a:t>
            </a:r>
            <a:r>
              <a:rPr lang="tr-TR" altLang="tr-TR" sz="1600">
                <a:solidFill>
                  <a:schemeClr val="tx2"/>
                </a:solidFill>
                <a:ea typeface="ＭＳ Ｐゴシック" panose="020B0600070205080204" pitchFamily="34" charset="-128"/>
              </a:rPr>
              <a:t> Baban para verdiği zaman ne almak istersin?</a:t>
            </a:r>
            <a:endParaRPr lang="en-US" altLang="tr-TR" sz="1600">
              <a:solidFill>
                <a:schemeClr val="tx2"/>
              </a:solidFill>
              <a:ea typeface="ＭＳ Ｐゴシック" panose="020B0600070205080204" pitchFamily="34" charset="-128"/>
            </a:endParaRPr>
          </a:p>
          <a:p>
            <a:pPr lvl="1" eaLnBrk="1" hangingPunct="1">
              <a:lnSpc>
                <a:spcPct val="80000"/>
              </a:lnSpc>
              <a:buFont typeface="Wingdings 2" panose="05020102010507070707" pitchFamily="18" charset="2"/>
              <a:buNone/>
            </a:pPr>
            <a:r>
              <a:rPr lang="tr-TR" altLang="tr-TR" sz="1600">
                <a:solidFill>
                  <a:schemeClr val="tx2"/>
                </a:solidFill>
                <a:ea typeface="ＭＳ Ｐゴシック" panose="020B0600070205080204" pitchFamily="34" charset="-128"/>
                <a:sym typeface="Wingdings" panose="05000000000000000000" pitchFamily="2" charset="2"/>
              </a:rPr>
              <a:t></a:t>
            </a:r>
            <a:r>
              <a:rPr lang="tr-TR" altLang="tr-TR" sz="1600">
                <a:solidFill>
                  <a:schemeClr val="tx2"/>
                </a:solidFill>
                <a:ea typeface="ＭＳ Ｐゴシック" panose="020B0600070205080204" pitchFamily="34" charset="-128"/>
              </a:rPr>
              <a:t> Teneffüslerde en çok kiminle oynamak istersin?</a:t>
            </a:r>
            <a:endParaRPr lang="en-US" altLang="tr-TR" sz="1600">
              <a:solidFill>
                <a:schemeClr val="tx2"/>
              </a:solidFill>
              <a:ea typeface="ＭＳ Ｐゴシック" panose="020B0600070205080204" pitchFamily="34" charset="-128"/>
            </a:endParaRPr>
          </a:p>
          <a:p>
            <a:pPr lvl="1" eaLnBrk="1" hangingPunct="1">
              <a:lnSpc>
                <a:spcPct val="80000"/>
              </a:lnSpc>
              <a:buFont typeface="Wingdings 2" panose="05020102010507070707" pitchFamily="18" charset="2"/>
              <a:buNone/>
            </a:pPr>
            <a:r>
              <a:rPr lang="tr-TR" altLang="tr-TR" sz="1600">
                <a:solidFill>
                  <a:schemeClr val="tx2"/>
                </a:solidFill>
                <a:ea typeface="ＭＳ Ｐゴシック" panose="020B0600070205080204" pitchFamily="34" charset="-128"/>
                <a:sym typeface="Wingdings" panose="05000000000000000000" pitchFamily="2" charset="2"/>
              </a:rPr>
              <a:t></a:t>
            </a:r>
            <a:r>
              <a:rPr lang="tr-TR" altLang="tr-TR" sz="1600">
                <a:solidFill>
                  <a:schemeClr val="tx2"/>
                </a:solidFill>
                <a:ea typeface="ＭＳ Ｐゴシック" panose="020B0600070205080204" pitchFamily="34" charset="-128"/>
              </a:rPr>
              <a:t> Hangi kitap ya da dergileri okumaktan hoşlanırsın?</a:t>
            </a:r>
            <a:endParaRPr lang="en-US" altLang="tr-TR" sz="1600">
              <a:solidFill>
                <a:schemeClr val="tx2"/>
              </a:solidFill>
              <a:ea typeface="ＭＳ Ｐゴシック" panose="020B0600070205080204" pitchFamily="34" charset="-128"/>
            </a:endParaRPr>
          </a:p>
          <a:p>
            <a:pPr lvl="1" eaLnBrk="1" hangingPunct="1">
              <a:lnSpc>
                <a:spcPct val="80000"/>
              </a:lnSpc>
              <a:buFont typeface="Wingdings 2" panose="05020102010507070707" pitchFamily="18" charset="2"/>
              <a:buNone/>
            </a:pPr>
            <a:r>
              <a:rPr lang="tr-TR" altLang="tr-TR" sz="1600">
                <a:solidFill>
                  <a:schemeClr val="tx2"/>
                </a:solidFill>
                <a:ea typeface="ＭＳ Ｐゴシック" panose="020B0600070205080204" pitchFamily="34" charset="-128"/>
                <a:sym typeface="Wingdings" panose="05000000000000000000" pitchFamily="2" charset="2"/>
              </a:rPr>
              <a:t></a:t>
            </a:r>
            <a:r>
              <a:rPr lang="tr-TR" altLang="tr-TR" sz="1600">
                <a:solidFill>
                  <a:schemeClr val="tx2"/>
                </a:solidFill>
                <a:ea typeface="ＭＳ Ｐゴシック" panose="020B0600070205080204" pitchFamily="34" charset="-128"/>
              </a:rPr>
              <a:t> Ödevlerini eksiksiz yaptığın zaman öğretmenin seni nasıl ödüllendirmesini istersin?</a:t>
            </a:r>
            <a:endParaRPr lang="en-US" altLang="tr-TR" sz="1600">
              <a:solidFill>
                <a:schemeClr val="tx2"/>
              </a:solidFill>
              <a:ea typeface="ＭＳ Ｐゴシック" panose="020B0600070205080204" pitchFamily="34" charset="-128"/>
            </a:endParaRPr>
          </a:p>
          <a:p>
            <a:pPr lvl="1" eaLnBrk="1" hangingPunct="1">
              <a:lnSpc>
                <a:spcPct val="80000"/>
              </a:lnSpc>
              <a:buFont typeface="Wingdings 2" panose="05020102010507070707" pitchFamily="18" charset="2"/>
              <a:buNone/>
            </a:pPr>
            <a:r>
              <a:rPr lang="tr-TR" altLang="tr-TR" sz="1600">
                <a:solidFill>
                  <a:schemeClr val="tx2"/>
                </a:solidFill>
                <a:ea typeface="ＭＳ Ｐゴシック" panose="020B0600070205080204" pitchFamily="34" charset="-128"/>
                <a:sym typeface="Wingdings" panose="05000000000000000000" pitchFamily="2" charset="2"/>
              </a:rPr>
              <a:t></a:t>
            </a:r>
            <a:r>
              <a:rPr lang="tr-TR" altLang="tr-TR" sz="1600">
                <a:solidFill>
                  <a:schemeClr val="tx2"/>
                </a:solidFill>
                <a:ea typeface="ＭＳ Ｐゴシック" panose="020B0600070205080204" pitchFamily="34" charset="-128"/>
              </a:rPr>
              <a:t> Okuldan eve bir şey götürebileceğini söylersem, ne götürmek istersin?</a:t>
            </a:r>
            <a:endParaRPr lang="en-US" altLang="tr-TR" sz="1600">
              <a:solidFill>
                <a:schemeClr val="tx2"/>
              </a:solidFill>
              <a:ea typeface="ＭＳ Ｐゴシック" panose="020B0600070205080204" pitchFamily="34" charset="-128"/>
            </a:endParaRPr>
          </a:p>
          <a:p>
            <a:pPr eaLnBrk="1" hangingPunct="1">
              <a:lnSpc>
                <a:spcPct val="80000"/>
              </a:lnSpc>
            </a:pPr>
            <a:r>
              <a:rPr lang="tr-TR" altLang="tr-TR" sz="2000">
                <a:solidFill>
                  <a:schemeClr val="tx2"/>
                </a:solidFill>
                <a:ea typeface="ＭＳ Ｐゴシック" panose="020B0600070205080204" pitchFamily="34" charset="-128"/>
              </a:rPr>
              <a:t>Ödül olumlu </a:t>
            </a:r>
            <a:r>
              <a:rPr lang="tr-TR" altLang="tr-TR" sz="2000" b="1">
                <a:solidFill>
                  <a:schemeClr val="tx2"/>
                </a:solidFill>
                <a:ea typeface="ＭＳ Ｐゴシック" panose="020B0600070205080204" pitchFamily="34" charset="-128"/>
              </a:rPr>
              <a:t>davranışın hemen ardından tutarlı </a:t>
            </a:r>
            <a:r>
              <a:rPr lang="tr-TR" altLang="tr-TR" sz="2000">
                <a:solidFill>
                  <a:schemeClr val="tx2"/>
                </a:solidFill>
                <a:ea typeface="ＭＳ Ｐゴシック" panose="020B0600070205080204" pitchFamily="34" charset="-128"/>
              </a:rPr>
              <a:t>olarak verilmeli, başlangıçta davranışın her sergilenişinde sunulmalı ve çocuk davranışı öğrendikçe ve uygun şekilde kullanmaya başladıkça azaltılmalıdır.</a:t>
            </a:r>
          </a:p>
          <a:p>
            <a:pPr eaLnBrk="1" hangingPunct="1">
              <a:lnSpc>
                <a:spcPct val="80000"/>
              </a:lnSpc>
            </a:pPr>
            <a:r>
              <a:rPr lang="tr-TR" altLang="tr-TR" sz="2000">
                <a:solidFill>
                  <a:schemeClr val="tx2"/>
                </a:solidFill>
                <a:ea typeface="ＭＳ Ｐゴシック" panose="020B0600070205080204" pitchFamily="34" charset="-128"/>
              </a:rPr>
              <a:t>Olumlu davranışların ödüllendirilebilmesi için </a:t>
            </a:r>
            <a:r>
              <a:rPr lang="tr-TR" altLang="tr-TR" sz="2000" b="1">
                <a:solidFill>
                  <a:schemeClr val="tx2"/>
                </a:solidFill>
                <a:ea typeface="ＭＳ Ｐゴシック" panose="020B0600070205080204" pitchFamily="34" charset="-128"/>
              </a:rPr>
              <a:t>öğretmenin bu davranışları fark etmesi</a:t>
            </a:r>
            <a:r>
              <a:rPr lang="tr-TR" altLang="tr-TR" sz="2000">
                <a:solidFill>
                  <a:schemeClr val="tx2"/>
                </a:solidFill>
                <a:ea typeface="ＭＳ Ｐゴシック" panose="020B0600070205080204" pitchFamily="34" charset="-128"/>
              </a:rPr>
              <a:t> gerekir.</a:t>
            </a:r>
          </a:p>
        </p:txBody>
      </p:sp>
      <p:sp>
        <p:nvSpPr>
          <p:cNvPr id="18436"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A2E3B31F-AF45-4A24-91FB-398EBD05FB6C}" type="slidenum">
              <a:rPr kumimoji="0" lang="tr-TR" altLang="tr-TR">
                <a:solidFill>
                  <a:schemeClr val="tx2"/>
                </a:solidFill>
              </a:rPr>
              <a:pPr eaLnBrk="1" hangingPunct="1"/>
              <a:t>5</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637117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92314" y="714376"/>
            <a:ext cx="8461375" cy="627063"/>
          </a:xfrm>
        </p:spPr>
        <p:txBody>
          <a:bodyPr/>
          <a:lstStyle/>
          <a:p>
            <a:pPr algn="ctr" eaLnBrk="1" hangingPunct="1"/>
            <a:r>
              <a:rPr lang="tr-TR" altLang="tr-TR" sz="3200" b="1">
                <a:solidFill>
                  <a:srgbClr val="C00000"/>
                </a:solidFill>
                <a:ea typeface="ＭＳ Ｐゴシック" panose="020B0600070205080204" pitchFamily="34" charset="-128"/>
              </a:rPr>
              <a:t>2. Aşama: Bazı davranışların hoş görülmesi</a:t>
            </a:r>
          </a:p>
        </p:txBody>
      </p:sp>
      <p:sp>
        <p:nvSpPr>
          <p:cNvPr id="19459" name="Rectangle 3"/>
          <p:cNvSpPr>
            <a:spLocks noGrp="1" noChangeArrowheads="1"/>
          </p:cNvSpPr>
          <p:nvPr>
            <p:ph idx="1"/>
          </p:nvPr>
        </p:nvSpPr>
        <p:spPr>
          <a:xfrm>
            <a:off x="1992313" y="1341438"/>
            <a:ext cx="8424862" cy="5256212"/>
          </a:xfrm>
        </p:spPr>
        <p:txBody>
          <a:bodyPr/>
          <a:lstStyle/>
          <a:p>
            <a:pPr marL="361950" indent="-361950">
              <a:lnSpc>
                <a:spcPct val="70000"/>
              </a:lnSpc>
            </a:pPr>
            <a:r>
              <a:rPr lang="tr-TR" altLang="tr-TR" sz="1900">
                <a:solidFill>
                  <a:schemeClr val="tx2"/>
                </a:solidFill>
                <a:ea typeface="ＭＳ Ｐゴシック" panose="020B0600070205080204" pitchFamily="34" charset="-128"/>
              </a:rPr>
              <a:t>Problem davranışlar için yöntem geliştirmeden, seçilen bir yöntemin uygulanmasına başlanmadan önce öğretmen, kaynaştırma öğrencisinin bazı davranışlarını hoş görmesi gerektiğini bilmelidir. </a:t>
            </a:r>
            <a:endParaRPr lang="en-US" altLang="tr-TR" sz="1900">
              <a:solidFill>
                <a:schemeClr val="tx2"/>
              </a:solidFill>
              <a:ea typeface="ＭＳ Ｐゴシック" panose="020B0600070205080204" pitchFamily="34" charset="-128"/>
            </a:endParaRPr>
          </a:p>
          <a:p>
            <a:pPr marL="361950" indent="-361950">
              <a:lnSpc>
                <a:spcPct val="70000"/>
              </a:lnSpc>
            </a:pPr>
            <a:r>
              <a:rPr lang="tr-TR" altLang="tr-TR" sz="1900">
                <a:solidFill>
                  <a:schemeClr val="tx2"/>
                </a:solidFill>
                <a:ea typeface="ＭＳ Ｐゴシック" panose="020B0600070205080204" pitchFamily="34" charset="-128"/>
              </a:rPr>
              <a:t>Öğretmenler diğer durumlarda hoş görmeyecekleri problem davranışları bazı özel durumlarda hoş görebilmelidir. Bu durumlar şunlardır:</a:t>
            </a:r>
          </a:p>
          <a:p>
            <a:pPr marL="728663" lvl="1" indent="-361950">
              <a:lnSpc>
                <a:spcPct val="70000"/>
              </a:lnSpc>
              <a:buFont typeface="Wingdings" panose="05000000000000000000" pitchFamily="2" charset="2"/>
              <a:buAutoNum type="arabicPeriod"/>
            </a:pPr>
            <a:r>
              <a:rPr lang="tr-TR" altLang="tr-TR" sz="1700">
                <a:solidFill>
                  <a:schemeClr val="tx2"/>
                </a:solidFill>
                <a:ea typeface="ＭＳ Ｐゴシック" panose="020B0600070205080204" pitchFamily="34" charset="-128"/>
              </a:rPr>
              <a:t>Çocuğun yeni bir sosyal beceri öğrendiği/kullandığı ve yeni bir akademik beceride ustalaşmaya çalıştığı durumlar.</a:t>
            </a:r>
          </a:p>
          <a:p>
            <a:pPr marL="728663" lvl="1" indent="-361950">
              <a:lnSpc>
                <a:spcPct val="70000"/>
              </a:lnSpc>
              <a:buFont typeface="Wingdings" panose="05000000000000000000" pitchFamily="2" charset="2"/>
              <a:buAutoNum type="arabicPeriod"/>
            </a:pPr>
            <a:r>
              <a:rPr lang="tr-TR" altLang="tr-TR" sz="1700">
                <a:solidFill>
                  <a:schemeClr val="tx2"/>
                </a:solidFill>
                <a:ea typeface="ＭＳ Ｐゴシック" panose="020B0600070205080204" pitchFamily="34" charset="-128"/>
              </a:rPr>
              <a:t>Davranışın doğrudan çocuğun engeli/yetersizliğiyle ilişkili olduğu durumlar.</a:t>
            </a:r>
          </a:p>
          <a:p>
            <a:pPr marL="728663" lvl="1" indent="-361950">
              <a:lnSpc>
                <a:spcPct val="70000"/>
              </a:lnSpc>
              <a:buFont typeface="Wingdings" panose="05000000000000000000" pitchFamily="2" charset="2"/>
              <a:buAutoNum type="arabicPeriod"/>
            </a:pPr>
            <a:r>
              <a:rPr lang="tr-TR" altLang="tr-TR" sz="1700">
                <a:solidFill>
                  <a:schemeClr val="tx2"/>
                </a:solidFill>
                <a:ea typeface="ＭＳ Ｐゴシック" panose="020B0600070205080204" pitchFamily="34" charset="-128"/>
              </a:rPr>
              <a:t>Problem davranışın özel gereksinimli çocuğun gelişimsel düzeyi ile ilişkili olduğu durumlar.</a:t>
            </a:r>
          </a:p>
          <a:p>
            <a:pPr marL="361950" indent="-361950">
              <a:lnSpc>
                <a:spcPct val="70000"/>
              </a:lnSpc>
            </a:pPr>
            <a:r>
              <a:rPr lang="tr-TR" altLang="tr-TR" sz="1900" b="1">
                <a:solidFill>
                  <a:schemeClr val="tx2"/>
                </a:solidFill>
                <a:ea typeface="ＭＳ Ｐゴシック" panose="020B0600070205080204" pitchFamily="34" charset="-128"/>
              </a:rPr>
              <a:t>Hafif derecede (yüzeysel) davranışlar: </a:t>
            </a:r>
            <a:r>
              <a:rPr lang="tr-TR" altLang="tr-TR" sz="1900">
                <a:solidFill>
                  <a:schemeClr val="tx2"/>
                </a:solidFill>
                <a:ea typeface="ＭＳ Ｐゴシック" panose="020B0600070205080204" pitchFamily="34" charset="-128"/>
              </a:rPr>
              <a:t>Sınıf ortamında ortaya çıkan, ciddi önlemler alınmasını gerektirmeyen ancak sınıf ortamını etkileyebilen izin almadan yerinden kalkma, ders sırasında dersle ilgisi olmayan şeylerle ilgilenme, bir şey yeme, kalem açma gibi davranışlar. </a:t>
            </a:r>
          </a:p>
          <a:p>
            <a:pPr marL="361950" indent="-361950">
              <a:lnSpc>
                <a:spcPct val="70000"/>
              </a:lnSpc>
            </a:pPr>
            <a:r>
              <a:rPr lang="tr-TR" altLang="tr-TR" sz="1900">
                <a:solidFill>
                  <a:schemeClr val="tx2"/>
                </a:solidFill>
                <a:ea typeface="ＭＳ Ｐゴシック" panose="020B0600070205080204" pitchFamily="34" charset="-128"/>
              </a:rPr>
              <a:t>Sınıfta ortaya çıkan, ciddi önlemler almayı gerektirmeyen ancak sınıf ortamını etkileyebilen </a:t>
            </a:r>
            <a:r>
              <a:rPr lang="tr-TR" altLang="tr-TR" sz="1900" b="1">
                <a:solidFill>
                  <a:schemeClr val="tx2"/>
                </a:solidFill>
                <a:ea typeface="ＭＳ Ｐゴシック" panose="020B0600070205080204" pitchFamily="34" charset="-128"/>
              </a:rPr>
              <a:t>bazı davranışları kontrol etmek için öğretmenin kullanabileceği teknikler:</a:t>
            </a:r>
          </a:p>
          <a:p>
            <a:pPr marL="728663" lvl="1" indent="-361950">
              <a:lnSpc>
                <a:spcPct val="70000"/>
              </a:lnSpc>
              <a:buNone/>
            </a:pPr>
            <a:r>
              <a:rPr lang="tr-TR" altLang="tr-TR" sz="1700">
                <a:solidFill>
                  <a:schemeClr val="tx2"/>
                </a:solidFill>
                <a:ea typeface="ＭＳ Ｐゴシック" panose="020B0600070205080204" pitchFamily="34" charset="-128"/>
              </a:rPr>
              <a:t>2.a. Hoş görme</a:t>
            </a:r>
          </a:p>
          <a:p>
            <a:pPr marL="728663" lvl="1" indent="-361950">
              <a:lnSpc>
                <a:spcPct val="70000"/>
              </a:lnSpc>
              <a:buNone/>
            </a:pPr>
            <a:r>
              <a:rPr lang="tr-TR" altLang="tr-TR" sz="1700">
                <a:solidFill>
                  <a:schemeClr val="tx2"/>
                </a:solidFill>
                <a:ea typeface="ＭＳ Ｐゴシック" panose="020B0600070205080204" pitchFamily="34" charset="-128"/>
              </a:rPr>
              <a:t>2.b. İşaret etme</a:t>
            </a:r>
          </a:p>
          <a:p>
            <a:pPr marL="728663" lvl="1" indent="-361950">
              <a:lnSpc>
                <a:spcPct val="70000"/>
              </a:lnSpc>
              <a:buNone/>
            </a:pPr>
            <a:r>
              <a:rPr lang="tr-TR" altLang="tr-TR" sz="1700">
                <a:solidFill>
                  <a:schemeClr val="tx2"/>
                </a:solidFill>
                <a:ea typeface="ＭＳ Ｐゴシック" panose="020B0600070205080204" pitchFamily="34" charset="-128"/>
              </a:rPr>
              <a:t>2.c. Çocuğa yaklaşma</a:t>
            </a:r>
          </a:p>
          <a:p>
            <a:pPr marL="728663" lvl="1" indent="-361950">
              <a:lnSpc>
                <a:spcPct val="70000"/>
              </a:lnSpc>
              <a:buNone/>
            </a:pPr>
            <a:r>
              <a:rPr lang="tr-TR" altLang="tr-TR" sz="1700">
                <a:solidFill>
                  <a:schemeClr val="tx2"/>
                </a:solidFill>
                <a:ea typeface="ＭＳ Ｐゴシック" panose="020B0600070205080204" pitchFamily="34" charset="-128"/>
              </a:rPr>
              <a:t>2.d. Günlük rutini takip etme</a:t>
            </a:r>
          </a:p>
          <a:p>
            <a:pPr marL="728663" lvl="1" indent="-361950">
              <a:lnSpc>
                <a:spcPct val="70000"/>
              </a:lnSpc>
              <a:buNone/>
            </a:pPr>
            <a:r>
              <a:rPr lang="tr-TR" altLang="tr-TR" sz="1700">
                <a:solidFill>
                  <a:schemeClr val="tx2"/>
                </a:solidFill>
                <a:ea typeface="ＭＳ Ｐゴシック" panose="020B0600070205080204" pitchFamily="34" charset="-128"/>
              </a:rPr>
              <a:t>2.e. Dikkat dağıtan nesneleri ortadan kaldırma</a:t>
            </a:r>
          </a:p>
        </p:txBody>
      </p:sp>
      <p:sp>
        <p:nvSpPr>
          <p:cNvPr id="19460"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0C65318B-CB7B-4A8E-88AF-6BF10B1EB606}" type="slidenum">
              <a:rPr kumimoji="0" lang="tr-TR" altLang="tr-TR">
                <a:solidFill>
                  <a:schemeClr val="tx2"/>
                </a:solidFill>
              </a:rPr>
              <a:pPr eaLnBrk="1" hangingPunct="1"/>
              <a:t>6</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71530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135189" y="765175"/>
            <a:ext cx="8072437" cy="647700"/>
          </a:xfrm>
        </p:spPr>
        <p:txBody>
          <a:bodyPr/>
          <a:lstStyle/>
          <a:p>
            <a:pPr algn="ctr" eaLnBrk="1" hangingPunct="1"/>
            <a:r>
              <a:rPr lang="tr-TR" altLang="tr-TR" sz="3200" b="1">
                <a:solidFill>
                  <a:srgbClr val="C00000"/>
                </a:solidFill>
                <a:ea typeface="ＭＳ Ｐゴシック" panose="020B0600070205080204" pitchFamily="34" charset="-128"/>
              </a:rPr>
              <a:t>2.a. Hoş görme</a:t>
            </a:r>
          </a:p>
        </p:txBody>
      </p:sp>
      <p:sp>
        <p:nvSpPr>
          <p:cNvPr id="20483" name="Rectangle 3"/>
          <p:cNvSpPr>
            <a:spLocks noGrp="1" noChangeArrowheads="1"/>
          </p:cNvSpPr>
          <p:nvPr>
            <p:ph idx="1"/>
          </p:nvPr>
        </p:nvSpPr>
        <p:spPr>
          <a:xfrm>
            <a:off x="1992313" y="1412876"/>
            <a:ext cx="8215312" cy="5040313"/>
          </a:xfrm>
        </p:spPr>
        <p:txBody>
          <a:bodyPr/>
          <a:lstStyle/>
          <a:p>
            <a:pPr eaLnBrk="1" hangingPunct="1">
              <a:lnSpc>
                <a:spcPct val="90000"/>
              </a:lnSpc>
            </a:pPr>
            <a:r>
              <a:rPr lang="tr-TR" altLang="tr-TR" sz="2000">
                <a:solidFill>
                  <a:schemeClr val="tx2"/>
                </a:solidFill>
                <a:ea typeface="ＭＳ Ｐゴシック" panose="020B0600070205080204" pitchFamily="34" charset="-128"/>
              </a:rPr>
              <a:t>Öğretmen için uygulaması çok kolay olan ancak sabırlı olmayı gerektiren bu teknikte, </a:t>
            </a:r>
            <a:r>
              <a:rPr lang="tr-TR" altLang="tr-TR" sz="2000" b="1">
                <a:solidFill>
                  <a:schemeClr val="tx2"/>
                </a:solidFill>
                <a:ea typeface="ＭＳ Ｐゴシック" panose="020B0600070205080204" pitchFamily="34" charset="-128"/>
              </a:rPr>
              <a:t>öğretmen öğrencinin sergilediği davranışı görmüyormuş </a:t>
            </a:r>
            <a:r>
              <a:rPr lang="tr-TR" altLang="tr-TR" sz="2000">
                <a:solidFill>
                  <a:schemeClr val="tx2"/>
                </a:solidFill>
                <a:ea typeface="ＭＳ Ｐゴシック" panose="020B0600070205080204" pitchFamily="34" charset="-128"/>
              </a:rPr>
              <a:t>gibi davranır.</a:t>
            </a:r>
          </a:p>
          <a:p>
            <a:pPr eaLnBrk="1" hangingPunct="1">
              <a:lnSpc>
                <a:spcPct val="90000"/>
              </a:lnSpc>
            </a:pPr>
            <a:r>
              <a:rPr lang="tr-TR" altLang="tr-TR" sz="2000">
                <a:solidFill>
                  <a:schemeClr val="tx2"/>
                </a:solidFill>
                <a:ea typeface="ＭＳ Ｐゴシック" panose="020B0600070205080204" pitchFamily="34" charset="-128"/>
              </a:rPr>
              <a:t>Uygun olmayan davranışı görmüyormuş gibi davranan öğretmen, </a:t>
            </a:r>
            <a:r>
              <a:rPr lang="tr-TR" altLang="tr-TR" sz="2000" b="1">
                <a:solidFill>
                  <a:schemeClr val="tx2"/>
                </a:solidFill>
                <a:ea typeface="ＭＳ Ｐゴシック" panose="020B0600070205080204" pitchFamily="34" charset="-128"/>
              </a:rPr>
              <a:t>uygun davranış ortaya çıktığında öğrenciyi ödüllendirir.</a:t>
            </a:r>
          </a:p>
          <a:p>
            <a:pPr eaLnBrk="1" hangingPunct="1">
              <a:lnSpc>
                <a:spcPct val="90000"/>
              </a:lnSpc>
            </a:pPr>
            <a:r>
              <a:rPr lang="tr-TR" altLang="tr-TR" sz="2000">
                <a:solidFill>
                  <a:schemeClr val="tx2"/>
                </a:solidFill>
                <a:ea typeface="ＭＳ Ｐゴシック" panose="020B0600070205080204" pitchFamily="34" charset="-128"/>
              </a:rPr>
              <a:t>Problem davranışla öğretmenin dikkatini çekeceğini düşünen çocuğun, öğretmenin bu tepkisi üzerine </a:t>
            </a:r>
            <a:r>
              <a:rPr lang="tr-TR" altLang="tr-TR" sz="2000">
                <a:ea typeface="ＭＳ Ｐゴシック" panose="020B0600070205080204" pitchFamily="34" charset="-128"/>
              </a:rPr>
              <a:t>davranıştan vazgeçmesi beklenir.</a:t>
            </a:r>
          </a:p>
        </p:txBody>
      </p:sp>
      <p:sp>
        <p:nvSpPr>
          <p:cNvPr id="20484"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957AB6A8-A1C3-41F3-A3DC-8C52C325BEF6}" type="slidenum">
              <a:rPr kumimoji="0" lang="tr-TR" altLang="tr-TR">
                <a:solidFill>
                  <a:schemeClr val="tx2"/>
                </a:solidFill>
              </a:rPr>
              <a:pPr eaLnBrk="1" hangingPunct="1"/>
              <a:t>7</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19836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063751" y="692151"/>
            <a:ext cx="8143875" cy="576263"/>
          </a:xfrm>
        </p:spPr>
        <p:txBody>
          <a:bodyPr/>
          <a:lstStyle/>
          <a:p>
            <a:pPr algn="ctr" eaLnBrk="1" hangingPunct="1"/>
            <a:r>
              <a:rPr lang="tr-TR" altLang="tr-TR" sz="3200" b="1">
                <a:solidFill>
                  <a:srgbClr val="C00000"/>
                </a:solidFill>
                <a:ea typeface="ＭＳ Ｐゴシック" panose="020B0600070205080204" pitchFamily="34" charset="-128"/>
              </a:rPr>
              <a:t>2.b. İşaret etme</a:t>
            </a:r>
          </a:p>
        </p:txBody>
      </p:sp>
      <p:sp>
        <p:nvSpPr>
          <p:cNvPr id="21507" name="Rectangle 3"/>
          <p:cNvSpPr>
            <a:spLocks noGrp="1" noChangeArrowheads="1"/>
          </p:cNvSpPr>
          <p:nvPr>
            <p:ph idx="1"/>
          </p:nvPr>
        </p:nvSpPr>
        <p:spPr>
          <a:xfrm>
            <a:off x="2063751" y="1214439"/>
            <a:ext cx="8143875" cy="5094287"/>
          </a:xfrm>
        </p:spPr>
        <p:txBody>
          <a:bodyPr/>
          <a:lstStyle/>
          <a:p>
            <a:pPr eaLnBrk="1" hangingPunct="1"/>
            <a:r>
              <a:rPr lang="tr-TR" altLang="tr-TR" sz="2000">
                <a:solidFill>
                  <a:schemeClr val="tx2"/>
                </a:solidFill>
                <a:ea typeface="ＭＳ Ｐゴシック" panose="020B0600070205080204" pitchFamily="34" charset="-128"/>
              </a:rPr>
              <a:t>Öğretmen </a:t>
            </a:r>
            <a:r>
              <a:rPr lang="tr-TR" altLang="tr-TR" sz="2000" b="1">
                <a:solidFill>
                  <a:schemeClr val="tx2"/>
                </a:solidFill>
                <a:ea typeface="ＭＳ Ｐゴシック" panose="020B0600070205080204" pitchFamily="34" charset="-128"/>
              </a:rPr>
              <a:t>öğrencinin problem davranışı sergilediğini ya da sergilemek üzere olduğunu fark eder  ve fark ettiğini bir işaretle öğrenciye gösterir.</a:t>
            </a:r>
          </a:p>
          <a:p>
            <a:pPr eaLnBrk="1" hangingPunct="1"/>
            <a:r>
              <a:rPr lang="tr-TR" altLang="tr-TR" sz="2000">
                <a:solidFill>
                  <a:schemeClr val="tx2"/>
                </a:solidFill>
                <a:ea typeface="ＭＳ Ｐゴシック" panose="020B0600070205080204" pitchFamily="34" charset="-128"/>
              </a:rPr>
              <a:t>Öğretmenin </a:t>
            </a:r>
            <a:r>
              <a:rPr lang="tr-TR" altLang="tr-TR" sz="2000" b="1">
                <a:solidFill>
                  <a:schemeClr val="tx2"/>
                </a:solidFill>
                <a:ea typeface="ＭＳ Ｐゴシック" panose="020B0600070205080204" pitchFamily="34" charset="-128"/>
              </a:rPr>
              <a:t>çocuğun gözüne bakması, eliyle “otur”, “sessiz ol” ya da “elindekini bana ver” işareti yapması</a:t>
            </a:r>
            <a:r>
              <a:rPr lang="tr-TR" altLang="tr-TR" sz="2000">
                <a:solidFill>
                  <a:schemeClr val="tx2"/>
                </a:solidFill>
                <a:ea typeface="ＭＳ Ｐゴシック" panose="020B0600070205080204" pitchFamily="34" charset="-128"/>
              </a:rPr>
              <a:t>, çocuğun davranışını durdurabilir ya da sergilemesini önleyebilir.</a:t>
            </a:r>
          </a:p>
          <a:p>
            <a:pPr eaLnBrk="1" hangingPunct="1"/>
            <a:r>
              <a:rPr lang="tr-TR" altLang="tr-TR" sz="2000">
                <a:solidFill>
                  <a:schemeClr val="tx2"/>
                </a:solidFill>
                <a:ea typeface="ＭＳ Ｐゴシック" panose="020B0600070205080204" pitchFamily="34" charset="-128"/>
              </a:rPr>
              <a:t>Bu işaretlerle öğretmen problem davranışı durdurabileceği gibi başlamasına da izin vermemiş olur.</a:t>
            </a:r>
          </a:p>
        </p:txBody>
      </p:sp>
      <p:sp>
        <p:nvSpPr>
          <p:cNvPr id="21508"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F3FA4D53-0AA7-4C1A-945D-E200CA7FC3FC}" type="slidenum">
              <a:rPr kumimoji="0" lang="tr-TR" altLang="tr-TR">
                <a:solidFill>
                  <a:schemeClr val="tx2"/>
                </a:solidFill>
              </a:rPr>
              <a:pPr eaLnBrk="1" hangingPunct="1"/>
              <a:t>8</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015876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063751" y="765175"/>
            <a:ext cx="8143875" cy="647700"/>
          </a:xfrm>
        </p:spPr>
        <p:txBody>
          <a:bodyPr/>
          <a:lstStyle/>
          <a:p>
            <a:pPr algn="ctr" eaLnBrk="1" hangingPunct="1"/>
            <a:r>
              <a:rPr lang="tr-TR" altLang="tr-TR" sz="3200" b="1">
                <a:solidFill>
                  <a:srgbClr val="C00000"/>
                </a:solidFill>
                <a:ea typeface="ＭＳ Ｐゴシック" panose="020B0600070205080204" pitchFamily="34" charset="-128"/>
              </a:rPr>
              <a:t>2.c. Çocuğa yaklaşma</a:t>
            </a:r>
          </a:p>
        </p:txBody>
      </p:sp>
      <p:sp>
        <p:nvSpPr>
          <p:cNvPr id="22531" name="Rectangle 3"/>
          <p:cNvSpPr>
            <a:spLocks noGrp="1" noChangeArrowheads="1"/>
          </p:cNvSpPr>
          <p:nvPr>
            <p:ph idx="1"/>
          </p:nvPr>
        </p:nvSpPr>
        <p:spPr>
          <a:xfrm>
            <a:off x="1992313" y="1341439"/>
            <a:ext cx="8215312" cy="4967287"/>
          </a:xfrm>
        </p:spPr>
        <p:txBody>
          <a:bodyPr/>
          <a:lstStyle/>
          <a:p>
            <a:pPr eaLnBrk="1" hangingPunct="1">
              <a:lnSpc>
                <a:spcPct val="90000"/>
              </a:lnSpc>
            </a:pPr>
            <a:r>
              <a:rPr lang="tr-TR" altLang="tr-TR" sz="2000">
                <a:solidFill>
                  <a:schemeClr val="tx2"/>
                </a:solidFill>
                <a:ea typeface="ＭＳ Ｐゴシック" panose="020B0600070205080204" pitchFamily="34" charset="-128"/>
              </a:rPr>
              <a:t>Ders sırasında </a:t>
            </a:r>
            <a:r>
              <a:rPr lang="tr-TR" altLang="tr-TR" sz="2000" b="1">
                <a:solidFill>
                  <a:schemeClr val="tx2"/>
                </a:solidFill>
                <a:ea typeface="ＭＳ Ｐゴシック" panose="020B0600070205080204" pitchFamily="34" charset="-128"/>
              </a:rPr>
              <a:t>öğretmenin problem davranışı sergileyen çocuğa doğru hareket etmesi, ona yaklaşması </a:t>
            </a:r>
            <a:r>
              <a:rPr lang="tr-TR" altLang="tr-TR" sz="2000">
                <a:solidFill>
                  <a:schemeClr val="tx2"/>
                </a:solidFill>
                <a:ea typeface="ＭＳ Ｐゴシック" panose="020B0600070205080204" pitchFamily="34" charset="-128"/>
              </a:rPr>
              <a:t>olarak tanımlanır.</a:t>
            </a:r>
          </a:p>
          <a:p>
            <a:pPr eaLnBrk="1" hangingPunct="1">
              <a:lnSpc>
                <a:spcPct val="90000"/>
              </a:lnSpc>
            </a:pPr>
            <a:r>
              <a:rPr lang="tr-TR" altLang="tr-TR" sz="2000">
                <a:solidFill>
                  <a:schemeClr val="tx2"/>
                </a:solidFill>
                <a:ea typeface="ＭＳ Ｐゴシック" panose="020B0600070205080204" pitchFamily="34" charset="-128"/>
              </a:rPr>
              <a:t>Öğretmen bulunduğu yerden </a:t>
            </a:r>
            <a:r>
              <a:rPr lang="tr-TR" altLang="tr-TR" sz="2000" b="1">
                <a:solidFill>
                  <a:schemeClr val="tx2"/>
                </a:solidFill>
                <a:ea typeface="ＭＳ Ｐゴシック" panose="020B0600070205080204" pitchFamily="34" charset="-128"/>
              </a:rPr>
              <a:t>çocuğa doğru yürür, bazen çocuğun yanında birkaç dakika durur ve elini çocuğun omzuna koyabilir.</a:t>
            </a:r>
          </a:p>
          <a:p>
            <a:pPr eaLnBrk="1" hangingPunct="1">
              <a:lnSpc>
                <a:spcPct val="90000"/>
              </a:lnSpc>
            </a:pPr>
            <a:r>
              <a:rPr lang="tr-TR" altLang="tr-TR" sz="2000">
                <a:solidFill>
                  <a:schemeClr val="tx2"/>
                </a:solidFill>
                <a:ea typeface="ＭＳ Ｐゴシック" panose="020B0600070205080204" pitchFamily="34" charset="-128"/>
              </a:rPr>
              <a:t>Bu teknik öğretmenin dersi kesmeden problem davranışı kontrol etmesini sağlar.</a:t>
            </a:r>
          </a:p>
        </p:txBody>
      </p:sp>
      <p:sp>
        <p:nvSpPr>
          <p:cNvPr id="22532"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E28372DA-D6E9-43E0-83A4-5193A4C7533B}" type="slidenum">
              <a:rPr kumimoji="0" lang="tr-TR" altLang="tr-TR">
                <a:solidFill>
                  <a:schemeClr val="tx2"/>
                </a:solidFill>
              </a:rPr>
              <a:pPr eaLnBrk="1" hangingPunct="1"/>
              <a:t>9</a:t>
            </a:fld>
            <a:endParaRPr kumimoji="0" lang="tr-TR" altLang="tr-TR">
              <a:solidFill>
                <a:schemeClr val="tx2"/>
              </a:solidFill>
            </a:endParaRPr>
          </a:p>
        </p:txBody>
      </p:sp>
      <p:sp>
        <p:nvSpPr>
          <p:cNvPr id="8" name="7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08222226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2688</Words>
  <Application>Microsoft Office PowerPoint</Application>
  <PresentationFormat>Geniş ekran</PresentationFormat>
  <Paragraphs>218</Paragraphs>
  <Slides>21</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21</vt:i4>
      </vt:variant>
    </vt:vector>
  </HeadingPairs>
  <TitlesOfParts>
    <vt:vector size="29" baseType="lpstr">
      <vt:lpstr>ＭＳ Ｐゴシック</vt:lpstr>
      <vt:lpstr>Arial</vt:lpstr>
      <vt:lpstr>Calibri</vt:lpstr>
      <vt:lpstr>Calibri Light</vt:lpstr>
      <vt:lpstr>Times New Roman</vt:lpstr>
      <vt:lpstr>Wingdings</vt:lpstr>
      <vt:lpstr>Wingdings 2</vt:lpstr>
      <vt:lpstr>Office Teması</vt:lpstr>
      <vt:lpstr>1. Aşama: problem davranışın önlenmesi</vt:lpstr>
      <vt:lpstr>1.a. Sınıf kurallarını belirleme</vt:lpstr>
      <vt:lpstr>1.b. Sınıf işleyişini düzenleme</vt:lpstr>
      <vt:lpstr>1.c. Sınıfı düzenleme / fiziksel yapı</vt:lpstr>
      <vt:lpstr>1.d. Olumlu davranışları ödüllendirme</vt:lpstr>
      <vt:lpstr>2. Aşama: Bazı davranışların hoş görülmesi</vt:lpstr>
      <vt:lpstr>2.a. Hoş görme</vt:lpstr>
      <vt:lpstr>2.b. İşaret etme</vt:lpstr>
      <vt:lpstr>2.c. Çocuğa yaklaşma</vt:lpstr>
      <vt:lpstr>2.d. Günlük rutini takip etme</vt:lpstr>
      <vt:lpstr>3. Aşama: problem davranışların azaltılması</vt:lpstr>
      <vt:lpstr>3.a. Problem davranışı ödüllendirme yoluyla azaltma</vt:lpstr>
      <vt:lpstr>3.b. Problem davranışı görmezden gelme</vt:lpstr>
      <vt:lpstr>3.c. Simgesel ödül kullanma</vt:lpstr>
      <vt:lpstr>3.d. Kontrat yapma</vt:lpstr>
      <vt:lpstr>3.e. Çocuğun kendi davranışlarını kontrol etmesi</vt:lpstr>
      <vt:lpstr>3.f. Bedel ödeme</vt:lpstr>
      <vt:lpstr>3.g. Mola / ortam dışı bırakma</vt:lpstr>
      <vt:lpstr>D. Belirlenen yöntemin uygulanması</vt:lpstr>
      <vt:lpstr>E. Yöntemin uygulama sonuçlarının değerlendirilmesi</vt:lpstr>
      <vt:lpstr>SONUÇ OLARAK!!!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Aşama: problem davranışın önlenmesi</dc:title>
  <dc:creator>GÜRCAN_GÜNHAN</dc:creator>
  <cp:lastModifiedBy>GÜRCAN_GÜNHAN</cp:lastModifiedBy>
  <cp:revision>1</cp:revision>
  <dcterms:created xsi:type="dcterms:W3CDTF">2018-02-15T23:12:59Z</dcterms:created>
  <dcterms:modified xsi:type="dcterms:W3CDTF">2018-02-15T23:13:04Z</dcterms:modified>
</cp:coreProperties>
</file>