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9144000" cy="5143500" type="screen16x9"/>
  <p:notesSz cx="6858000" cy="9144000"/>
  <p:embeddedFontLst>
    <p:embeddedFont>
      <p:font typeface="Open Sans" panose="020B0604020202020204" charset="0"/>
      <p:regular r:id="rId59"/>
      <p:bold r:id="rId60"/>
      <p:italic r:id="rId61"/>
      <p:boldItalic r:id="rId62"/>
    </p:embeddedFont>
    <p:embeddedFont>
      <p:font typeface="PT Sans Narrow" panose="020B0604020202020204" charset="-94"/>
      <p:regular r:id="rId63"/>
      <p:bold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8" d="100"/>
          <a:sy n="118" d="100"/>
        </p:scale>
        <p:origin x="-19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5.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lvl1pPr>
            <a:lvl2pPr marL="457200" marR="0" lvl="1" indent="0" algn="l" rtl="0">
              <a:spcBef>
                <a:spcPts val="0"/>
              </a:spcBef>
              <a:buNone/>
              <a:defRPr sz="1100" b="0" i="0" u="none" strike="noStrike" cap="none"/>
            </a:lvl2pPr>
            <a:lvl3pPr marL="914400" marR="0" lvl="2" indent="0" algn="l" rtl="0">
              <a:spcBef>
                <a:spcPts val="0"/>
              </a:spcBef>
              <a:buNone/>
              <a:defRPr sz="1100" b="0" i="0" u="none" strike="noStrike" cap="none"/>
            </a:lvl3pPr>
            <a:lvl4pPr marL="1371600" marR="0" lvl="3" indent="0" algn="l" rtl="0">
              <a:spcBef>
                <a:spcPts val="0"/>
              </a:spcBef>
              <a:buNone/>
              <a:defRPr sz="1100" b="0" i="0" u="none" strike="noStrike" cap="none"/>
            </a:lvl4pPr>
            <a:lvl5pPr marL="1828800" marR="0" lvl="4" indent="0" algn="l" rtl="0">
              <a:spcBef>
                <a:spcPts val="0"/>
              </a:spcBef>
              <a:buNone/>
              <a:defRPr sz="1100" b="0" i="0" u="none" strike="noStrike" cap="none"/>
            </a:lvl5pPr>
            <a:lvl6pPr marL="2286000" marR="0" lvl="5" indent="0" algn="l" rtl="0">
              <a:spcBef>
                <a:spcPts val="0"/>
              </a:spcBef>
              <a:buNone/>
              <a:defRPr sz="1100" b="0" i="0" u="none" strike="noStrike" cap="none"/>
            </a:lvl6pPr>
            <a:lvl7pPr marL="2743200" marR="0" lvl="6" indent="0" algn="l" rtl="0">
              <a:spcBef>
                <a:spcPts val="0"/>
              </a:spcBef>
              <a:buNone/>
              <a:defRPr sz="1100" b="0" i="0" u="none" strike="noStrike" cap="none"/>
            </a:lvl7pPr>
            <a:lvl8pPr marL="3200400" marR="0" lvl="7" indent="0" algn="l" rtl="0">
              <a:spcBef>
                <a:spcPts val="0"/>
              </a:spcBef>
              <a:buNone/>
              <a:defRPr sz="1100" b="0" i="0" u="none" strike="noStrike" cap="none"/>
            </a:lvl8pPr>
            <a:lvl9pPr marL="3657600" marR="0" lvl="8" indent="0" algn="l" rtl="0">
              <a:spcBef>
                <a:spcPts val="0"/>
              </a:spcBef>
              <a:buNone/>
              <a:defRPr sz="1100" b="0" i="0" u="none" strike="noStrike" cap="none"/>
            </a:lvl9pPr>
          </a:lstStyle>
          <a:p>
            <a:endParaRPr/>
          </a:p>
        </p:txBody>
      </p:sp>
    </p:spTree>
    <p:extLst>
      <p:ext uri="{BB962C8B-B14F-4D97-AF65-F5344CB8AC3E}">
        <p14:creationId xmlns:p14="http://schemas.microsoft.com/office/powerpoint/2010/main" val="29064218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4" name="Shape 16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0" name="Shape 70"/>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0" name="Shape 20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6" name="Shape 7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0" name="Shape 2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6" name="Shape 26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8" name="Shape 27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4" name="Shape 2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0" name="Shape 29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1" name="Shape 8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1" name="Shape 30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8" name="Shape 30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5" name="Shape 31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1" name="Shape 32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7" name="Shape 32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3" name="Shape 33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0" name="Shape 3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3" name="Shape 35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9" name="Shape 3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6" name="Shape 36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2" name="Shape 37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8" name="Shape 3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5" name="Shape 38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1" name="Shape 39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7" name="Shape 39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1" name="Shape 9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6" name="Shape 9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1" name="Shape 10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6"/>
            <a:ext cx="562199"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3" y="3158250"/>
            <a:ext cx="562199"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3" y="1022025"/>
            <a:ext cx="7136667" cy="152400"/>
            <a:chOff x="1346427" y="1011300"/>
            <a:chExt cx="6452100" cy="152400"/>
          </a:xfrm>
        </p:grpSpPr>
        <p:cxnSp>
          <p:nvCxnSpPr>
            <p:cNvPr id="13" name="Shape 13"/>
            <p:cNvCxnSpPr/>
            <p:nvPr/>
          </p:nvCxnSpPr>
          <p:spPr>
            <a:xfrm rot="10800000">
              <a:off x="1346427"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7"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0" y="3969100"/>
            <a:ext cx="7136667" cy="152400"/>
            <a:chOff x="1346434" y="3969087"/>
            <a:chExt cx="6452100" cy="152400"/>
          </a:xfrm>
        </p:grpSpPr>
        <p:cxnSp>
          <p:nvCxnSpPr>
            <p:cNvPr id="16" name="Shape 16"/>
            <p:cNvCxnSpPr/>
            <p:nvPr/>
          </p:nvCxnSpPr>
          <p:spPr>
            <a:xfrm>
              <a:off x="1346434"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4"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3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accent1"/>
              </a:buClr>
              <a:buFont typeface="PT Sans Narrow"/>
              <a:buNone/>
              <a:defRPr sz="5400" b="1" i="0" u="none" strike="noStrike" cap="none">
                <a:solidFill>
                  <a:schemeClr val="accent1"/>
                </a:solidFill>
                <a:latin typeface="PT Sans Narrow"/>
                <a:ea typeface="PT Sans Narrow"/>
                <a:cs typeface="PT Sans Narrow"/>
                <a:sym typeface="PT Sans Narrow"/>
              </a:defRPr>
            </a:lvl1pPr>
            <a:lvl2pPr lvl="1" indent="0" algn="ctr">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2pPr>
            <a:lvl3pPr lvl="2" indent="0" algn="ctr">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3pPr>
            <a:lvl4pPr lvl="3" indent="0" algn="ctr">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4pPr>
            <a:lvl5pPr lvl="4" indent="0" algn="ctr">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5pPr>
            <a:lvl6pPr lvl="5" indent="0" algn="ctr">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6pPr>
            <a:lvl7pPr lvl="6" indent="0" algn="ctr">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7pPr>
            <a:lvl8pPr lvl="7" indent="0" algn="ctr">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8pPr>
            <a:lvl9pPr lvl="8" indent="0" algn="ctr">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9pPr>
          </a:lstStyle>
          <a:p>
            <a:endParaRPr/>
          </a:p>
        </p:txBody>
      </p:sp>
      <p:sp>
        <p:nvSpPr>
          <p:cNvPr id="19" name="Shape 19"/>
          <p:cNvSpPr txBox="1">
            <a:spLocks noGrp="1"/>
          </p:cNvSpPr>
          <p:nvPr>
            <p:ph type="subTitle" idx="1"/>
          </p:nvPr>
        </p:nvSpPr>
        <p:spPr>
          <a:xfrm>
            <a:off x="2137225" y="2850039"/>
            <a:ext cx="4870499" cy="7926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2pPr>
            <a:lvl3pPr marL="914400" marR="0" lvl="2"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3pPr>
            <a:lvl4pPr marL="1371600" marR="0" lvl="3"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4pPr>
            <a:lvl5pPr marL="1828800" marR="0" lvl="4"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5pPr>
            <a:lvl6pPr marL="2286000" marR="0" lvl="5"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6pPr>
            <a:lvl7pPr marL="2743200" marR="0" lvl="6"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7pPr>
            <a:lvl8pPr marL="3200400" marR="0" lvl="7"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8pPr>
            <a:lvl9pPr marL="3657600" marR="0" lvl="8"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9pPr>
          </a:lstStyle>
          <a:p>
            <a:endParaRPr/>
          </a:p>
        </p:txBody>
      </p:sp>
      <p:sp>
        <p:nvSpPr>
          <p:cNvPr id="20" name="Shape 20"/>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tr" sz="1400" b="0" i="0" u="none" strike="noStrike" cap="none">
                <a:solidFill>
                  <a:srgbClr val="000000"/>
                </a:solidFill>
                <a:latin typeface="Arial"/>
                <a:ea typeface="Arial"/>
                <a:cs typeface="Arial"/>
                <a:sym typeface="Arial"/>
              </a:rPr>
              <a:t>‹#›</a:t>
            </a:fld>
            <a:endParaRPr lang="t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aption">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311700" y="4230725"/>
            <a:ext cx="5998800" cy="5987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PT Sans Narrow"/>
              <a:buNone/>
              <a:defRPr sz="2400" b="0" i="0" u="none" strike="noStrike" cap="none">
                <a:solidFill>
                  <a:schemeClr val="dk2"/>
                </a:solidFill>
                <a:latin typeface="PT Sans Narrow"/>
                <a:ea typeface="PT Sans Narrow"/>
                <a:cs typeface="PT Sans Narrow"/>
                <a:sym typeface="PT Sans Narrow"/>
              </a:defRPr>
            </a:lvl1pPr>
            <a:lvl2pPr marL="457200" marR="0" lvl="1"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endParaRPr/>
          </a:p>
        </p:txBody>
      </p:sp>
      <p:sp>
        <p:nvSpPr>
          <p:cNvPr id="56" name="Shape 56"/>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tr" sz="1400" b="0" i="0" u="none">
                <a:solidFill>
                  <a:srgbClr val="000000"/>
                </a:solidFill>
                <a:latin typeface="Arial"/>
                <a:ea typeface="Arial"/>
                <a:cs typeface="Arial"/>
                <a:sym typeface="Arial"/>
              </a:rPr>
              <a:t>‹#›</a:t>
            </a:fld>
            <a:endParaRPr lang="tr" sz="1400" b="0" i="0" u="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ig number">
    <p:spTree>
      <p:nvGrpSpPr>
        <p:cNvPr id="1" name="Shape 57"/>
        <p:cNvGrpSpPr/>
        <p:nvPr/>
      </p:nvGrpSpPr>
      <p:grpSpPr>
        <a:xfrm>
          <a:off x="0" y="0"/>
          <a:ext cx="0" cy="0"/>
          <a:chOff x="0" y="0"/>
          <a:chExt cx="0" cy="0"/>
        </a:xfrm>
      </p:grpSpPr>
      <p:sp>
        <p:nvSpPr>
          <p:cNvPr id="58" name="Shape 58"/>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a:solidFill>
                <a:srgbClr val="000000"/>
              </a:solidFill>
              <a:latin typeface="Arial"/>
              <a:ea typeface="Arial"/>
              <a:cs typeface="Arial"/>
              <a:sym typeface="Arial"/>
            </a:endParaRPr>
          </a:p>
        </p:txBody>
      </p:sp>
      <p:sp>
        <p:nvSpPr>
          <p:cNvPr id="59" name="Shape 59"/>
          <p:cNvSpPr txBox="1">
            <a:spLocks noGrp="1"/>
          </p:cNvSpPr>
          <p:nvPr>
            <p:ph type="title"/>
          </p:nvPr>
        </p:nvSpPr>
        <p:spPr>
          <a:xfrm>
            <a:off x="311700" y="1304850"/>
            <a:ext cx="8520599" cy="15383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accent3"/>
              </a:buClr>
              <a:buFont typeface="PT Sans Narrow"/>
              <a:buNone/>
              <a:defRPr sz="13000" b="1" i="0" u="none" strike="noStrike" cap="none">
                <a:solidFill>
                  <a:schemeClr val="accent3"/>
                </a:solidFill>
                <a:latin typeface="PT Sans Narrow"/>
                <a:ea typeface="PT Sans Narrow"/>
                <a:cs typeface="PT Sans Narrow"/>
                <a:sym typeface="PT Sans Narrow"/>
              </a:defRPr>
            </a:lvl1pPr>
            <a:lvl2pPr lvl="1" indent="0" algn="ctr">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2pPr>
            <a:lvl3pPr lvl="2" indent="0" algn="ctr">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3pPr>
            <a:lvl4pPr lvl="3" indent="0" algn="ctr">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4pPr>
            <a:lvl5pPr lvl="4" indent="0" algn="ctr">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5pPr>
            <a:lvl6pPr lvl="5" indent="0" algn="ctr">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6pPr>
            <a:lvl7pPr lvl="6" indent="0" algn="ctr">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7pPr>
            <a:lvl8pPr lvl="7" indent="0" algn="ctr">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8pPr>
            <a:lvl9pPr lvl="8" indent="0" algn="ctr">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9pPr>
          </a:lstStyle>
          <a:p>
            <a:endParaRPr/>
          </a:p>
        </p:txBody>
      </p:sp>
      <p:sp>
        <p:nvSpPr>
          <p:cNvPr id="60" name="Shape 60"/>
          <p:cNvSpPr txBox="1">
            <a:spLocks noGrp="1"/>
          </p:cNvSpPr>
          <p:nvPr>
            <p:ph type="body" idx="1"/>
          </p:nvPr>
        </p:nvSpPr>
        <p:spPr>
          <a:xfrm>
            <a:off x="311700" y="2995650"/>
            <a:ext cx="8520599" cy="1071599"/>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Open Sans"/>
              <a:buNone/>
              <a:defRPr sz="1800" b="0" i="0" u="none" strike="noStrike" cap="none">
                <a:solidFill>
                  <a:schemeClr val="dk2"/>
                </a:solidFill>
                <a:latin typeface="Open Sans"/>
                <a:ea typeface="Open Sans"/>
                <a:cs typeface="Open Sans"/>
                <a:sym typeface="Open Sans"/>
              </a:defRPr>
            </a:lvl1pPr>
            <a:lvl2pPr marL="457200" marR="0" lvl="1"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L="914400" marR="0" lvl="2"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L="1371600" marR="0" lvl="3"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L="1828800" marR="0" lvl="4"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L="2286000" marR="0" lvl="5"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L="2743200" marR="0" lvl="6"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L="3200400" marR="0" lvl="7"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L="3657600" marR="0" lvl="8"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endParaRPr/>
          </a:p>
        </p:txBody>
      </p:sp>
      <p:sp>
        <p:nvSpPr>
          <p:cNvPr id="61" name="Shape 61"/>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tr" sz="1400" b="0" i="0" u="none">
                <a:solidFill>
                  <a:srgbClr val="000000"/>
                </a:solidFill>
                <a:latin typeface="Arial"/>
                <a:ea typeface="Arial"/>
                <a:cs typeface="Arial"/>
                <a:sym typeface="Arial"/>
              </a:rPr>
              <a:t>‹#›</a:t>
            </a:fld>
            <a:endParaRPr lang="tr" sz="1400" b="0" i="0" u="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 name="Shape 23"/>
          <p:cNvSpPr txBox="1">
            <a:spLocks noGrp="1"/>
          </p:cNvSpPr>
          <p:nvPr>
            <p:ph type="title"/>
          </p:nvPr>
        </p:nvSpPr>
        <p:spPr>
          <a:xfrm>
            <a:off x="311700" y="814800"/>
            <a:ext cx="8571300" cy="942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accent1"/>
              </a:buClr>
              <a:buFont typeface="PT Sans Narrow"/>
              <a:buNone/>
              <a:defRPr sz="3600" b="1" i="0" u="none" strike="noStrike" cap="none">
                <a:solidFill>
                  <a:schemeClr val="accent1"/>
                </a:solidFill>
                <a:latin typeface="PT Sans Narrow"/>
                <a:ea typeface="PT Sans Narrow"/>
                <a:cs typeface="PT Sans Narrow"/>
                <a:sym typeface="PT Sans Narrow"/>
              </a:defRPr>
            </a:lvl1pPr>
            <a:lvl2pPr lvl="1" indent="0" algn="ctr">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2pPr>
            <a:lvl3pPr lvl="2" indent="0" algn="ctr">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3pPr>
            <a:lvl4pPr lvl="3" indent="0" algn="ctr">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4pPr>
            <a:lvl5pPr lvl="4" indent="0" algn="ctr">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5pPr>
            <a:lvl6pPr lvl="5" indent="0" algn="ctr">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6pPr>
            <a:lvl7pPr lvl="6" indent="0" algn="ctr">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7pPr>
            <a:lvl8pPr lvl="7" indent="0" algn="ctr">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8pPr>
            <a:lvl9pPr lvl="8" indent="0" algn="ctr">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24" name="Shape 24"/>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tr" sz="1400" b="0" i="0" u="none" strike="noStrike" cap="none">
                <a:solidFill>
                  <a:schemeClr val="lt1"/>
                </a:solidFill>
                <a:latin typeface="Arial"/>
                <a:ea typeface="Arial"/>
                <a:cs typeface="Arial"/>
                <a:sym typeface="Arial"/>
              </a:rPr>
              <a:t>‹#›</a:t>
            </a:fld>
            <a:endParaRPr lang="t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a:solidFill>
                <a:srgbClr val="000000"/>
              </a:solidFill>
              <a:latin typeface="Arial"/>
              <a:ea typeface="Arial"/>
              <a:cs typeface="Arial"/>
              <a:sym typeface="Arial"/>
            </a:endParaRPr>
          </a:p>
        </p:txBody>
      </p:sp>
      <p:sp>
        <p:nvSpPr>
          <p:cNvPr id="27" name="Shape 27"/>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PT Sans Narrow"/>
              <a:buNone/>
              <a:defRPr sz="3600" b="1" i="0" u="none" strike="noStrike" cap="none">
                <a:solidFill>
                  <a:schemeClr val="accent1"/>
                </a:solidFill>
                <a:latin typeface="PT Sans Narrow"/>
                <a:ea typeface="PT Sans Narrow"/>
                <a:cs typeface="PT Sans Narrow"/>
                <a:sym typeface="PT Sans Narrow"/>
              </a:defRPr>
            </a:lvl1pPr>
            <a:lvl2pPr lvl="1" indent="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2pPr>
            <a:lvl3pPr lvl="2" indent="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3pPr>
            <a:lvl4pPr lvl="3" indent="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4pPr>
            <a:lvl5pPr lvl="4" indent="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5pPr>
            <a:lvl6pPr lvl="5" indent="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6pPr>
            <a:lvl7pPr lvl="6" indent="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7pPr>
            <a:lvl8pPr lvl="7" indent="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8pPr>
            <a:lvl9pPr lvl="8" indent="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28" name="Shape 28"/>
          <p:cNvSpPr txBox="1">
            <a:spLocks noGrp="1"/>
          </p:cNvSpPr>
          <p:nvPr>
            <p:ph type="body" idx="1"/>
          </p:nvPr>
        </p:nvSpPr>
        <p:spPr>
          <a:xfrm>
            <a:off x="311700" y="1266325"/>
            <a:ext cx="8520599" cy="3302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Open Sans"/>
              <a:buNone/>
              <a:defRPr sz="1800" b="0" i="0" u="none" strike="noStrike" cap="none">
                <a:solidFill>
                  <a:schemeClr val="dk2"/>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endParaRPr/>
          </a:p>
        </p:txBody>
      </p:sp>
      <p:sp>
        <p:nvSpPr>
          <p:cNvPr id="29" name="Shape 29"/>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tr" sz="1400" b="0" i="0" u="none">
                <a:solidFill>
                  <a:srgbClr val="000000"/>
                </a:solidFill>
                <a:latin typeface="Arial"/>
                <a:ea typeface="Arial"/>
                <a:cs typeface="Arial"/>
                <a:sym typeface="Arial"/>
              </a:rPr>
              <a:t>‹#›</a:t>
            </a:fld>
            <a:endParaRPr lang="tr" sz="1400" b="0" i="0" u="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0"/>
        <p:cNvGrpSpPr/>
        <p:nvPr/>
      </p:nvGrpSpPr>
      <p:grpSpPr>
        <a:xfrm>
          <a:off x="0" y="0"/>
          <a:ext cx="0" cy="0"/>
          <a:chOff x="0" y="0"/>
          <a:chExt cx="0" cy="0"/>
        </a:xfrm>
      </p:grpSpPr>
      <p:sp>
        <p:nvSpPr>
          <p:cNvPr id="31" name="Shape 31"/>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tr" sz="1400" b="0" i="0" u="none">
                <a:solidFill>
                  <a:srgbClr val="000000"/>
                </a:solidFill>
                <a:latin typeface="Arial"/>
                <a:ea typeface="Arial"/>
                <a:cs typeface="Arial"/>
                <a:sym typeface="Arial"/>
              </a:rPr>
              <a:t>‹#›</a:t>
            </a:fld>
            <a:endParaRPr lang="tr" sz="1400" b="0" i="0" u="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PT Sans Narrow"/>
              <a:buNone/>
              <a:defRPr sz="3600" b="1" i="0" u="none" strike="noStrike" cap="none">
                <a:solidFill>
                  <a:schemeClr val="accent1"/>
                </a:solidFill>
                <a:latin typeface="PT Sans Narrow"/>
                <a:ea typeface="PT Sans Narrow"/>
                <a:cs typeface="PT Sans Narrow"/>
                <a:sym typeface="PT Sans Narrow"/>
              </a:defRPr>
            </a:lvl1pPr>
            <a:lvl2pPr lvl="1" indent="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2pPr>
            <a:lvl3pPr lvl="2" indent="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3pPr>
            <a:lvl4pPr lvl="3" indent="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4pPr>
            <a:lvl5pPr lvl="4" indent="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5pPr>
            <a:lvl6pPr lvl="5" indent="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6pPr>
            <a:lvl7pPr lvl="6" indent="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7pPr>
            <a:lvl8pPr lvl="7" indent="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8pPr>
            <a:lvl9pPr lvl="8" indent="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34" name="Shape 34"/>
          <p:cNvSpPr txBox="1">
            <a:spLocks noGrp="1"/>
          </p:cNvSpPr>
          <p:nvPr>
            <p:ph type="body" idx="1"/>
          </p:nvPr>
        </p:nvSpPr>
        <p:spPr>
          <a:xfrm>
            <a:off x="311700" y="1266175"/>
            <a:ext cx="3999899" cy="3302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9pPr>
          </a:lstStyle>
          <a:p>
            <a:endParaRPr/>
          </a:p>
        </p:txBody>
      </p:sp>
      <p:sp>
        <p:nvSpPr>
          <p:cNvPr id="35" name="Shape 35"/>
          <p:cNvSpPr txBox="1">
            <a:spLocks noGrp="1"/>
          </p:cNvSpPr>
          <p:nvPr>
            <p:ph type="body" idx="2"/>
          </p:nvPr>
        </p:nvSpPr>
        <p:spPr>
          <a:xfrm>
            <a:off x="4832400" y="1266175"/>
            <a:ext cx="3999899" cy="3302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9pPr>
          </a:lstStyle>
          <a:p>
            <a:endParaRPr/>
          </a:p>
        </p:txBody>
      </p:sp>
      <p:sp>
        <p:nvSpPr>
          <p:cNvPr id="36" name="Shape 36"/>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tr" sz="1400" b="0" i="0" u="none">
                <a:solidFill>
                  <a:srgbClr val="000000"/>
                </a:solidFill>
                <a:latin typeface="Arial"/>
                <a:ea typeface="Arial"/>
                <a:cs typeface="Arial"/>
                <a:sym typeface="Arial"/>
              </a:rPr>
              <a:t>‹#›</a:t>
            </a:fld>
            <a:endParaRPr lang="tr" sz="1400" b="0" i="0" u="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PT Sans Narrow"/>
              <a:buNone/>
              <a:defRPr sz="3600" b="1" i="0" u="none" strike="noStrike" cap="none">
                <a:solidFill>
                  <a:schemeClr val="accent1"/>
                </a:solidFill>
                <a:latin typeface="PT Sans Narrow"/>
                <a:ea typeface="PT Sans Narrow"/>
                <a:cs typeface="PT Sans Narrow"/>
                <a:sym typeface="PT Sans Narrow"/>
              </a:defRPr>
            </a:lvl1pPr>
            <a:lvl2pPr lvl="1" indent="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2pPr>
            <a:lvl3pPr lvl="2" indent="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3pPr>
            <a:lvl4pPr lvl="3" indent="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4pPr>
            <a:lvl5pPr lvl="4" indent="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5pPr>
            <a:lvl6pPr lvl="5" indent="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6pPr>
            <a:lvl7pPr lvl="6" indent="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7pPr>
            <a:lvl8pPr lvl="7" indent="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8pPr>
            <a:lvl9pPr lvl="8" indent="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39" name="Shape 39"/>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tr" sz="1400" b="0" i="0" u="none">
                <a:solidFill>
                  <a:srgbClr val="000000"/>
                </a:solidFill>
                <a:latin typeface="Arial"/>
                <a:ea typeface="Arial"/>
                <a:cs typeface="Arial"/>
                <a:sym typeface="Arial"/>
              </a:rPr>
              <a:t>‹#›</a:t>
            </a:fld>
            <a:endParaRPr lang="tr" sz="1400" b="0" i="0" u="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311700" y="555600"/>
            <a:ext cx="2807999" cy="7556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PT Sans Narrow"/>
              <a:buNone/>
              <a:defRPr sz="2400" b="1" i="0" u="none" strike="noStrike" cap="none">
                <a:solidFill>
                  <a:schemeClr val="accent1"/>
                </a:solidFill>
                <a:latin typeface="PT Sans Narrow"/>
                <a:ea typeface="PT Sans Narrow"/>
                <a:cs typeface="PT Sans Narrow"/>
                <a:sym typeface="PT Sans Narrow"/>
              </a:defRPr>
            </a:lvl1pPr>
            <a:lvl2pPr lvl="1" indent="0">
              <a:spcBef>
                <a:spcPts val="0"/>
              </a:spcBef>
              <a:buClr>
                <a:schemeClr val="accent1"/>
              </a:buClr>
              <a:buFont typeface="PT Sans Narrow"/>
              <a:buNone/>
              <a:defRPr sz="2400" b="1">
                <a:solidFill>
                  <a:schemeClr val="accent1"/>
                </a:solidFill>
                <a:latin typeface="PT Sans Narrow"/>
                <a:ea typeface="PT Sans Narrow"/>
                <a:cs typeface="PT Sans Narrow"/>
                <a:sym typeface="PT Sans Narrow"/>
              </a:defRPr>
            </a:lvl2pPr>
            <a:lvl3pPr lvl="2" indent="0">
              <a:spcBef>
                <a:spcPts val="0"/>
              </a:spcBef>
              <a:buClr>
                <a:schemeClr val="accent1"/>
              </a:buClr>
              <a:buFont typeface="PT Sans Narrow"/>
              <a:buNone/>
              <a:defRPr sz="2400" b="1">
                <a:solidFill>
                  <a:schemeClr val="accent1"/>
                </a:solidFill>
                <a:latin typeface="PT Sans Narrow"/>
                <a:ea typeface="PT Sans Narrow"/>
                <a:cs typeface="PT Sans Narrow"/>
                <a:sym typeface="PT Sans Narrow"/>
              </a:defRPr>
            </a:lvl3pPr>
            <a:lvl4pPr lvl="3" indent="0">
              <a:spcBef>
                <a:spcPts val="0"/>
              </a:spcBef>
              <a:buClr>
                <a:schemeClr val="accent1"/>
              </a:buClr>
              <a:buFont typeface="PT Sans Narrow"/>
              <a:buNone/>
              <a:defRPr sz="2400" b="1">
                <a:solidFill>
                  <a:schemeClr val="accent1"/>
                </a:solidFill>
                <a:latin typeface="PT Sans Narrow"/>
                <a:ea typeface="PT Sans Narrow"/>
                <a:cs typeface="PT Sans Narrow"/>
                <a:sym typeface="PT Sans Narrow"/>
              </a:defRPr>
            </a:lvl4pPr>
            <a:lvl5pPr lvl="4" indent="0">
              <a:spcBef>
                <a:spcPts val="0"/>
              </a:spcBef>
              <a:buClr>
                <a:schemeClr val="accent1"/>
              </a:buClr>
              <a:buFont typeface="PT Sans Narrow"/>
              <a:buNone/>
              <a:defRPr sz="2400" b="1">
                <a:solidFill>
                  <a:schemeClr val="accent1"/>
                </a:solidFill>
                <a:latin typeface="PT Sans Narrow"/>
                <a:ea typeface="PT Sans Narrow"/>
                <a:cs typeface="PT Sans Narrow"/>
                <a:sym typeface="PT Sans Narrow"/>
              </a:defRPr>
            </a:lvl5pPr>
            <a:lvl6pPr lvl="5" indent="0">
              <a:spcBef>
                <a:spcPts val="0"/>
              </a:spcBef>
              <a:buClr>
                <a:schemeClr val="accent1"/>
              </a:buClr>
              <a:buFont typeface="PT Sans Narrow"/>
              <a:buNone/>
              <a:defRPr sz="2400" b="1">
                <a:solidFill>
                  <a:schemeClr val="accent1"/>
                </a:solidFill>
                <a:latin typeface="PT Sans Narrow"/>
                <a:ea typeface="PT Sans Narrow"/>
                <a:cs typeface="PT Sans Narrow"/>
                <a:sym typeface="PT Sans Narrow"/>
              </a:defRPr>
            </a:lvl6pPr>
            <a:lvl7pPr lvl="6" indent="0">
              <a:spcBef>
                <a:spcPts val="0"/>
              </a:spcBef>
              <a:buClr>
                <a:schemeClr val="accent1"/>
              </a:buClr>
              <a:buFont typeface="PT Sans Narrow"/>
              <a:buNone/>
              <a:defRPr sz="2400" b="1">
                <a:solidFill>
                  <a:schemeClr val="accent1"/>
                </a:solidFill>
                <a:latin typeface="PT Sans Narrow"/>
                <a:ea typeface="PT Sans Narrow"/>
                <a:cs typeface="PT Sans Narrow"/>
                <a:sym typeface="PT Sans Narrow"/>
              </a:defRPr>
            </a:lvl7pPr>
            <a:lvl8pPr lvl="7" indent="0">
              <a:spcBef>
                <a:spcPts val="0"/>
              </a:spcBef>
              <a:buClr>
                <a:schemeClr val="accent1"/>
              </a:buClr>
              <a:buFont typeface="PT Sans Narrow"/>
              <a:buNone/>
              <a:defRPr sz="2400" b="1">
                <a:solidFill>
                  <a:schemeClr val="accent1"/>
                </a:solidFill>
                <a:latin typeface="PT Sans Narrow"/>
                <a:ea typeface="PT Sans Narrow"/>
                <a:cs typeface="PT Sans Narrow"/>
                <a:sym typeface="PT Sans Narrow"/>
              </a:defRPr>
            </a:lvl8pPr>
            <a:lvl9pPr lvl="8" indent="0">
              <a:spcBef>
                <a:spcPts val="0"/>
              </a:spcBef>
              <a:buClr>
                <a:schemeClr val="accent1"/>
              </a:buClr>
              <a:buFont typeface="PT Sans Narrow"/>
              <a:buNone/>
              <a:defRPr sz="2400" b="1">
                <a:solidFill>
                  <a:schemeClr val="accent1"/>
                </a:solidFill>
                <a:latin typeface="PT Sans Narrow"/>
                <a:ea typeface="PT Sans Narrow"/>
                <a:cs typeface="PT Sans Narrow"/>
                <a:sym typeface="PT Sans Narrow"/>
              </a:defRPr>
            </a:lvl9pPr>
          </a:lstStyle>
          <a:p>
            <a:endParaRPr/>
          </a:p>
        </p:txBody>
      </p:sp>
      <p:sp>
        <p:nvSpPr>
          <p:cNvPr id="42" name="Shape 42"/>
          <p:cNvSpPr txBox="1">
            <a:spLocks noGrp="1"/>
          </p:cNvSpPr>
          <p:nvPr>
            <p:ph type="body" idx="1"/>
          </p:nvPr>
        </p:nvSpPr>
        <p:spPr>
          <a:xfrm>
            <a:off x="311700" y="1389600"/>
            <a:ext cx="2807999" cy="3179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9pPr>
          </a:lstStyle>
          <a:p>
            <a:endParaRPr/>
          </a:p>
        </p:txBody>
      </p:sp>
      <p:sp>
        <p:nvSpPr>
          <p:cNvPr id="43" name="Shape 43"/>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tr" sz="1400" b="0" i="0" u="none">
                <a:solidFill>
                  <a:srgbClr val="000000"/>
                </a:solidFill>
                <a:latin typeface="Arial"/>
                <a:ea typeface="Arial"/>
                <a:cs typeface="Arial"/>
                <a:sym typeface="Arial"/>
              </a:rPr>
              <a:t>‹#›</a:t>
            </a:fld>
            <a:endParaRPr lang="tr" sz="1400" b="0" i="0" u="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90250" y="526350"/>
            <a:ext cx="5613599" cy="4090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PT Sans Narrow"/>
              <a:buNone/>
              <a:defRPr sz="5400" b="0" i="0" u="none" strike="noStrike" cap="none">
                <a:solidFill>
                  <a:schemeClr val="dk2"/>
                </a:solidFill>
                <a:latin typeface="PT Sans Narrow"/>
                <a:ea typeface="PT Sans Narrow"/>
                <a:cs typeface="PT Sans Narrow"/>
                <a:sym typeface="PT Sans Narrow"/>
              </a:defRPr>
            </a:lvl1pPr>
            <a:lvl2pPr lvl="1" indent="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2pPr>
            <a:lvl3pPr lvl="2" indent="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3pPr>
            <a:lvl4pPr lvl="3" indent="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4pPr>
            <a:lvl5pPr lvl="4" indent="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5pPr>
            <a:lvl6pPr lvl="5" indent="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6pPr>
            <a:lvl7pPr lvl="6" indent="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7pPr>
            <a:lvl8pPr lvl="7" indent="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8pPr>
            <a:lvl9pPr lvl="8" indent="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9pPr>
          </a:lstStyle>
          <a:p>
            <a:endParaRPr/>
          </a:p>
        </p:txBody>
      </p:sp>
      <p:sp>
        <p:nvSpPr>
          <p:cNvPr id="46" name="Shape 46"/>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tr" sz="1400" b="0" i="0" u="none">
                <a:solidFill>
                  <a:srgbClr val="000000"/>
                </a:solidFill>
                <a:latin typeface="Arial"/>
                <a:ea typeface="Arial"/>
                <a:cs typeface="Arial"/>
                <a:sym typeface="Arial"/>
              </a:rPr>
              <a:t>‹#›</a:t>
            </a:fld>
            <a:endParaRPr lang="tr" sz="1400" b="0" i="0" u="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7"/>
        <p:cNvGrpSpPr/>
        <p:nvPr/>
      </p:nvGrpSpPr>
      <p:grpSpPr>
        <a:xfrm>
          <a:off x="0" y="0"/>
          <a:ext cx="0" cy="0"/>
          <a:chOff x="0" y="0"/>
          <a:chExt cx="0" cy="0"/>
        </a:xfrm>
      </p:grpSpPr>
      <p:sp>
        <p:nvSpPr>
          <p:cNvPr id="48" name="Shape 48"/>
          <p:cNvSpPr/>
          <p:nvPr/>
        </p:nvSpPr>
        <p:spPr>
          <a:xfrm>
            <a:off x="4572000" y="0"/>
            <a:ext cx="4572000" cy="5143499"/>
          </a:xfrm>
          <a:prstGeom prst="rect">
            <a:avLst/>
          </a:prstGeom>
          <a:solidFill>
            <a:schemeClr val="accent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a:solidFill>
                <a:srgbClr val="000000"/>
              </a:solidFill>
              <a:latin typeface="Arial"/>
              <a:ea typeface="Arial"/>
              <a:cs typeface="Arial"/>
              <a:sym typeface="Arial"/>
            </a:endParaRPr>
          </a:p>
        </p:txBody>
      </p:sp>
      <p:cxnSp>
        <p:nvCxnSpPr>
          <p:cNvPr id="49" name="Shape 49"/>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50" name="Shape 50"/>
          <p:cNvSpPr txBox="1">
            <a:spLocks noGrp="1"/>
          </p:cNvSpPr>
          <p:nvPr>
            <p:ph type="title"/>
          </p:nvPr>
        </p:nvSpPr>
        <p:spPr>
          <a:xfrm>
            <a:off x="265500" y="1039675"/>
            <a:ext cx="4045199" cy="16758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accent1"/>
              </a:buClr>
              <a:buFont typeface="PT Sans Narrow"/>
              <a:buNone/>
              <a:defRPr sz="4200" b="1" i="0" u="none" strike="noStrike" cap="none">
                <a:solidFill>
                  <a:schemeClr val="accent1"/>
                </a:solidFill>
                <a:latin typeface="PT Sans Narrow"/>
                <a:ea typeface="PT Sans Narrow"/>
                <a:cs typeface="PT Sans Narrow"/>
                <a:sym typeface="PT Sans Narrow"/>
              </a:defRPr>
            </a:lvl1pPr>
            <a:lvl2pPr lvl="1" indent="0" algn="ctr">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2pPr>
            <a:lvl3pPr lvl="2" indent="0" algn="ctr">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3pPr>
            <a:lvl4pPr lvl="3" indent="0" algn="ctr">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4pPr>
            <a:lvl5pPr lvl="4" indent="0" algn="ctr">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5pPr>
            <a:lvl6pPr lvl="5" indent="0" algn="ctr">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6pPr>
            <a:lvl7pPr lvl="6" indent="0" algn="ctr">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7pPr>
            <a:lvl8pPr lvl="7" indent="0" algn="ctr">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8pPr>
            <a:lvl9pPr lvl="8" indent="0" algn="ctr">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9pPr>
          </a:lstStyle>
          <a:p>
            <a:endParaRPr/>
          </a:p>
        </p:txBody>
      </p:sp>
      <p:sp>
        <p:nvSpPr>
          <p:cNvPr id="51" name="Shape 51"/>
          <p:cNvSpPr txBox="1">
            <a:spLocks noGrp="1"/>
          </p:cNvSpPr>
          <p:nvPr>
            <p:ph type="subTitle" idx="1"/>
          </p:nvPr>
        </p:nvSpPr>
        <p:spPr>
          <a:xfrm>
            <a:off x="265500" y="2726875"/>
            <a:ext cx="4045199" cy="1235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2pPr>
            <a:lvl3pPr marL="914400" marR="0" lvl="2"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3pPr>
            <a:lvl4pPr marL="1371600" marR="0" lvl="3"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4pPr>
            <a:lvl5pPr marL="1828800" marR="0" lvl="4"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5pPr>
            <a:lvl6pPr marL="2286000" marR="0" lvl="5"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6pPr>
            <a:lvl7pPr marL="2743200" marR="0" lvl="6"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7pPr>
            <a:lvl8pPr marL="3200400" marR="0" lvl="7"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8pPr>
            <a:lvl9pPr marL="3657600" marR="0" lvl="8"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9pPr>
          </a:lstStyle>
          <a:p>
            <a:endParaRPr/>
          </a:p>
        </p:txBody>
      </p:sp>
      <p:sp>
        <p:nvSpPr>
          <p:cNvPr id="52" name="Shape 52"/>
          <p:cNvSpPr txBox="1">
            <a:spLocks noGrp="1"/>
          </p:cNvSpPr>
          <p:nvPr>
            <p:ph type="body" idx="2"/>
          </p:nvPr>
        </p:nvSpPr>
        <p:spPr>
          <a:xfrm>
            <a:off x="4939500" y="724200"/>
            <a:ext cx="3837000" cy="3695099"/>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1600"/>
              </a:spcAft>
              <a:buClr>
                <a:schemeClr val="lt1"/>
              </a:buClr>
              <a:buFont typeface="Open Sans"/>
              <a:buNone/>
              <a:defRPr sz="1800" b="0" i="0" u="none" strike="noStrike" cap="none">
                <a:solidFill>
                  <a:schemeClr val="lt1"/>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9pPr>
          </a:lstStyle>
          <a:p>
            <a:endParaRPr/>
          </a:p>
        </p:txBody>
      </p:sp>
      <p:sp>
        <p:nvSpPr>
          <p:cNvPr id="53" name="Shape 53"/>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tr" sz="1400" b="0" i="0" u="none">
                <a:solidFill>
                  <a:schemeClr val="lt1"/>
                </a:solidFill>
                <a:latin typeface="Arial"/>
                <a:ea typeface="Arial"/>
                <a:cs typeface="Arial"/>
                <a:sym typeface="Arial"/>
              </a:rPr>
              <a:t>‹#›</a:t>
            </a:fld>
            <a:endParaRPr lang="tr" sz="1400" b="0" i="0" u="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PT Sans Narrow"/>
              <a:buNone/>
              <a:defRPr sz="3600" b="1" i="0" u="none" strike="noStrike" cap="none">
                <a:solidFill>
                  <a:schemeClr val="accent1"/>
                </a:solidFill>
                <a:latin typeface="PT Sans Narrow"/>
                <a:ea typeface="PT Sans Narrow"/>
                <a:cs typeface="PT Sans Narrow"/>
                <a:sym typeface="PT Sans Narrow"/>
              </a:defRPr>
            </a:lvl1pPr>
            <a:lvl2pPr lvl="1" indent="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2pPr>
            <a:lvl3pPr lvl="2" indent="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3pPr>
            <a:lvl4pPr lvl="3" indent="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4pPr>
            <a:lvl5pPr lvl="4" indent="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5pPr>
            <a:lvl6pPr lvl="5" indent="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6pPr>
            <a:lvl7pPr lvl="6" indent="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7pPr>
            <a:lvl8pPr lvl="7" indent="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8pPr>
            <a:lvl9pPr lvl="8" indent="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599" cy="3302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Open Sans"/>
              <a:buNone/>
              <a:defRPr sz="1800" b="0" i="0" u="none" strike="noStrike" cap="none">
                <a:solidFill>
                  <a:schemeClr val="dk2"/>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Open Sans"/>
              <a:buNone/>
            </a:pPr>
            <a:fld id="{00000000-1234-1234-1234-123412341234}" type="slidenum">
              <a:rPr lang="tr" sz="1000" b="0" i="0" u="none" strike="noStrike" cap="none">
                <a:solidFill>
                  <a:schemeClr val="dk2"/>
                </a:solidFill>
                <a:latin typeface="Open Sans"/>
                <a:ea typeface="Open Sans"/>
                <a:cs typeface="Open Sans"/>
                <a:sym typeface="Open Sans"/>
              </a:rPr>
              <a:t>‹#›</a:t>
            </a:fld>
            <a:endParaRPr lang="tr" sz="1000" b="0" i="0" u="none" strike="noStrike" cap="none">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04150" y="1370050"/>
            <a:ext cx="7136700" cy="11843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accent1"/>
              </a:buClr>
              <a:buSzPct val="25000"/>
              <a:buFont typeface="PT Sans Narrow"/>
              <a:buNone/>
            </a:pPr>
            <a:r>
              <a:rPr lang="tr" sz="4800" b="1" i="0" u="none" strike="noStrike" cap="none">
                <a:solidFill>
                  <a:srgbClr val="4C1130"/>
                </a:solidFill>
                <a:latin typeface="PT Sans Narrow"/>
                <a:ea typeface="PT Sans Narrow"/>
                <a:cs typeface="PT Sans Narrow"/>
                <a:sym typeface="PT Sans Narrow"/>
              </a:rPr>
              <a:t>Hüsnü Hat Sanatı</a:t>
            </a:r>
          </a:p>
        </p:txBody>
      </p:sp>
      <p:sp>
        <p:nvSpPr>
          <p:cNvPr id="67" name="Shape 67"/>
          <p:cNvSpPr txBox="1">
            <a:spLocks noGrp="1"/>
          </p:cNvSpPr>
          <p:nvPr>
            <p:ph type="subTitle" idx="1"/>
          </p:nvPr>
        </p:nvSpPr>
        <p:spPr>
          <a:xfrm>
            <a:off x="2137250" y="2705275"/>
            <a:ext cx="4870499" cy="914098"/>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Open Sans"/>
              <a:buNone/>
            </a:pPr>
            <a:r>
              <a:rPr lang="tr" sz="3000" b="0" i="0" u="none" strike="noStrike" cap="none">
                <a:solidFill>
                  <a:srgbClr val="741B47"/>
                </a:solidFill>
                <a:latin typeface="Open Sans"/>
                <a:ea typeface="Open Sans"/>
                <a:cs typeface="Open Sans"/>
                <a:sym typeface="Open Sans"/>
              </a:rPr>
              <a:t>İslam Sanatları Ve Estetiği Dersi</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235738" y="341554"/>
            <a:ext cx="8520599" cy="707399"/>
          </a:xfrm>
          <a:prstGeom prst="rect">
            <a:avLst/>
          </a:prstGeom>
          <a:noFill/>
          <a:ln>
            <a:noFill/>
          </a:ln>
        </p:spPr>
        <p:txBody>
          <a:bodyPr lIns="91425" tIns="91425" rIns="91425" bIns="91425" anchor="t" anchorCtr="0">
            <a:noAutofit/>
          </a:bodyPr>
          <a:lstStyle/>
          <a:p>
            <a:pPr marL="0" marR="0" lvl="0" indent="444500" algn="just" rtl="0">
              <a:lnSpc>
                <a:spcPct val="150000"/>
              </a:lnSpc>
              <a:spcBef>
                <a:spcPts val="0"/>
              </a:spcBef>
              <a:spcAft>
                <a:spcPts val="0"/>
              </a:spcAft>
              <a:buClr>
                <a:schemeClr val="accent1"/>
              </a:buClr>
              <a:buSzPct val="25000"/>
              <a:buFont typeface="PT Sans Narrow"/>
              <a:buNone/>
            </a:pPr>
            <a:endParaRPr sz="1100" b="0" i="0" u="none" strike="noStrike" cap="none">
              <a:solidFill>
                <a:srgbClr val="000000"/>
              </a:solidFill>
              <a:latin typeface="Arial"/>
              <a:ea typeface="Arial"/>
              <a:cs typeface="Arial"/>
              <a:sym typeface="Arial"/>
            </a:endParaRPr>
          </a:p>
          <a:p>
            <a:pPr marL="0" marR="0" lvl="0" indent="444500" algn="just" rtl="0">
              <a:lnSpc>
                <a:spcPct val="150000"/>
              </a:lnSpc>
              <a:spcBef>
                <a:spcPts val="600"/>
              </a:spcBef>
              <a:spcAft>
                <a:spcPts val="0"/>
              </a:spcAft>
              <a:buClr>
                <a:schemeClr val="accent1"/>
              </a:buClr>
              <a:buSzPct val="25000"/>
              <a:buFont typeface="PT Sans Narrow"/>
              <a:buNone/>
            </a:pPr>
            <a:r>
              <a:rPr lang="tr" sz="1200" b="1" i="0" u="none" strike="noStrike" cap="none">
                <a:solidFill>
                  <a:srgbClr val="FF0000"/>
                </a:solidFill>
                <a:latin typeface="Times New Roman"/>
                <a:ea typeface="Times New Roman"/>
                <a:cs typeface="Times New Roman"/>
                <a:sym typeface="Times New Roman"/>
              </a:rPr>
              <a:t>AKLÂM-I SİTTE</a:t>
            </a:r>
            <a:r>
              <a:rPr lang="tr" sz="1200" b="1" i="0" u="none" strike="noStrike" cap="none">
                <a:solidFill>
                  <a:srgbClr val="000000"/>
                </a:solidFill>
                <a:latin typeface="Times New Roman"/>
                <a:ea typeface="Times New Roman"/>
                <a:cs typeface="Times New Roman"/>
                <a:sym typeface="Times New Roman"/>
              </a:rPr>
              <a:t>:</a:t>
            </a:r>
          </a:p>
        </p:txBody>
      </p:sp>
      <p:sp>
        <p:nvSpPr>
          <p:cNvPr id="114" name="Shape 114"/>
          <p:cNvSpPr txBox="1">
            <a:spLocks noGrp="1"/>
          </p:cNvSpPr>
          <p:nvPr>
            <p:ph type="body" idx="1"/>
          </p:nvPr>
        </p:nvSpPr>
        <p:spPr>
          <a:xfrm>
            <a:off x="311700" y="1266325"/>
            <a:ext cx="8520599" cy="3302700"/>
          </a:xfrm>
          <a:prstGeom prst="rect">
            <a:avLst/>
          </a:prstGeom>
          <a:noFill/>
          <a:ln>
            <a:noFill/>
          </a:ln>
        </p:spPr>
        <p:txBody>
          <a:bodyPr lIns="91425" tIns="91425" rIns="91425" bIns="91425" anchor="t" anchorCtr="0">
            <a:noAutofit/>
          </a:bodyPr>
          <a:lstStyle/>
          <a:p>
            <a:pPr marL="0" marR="0" lvl="0" indent="444500" algn="just" rtl="0">
              <a:lnSpc>
                <a:spcPct val="150000"/>
              </a:lnSpc>
              <a:spcBef>
                <a:spcPts val="0"/>
              </a:spcBef>
              <a:spcAft>
                <a:spcPts val="0"/>
              </a:spcAft>
              <a:buClr>
                <a:schemeClr val="dk2"/>
              </a:buClr>
              <a:buSzPct val="25000"/>
              <a:buFont typeface="Open Sans"/>
              <a:buNone/>
            </a:pPr>
            <a:endParaRPr sz="1200" b="1" i="0" u="none" strike="noStrike" cap="none">
              <a:solidFill>
                <a:srgbClr val="000000"/>
              </a:solidFill>
              <a:latin typeface="Times New Roman"/>
              <a:ea typeface="Times New Roman"/>
              <a:cs typeface="Times New Roman"/>
              <a:sym typeface="Times New Roman"/>
            </a:endParaRPr>
          </a:p>
          <a:p>
            <a:pPr marL="0" marR="0" lvl="0" indent="444500" algn="just" rtl="0">
              <a:lnSpc>
                <a:spcPct val="150000"/>
              </a:lnSpc>
              <a:spcBef>
                <a:spcPts val="600"/>
              </a:spcBef>
              <a:spcAft>
                <a:spcPts val="0"/>
              </a:spcAft>
              <a:buClr>
                <a:schemeClr val="dk2"/>
              </a:buClr>
              <a:buSzPct val="25000"/>
              <a:buFont typeface="Open Sans"/>
              <a:buNone/>
            </a:pPr>
            <a:r>
              <a:rPr lang="tr" sz="1200" b="0" i="0" u="none" strike="noStrike" cap="none">
                <a:solidFill>
                  <a:srgbClr val="000000"/>
                </a:solidFill>
                <a:latin typeface="Times New Roman"/>
                <a:ea typeface="Times New Roman"/>
                <a:cs typeface="Times New Roman"/>
                <a:sym typeface="Times New Roman"/>
              </a:rPr>
              <a:t>Aklâm-i sitte; sülüs-nesih, muhakkak-reyhânî, tevkî-rik’a şeklinde birbirine tabi ikili guruplar halinde sıralanabilir.bu üç guruptan sülüs, muhahhak, tevkî ağız genişliği 2mm.; nesih reyhanî, rik’a ise 1mm. civarında olan kamış kalemle yazılır. Yazı karakteri itibariyle muhakkak ile reyhâni, tevkî ile rik'a birbirine çok benzeyen yaşları farklı iki kardeşi hatırlatır. Sülüsle nesih arasında ölçü dışında da belirgin şekil farklılıkları vardır.</a:t>
            </a:r>
          </a:p>
          <a:p>
            <a:pPr marL="0" marR="0" lvl="0" indent="0" algn="l" rtl="0">
              <a:lnSpc>
                <a:spcPct val="115000"/>
              </a:lnSpc>
              <a:spcBef>
                <a:spcPts val="300"/>
              </a:spcBef>
              <a:spcAft>
                <a:spcPts val="0"/>
              </a:spcAft>
              <a:buClr>
                <a:schemeClr val="dk2"/>
              </a:buClr>
              <a:buSzPct val="25000"/>
              <a:buFont typeface="Open Sans"/>
              <a:buNone/>
            </a:pPr>
            <a:endParaRPr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Shape 119"/>
          <p:cNvPicPr preferRelativeResize="0"/>
          <p:nvPr/>
        </p:nvPicPr>
        <p:blipFill rotWithShape="1">
          <a:blip r:embed="rId3">
            <a:alphaModFix/>
          </a:blip>
          <a:srcRect/>
          <a:stretch/>
        </p:blipFill>
        <p:spPr>
          <a:xfrm>
            <a:off x="2905125" y="66675"/>
            <a:ext cx="3333750" cy="501015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180970" y="2088375"/>
            <a:ext cx="8520599" cy="2497499"/>
          </a:xfrm>
          <a:prstGeom prst="rect">
            <a:avLst/>
          </a:prstGeom>
          <a:noFill/>
          <a:ln>
            <a:noFill/>
          </a:ln>
        </p:spPr>
        <p:txBody>
          <a:bodyPr lIns="91425" tIns="91425" rIns="91425" bIns="91425" anchor="t" anchorCtr="0">
            <a:noAutofit/>
          </a:bodyPr>
          <a:lstStyle/>
          <a:p>
            <a:pPr marL="0" marR="0" lvl="0" indent="444500" algn="just" rtl="0">
              <a:lnSpc>
                <a:spcPct val="115000"/>
              </a:lnSpc>
              <a:spcBef>
                <a:spcPts val="0"/>
              </a:spcBef>
              <a:spcAft>
                <a:spcPts val="0"/>
              </a:spcAft>
              <a:buClr>
                <a:schemeClr val="dk2"/>
              </a:buClr>
              <a:buSzPct val="25000"/>
              <a:buFont typeface="Open Sans"/>
              <a:buNone/>
            </a:pPr>
            <a:endParaRPr sz="1100" b="1" i="0" u="none" strike="noStrike" cap="none">
              <a:solidFill>
                <a:srgbClr val="000000"/>
              </a:solidFill>
              <a:latin typeface="Arial"/>
              <a:ea typeface="Arial"/>
              <a:cs typeface="Arial"/>
              <a:sym typeface="Arial"/>
            </a:endParaRPr>
          </a:p>
          <a:p>
            <a:pPr marL="0" marR="0" lvl="0" indent="444500" algn="just" rtl="0">
              <a:lnSpc>
                <a:spcPct val="115000"/>
              </a:lnSpc>
              <a:spcBef>
                <a:spcPts val="0"/>
              </a:spcBef>
              <a:spcAft>
                <a:spcPts val="0"/>
              </a:spcAft>
              <a:buClr>
                <a:schemeClr val="dk2"/>
              </a:buClr>
              <a:buSzPct val="25000"/>
              <a:buFont typeface="Open Sans"/>
              <a:buNone/>
            </a:pPr>
            <a:endParaRPr sz="1100" b="1" i="0" u="none" strike="noStrike" cap="none">
              <a:solidFill>
                <a:srgbClr val="000000"/>
              </a:solidFill>
              <a:latin typeface="Arial"/>
              <a:ea typeface="Arial"/>
              <a:cs typeface="Arial"/>
              <a:sym typeface="Arial"/>
            </a:endParaRPr>
          </a:p>
          <a:p>
            <a:pPr marL="0" marR="0" lvl="0" indent="444500" algn="just" rtl="0">
              <a:lnSpc>
                <a:spcPct val="115000"/>
              </a:lnSpc>
              <a:spcBef>
                <a:spcPts val="0"/>
              </a:spcBef>
              <a:spcAft>
                <a:spcPts val="0"/>
              </a:spcAft>
              <a:buClr>
                <a:schemeClr val="dk2"/>
              </a:buClr>
              <a:buSzPct val="25000"/>
              <a:buFont typeface="Open Sans"/>
              <a:buNone/>
            </a:pPr>
            <a:endParaRPr sz="1100" b="1" i="0" u="none" strike="noStrike" cap="none">
              <a:solidFill>
                <a:srgbClr val="000000"/>
              </a:solidFill>
              <a:latin typeface="Arial"/>
              <a:ea typeface="Arial"/>
              <a:cs typeface="Arial"/>
              <a:sym typeface="Arial"/>
            </a:endParaRPr>
          </a:p>
          <a:p>
            <a:pPr marL="0" marR="0" lvl="0" indent="444500" algn="just" rtl="0">
              <a:lnSpc>
                <a:spcPct val="115000"/>
              </a:lnSpc>
              <a:spcBef>
                <a:spcPts val="0"/>
              </a:spcBef>
              <a:spcAft>
                <a:spcPts val="0"/>
              </a:spcAft>
              <a:buClr>
                <a:schemeClr val="dk2"/>
              </a:buClr>
              <a:buSzPct val="25000"/>
              <a:buFont typeface="Open Sans"/>
              <a:buNone/>
            </a:pPr>
            <a:r>
              <a:rPr lang="tr" sz="1100" b="1" i="0" u="none" strike="noStrike" cap="none">
                <a:solidFill>
                  <a:srgbClr val="FF0000"/>
                </a:solidFill>
                <a:latin typeface="Arial"/>
                <a:ea typeface="Arial"/>
                <a:cs typeface="Arial"/>
                <a:sym typeface="Arial"/>
              </a:rPr>
              <a:t>MUHAKKAK</a:t>
            </a:r>
            <a:r>
              <a:rPr lang="tr" sz="1100" b="1" i="0" u="none" strike="noStrike" cap="none">
                <a:solidFill>
                  <a:srgbClr val="000000"/>
                </a:solidFill>
                <a:latin typeface="Arial"/>
                <a:ea typeface="Arial"/>
                <a:cs typeface="Arial"/>
                <a:sym typeface="Arial"/>
              </a:rPr>
              <a:t>:</a:t>
            </a:r>
          </a:p>
          <a:p>
            <a:pPr marL="0" marR="0" lvl="0" indent="444500" algn="just" rtl="0">
              <a:lnSpc>
                <a:spcPct val="150000"/>
              </a:lnSpc>
              <a:spcBef>
                <a:spcPts val="300"/>
              </a:spcBef>
              <a:spcAft>
                <a:spcPts val="0"/>
              </a:spcAft>
              <a:buClr>
                <a:schemeClr val="dk2"/>
              </a:buClr>
              <a:buSzPct val="25000"/>
              <a:buFont typeface="Open Sans"/>
              <a:buNone/>
            </a:pPr>
            <a:r>
              <a:rPr lang="tr" sz="1100" b="0" i="0" u="none" strike="noStrike" cap="none">
                <a:solidFill>
                  <a:srgbClr val="000000"/>
                </a:solidFill>
                <a:latin typeface="Arial"/>
                <a:ea typeface="Arial"/>
                <a:cs typeface="Arial"/>
                <a:sym typeface="Arial"/>
              </a:rPr>
              <a:t>“Muntazam ve muhkem” anlamına gelen bu yazının harfleri sülüse nispetle daha büyüktür. Yani dikey alanlarla “sin, fe, kaf ve nun” gibi çanaklı tabir edilen harflerin sola uzanan tarafları daha uzundur. Dönüş noktaları köşelicedir ve sülüsteki gibi derin değildir. Ayrıca satır halinde yazılır ve giriftlikten uzaktır. Harfleri ve kelimeleri açıktır.</a:t>
            </a:r>
          </a:p>
          <a:p>
            <a:pPr marL="0" marR="0" lvl="0" indent="0" algn="l" rtl="0">
              <a:lnSpc>
                <a:spcPct val="115000"/>
              </a:lnSpc>
              <a:spcBef>
                <a:spcPts val="300"/>
              </a:spcBef>
              <a:spcAft>
                <a:spcPts val="0"/>
              </a:spcAft>
              <a:buClr>
                <a:schemeClr val="dk2"/>
              </a:buClr>
              <a:buSzPct val="25000"/>
              <a:buFont typeface="Open Sans"/>
              <a:buNone/>
            </a:pPr>
            <a:endParaRPr sz="1100" b="0" i="0" u="none" strike="noStrike" cap="none">
              <a:solidFill>
                <a:srgbClr val="000000"/>
              </a:solidFill>
              <a:latin typeface="Arial"/>
              <a:ea typeface="Arial"/>
              <a:cs typeface="Arial"/>
              <a:sym typeface="Arial"/>
            </a:endParaRPr>
          </a:p>
        </p:txBody>
      </p:sp>
      <p:pic>
        <p:nvPicPr>
          <p:cNvPr id="125" name="Shape 125"/>
          <p:cNvPicPr preferRelativeResize="0"/>
          <p:nvPr/>
        </p:nvPicPr>
        <p:blipFill rotWithShape="1">
          <a:blip r:embed="rId3">
            <a:alphaModFix/>
          </a:blip>
          <a:srcRect/>
          <a:stretch/>
        </p:blipFill>
        <p:spPr>
          <a:xfrm>
            <a:off x="1350175" y="399251"/>
            <a:ext cx="6115350" cy="1295624"/>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311700" y="2448175"/>
            <a:ext cx="8520599" cy="2121000"/>
          </a:xfrm>
          <a:prstGeom prst="rect">
            <a:avLst/>
          </a:prstGeom>
          <a:noFill/>
          <a:ln>
            <a:noFill/>
          </a:ln>
        </p:spPr>
        <p:txBody>
          <a:bodyPr lIns="91425" tIns="91425" rIns="91425" bIns="91425" anchor="t" anchorCtr="0">
            <a:noAutofit/>
          </a:bodyPr>
          <a:lstStyle/>
          <a:p>
            <a:pPr marL="0" marR="0" lvl="0" indent="444500" algn="just" rtl="0">
              <a:lnSpc>
                <a:spcPct val="115000"/>
              </a:lnSpc>
              <a:spcBef>
                <a:spcPts val="0"/>
              </a:spcBef>
              <a:spcAft>
                <a:spcPts val="0"/>
              </a:spcAft>
              <a:buClr>
                <a:schemeClr val="dk2"/>
              </a:buClr>
              <a:buSzPct val="25000"/>
              <a:buFont typeface="Open Sans"/>
              <a:buNone/>
            </a:pPr>
            <a:r>
              <a:rPr lang="tr" sz="1100" b="1" i="0" u="none" strike="noStrike" cap="none">
                <a:solidFill>
                  <a:srgbClr val="FF0000"/>
                </a:solidFill>
                <a:latin typeface="Arial"/>
                <a:ea typeface="Arial"/>
                <a:cs typeface="Arial"/>
                <a:sym typeface="Arial"/>
              </a:rPr>
              <a:t>REYHÂNÎ</a:t>
            </a:r>
            <a:r>
              <a:rPr lang="tr" sz="1100" b="1" i="0" u="none" strike="noStrike" cap="none">
                <a:solidFill>
                  <a:srgbClr val="000000"/>
                </a:solidFill>
                <a:latin typeface="Arial"/>
                <a:ea typeface="Arial"/>
                <a:cs typeface="Arial"/>
                <a:sym typeface="Arial"/>
              </a:rPr>
              <a:t>:</a:t>
            </a:r>
          </a:p>
          <a:p>
            <a:pPr marL="0" marR="0" lvl="0" indent="444500" algn="just" rtl="0">
              <a:lnSpc>
                <a:spcPct val="150000"/>
              </a:lnSpc>
              <a:spcBef>
                <a:spcPts val="300"/>
              </a:spcBef>
              <a:spcAft>
                <a:spcPts val="0"/>
              </a:spcAft>
              <a:buClr>
                <a:schemeClr val="dk2"/>
              </a:buClr>
              <a:buSzPct val="25000"/>
              <a:buFont typeface="Open Sans"/>
              <a:buNone/>
            </a:pPr>
            <a:r>
              <a:rPr lang="tr" sz="1100" b="0" i="0" u="none" strike="noStrike" cap="none">
                <a:solidFill>
                  <a:srgbClr val="000000"/>
                </a:solidFill>
                <a:latin typeface="Arial"/>
                <a:ea typeface="Arial"/>
                <a:cs typeface="Arial"/>
                <a:sym typeface="Arial"/>
              </a:rPr>
              <a:t>Muhakkak’ın kurallarına bağlı olup onun küçük yazılan şeklidir. Bu iki yazı 16.yüzyıla kadar sülüs ve nesih ile birlikte her yerde, bilhassa Kur’an-ı Kerim’in yazılmasında kullanılmışken bu tarihten sonra herhalde fazla yer kaplamasından olacak ki bütün İslam ülkelerinde terk edilmiştir.</a:t>
            </a:r>
          </a:p>
          <a:p>
            <a:pPr marL="0" marR="0" lvl="0" indent="0" algn="l" rtl="0">
              <a:lnSpc>
                <a:spcPct val="115000"/>
              </a:lnSpc>
              <a:spcBef>
                <a:spcPts val="300"/>
              </a:spcBef>
              <a:spcAft>
                <a:spcPts val="0"/>
              </a:spcAft>
              <a:buClr>
                <a:schemeClr val="dk2"/>
              </a:buClr>
              <a:buSzPct val="25000"/>
              <a:buFont typeface="Open Sans"/>
              <a:buNone/>
            </a:pPr>
            <a:endParaRPr sz="1100" b="0" i="0" u="none" strike="noStrike" cap="none">
              <a:solidFill>
                <a:srgbClr val="000000"/>
              </a:solidFill>
              <a:latin typeface="Arial"/>
              <a:ea typeface="Arial"/>
              <a:cs typeface="Arial"/>
              <a:sym typeface="Arial"/>
            </a:endParaRPr>
          </a:p>
        </p:txBody>
      </p:sp>
      <p:pic>
        <p:nvPicPr>
          <p:cNvPr id="131" name="Shape 131"/>
          <p:cNvPicPr preferRelativeResize="0"/>
          <p:nvPr/>
        </p:nvPicPr>
        <p:blipFill rotWithShape="1">
          <a:blip r:embed="rId3">
            <a:alphaModFix/>
          </a:blip>
          <a:srcRect/>
          <a:stretch/>
        </p:blipFill>
        <p:spPr>
          <a:xfrm>
            <a:off x="1350175" y="587577"/>
            <a:ext cx="6615375" cy="140154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311700" y="2424625"/>
            <a:ext cx="8520599" cy="2144400"/>
          </a:xfrm>
          <a:prstGeom prst="rect">
            <a:avLst/>
          </a:prstGeom>
          <a:noFill/>
          <a:ln>
            <a:noFill/>
          </a:ln>
        </p:spPr>
        <p:txBody>
          <a:bodyPr lIns="91425" tIns="91425" rIns="91425" bIns="91425" anchor="t" anchorCtr="0">
            <a:noAutofit/>
          </a:bodyPr>
          <a:lstStyle/>
          <a:p>
            <a:pPr marL="0" marR="0" lvl="0" indent="444500" algn="just" rtl="0">
              <a:lnSpc>
                <a:spcPct val="115000"/>
              </a:lnSpc>
              <a:spcBef>
                <a:spcPts val="0"/>
              </a:spcBef>
              <a:spcAft>
                <a:spcPts val="0"/>
              </a:spcAft>
              <a:buClr>
                <a:schemeClr val="dk2"/>
              </a:buClr>
              <a:buSzPct val="25000"/>
              <a:buFont typeface="Open Sans"/>
              <a:buNone/>
            </a:pPr>
            <a:r>
              <a:rPr lang="tr" sz="1100" b="1" i="0" u="none" strike="noStrike" cap="none">
                <a:solidFill>
                  <a:srgbClr val="FF0000"/>
                </a:solidFill>
                <a:latin typeface="Arial"/>
                <a:ea typeface="Arial"/>
                <a:cs typeface="Arial"/>
                <a:sym typeface="Arial"/>
              </a:rPr>
              <a:t>SÜLÜS</a:t>
            </a:r>
            <a:r>
              <a:rPr lang="tr" sz="1100" b="1" i="0" u="none" strike="noStrike" cap="none">
                <a:solidFill>
                  <a:srgbClr val="000000"/>
                </a:solidFill>
                <a:latin typeface="Arial"/>
                <a:ea typeface="Arial"/>
                <a:cs typeface="Arial"/>
                <a:sym typeface="Arial"/>
              </a:rPr>
              <a:t>:</a:t>
            </a:r>
          </a:p>
          <a:p>
            <a:pPr marL="0" marR="0" lvl="0" indent="444500" algn="just" rtl="0">
              <a:lnSpc>
                <a:spcPct val="150000"/>
              </a:lnSpc>
              <a:spcBef>
                <a:spcPts val="300"/>
              </a:spcBef>
              <a:spcAft>
                <a:spcPts val="0"/>
              </a:spcAft>
              <a:buClr>
                <a:schemeClr val="dk2"/>
              </a:buClr>
              <a:buSzPct val="25000"/>
              <a:buFont typeface="Open Sans"/>
              <a:buNone/>
            </a:pPr>
            <a:r>
              <a:rPr lang="tr" sz="1100" b="0" i="0" u="none" strike="noStrike" cap="none">
                <a:solidFill>
                  <a:srgbClr val="000000"/>
                </a:solidFill>
                <a:latin typeface="Arial"/>
                <a:ea typeface="Arial"/>
                <a:cs typeface="Arial"/>
                <a:sym typeface="Arial"/>
              </a:rPr>
              <a:t>Muhakkak’a nispetle harfleri biraz küçüktür. Başka bir karakteri, çanaklı harflerinin de biraz kısa ve derin olmasıdır. Bu yazı genel olarak Muhakkak ve Reyhânî’ye göre yumuşak bir görünüme sahiptir. Bilhassa kitap unvanlarının, levhaların ve kıt’aların yazılmasında kullanılmıştır. Bugünde bütün İslam ülkelerinde geçerlidir.</a:t>
            </a:r>
          </a:p>
          <a:p>
            <a:pPr marL="0" marR="0" lvl="0" indent="0" algn="l" rtl="0">
              <a:lnSpc>
                <a:spcPct val="115000"/>
              </a:lnSpc>
              <a:spcBef>
                <a:spcPts val="300"/>
              </a:spcBef>
              <a:spcAft>
                <a:spcPts val="0"/>
              </a:spcAft>
              <a:buClr>
                <a:schemeClr val="dk2"/>
              </a:buClr>
              <a:buSzPct val="25000"/>
              <a:buFont typeface="Open Sans"/>
              <a:buNone/>
            </a:pPr>
            <a:endParaRPr sz="1100" b="0" i="0" u="none" strike="noStrike" cap="none">
              <a:solidFill>
                <a:srgbClr val="000000"/>
              </a:solidFill>
              <a:latin typeface="Arial"/>
              <a:ea typeface="Arial"/>
              <a:cs typeface="Arial"/>
              <a:sym typeface="Arial"/>
            </a:endParaRPr>
          </a:p>
        </p:txBody>
      </p:sp>
      <p:pic>
        <p:nvPicPr>
          <p:cNvPr id="137" name="Shape 137"/>
          <p:cNvPicPr preferRelativeResize="0"/>
          <p:nvPr/>
        </p:nvPicPr>
        <p:blipFill rotWithShape="1">
          <a:blip r:embed="rId3">
            <a:alphaModFix/>
          </a:blip>
          <a:srcRect/>
          <a:stretch/>
        </p:blipFill>
        <p:spPr>
          <a:xfrm>
            <a:off x="961725" y="717052"/>
            <a:ext cx="6893149" cy="146039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311700" y="2648250"/>
            <a:ext cx="8520599" cy="1920899"/>
          </a:xfrm>
          <a:prstGeom prst="rect">
            <a:avLst/>
          </a:prstGeom>
          <a:noFill/>
          <a:ln>
            <a:noFill/>
          </a:ln>
        </p:spPr>
        <p:txBody>
          <a:bodyPr lIns="91425" tIns="91425" rIns="91425" bIns="91425" anchor="t" anchorCtr="0">
            <a:noAutofit/>
          </a:bodyPr>
          <a:lstStyle/>
          <a:p>
            <a:pPr marL="0" marR="0" lvl="0" indent="444500" algn="just" rtl="0">
              <a:lnSpc>
                <a:spcPct val="115000"/>
              </a:lnSpc>
              <a:spcBef>
                <a:spcPts val="0"/>
              </a:spcBef>
              <a:spcAft>
                <a:spcPts val="0"/>
              </a:spcAft>
              <a:buClr>
                <a:schemeClr val="dk2"/>
              </a:buClr>
              <a:buSzPct val="25000"/>
              <a:buFont typeface="Open Sans"/>
              <a:buNone/>
            </a:pPr>
            <a:r>
              <a:rPr lang="tr" sz="1100" b="1" i="0" u="none" strike="noStrike" cap="none">
                <a:solidFill>
                  <a:srgbClr val="FF0000"/>
                </a:solidFill>
                <a:latin typeface="Arial"/>
                <a:ea typeface="Arial"/>
                <a:cs typeface="Arial"/>
                <a:sym typeface="Arial"/>
              </a:rPr>
              <a:t>NESİH</a:t>
            </a:r>
            <a:r>
              <a:rPr lang="tr" sz="1100" b="1" i="0" u="none" strike="noStrike" cap="none">
                <a:solidFill>
                  <a:srgbClr val="000000"/>
                </a:solidFill>
                <a:latin typeface="Arial"/>
                <a:ea typeface="Arial"/>
                <a:cs typeface="Arial"/>
                <a:sym typeface="Arial"/>
              </a:rPr>
              <a:t>:</a:t>
            </a:r>
          </a:p>
          <a:p>
            <a:pPr marL="0" marR="0" lvl="0" indent="444500" algn="just" rtl="0">
              <a:lnSpc>
                <a:spcPct val="150000"/>
              </a:lnSpc>
              <a:spcBef>
                <a:spcPts val="300"/>
              </a:spcBef>
              <a:spcAft>
                <a:spcPts val="0"/>
              </a:spcAft>
              <a:buClr>
                <a:schemeClr val="dk2"/>
              </a:buClr>
              <a:buSzPct val="25000"/>
              <a:buFont typeface="Open Sans"/>
              <a:buNone/>
            </a:pPr>
            <a:r>
              <a:rPr lang="tr" sz="1100" b="0" i="0" u="none" strike="noStrike" cap="none">
                <a:solidFill>
                  <a:srgbClr val="000000"/>
                </a:solidFill>
                <a:latin typeface="Arial"/>
                <a:ea typeface="Arial"/>
                <a:cs typeface="Arial"/>
                <a:sym typeface="Arial"/>
              </a:rPr>
              <a:t>Sülüs’ün küçüğü olan bu yazının sözlük anlamı “ortadan kaldırmak, iptal etmek demektir”. Kitapların yazılmasında diğer yazılardan daha fazla kullanıldığı yani diğer yazıların hükmünü ortadan kaldırdığı için bu adla anıldığı kabul edilmektedir. Bugün de sülüs ile birlikte bütün İslam ülkelerinde kullanılmaktadır.</a:t>
            </a:r>
          </a:p>
          <a:p>
            <a:pPr marL="0" marR="0" lvl="0" indent="0" algn="l" rtl="0">
              <a:lnSpc>
                <a:spcPct val="115000"/>
              </a:lnSpc>
              <a:spcBef>
                <a:spcPts val="300"/>
              </a:spcBef>
              <a:spcAft>
                <a:spcPts val="0"/>
              </a:spcAft>
              <a:buClr>
                <a:schemeClr val="dk2"/>
              </a:buClr>
              <a:buSzPct val="25000"/>
              <a:buFont typeface="Open Sans"/>
              <a:buNone/>
            </a:pPr>
            <a:endParaRPr sz="1100" b="0" i="0" u="none" strike="noStrike" cap="none">
              <a:solidFill>
                <a:srgbClr val="000000"/>
              </a:solidFill>
              <a:latin typeface="Arial"/>
              <a:ea typeface="Arial"/>
              <a:cs typeface="Arial"/>
              <a:sym typeface="Arial"/>
            </a:endParaRPr>
          </a:p>
        </p:txBody>
      </p:sp>
      <p:pic>
        <p:nvPicPr>
          <p:cNvPr id="143" name="Shape 143"/>
          <p:cNvPicPr preferRelativeResize="0"/>
          <p:nvPr/>
        </p:nvPicPr>
        <p:blipFill rotWithShape="1">
          <a:blip r:embed="rId3">
            <a:alphaModFix/>
          </a:blip>
          <a:srcRect/>
          <a:stretch/>
        </p:blipFill>
        <p:spPr>
          <a:xfrm>
            <a:off x="773425" y="787677"/>
            <a:ext cx="7226499" cy="1531024"/>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311700" y="2871875"/>
            <a:ext cx="8520599" cy="1697099"/>
          </a:xfrm>
          <a:prstGeom prst="rect">
            <a:avLst/>
          </a:prstGeom>
          <a:noFill/>
          <a:ln>
            <a:noFill/>
          </a:ln>
        </p:spPr>
        <p:txBody>
          <a:bodyPr lIns="91425" tIns="91425" rIns="91425" bIns="91425" anchor="t" anchorCtr="0">
            <a:noAutofit/>
          </a:bodyPr>
          <a:lstStyle/>
          <a:p>
            <a:pPr marL="0" marR="0" lvl="0" indent="444500" algn="just" rtl="0">
              <a:lnSpc>
                <a:spcPct val="115000"/>
              </a:lnSpc>
              <a:spcBef>
                <a:spcPts val="0"/>
              </a:spcBef>
              <a:spcAft>
                <a:spcPts val="0"/>
              </a:spcAft>
              <a:buClr>
                <a:schemeClr val="dk2"/>
              </a:buClr>
              <a:buSzPct val="25000"/>
              <a:buFont typeface="Open Sans"/>
              <a:buNone/>
            </a:pPr>
            <a:r>
              <a:rPr lang="tr" sz="1100" b="1" i="0" u="none" strike="noStrike" cap="none">
                <a:solidFill>
                  <a:srgbClr val="000000"/>
                </a:solidFill>
                <a:latin typeface="Arial"/>
                <a:ea typeface="Arial"/>
                <a:cs typeface="Arial"/>
                <a:sym typeface="Arial"/>
              </a:rPr>
              <a:t> </a:t>
            </a:r>
            <a:r>
              <a:rPr lang="tr" sz="1100" b="1" i="0" u="none" strike="noStrike" cap="none">
                <a:solidFill>
                  <a:srgbClr val="FF0000"/>
                </a:solidFill>
                <a:latin typeface="Arial"/>
                <a:ea typeface="Arial"/>
                <a:cs typeface="Arial"/>
                <a:sym typeface="Arial"/>
              </a:rPr>
              <a:t>TEVKÎ</a:t>
            </a:r>
            <a:r>
              <a:rPr lang="tr" sz="1100" b="1" i="0" u="none" strike="noStrike" cap="none">
                <a:solidFill>
                  <a:srgbClr val="000000"/>
                </a:solidFill>
                <a:latin typeface="Arial"/>
                <a:ea typeface="Arial"/>
                <a:cs typeface="Arial"/>
                <a:sym typeface="Arial"/>
              </a:rPr>
              <a:t>:</a:t>
            </a:r>
          </a:p>
          <a:p>
            <a:pPr marL="0" marR="0" lvl="0" indent="444500" algn="just" rtl="0">
              <a:lnSpc>
                <a:spcPct val="150000"/>
              </a:lnSpc>
              <a:spcBef>
                <a:spcPts val="300"/>
              </a:spcBef>
              <a:spcAft>
                <a:spcPts val="0"/>
              </a:spcAft>
              <a:buClr>
                <a:schemeClr val="dk2"/>
              </a:buClr>
              <a:buSzPct val="25000"/>
              <a:buFont typeface="Open Sans"/>
              <a:buNone/>
            </a:pPr>
            <a:r>
              <a:rPr lang="tr" sz="1100" b="0" i="0" u="none" strike="noStrike" cap="none">
                <a:solidFill>
                  <a:srgbClr val="000000"/>
                </a:solidFill>
                <a:latin typeface="Arial"/>
                <a:ea typeface="Arial"/>
                <a:cs typeface="Arial"/>
                <a:sym typeface="Arial"/>
              </a:rPr>
              <a:t>Sülüs’ün kurallarına bağlı olup onun biraz küçük boyda olanıdır. En belirgin özelliği birleşmeyen harflerinde birbirine bağlanabilmesidir. Eskiden halife ve vezirlerin mektubu bu yazı ile yazılırdı. Tevkî, padişahların buyruklarının üzerine yazılan, çekilen nişanın da adıdır. Bu yazı genellikle vakıf işlerinde kullanılmıştır.</a:t>
            </a:r>
          </a:p>
          <a:p>
            <a:pPr marL="0" marR="0" lvl="0" indent="0" algn="l" rtl="0">
              <a:lnSpc>
                <a:spcPct val="115000"/>
              </a:lnSpc>
              <a:spcBef>
                <a:spcPts val="300"/>
              </a:spcBef>
              <a:spcAft>
                <a:spcPts val="0"/>
              </a:spcAft>
              <a:buClr>
                <a:schemeClr val="dk2"/>
              </a:buClr>
              <a:buSzPct val="25000"/>
              <a:buFont typeface="Open Sans"/>
              <a:buNone/>
            </a:pPr>
            <a:endParaRPr sz="1100" b="0" i="0" u="none" strike="noStrike" cap="none">
              <a:solidFill>
                <a:srgbClr val="000000"/>
              </a:solidFill>
              <a:latin typeface="Arial"/>
              <a:ea typeface="Arial"/>
              <a:cs typeface="Arial"/>
              <a:sym typeface="Arial"/>
            </a:endParaRPr>
          </a:p>
        </p:txBody>
      </p:sp>
      <p:pic>
        <p:nvPicPr>
          <p:cNvPr id="149" name="Shape 149"/>
          <p:cNvPicPr preferRelativeResize="0"/>
          <p:nvPr/>
        </p:nvPicPr>
        <p:blipFill rotWithShape="1">
          <a:blip r:embed="rId3">
            <a:alphaModFix/>
          </a:blip>
          <a:srcRect/>
          <a:stretch/>
        </p:blipFill>
        <p:spPr>
          <a:xfrm>
            <a:off x="620425" y="575825"/>
            <a:ext cx="8337449" cy="176640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241100" y="1817050"/>
            <a:ext cx="8520599" cy="28910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r>
              <a:rPr lang="tr" sz="1100" b="1" i="0" u="none" strike="noStrike" cap="none">
                <a:solidFill>
                  <a:srgbClr val="000000"/>
                </a:solidFill>
                <a:latin typeface="Arial"/>
                <a:ea typeface="Arial"/>
                <a:cs typeface="Arial"/>
                <a:sym typeface="Arial"/>
              </a:rPr>
              <a:t>            </a:t>
            </a:r>
            <a:r>
              <a:rPr lang="tr" sz="1100" b="1" i="0" u="none" strike="noStrike" cap="none">
                <a:solidFill>
                  <a:srgbClr val="FF0000"/>
                </a:solidFill>
                <a:latin typeface="Arial"/>
                <a:ea typeface="Arial"/>
                <a:cs typeface="Arial"/>
                <a:sym typeface="Arial"/>
              </a:rPr>
              <a:t>RİK’A:</a:t>
            </a:r>
          </a:p>
          <a:p>
            <a:pPr marL="0" marR="0" lvl="0" indent="444500" algn="just" rtl="0">
              <a:lnSpc>
                <a:spcPct val="150000"/>
              </a:lnSpc>
              <a:spcBef>
                <a:spcPts val="1900"/>
              </a:spcBef>
              <a:spcAft>
                <a:spcPts val="0"/>
              </a:spcAft>
              <a:buClr>
                <a:schemeClr val="dk2"/>
              </a:buClr>
              <a:buSzPct val="25000"/>
              <a:buFont typeface="Open Sans"/>
              <a:buNone/>
            </a:pPr>
            <a:r>
              <a:rPr lang="tr" sz="1100" b="0" i="0" u="none" strike="noStrike" cap="none">
                <a:solidFill>
                  <a:srgbClr val="000000"/>
                </a:solidFill>
                <a:latin typeface="Arial"/>
                <a:ea typeface="Arial"/>
                <a:cs typeface="Arial"/>
                <a:sym typeface="Arial"/>
              </a:rPr>
              <a:t>Tevkî’nin kurallarına bağlı olup onun nesih gibi küçük yazılan  Sözlükte “küçük sayfa ve mektu” anlamına gelen rik’a, vakıf işlerinden başka Kur’an-ı Kerim’in sonunda dua sayfasında; yani hattatın kendi adını andığı ve eseri yazdığı yeri, tarihi ve Allah’a duasını bildiren bir veya iki sayfalık yerinde çoklukla kullanılmıştır. Aklâm-ı sitte’den ayrı üslupla gelişen ta’lik , divani, celî divanî, rik’a da önemli yazı türleridir. Osmanlı Türklerinin icadi olan rik’a divanî hattındaki dikey harflerin boylarının biraz küçültülmesi, sadeleşmesi, kavis ve meyillerinin azalmasıyla meydana gelmiştir. Sarayda doğan bu hat günlük yazışmalarda ve mektuplarda kullanılmıştır. En eski örneklerine 18. asrın ilk yarısında rastlanan rik’a 19. asırda Bâbıâli’de gelişmiş ve asıl hüviyetini orda bulmuştur. Bâbıâli’de Mümtaz Efendi (ö. 1871) tarafından yazıldığı ve üslubu sonradan gelenler tarafından takip edildiği için Mümtaz Efendi rik’ası veya Bâbıâli rik’ası diye anılmıştır. Mehmet İzzet Efendi (ö 1903) tarafından geliştirilen ve sıkı kaidelere bağlı kalan bir çeşit rik’a daha doğmuştur. İzzet Efendinin rik’ası denilen bu yazı daha sonra Arap alminde celî şekliyle revaç bulmuştur</a:t>
            </a:r>
          </a:p>
          <a:p>
            <a:pPr marL="0" marR="0" lvl="0" indent="0" algn="l" rtl="0">
              <a:lnSpc>
                <a:spcPct val="115000"/>
              </a:lnSpc>
              <a:spcBef>
                <a:spcPts val="300"/>
              </a:spcBef>
              <a:spcAft>
                <a:spcPts val="0"/>
              </a:spcAft>
              <a:buClr>
                <a:schemeClr val="dk2"/>
              </a:buClr>
              <a:buSzPct val="25000"/>
              <a:buFont typeface="Open Sans"/>
              <a:buNone/>
            </a:pPr>
            <a:endParaRPr sz="1100" b="0" i="0" u="none" strike="noStrike" cap="none">
              <a:solidFill>
                <a:srgbClr val="000000"/>
              </a:solidFill>
              <a:latin typeface="Arial"/>
              <a:ea typeface="Arial"/>
              <a:cs typeface="Arial"/>
              <a:sym typeface="Arial"/>
            </a:endParaRPr>
          </a:p>
        </p:txBody>
      </p:sp>
      <p:pic>
        <p:nvPicPr>
          <p:cNvPr id="155" name="Shape 155"/>
          <p:cNvPicPr preferRelativeResize="0"/>
          <p:nvPr/>
        </p:nvPicPr>
        <p:blipFill rotWithShape="1">
          <a:blip r:embed="rId3">
            <a:alphaModFix/>
          </a:blip>
          <a:srcRect/>
          <a:stretch/>
        </p:blipFill>
        <p:spPr>
          <a:xfrm>
            <a:off x="914675" y="316851"/>
            <a:ext cx="6337599" cy="1342698"/>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311700" y="1953825"/>
            <a:ext cx="8520599" cy="2615099"/>
          </a:xfrm>
          <a:prstGeom prst="rect">
            <a:avLst/>
          </a:prstGeom>
          <a:noFill/>
          <a:ln>
            <a:noFill/>
          </a:ln>
        </p:spPr>
        <p:txBody>
          <a:bodyPr lIns="91425" tIns="91425" rIns="91425" bIns="91425" anchor="t" anchorCtr="0">
            <a:noAutofit/>
          </a:bodyPr>
          <a:lstStyle/>
          <a:p>
            <a:pPr marL="0" marR="0" lvl="0" indent="444500" algn="just" rtl="0">
              <a:lnSpc>
                <a:spcPct val="115000"/>
              </a:lnSpc>
              <a:spcBef>
                <a:spcPts val="0"/>
              </a:spcBef>
              <a:spcAft>
                <a:spcPts val="0"/>
              </a:spcAft>
              <a:buClr>
                <a:schemeClr val="dk2"/>
              </a:buClr>
              <a:buSzPct val="25000"/>
              <a:buFont typeface="Open Sans"/>
              <a:buNone/>
            </a:pPr>
            <a:r>
              <a:rPr lang="tr" sz="1100" b="1" i="0" u="none" strike="noStrike" cap="none">
                <a:solidFill>
                  <a:srgbClr val="FF0000"/>
                </a:solidFill>
                <a:latin typeface="Arial"/>
                <a:ea typeface="Arial"/>
                <a:cs typeface="Arial"/>
                <a:sym typeface="Arial"/>
              </a:rPr>
              <a:t>TA’LİK:</a:t>
            </a:r>
          </a:p>
          <a:p>
            <a:pPr marL="0" marR="0" lvl="0" indent="444500" algn="just" rtl="0">
              <a:lnSpc>
                <a:spcPct val="150000"/>
              </a:lnSpc>
              <a:spcBef>
                <a:spcPts val="300"/>
              </a:spcBef>
              <a:spcAft>
                <a:spcPts val="0"/>
              </a:spcAft>
              <a:buClr>
                <a:schemeClr val="dk2"/>
              </a:buClr>
              <a:buSzPct val="25000"/>
              <a:buFont typeface="Open Sans"/>
              <a:buNone/>
            </a:pPr>
            <a:r>
              <a:rPr lang="tr" sz="1100" b="0" i="0" u="none" strike="noStrike" cap="none">
                <a:solidFill>
                  <a:srgbClr val="000000"/>
                </a:solidFill>
                <a:latin typeface="Arial"/>
                <a:ea typeface="Arial"/>
                <a:cs typeface="Arial"/>
                <a:sym typeface="Arial"/>
              </a:rPr>
              <a:t>Tevkî hattının 14. asırda İran’da kazandığı değişiklikle ortaya çıkmış olup daha çok resmi yazışmalarda kullanılmıştır. Ta’lik “asma, asılma” anlamına gelmektedir. Bu adı almasının sebebi harflerin birbirine asılmış gibi bir manzara arz etmesinden ileri gelmektedir. Ta’lik yazı her şeyden önce harf şekillerinin oranlığı ve çizgilerinin musikisi ile dikkati çeker. Ta’lik yazıda üslup vardır. İran Ta’lik üslubu ve Osmanlı Ta’lik üslubu. Anadolu’da hattatlar 14. yüzyıla kadar  İran üslubunun etkisinde kaldı. Fakat Türk hattatları bu yazıda kendi görüş ve sanat anlayışlarını uygulamışlardır. Yesârî’nin öncülüğü ve oğlu Yesârî-zade Mustafa İzzet’in gayreti ile yeni bir üslup meydana geldi. Haşmetli sülüsün yanında ince, kavisli, narin yapısı ve harekesiz yazılışıyla hoş ve şiir gibi görünüşe sahip olan bu Osmanlı ta’lik hattının hurde(küçük) ve hafi(ince) denilen şekli edebi eserlerde ve divanlarda kullanılmış, fetvahanenin de resmi yazısı olmuştur.</a:t>
            </a:r>
          </a:p>
          <a:p>
            <a:pPr marL="0" marR="0" lvl="0" indent="0" algn="l" rtl="0">
              <a:lnSpc>
                <a:spcPct val="115000"/>
              </a:lnSpc>
              <a:spcBef>
                <a:spcPts val="300"/>
              </a:spcBef>
              <a:spcAft>
                <a:spcPts val="0"/>
              </a:spcAft>
              <a:buClr>
                <a:schemeClr val="dk2"/>
              </a:buClr>
              <a:buSzPct val="25000"/>
              <a:buFont typeface="Open Sans"/>
              <a:buNone/>
            </a:pPr>
            <a:endParaRPr sz="1100" b="0" i="0" u="none" strike="noStrike" cap="none">
              <a:solidFill>
                <a:srgbClr val="000000"/>
              </a:solidFill>
              <a:latin typeface="Arial"/>
              <a:ea typeface="Arial"/>
              <a:cs typeface="Arial"/>
              <a:sym typeface="Arial"/>
            </a:endParaRPr>
          </a:p>
        </p:txBody>
      </p:sp>
      <p:pic>
        <p:nvPicPr>
          <p:cNvPr id="161" name="Shape 161"/>
          <p:cNvPicPr preferRelativeResize="0"/>
          <p:nvPr/>
        </p:nvPicPr>
        <p:blipFill rotWithShape="1">
          <a:blip r:embed="rId3">
            <a:alphaModFix/>
          </a:blip>
          <a:srcRect/>
          <a:stretch/>
        </p:blipFill>
        <p:spPr>
          <a:xfrm>
            <a:off x="832300" y="540525"/>
            <a:ext cx="6281898" cy="133090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311700" y="2801275"/>
            <a:ext cx="8520599" cy="17676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r>
              <a:rPr lang="tr" sz="1100" b="1" i="0" u="none" strike="noStrike" cap="none">
                <a:solidFill>
                  <a:srgbClr val="000000"/>
                </a:solidFill>
                <a:latin typeface="Arial"/>
                <a:ea typeface="Arial"/>
                <a:cs typeface="Arial"/>
                <a:sym typeface="Arial"/>
              </a:rPr>
              <a:t> </a:t>
            </a:r>
            <a:r>
              <a:rPr lang="tr" sz="1100" b="1" i="0" u="none" strike="noStrike" cap="none">
                <a:solidFill>
                  <a:srgbClr val="FF0000"/>
                </a:solidFill>
                <a:latin typeface="Arial"/>
                <a:ea typeface="Arial"/>
                <a:cs typeface="Arial"/>
                <a:sym typeface="Arial"/>
              </a:rPr>
              <a:t>DİVANÎ</a:t>
            </a:r>
            <a:r>
              <a:rPr lang="tr" sz="1100" b="1" i="0" u="none" strike="noStrike" cap="none">
                <a:solidFill>
                  <a:srgbClr val="000000"/>
                </a:solidFill>
                <a:latin typeface="Arial"/>
                <a:ea typeface="Arial"/>
                <a:cs typeface="Arial"/>
                <a:sym typeface="Arial"/>
              </a:rPr>
              <a:t>:</a:t>
            </a:r>
          </a:p>
          <a:p>
            <a:pPr marL="0" marR="0" lvl="0" indent="0" algn="just" rtl="0">
              <a:lnSpc>
                <a:spcPct val="150000"/>
              </a:lnSpc>
              <a:spcBef>
                <a:spcPts val="1900"/>
              </a:spcBef>
              <a:spcAft>
                <a:spcPts val="0"/>
              </a:spcAft>
              <a:buClr>
                <a:schemeClr val="dk2"/>
              </a:buClr>
              <a:buSzPct val="25000"/>
              <a:buFont typeface="Open Sans"/>
              <a:buNone/>
            </a:pPr>
            <a:r>
              <a:rPr lang="tr" sz="1100" b="0" i="0" u="none" strike="noStrike" cap="none">
                <a:solidFill>
                  <a:srgbClr val="000000"/>
                </a:solidFill>
                <a:latin typeface="Arial"/>
                <a:ea typeface="Arial"/>
                <a:cs typeface="Arial"/>
                <a:sym typeface="Arial"/>
              </a:rPr>
              <a:t>   İran’da resmi yazışmalarda kullanılan ta’lik hattı 15. yüzyılda Osmanlılara Akkuyunlular yoluyla gelmiş ve kısa zamanda büyük değişikliğe uğrayarak Dîvân-ı Hümâyun’daki resmi yazışmalar için kullanılmaya başlanmıştır. Bu sebeple divanî adını almıştır. Celî divanî devletin üst seviyedeki yazışmalarında kullanılmıştır. Bu iki yazıda Türklerin icadıdır.</a:t>
            </a:r>
          </a:p>
          <a:p>
            <a:pPr marL="0" marR="0" lvl="0" indent="0" algn="l" rtl="0">
              <a:lnSpc>
                <a:spcPct val="115000"/>
              </a:lnSpc>
              <a:spcBef>
                <a:spcPts val="300"/>
              </a:spcBef>
              <a:spcAft>
                <a:spcPts val="0"/>
              </a:spcAft>
              <a:buClr>
                <a:schemeClr val="dk2"/>
              </a:buClr>
              <a:buSzPct val="25000"/>
              <a:buFont typeface="Open Sans"/>
              <a:buNone/>
            </a:pPr>
            <a:endParaRPr sz="1800" b="0" i="0" u="none" strike="noStrike" cap="none">
              <a:solidFill>
                <a:schemeClr val="dk2"/>
              </a:solidFill>
              <a:latin typeface="Open Sans"/>
              <a:ea typeface="Open Sans"/>
              <a:cs typeface="Open Sans"/>
              <a:sym typeface="Open Sans"/>
            </a:endParaRPr>
          </a:p>
        </p:txBody>
      </p:sp>
      <p:pic>
        <p:nvPicPr>
          <p:cNvPr id="167" name="Shape 167"/>
          <p:cNvPicPr preferRelativeResize="0"/>
          <p:nvPr/>
        </p:nvPicPr>
        <p:blipFill rotWithShape="1">
          <a:blip r:embed="rId3">
            <a:alphaModFix/>
          </a:blip>
          <a:srcRect/>
          <a:stretch/>
        </p:blipFill>
        <p:spPr>
          <a:xfrm>
            <a:off x="655750" y="516974"/>
            <a:ext cx="7700974" cy="163155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223336"/>
            <a:ext cx="8571300" cy="942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accent1"/>
              </a:buClr>
              <a:buSzPct val="25000"/>
              <a:buFont typeface="PT Sans Narrow"/>
              <a:buNone/>
            </a:pPr>
            <a:r>
              <a:rPr lang="tr" sz="2100" b="1" i="0" u="none" strike="noStrike" cap="none">
                <a:solidFill>
                  <a:srgbClr val="FF0000"/>
                </a:solidFill>
                <a:latin typeface="PT Sans Narrow"/>
                <a:ea typeface="PT Sans Narrow"/>
                <a:cs typeface="PT Sans Narrow"/>
                <a:sym typeface="PT Sans Narrow"/>
              </a:rPr>
              <a:t>2. HAT SANATININ TARİHSEL GELİŞİMİ</a:t>
            </a:r>
          </a:p>
        </p:txBody>
      </p:sp>
      <p:sp>
        <p:nvSpPr>
          <p:cNvPr id="73" name="Shape 73"/>
          <p:cNvSpPr txBox="1"/>
          <p:nvPr/>
        </p:nvSpPr>
        <p:spPr>
          <a:xfrm>
            <a:off x="486397" y="1562129"/>
            <a:ext cx="8120284" cy="278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tr" sz="2800" b="0" i="0" u="none" strike="noStrike" cap="none">
                <a:solidFill>
                  <a:srgbClr val="000000"/>
                </a:solidFill>
                <a:latin typeface="Arial"/>
                <a:ea typeface="Arial"/>
                <a:cs typeface="Arial"/>
                <a:sym typeface="Arial"/>
              </a:rPr>
              <a:t>Hazret-i Muhammed'ten, Kur'an-ı Kerim'in toplanmasından sonra, İslam dininin bilime verdiği özel önemin etkisiyle, çok sayıda katip yetişmiş, yazı da, doğal olarak büyük aşamalar göstererek mimarlık, bezeme ve musiki gibi önemli bir sanat kolu olmuştur.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PT Sans Narrow"/>
              <a:buNone/>
            </a:pPr>
            <a:r>
              <a:rPr lang="tr" sz="3600" b="1" i="0" u="none" strike="noStrike" cap="none">
                <a:solidFill>
                  <a:schemeClr val="accent1"/>
                </a:solidFill>
                <a:latin typeface="PT Sans Narrow"/>
                <a:ea typeface="PT Sans Narrow"/>
                <a:cs typeface="PT Sans Narrow"/>
                <a:sym typeface="PT Sans Narrow"/>
              </a:rPr>
              <a:t>                      </a:t>
            </a:r>
            <a:r>
              <a:rPr lang="tr" sz="3600" b="1" i="0" u="none" strike="noStrike" cap="none">
                <a:solidFill>
                  <a:srgbClr val="741B47"/>
                </a:solidFill>
                <a:latin typeface="PT Sans Narrow"/>
                <a:ea typeface="PT Sans Narrow"/>
                <a:cs typeface="PT Sans Narrow"/>
                <a:sym typeface="PT Sans Narrow"/>
              </a:rPr>
              <a:t>         Önemli Hattatlar</a:t>
            </a:r>
          </a:p>
        </p:txBody>
      </p:sp>
      <p:sp>
        <p:nvSpPr>
          <p:cNvPr id="173" name="Shape 173"/>
          <p:cNvSpPr txBox="1">
            <a:spLocks noGrp="1"/>
          </p:cNvSpPr>
          <p:nvPr>
            <p:ph type="body" idx="1"/>
          </p:nvPr>
        </p:nvSpPr>
        <p:spPr>
          <a:xfrm>
            <a:off x="311700" y="1741600"/>
            <a:ext cx="8520599" cy="3048000"/>
          </a:xfrm>
          <a:prstGeom prst="rect">
            <a:avLst/>
          </a:prstGeom>
          <a:noFill/>
          <a:ln>
            <a:noFill/>
          </a:ln>
        </p:spPr>
        <p:txBody>
          <a:bodyPr lIns="91425" tIns="91425" rIns="91425" bIns="91425" anchor="t" anchorCtr="0">
            <a:noAutofit/>
          </a:bodyPr>
          <a:lstStyle/>
          <a:p>
            <a:pPr marL="0" marR="0" lvl="0" indent="0" algn="ctr" rtl="0">
              <a:lnSpc>
                <a:spcPct val="150000"/>
              </a:lnSpc>
              <a:spcBef>
                <a:spcPts val="0"/>
              </a:spcBef>
              <a:spcAft>
                <a:spcPts val="0"/>
              </a:spcAft>
              <a:buClr>
                <a:schemeClr val="dk2"/>
              </a:buClr>
              <a:buSzPct val="25000"/>
              <a:buFont typeface="Open Sans"/>
              <a:buNone/>
            </a:pPr>
            <a:r>
              <a:rPr lang="tr" sz="2400" b="0" i="0" u="none" strike="noStrike" cap="none">
                <a:solidFill>
                  <a:srgbClr val="073763"/>
                </a:solidFill>
                <a:latin typeface="Times New Roman"/>
                <a:ea typeface="Times New Roman"/>
                <a:cs typeface="Times New Roman"/>
                <a:sym typeface="Times New Roman"/>
              </a:rPr>
              <a:t>Hz. Ali (r.a.) Harflerin şekillerini güzelleştirme yolunda ilk estetik müdahaleyi yapmıştır. Kelime ve cümlelerin düzenlenmesi ve biraraya getirilmesinde kaideler koymuştur. Bunun için o, hattatlar silsilesinin başlangıcı, pîri ve manevî rehberi kabul edilmiştir.</a:t>
            </a:r>
          </a:p>
          <a:p>
            <a:pPr marL="0" marR="0" lvl="0" indent="0" algn="ctr" rtl="0">
              <a:lnSpc>
                <a:spcPct val="150000"/>
              </a:lnSpc>
              <a:spcBef>
                <a:spcPts val="1600"/>
              </a:spcBef>
              <a:spcAft>
                <a:spcPts val="0"/>
              </a:spcAft>
              <a:buClr>
                <a:schemeClr val="dk2"/>
              </a:buClr>
              <a:buSzPct val="25000"/>
              <a:buFont typeface="Open Sans"/>
              <a:buNone/>
            </a:pPr>
            <a:endParaRPr sz="2400" b="0" i="0" u="none" strike="noStrike" cap="none">
              <a:solidFill>
                <a:schemeClr val="dk2"/>
              </a:solidFill>
              <a:latin typeface="Open Sans"/>
              <a:ea typeface="Open Sans"/>
              <a:cs typeface="Open Sans"/>
              <a:sym typeface="Open Sans"/>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311700" y="812750"/>
            <a:ext cx="8520599" cy="3756299"/>
          </a:xfrm>
          <a:prstGeom prst="rect">
            <a:avLst/>
          </a:prstGeom>
          <a:noFill/>
          <a:ln>
            <a:noFill/>
          </a:ln>
        </p:spPr>
        <p:txBody>
          <a:bodyPr lIns="91425" tIns="91425" rIns="91425" bIns="91425" anchor="t" anchorCtr="0">
            <a:noAutofit/>
          </a:bodyPr>
          <a:lstStyle/>
          <a:p>
            <a:pPr marL="0" marR="0" lvl="0" indent="0" algn="l" rtl="0">
              <a:lnSpc>
                <a:spcPct val="150000"/>
              </a:lnSpc>
              <a:spcBef>
                <a:spcPts val="0"/>
              </a:spcBef>
              <a:spcAft>
                <a:spcPts val="0"/>
              </a:spcAft>
              <a:buClr>
                <a:schemeClr val="dk2"/>
              </a:buClr>
              <a:buSzPct val="25000"/>
              <a:buFont typeface="Open Sans"/>
              <a:buNone/>
            </a:pPr>
            <a:r>
              <a:rPr lang="tr" sz="2400" b="1" i="0" u="none" strike="noStrike" cap="none">
                <a:solidFill>
                  <a:srgbClr val="073763"/>
                </a:solidFill>
                <a:latin typeface="Times New Roman"/>
                <a:ea typeface="Times New Roman"/>
                <a:cs typeface="Times New Roman"/>
                <a:sym typeface="Times New Roman"/>
              </a:rPr>
              <a:t>İbn-i Mukle (272/886–328/940): </a:t>
            </a:r>
            <a:r>
              <a:rPr lang="tr" sz="2400" b="0" i="0" u="none" strike="noStrike" cap="none">
                <a:solidFill>
                  <a:srgbClr val="073763"/>
                </a:solidFill>
                <a:latin typeface="Times New Roman"/>
                <a:ea typeface="Times New Roman"/>
                <a:cs typeface="Times New Roman"/>
                <a:sym typeface="Times New Roman"/>
              </a:rPr>
              <a:t>Abbasilerin hendese (geometri) de bilen hattat veziri Muhammed İbn Mukle, o zamana kadar uzun tecrübe ve arayışlarla elde edilen harf şekillerini belli ölçülere bağlamıştır. Yazıya yeni bir şekil vermiştir. Yazıyı düzene koyarken ilk defa, noktayı harflerin boyu, elifi dik harflerin boyu, daireyi ise çanak şeklindeki harflerin genişliği için ölçü olarak koymuştur.</a:t>
            </a:r>
          </a:p>
          <a:p>
            <a:pPr marL="0" marR="0" lvl="0" indent="0" algn="l" rtl="0">
              <a:lnSpc>
                <a:spcPct val="115000"/>
              </a:lnSpc>
              <a:spcBef>
                <a:spcPts val="1600"/>
              </a:spcBef>
              <a:spcAft>
                <a:spcPts val="0"/>
              </a:spcAft>
              <a:buClr>
                <a:schemeClr val="dk2"/>
              </a:buClr>
              <a:buSzPct val="25000"/>
              <a:buFont typeface="Open Sans"/>
              <a:buNone/>
            </a:pPr>
            <a:endParaRPr sz="2400" b="0" i="0" u="none" strike="noStrike" cap="none">
              <a:solidFill>
                <a:srgbClr val="073763"/>
              </a:solidFill>
              <a:latin typeface="Times New Roman"/>
              <a:ea typeface="Times New Roman"/>
              <a:cs typeface="Times New Roman"/>
              <a:sym typeface="Times New Roman"/>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PT Sans Narrow"/>
              <a:buNone/>
            </a:pPr>
            <a:endParaRPr sz="3600" b="1" i="0" u="none" strike="noStrike" cap="none">
              <a:solidFill>
                <a:schemeClr val="accent1"/>
              </a:solidFill>
              <a:latin typeface="PT Sans Narrow"/>
              <a:ea typeface="PT Sans Narrow"/>
              <a:cs typeface="PT Sans Narrow"/>
              <a:sym typeface="PT Sans Narrow"/>
            </a:endParaRPr>
          </a:p>
        </p:txBody>
      </p:sp>
      <p:sp>
        <p:nvSpPr>
          <p:cNvPr id="184" name="Shape 184"/>
          <p:cNvSpPr txBox="1">
            <a:spLocks noGrp="1"/>
          </p:cNvSpPr>
          <p:nvPr>
            <p:ph type="body" idx="1"/>
          </p:nvPr>
        </p:nvSpPr>
        <p:spPr>
          <a:xfrm>
            <a:off x="311700" y="1266325"/>
            <a:ext cx="8520599" cy="33027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endParaRPr sz="1800" b="0" i="0" u="none" strike="noStrike" cap="none">
              <a:solidFill>
                <a:schemeClr val="dk2"/>
              </a:solidFill>
              <a:latin typeface="Open Sans"/>
              <a:ea typeface="Open Sans"/>
              <a:cs typeface="Open Sans"/>
              <a:sym typeface="Open Sans"/>
            </a:endParaRPr>
          </a:p>
        </p:txBody>
      </p:sp>
      <p:pic>
        <p:nvPicPr>
          <p:cNvPr id="185" name="Shape 185"/>
          <p:cNvPicPr preferRelativeResize="0"/>
          <p:nvPr/>
        </p:nvPicPr>
        <p:blipFill rotWithShape="1">
          <a:blip r:embed="rId3">
            <a:alphaModFix/>
          </a:blip>
          <a:srcRect/>
          <a:stretch/>
        </p:blipFill>
        <p:spPr>
          <a:xfrm>
            <a:off x="0" y="0"/>
            <a:ext cx="9144000" cy="5143499"/>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Shape 191"/>
          <p:cNvSpPr txBox="1">
            <a:spLocks noGrp="1"/>
          </p:cNvSpPr>
          <p:nvPr>
            <p:ph type="body" idx="1"/>
          </p:nvPr>
        </p:nvSpPr>
        <p:spPr>
          <a:xfrm>
            <a:off x="311700" y="445025"/>
            <a:ext cx="8520599" cy="4124099"/>
          </a:xfrm>
          <a:prstGeom prst="rect">
            <a:avLst/>
          </a:prstGeom>
          <a:noFill/>
          <a:ln>
            <a:noFill/>
          </a:ln>
        </p:spPr>
        <p:txBody>
          <a:bodyPr lIns="91425" tIns="91425" rIns="91425" bIns="91425" anchor="t" anchorCtr="0">
            <a:noAutofit/>
          </a:bodyPr>
          <a:lstStyle/>
          <a:p>
            <a:pPr marL="0" marR="0" lvl="0" indent="0" algn="l" rtl="0">
              <a:lnSpc>
                <a:spcPct val="150000"/>
              </a:lnSpc>
              <a:spcBef>
                <a:spcPts val="0"/>
              </a:spcBef>
              <a:spcAft>
                <a:spcPts val="0"/>
              </a:spcAft>
              <a:buClr>
                <a:schemeClr val="dk2"/>
              </a:buClr>
              <a:buSzPct val="25000"/>
              <a:buFont typeface="Open Sans"/>
              <a:buNone/>
            </a:pPr>
            <a:r>
              <a:rPr lang="tr" sz="2200" b="1" i="0" u="none" strike="noStrike" cap="none">
                <a:solidFill>
                  <a:srgbClr val="073763"/>
                </a:solidFill>
                <a:latin typeface="Times New Roman"/>
                <a:ea typeface="Times New Roman"/>
                <a:cs typeface="Times New Roman"/>
                <a:sym typeface="Times New Roman"/>
              </a:rPr>
              <a:t>Şeyh Hamdullah Efendi (840/1436–926/1520): </a:t>
            </a:r>
            <a:r>
              <a:rPr lang="tr" sz="2200" b="0" i="1" u="none" strike="noStrike" cap="none">
                <a:solidFill>
                  <a:srgbClr val="073763"/>
                </a:solidFill>
                <a:latin typeface="Times New Roman"/>
                <a:ea typeface="Times New Roman"/>
                <a:cs typeface="Times New Roman"/>
                <a:sym typeface="Times New Roman"/>
              </a:rPr>
              <a:t>Amasya’da doğmuştur. Hattatların piri en büyüğü anlamına gelen “Seyhu’l-Hattâtîn” adıyla bilinir.. Hat sanatını Amasya’da Hayreddin Mar’âşî’den meşk ederek icâzet almıştır. Amasya valiliği sırasında dostluğunu kazandığı II.Bayezid tahta çıkınca onun daveti üzerine ailesiyle birlikte İstanbul’a gitmiş, saraya hat hocası olarak görevlendirilmiştir. Şeyh Hamdullah’a, II.Bayezid saray hazinesinden 7 adet Yakut Musta’sımî yazısı vererek güzel bir üslup oluşturmasını tavsiye etmiştir. </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7" name="Shape 197"/>
          <p:cNvSpPr txBox="1">
            <a:spLocks noGrp="1"/>
          </p:cNvSpPr>
          <p:nvPr>
            <p:ph type="body" idx="1"/>
          </p:nvPr>
        </p:nvSpPr>
        <p:spPr>
          <a:xfrm>
            <a:off x="311700" y="650200"/>
            <a:ext cx="8454299" cy="4144800"/>
          </a:xfrm>
          <a:prstGeom prst="rect">
            <a:avLst/>
          </a:prstGeom>
          <a:noFill/>
          <a:ln>
            <a:noFill/>
          </a:ln>
        </p:spPr>
        <p:txBody>
          <a:bodyPr lIns="91425" tIns="91425" rIns="91425" bIns="91425" anchor="t" anchorCtr="0">
            <a:noAutofit/>
          </a:bodyPr>
          <a:lstStyle/>
          <a:p>
            <a:pPr marL="0" marR="0" lvl="0" indent="0" algn="l" rtl="0">
              <a:lnSpc>
                <a:spcPct val="150000"/>
              </a:lnSpc>
              <a:spcBef>
                <a:spcPts val="0"/>
              </a:spcBef>
              <a:spcAft>
                <a:spcPts val="0"/>
              </a:spcAft>
              <a:buClr>
                <a:schemeClr val="dk2"/>
              </a:buClr>
              <a:buSzPct val="25000"/>
              <a:buFont typeface="Open Sans"/>
              <a:buNone/>
            </a:pPr>
            <a:r>
              <a:rPr lang="tr" sz="2000" b="0" i="1" u="none" strike="noStrike" cap="none">
                <a:solidFill>
                  <a:srgbClr val="073763"/>
                </a:solidFill>
                <a:latin typeface="Times New Roman"/>
                <a:ea typeface="Times New Roman"/>
                <a:cs typeface="Times New Roman"/>
                <a:sym typeface="Times New Roman"/>
              </a:rPr>
              <a:t> Bunun üzerine o, inzivaya çekilerek ve Allah’ın yardımıyla, Yâkut’un yazılarını günlerce dikkatle incelemiştir. En iyi harflerini seçmiş, bunlardan hat sanatında “Şeyh üslûbu” denilen yeni bir tarz ortaya koyarak yeni bir devir başlatmıştır. Artık Yâkut’un üslûbu bırakılarak Şeyh Hamdullah üslubu örnek alınmaya başlanmıştır.</a:t>
            </a:r>
          </a:p>
          <a:p>
            <a:pPr marL="0" marR="0" lvl="0" indent="0" algn="l" rtl="0">
              <a:lnSpc>
                <a:spcPct val="150000"/>
              </a:lnSpc>
              <a:spcBef>
                <a:spcPts val="1600"/>
              </a:spcBef>
              <a:spcAft>
                <a:spcPts val="0"/>
              </a:spcAft>
              <a:buClr>
                <a:schemeClr val="dk2"/>
              </a:buClr>
              <a:buSzPct val="25000"/>
              <a:buFont typeface="Open Sans"/>
              <a:buNone/>
            </a:pPr>
            <a:r>
              <a:rPr lang="tr" sz="2000" b="1" i="1" u="none" strike="noStrike" cap="none">
                <a:solidFill>
                  <a:srgbClr val="073763"/>
                </a:solidFill>
                <a:latin typeface="Times New Roman"/>
                <a:ea typeface="Times New Roman"/>
                <a:cs typeface="Times New Roman"/>
                <a:sym typeface="Times New Roman"/>
              </a:rPr>
              <a:t>Şeyh Hamdullah Osmanlıda hat sanatının ilk kaynağı olarak kabul edilmiştir.</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Shape 203"/>
          <p:cNvSpPr txBox="1">
            <a:spLocks noGrp="1"/>
          </p:cNvSpPr>
          <p:nvPr>
            <p:ph type="body" idx="1"/>
          </p:nvPr>
        </p:nvSpPr>
        <p:spPr>
          <a:xfrm>
            <a:off x="4470075" y="255425"/>
            <a:ext cx="4362300" cy="4313699"/>
          </a:xfrm>
          <a:prstGeom prst="rect">
            <a:avLst/>
          </a:prstGeom>
          <a:noFill/>
          <a:ln>
            <a:noFill/>
          </a:ln>
        </p:spPr>
        <p:txBody>
          <a:bodyPr lIns="91425" tIns="91425" rIns="91425" bIns="91425" anchor="t" anchorCtr="0">
            <a:noAutofit/>
          </a:bodyPr>
          <a:lstStyle/>
          <a:p>
            <a:pPr marL="0" marR="0" lvl="0" indent="0" algn="l" rtl="0">
              <a:lnSpc>
                <a:spcPct val="150000"/>
              </a:lnSpc>
              <a:spcBef>
                <a:spcPts val="0"/>
              </a:spcBef>
              <a:spcAft>
                <a:spcPts val="0"/>
              </a:spcAft>
              <a:buClr>
                <a:schemeClr val="dk2"/>
              </a:buClr>
              <a:buSzPct val="25000"/>
              <a:buFont typeface="Open Sans"/>
              <a:buNone/>
            </a:pPr>
            <a:r>
              <a:rPr lang="tr" sz="2000" b="0" i="1" u="none" strike="noStrike" cap="none">
                <a:solidFill>
                  <a:srgbClr val="073763"/>
                </a:solidFill>
                <a:latin typeface="Times New Roman"/>
                <a:ea typeface="Times New Roman"/>
                <a:cs typeface="Times New Roman"/>
                <a:sym typeface="Times New Roman"/>
              </a:rPr>
              <a:t>Şeyh Hamdullah ile birlikte hat sanatında liderlik Türk Milleti’ne geçmiştir. 47 adet Kur’an-ı Kerîm, sayısız En’âm-ı Şerîf ve Kur’an cüzü yazmıştır. Kabri Karacaahmet Mezarlığı’ndadır. Şeyh’in defnedildiği yer zamanla “Hattatlar Sofası” olmuştur.</a:t>
            </a:r>
          </a:p>
          <a:p>
            <a:pPr marL="0" marR="0" lvl="0" indent="0" algn="l" rtl="0">
              <a:lnSpc>
                <a:spcPct val="115000"/>
              </a:lnSpc>
              <a:spcBef>
                <a:spcPts val="1600"/>
              </a:spcBef>
              <a:spcAft>
                <a:spcPts val="0"/>
              </a:spcAft>
              <a:buClr>
                <a:schemeClr val="dk2"/>
              </a:buClr>
              <a:buSzPct val="25000"/>
              <a:buFont typeface="Open Sans"/>
              <a:buNone/>
            </a:pPr>
            <a:endParaRPr sz="2000" b="0" i="1" u="none" strike="noStrike" cap="none">
              <a:solidFill>
                <a:srgbClr val="073763"/>
              </a:solidFill>
              <a:latin typeface="Times New Roman"/>
              <a:ea typeface="Times New Roman"/>
              <a:cs typeface="Times New Roman"/>
              <a:sym typeface="Times New Roman"/>
            </a:endParaRPr>
          </a:p>
        </p:txBody>
      </p:sp>
      <p:pic>
        <p:nvPicPr>
          <p:cNvPr id="204" name="Shape 204"/>
          <p:cNvPicPr preferRelativeResize="0"/>
          <p:nvPr/>
        </p:nvPicPr>
        <p:blipFill rotWithShape="1">
          <a:blip r:embed="rId3">
            <a:alphaModFix/>
          </a:blip>
          <a:srcRect/>
          <a:stretch/>
        </p:blipFill>
        <p:spPr>
          <a:xfrm>
            <a:off x="0" y="0"/>
            <a:ext cx="4179823" cy="5143499"/>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0" name="Shape 210"/>
          <p:cNvSpPr txBox="1">
            <a:spLocks noGrp="1"/>
          </p:cNvSpPr>
          <p:nvPr>
            <p:ph type="body" idx="1"/>
          </p:nvPr>
        </p:nvSpPr>
        <p:spPr>
          <a:xfrm>
            <a:off x="311700" y="626975"/>
            <a:ext cx="8520599" cy="3942000"/>
          </a:xfrm>
          <a:prstGeom prst="rect">
            <a:avLst/>
          </a:prstGeom>
          <a:noFill/>
          <a:ln>
            <a:noFill/>
          </a:ln>
        </p:spPr>
        <p:txBody>
          <a:bodyPr lIns="91425" tIns="91425" rIns="91425" bIns="91425" anchor="t" anchorCtr="0">
            <a:noAutofit/>
          </a:bodyPr>
          <a:lstStyle/>
          <a:p>
            <a:pPr marL="0" marR="0" lvl="0" indent="0" algn="l" rtl="0">
              <a:lnSpc>
                <a:spcPct val="150000"/>
              </a:lnSpc>
              <a:spcBef>
                <a:spcPts val="0"/>
              </a:spcBef>
              <a:spcAft>
                <a:spcPts val="0"/>
              </a:spcAft>
              <a:buClr>
                <a:schemeClr val="dk2"/>
              </a:buClr>
              <a:buSzPct val="25000"/>
              <a:buFont typeface="Open Sans"/>
              <a:buNone/>
            </a:pPr>
            <a:r>
              <a:rPr lang="tr" sz="2200" b="1" i="0" u="none" strike="noStrike" cap="none">
                <a:solidFill>
                  <a:srgbClr val="073763"/>
                </a:solidFill>
                <a:latin typeface="Times New Roman"/>
                <a:ea typeface="Times New Roman"/>
                <a:cs typeface="Times New Roman"/>
                <a:sym typeface="Times New Roman"/>
              </a:rPr>
              <a:t>Hâfız Osman Efendi (1642–1698): </a:t>
            </a:r>
            <a:r>
              <a:rPr lang="tr" sz="2200" b="0" i="0" u="none" strike="noStrike" cap="none">
                <a:solidFill>
                  <a:srgbClr val="073763"/>
                </a:solidFill>
                <a:latin typeface="Times New Roman"/>
                <a:ea typeface="Times New Roman"/>
                <a:cs typeface="Times New Roman"/>
                <a:sym typeface="Times New Roman"/>
              </a:rPr>
              <a:t>İstanbulludur. Suyolcuzâde Mustafa Eyyûbî’den 18 yaşında icâzet almıştır. Şeyh Hamdullah’ın sırlarına vâkıf olduktan sonra kendi üslûbunu geliştirmiştir. Şöhreti artmış ve hattatlar artık Şeyh Hamdullah yolunu bırakıp Hâfız Osman’ın ekolüne uymaya başlamışlardır. Sultan II.Mustafa’ya hat hocalığı yapmıştır. Bugün bildiğimiz meşhur hilye kompozisyonunu ilk defa yazan Hâfız Osman’dır. 25 adet Mushaf-ı Şerif, sayısız eser bırakmıştır.</a:t>
            </a:r>
          </a:p>
          <a:p>
            <a:pPr marL="0" marR="0" lvl="0" indent="0" algn="l" rtl="0">
              <a:lnSpc>
                <a:spcPct val="150000"/>
              </a:lnSpc>
              <a:spcBef>
                <a:spcPts val="1600"/>
              </a:spcBef>
              <a:spcAft>
                <a:spcPts val="0"/>
              </a:spcAft>
              <a:buClr>
                <a:schemeClr val="dk2"/>
              </a:buClr>
              <a:buSzPct val="25000"/>
              <a:buFont typeface="Open Sans"/>
              <a:buNone/>
            </a:pPr>
            <a:endParaRPr sz="2200" b="0" i="0" u="none" strike="noStrike" cap="none">
              <a:solidFill>
                <a:srgbClr val="073763"/>
              </a:solidFill>
              <a:latin typeface="Times New Roman"/>
              <a:ea typeface="Times New Roman"/>
              <a:cs typeface="Times New Roman"/>
              <a:sym typeface="Times New Roman"/>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rot="10800000" flipH="1">
            <a:off x="8533800" y="325025"/>
            <a:ext cx="298500" cy="1199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PT Sans Narrow"/>
              <a:buNone/>
            </a:pPr>
            <a:endParaRPr sz="3600" b="1" i="0" u="none" strike="noStrike" cap="none">
              <a:solidFill>
                <a:schemeClr val="accent1"/>
              </a:solidFill>
              <a:latin typeface="PT Sans Narrow"/>
              <a:ea typeface="PT Sans Narrow"/>
              <a:cs typeface="PT Sans Narrow"/>
              <a:sym typeface="PT Sans Narrow"/>
            </a:endParaRPr>
          </a:p>
        </p:txBody>
      </p:sp>
      <p:sp>
        <p:nvSpPr>
          <p:cNvPr id="216" name="Shape 216"/>
          <p:cNvSpPr txBox="1">
            <a:spLocks noGrp="1"/>
          </p:cNvSpPr>
          <p:nvPr>
            <p:ph type="body" idx="1"/>
          </p:nvPr>
        </p:nvSpPr>
        <p:spPr>
          <a:xfrm>
            <a:off x="708250" y="445025"/>
            <a:ext cx="3901200" cy="4094699"/>
          </a:xfrm>
          <a:prstGeom prst="rect">
            <a:avLst/>
          </a:prstGeom>
          <a:noFill/>
          <a:ln>
            <a:noFill/>
          </a:ln>
        </p:spPr>
        <p:txBody>
          <a:bodyPr lIns="91425" tIns="91425" rIns="91425" bIns="91425" anchor="t" anchorCtr="0">
            <a:noAutofit/>
          </a:bodyPr>
          <a:lstStyle/>
          <a:p>
            <a:pPr marL="0" marR="0" lvl="0" indent="0" algn="l" rtl="0">
              <a:lnSpc>
                <a:spcPct val="150000"/>
              </a:lnSpc>
              <a:spcBef>
                <a:spcPts val="0"/>
              </a:spcBef>
              <a:spcAft>
                <a:spcPts val="0"/>
              </a:spcAft>
              <a:buClr>
                <a:schemeClr val="dk2"/>
              </a:buClr>
              <a:buSzPct val="25000"/>
              <a:buFont typeface="Open Sans"/>
              <a:buNone/>
            </a:pPr>
            <a:r>
              <a:rPr lang="tr" sz="2200" b="0" i="0" u="none" strike="noStrike" cap="none">
                <a:solidFill>
                  <a:schemeClr val="dk2"/>
                </a:solidFill>
                <a:latin typeface="Open Sans"/>
                <a:ea typeface="Open Sans"/>
                <a:cs typeface="Open Sans"/>
                <a:sym typeface="Open Sans"/>
              </a:rPr>
              <a:t>Meşhur bir rivayete göre kayıkçıya parasını hat yazısı ile ödeyen hattat Hâfız Osman'ın 'vav'ını gören sahaf, kayıkçının belki de bir haftada kazanamadığı paraya satın alır.</a:t>
            </a:r>
          </a:p>
        </p:txBody>
      </p:sp>
      <p:pic>
        <p:nvPicPr>
          <p:cNvPr id="217" name="Shape 217"/>
          <p:cNvPicPr preferRelativeResize="0"/>
          <p:nvPr/>
        </p:nvPicPr>
        <p:blipFill rotWithShape="1">
          <a:blip r:embed="rId3">
            <a:alphaModFix/>
          </a:blip>
          <a:srcRect b="-22534"/>
          <a:stretch/>
        </p:blipFill>
        <p:spPr>
          <a:xfrm>
            <a:off x="5329250" y="371925"/>
            <a:ext cx="2751700" cy="4399649"/>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3" name="Shape 223"/>
          <p:cNvSpPr txBox="1">
            <a:spLocks noGrp="1"/>
          </p:cNvSpPr>
          <p:nvPr>
            <p:ph type="body" idx="1"/>
          </p:nvPr>
        </p:nvSpPr>
        <p:spPr>
          <a:xfrm>
            <a:off x="4168200" y="208925"/>
            <a:ext cx="4975799" cy="4934699"/>
          </a:xfrm>
          <a:prstGeom prst="rect">
            <a:avLst/>
          </a:prstGeom>
          <a:noFill/>
          <a:ln>
            <a:noFill/>
          </a:ln>
        </p:spPr>
        <p:txBody>
          <a:bodyPr lIns="91425" tIns="91425" rIns="91425" bIns="91425" anchor="t" anchorCtr="0">
            <a:noAutofit/>
          </a:bodyPr>
          <a:lstStyle/>
          <a:p>
            <a:pPr marL="0" marR="0" lvl="0" indent="0" algn="l" rtl="0">
              <a:lnSpc>
                <a:spcPct val="150000"/>
              </a:lnSpc>
              <a:spcBef>
                <a:spcPts val="0"/>
              </a:spcBef>
              <a:spcAft>
                <a:spcPts val="0"/>
              </a:spcAft>
              <a:buClr>
                <a:schemeClr val="dk2"/>
              </a:buClr>
              <a:buSzPct val="25000"/>
              <a:buFont typeface="Open Sans"/>
              <a:buNone/>
            </a:pPr>
            <a:r>
              <a:rPr lang="tr" sz="2600" b="1" i="0" u="none" strike="noStrike" cap="none" dirty="0">
                <a:solidFill>
                  <a:srgbClr val="000000"/>
                </a:solidFill>
                <a:latin typeface="Times New Roman"/>
                <a:ea typeface="Times New Roman"/>
                <a:cs typeface="Times New Roman"/>
                <a:sym typeface="Times New Roman"/>
              </a:rPr>
              <a:t>İsmail Zühdü Efendi (ö.1806): </a:t>
            </a:r>
            <a:r>
              <a:rPr lang="tr" sz="2600" b="0" i="0" u="none" strike="noStrike" cap="none" dirty="0">
                <a:solidFill>
                  <a:srgbClr val="000000"/>
                </a:solidFill>
                <a:latin typeface="Times New Roman"/>
                <a:ea typeface="Times New Roman"/>
                <a:cs typeface="Times New Roman"/>
                <a:sym typeface="Times New Roman"/>
              </a:rPr>
              <a:t>Orduludur. İstanbul’da Ahmed Hıfzî Efendi’den sülüs-nesih meşk ederek icâzet almıştır. Sanatında öyle bir seviyeye gelmiştir ki elinden bozuk bir harf çıkmaz, tashîhe gerek kalmaz olmuştur.</a:t>
            </a:r>
          </a:p>
        </p:txBody>
      </p:sp>
      <p:pic>
        <p:nvPicPr>
          <p:cNvPr id="224" name="Shape 224"/>
          <p:cNvPicPr preferRelativeResize="0"/>
          <p:nvPr/>
        </p:nvPicPr>
        <p:blipFill rotWithShape="1">
          <a:blip r:embed="rId3">
            <a:alphaModFix/>
          </a:blip>
          <a:srcRect/>
          <a:stretch/>
        </p:blipFill>
        <p:spPr>
          <a:xfrm>
            <a:off x="0" y="0"/>
            <a:ext cx="4063724" cy="5004174"/>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4841600" y="348350"/>
            <a:ext cx="3990599" cy="45480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r>
              <a:rPr lang="tr" sz="2400" b="0" i="0" u="none" strike="noStrike" cap="none">
                <a:solidFill>
                  <a:srgbClr val="000000"/>
                </a:solidFill>
                <a:latin typeface="Times New Roman"/>
                <a:ea typeface="Times New Roman"/>
                <a:cs typeface="Times New Roman"/>
                <a:sym typeface="Times New Roman"/>
              </a:rPr>
              <a:t>III.Mustafa döneminde hayatının sonuna kadar Enderûn-ı Hümâyun hat hocalığı yapmıştır. 40 adet Mushaf-ı Şerîf yazmıştır. Kardeşi Mustafa Râkım yetiştirdiği en meşhur hattatlardandır.</a:t>
            </a:r>
          </a:p>
          <a:p>
            <a:pPr marL="0" marR="0" lvl="0" indent="0" algn="l" rtl="0">
              <a:lnSpc>
                <a:spcPct val="115000"/>
              </a:lnSpc>
              <a:spcBef>
                <a:spcPts val="1600"/>
              </a:spcBef>
              <a:spcAft>
                <a:spcPts val="0"/>
              </a:spcAft>
              <a:buClr>
                <a:schemeClr val="dk2"/>
              </a:buClr>
              <a:buSzPct val="25000"/>
              <a:buFont typeface="Open Sans"/>
              <a:buNone/>
            </a:pPr>
            <a:endParaRPr sz="2400" b="0" i="0" u="none" strike="noStrike" cap="none">
              <a:solidFill>
                <a:srgbClr val="000000"/>
              </a:solidFill>
              <a:latin typeface="Times New Roman"/>
              <a:ea typeface="Times New Roman"/>
              <a:cs typeface="Times New Roman"/>
              <a:sym typeface="Times New Roman"/>
            </a:endParaRPr>
          </a:p>
        </p:txBody>
      </p:sp>
      <p:sp>
        <p:nvSpPr>
          <p:cNvPr id="230" name="Shape 230"/>
          <p:cNvSpPr txBox="1"/>
          <p:nvPr/>
        </p:nvSpPr>
        <p:spPr>
          <a:xfrm>
            <a:off x="499000" y="348350"/>
            <a:ext cx="3843300" cy="40290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000000"/>
              </a:buClr>
              <a:buSzPct val="25000"/>
              <a:buFont typeface="Times New Roman"/>
              <a:buNone/>
            </a:pPr>
            <a:r>
              <a:rPr lang="tr" sz="2200" b="0" i="0" u="none">
                <a:solidFill>
                  <a:srgbClr val="000000"/>
                </a:solidFill>
                <a:latin typeface="Times New Roman"/>
                <a:ea typeface="Times New Roman"/>
                <a:cs typeface="Times New Roman"/>
                <a:sym typeface="Times New Roman"/>
              </a:rPr>
              <a:t> Zühdü Efendi sülüs-nesih yazılarda Şeyh Hamdullah ve Hâfız Osman’ın yazıları üzerinde uzun süre çalışıp incelemelerde bulunmuştur. Sonra beğendiği harf ve kelimeleri seçerek onlara zarif bir görünüm kazandırarak kendi üslûbunu ortaya koymuştur. </a:t>
            </a:r>
          </a:p>
          <a:p>
            <a:pPr marL="0" marR="0" lvl="0" indent="0" algn="l" rtl="0">
              <a:lnSpc>
                <a:spcPct val="115000"/>
              </a:lnSpc>
              <a:spcBef>
                <a:spcPts val="1600"/>
              </a:spcBef>
              <a:spcAft>
                <a:spcPts val="0"/>
              </a:spcAft>
              <a:buClr>
                <a:srgbClr val="000000"/>
              </a:buClr>
              <a:buFont typeface="Arial"/>
              <a:buNone/>
            </a:pPr>
            <a:endParaRPr sz="2000" b="0" i="0" u="none">
              <a:solidFill>
                <a:schemeClr val="dk2"/>
              </a:solidFill>
              <a:latin typeface="Times New Roman"/>
              <a:ea typeface="Times New Roman"/>
              <a:cs typeface="Times New Roman"/>
              <a:sym typeface="Times New Roman"/>
            </a:endParaRPr>
          </a:p>
          <a:p>
            <a:pPr marL="0" marR="0" lvl="0" indent="0" algn="l" rtl="0">
              <a:lnSpc>
                <a:spcPct val="100000"/>
              </a:lnSpc>
              <a:spcBef>
                <a:spcPts val="1600"/>
              </a:spcBef>
              <a:spcAft>
                <a:spcPts val="0"/>
              </a:spcAft>
              <a:buClr>
                <a:srgbClr val="000000"/>
              </a:buClr>
              <a:buFont typeface="Arial"/>
              <a:buNone/>
            </a:pPr>
            <a:endParaRPr sz="2000" b="0" i="0" u="none">
              <a:solidFill>
                <a:schemeClr val="dk2"/>
              </a:solidFill>
              <a:latin typeface="Times New Roman"/>
              <a:ea typeface="Times New Roman"/>
              <a:cs typeface="Times New Roman"/>
              <a:sym typeface="Times New Roman"/>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p:nvPr/>
        </p:nvSpPr>
        <p:spPr>
          <a:xfrm>
            <a:off x="12298" y="845158"/>
            <a:ext cx="9208627" cy="32297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tr" sz="2800" b="0" i="0" u="none">
                <a:solidFill>
                  <a:srgbClr val="000000"/>
                </a:solidFill>
                <a:latin typeface="Arial"/>
                <a:ea typeface="Arial"/>
                <a:cs typeface="Arial"/>
                <a:sym typeface="Arial"/>
              </a:rPr>
              <a:t>Başlangıçta "Ma'kıli" denilen basit ve düz çizgilerden oluşan yazıdan Hazreti Ali'nin "kufi" hattı bulduğu söylentiler arasında yer alır. Yazıların anası denilen kufi hat, birçok yazı türüne kaynak olmuştur. Altı kalem denilen ve Hat ve Hattan'da saptanan sıralamaya göre Sülüs, Nesih, Muhakkak, Reyhani, Tevki ve Rikaa kalemleri ortaya çıkmıştır.</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Shape 236"/>
          <p:cNvSpPr txBox="1">
            <a:spLocks noGrp="1"/>
          </p:cNvSpPr>
          <p:nvPr>
            <p:ph type="body" idx="1"/>
          </p:nvPr>
        </p:nvSpPr>
        <p:spPr>
          <a:xfrm>
            <a:off x="46450" y="51470"/>
            <a:ext cx="5389646" cy="4964230"/>
          </a:xfrm>
          <a:prstGeom prst="rect">
            <a:avLst/>
          </a:prstGeom>
          <a:noFill/>
          <a:ln>
            <a:noFill/>
          </a:ln>
        </p:spPr>
        <p:txBody>
          <a:bodyPr lIns="91425" tIns="91425" rIns="91425" bIns="91425" anchor="t" anchorCtr="0">
            <a:noAutofit/>
          </a:bodyPr>
          <a:lstStyle/>
          <a:p>
            <a:pPr marL="0" marR="0" lvl="0" indent="0" algn="l" rtl="0">
              <a:lnSpc>
                <a:spcPct val="150000"/>
              </a:lnSpc>
              <a:spcBef>
                <a:spcPts val="0"/>
              </a:spcBef>
              <a:spcAft>
                <a:spcPts val="0"/>
              </a:spcAft>
              <a:buClr>
                <a:schemeClr val="dk2"/>
              </a:buClr>
              <a:buSzPct val="25000"/>
              <a:buFont typeface="Open Sans"/>
              <a:buNone/>
            </a:pPr>
            <a:r>
              <a:rPr lang="tr" sz="2400" b="1" i="0" u="none" strike="noStrike" cap="none" dirty="0" smtClean="0">
                <a:solidFill>
                  <a:srgbClr val="000000"/>
                </a:solidFill>
                <a:latin typeface="Times New Roman"/>
                <a:ea typeface="Times New Roman"/>
                <a:cs typeface="Times New Roman"/>
                <a:sym typeface="Times New Roman"/>
              </a:rPr>
              <a:t>Mustafa </a:t>
            </a:r>
            <a:r>
              <a:rPr lang="tr" sz="2400" b="1" i="0" u="none" strike="noStrike" cap="none" dirty="0">
                <a:solidFill>
                  <a:srgbClr val="000000"/>
                </a:solidFill>
                <a:latin typeface="Times New Roman"/>
                <a:ea typeface="Times New Roman"/>
                <a:cs typeface="Times New Roman"/>
                <a:sym typeface="Times New Roman"/>
              </a:rPr>
              <a:t>Râkım Efendi (1758–1826): </a:t>
            </a:r>
            <a:r>
              <a:rPr lang="tr" sz="2400" b="0" i="0" u="none" strike="noStrike" cap="none" dirty="0">
                <a:solidFill>
                  <a:srgbClr val="000000"/>
                </a:solidFill>
                <a:latin typeface="Times New Roman"/>
                <a:ea typeface="Times New Roman"/>
                <a:cs typeface="Times New Roman"/>
                <a:sym typeface="Times New Roman"/>
              </a:rPr>
              <a:t>Ağabeyi İsmail Zühdü Efendi’den sülüs ve nesih yazılarını meşk ederek 12 yaşında icâzet almıştır. Aynı zamanda ressamdır. Nesih, sülüs ve bilhassa sülüs celîsine estetik ölçüleri, nispetleri ve istifindeki ahengi sağlayarak yeni bir ekolün sahibi olmuştur. </a:t>
            </a:r>
          </a:p>
        </p:txBody>
      </p:sp>
      <p:pic>
        <p:nvPicPr>
          <p:cNvPr id="237" name="Shape 237"/>
          <p:cNvPicPr preferRelativeResize="0"/>
          <p:nvPr/>
        </p:nvPicPr>
        <p:blipFill rotWithShape="1">
          <a:blip r:embed="rId3">
            <a:alphaModFix/>
          </a:blip>
          <a:srcRect/>
          <a:stretch/>
        </p:blipFill>
        <p:spPr>
          <a:xfrm>
            <a:off x="5495348" y="0"/>
            <a:ext cx="3648650" cy="5085448"/>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rot="10800000" flipH="1">
            <a:off x="7976500" y="359824"/>
            <a:ext cx="855899" cy="85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PT Sans Narrow"/>
              <a:buNone/>
            </a:pPr>
            <a:endParaRPr sz="3600" b="1" i="0" u="none" strike="noStrike" cap="none">
              <a:solidFill>
                <a:schemeClr val="accent1"/>
              </a:solidFill>
              <a:latin typeface="PT Sans Narrow"/>
              <a:ea typeface="PT Sans Narrow"/>
              <a:cs typeface="PT Sans Narrow"/>
              <a:sym typeface="PT Sans Narrow"/>
            </a:endParaRPr>
          </a:p>
        </p:txBody>
      </p:sp>
      <p:pic>
        <p:nvPicPr>
          <p:cNvPr id="244" name="Shape 244"/>
          <p:cNvPicPr preferRelativeResize="0"/>
          <p:nvPr/>
        </p:nvPicPr>
        <p:blipFill rotWithShape="1">
          <a:blip r:embed="rId3">
            <a:alphaModFix/>
          </a:blip>
          <a:srcRect/>
          <a:stretch/>
        </p:blipFill>
        <p:spPr>
          <a:xfrm>
            <a:off x="0" y="-2108770"/>
            <a:ext cx="9190448" cy="5143499"/>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0" name="Shape 250"/>
          <p:cNvSpPr txBox="1">
            <a:spLocks noGrp="1"/>
          </p:cNvSpPr>
          <p:nvPr>
            <p:ph type="body" idx="1"/>
          </p:nvPr>
        </p:nvSpPr>
        <p:spPr>
          <a:xfrm>
            <a:off x="311700" y="696625"/>
            <a:ext cx="8520599" cy="3837599"/>
          </a:xfrm>
          <a:prstGeom prst="rect">
            <a:avLst/>
          </a:prstGeom>
          <a:noFill/>
          <a:ln>
            <a:noFill/>
          </a:ln>
        </p:spPr>
        <p:txBody>
          <a:bodyPr lIns="91425" tIns="91425" rIns="91425" bIns="91425" anchor="t" anchorCtr="0">
            <a:noAutofit/>
          </a:bodyPr>
          <a:lstStyle/>
          <a:p>
            <a:pPr marL="0" marR="0" lvl="0" indent="0" algn="l" rtl="0">
              <a:lnSpc>
                <a:spcPct val="150000"/>
              </a:lnSpc>
              <a:spcBef>
                <a:spcPts val="0"/>
              </a:spcBef>
              <a:spcAft>
                <a:spcPts val="0"/>
              </a:spcAft>
              <a:buClr>
                <a:schemeClr val="dk2"/>
              </a:buClr>
              <a:buSzPct val="25000"/>
              <a:buFont typeface="Open Sans"/>
              <a:buNone/>
            </a:pPr>
            <a:r>
              <a:rPr lang="tr" sz="2000" b="0" i="0" u="none" strike="noStrike" cap="none">
                <a:solidFill>
                  <a:srgbClr val="073763"/>
                </a:solidFill>
                <a:latin typeface="Open Sans"/>
                <a:ea typeface="Open Sans"/>
                <a:cs typeface="Open Sans"/>
                <a:sym typeface="Open Sans"/>
              </a:rPr>
              <a:t>Padişah tuğralarını ıslah ederek son şeklini vermiştir. Celî sülüs ve tuğra, Râkım’ın yaptığı büyük inkılâb sebebiyle “Râkım öncesi–Râkım sonrası” şeklinde bir ayırıma tâbi tutulmuştur. Râkım yeni ortaya koyduğu bu celî üslûbunu, saygısından dolayı, ancak ağabeyi ve hocası İsmail Zühdü’nün vefatından sonra ortaya çıkarmıştır. Sultan II.Mahmud’a şehzadeliğinde hat hocalığı yapmış, pek çok hat eseri yazmış ve talebe yetiştirmiştir.</a:t>
            </a:r>
          </a:p>
          <a:p>
            <a:pPr marL="0" marR="0" lvl="0" indent="0" algn="l" rtl="0">
              <a:lnSpc>
                <a:spcPct val="150000"/>
              </a:lnSpc>
              <a:spcBef>
                <a:spcPts val="1600"/>
              </a:spcBef>
              <a:spcAft>
                <a:spcPts val="0"/>
              </a:spcAft>
              <a:buClr>
                <a:schemeClr val="dk2"/>
              </a:buClr>
              <a:buSzPct val="25000"/>
              <a:buFont typeface="Open Sans"/>
              <a:buNone/>
            </a:pPr>
            <a:endParaRPr sz="2000" b="0" i="0" u="none" strike="noStrike" cap="none">
              <a:solidFill>
                <a:srgbClr val="073763"/>
              </a:solidFill>
              <a:latin typeface="Open Sans"/>
              <a:ea typeface="Open Sans"/>
              <a:cs typeface="Open Sans"/>
              <a:sym typeface="Open Sans"/>
            </a:endParaRPr>
          </a:p>
          <a:p>
            <a:pPr marL="0" marR="0" lvl="0" indent="0" algn="l" rtl="0">
              <a:lnSpc>
                <a:spcPct val="115000"/>
              </a:lnSpc>
              <a:spcBef>
                <a:spcPts val="1600"/>
              </a:spcBef>
              <a:spcAft>
                <a:spcPts val="0"/>
              </a:spcAft>
              <a:buClr>
                <a:schemeClr val="dk2"/>
              </a:buClr>
              <a:buSzPct val="25000"/>
              <a:buFont typeface="Open Sans"/>
              <a:buNone/>
            </a:pPr>
            <a:endParaRPr sz="1800" b="0" i="0" u="none" strike="noStrike" cap="none">
              <a:solidFill>
                <a:srgbClr val="073763"/>
              </a:solidFill>
              <a:latin typeface="Open Sans"/>
              <a:ea typeface="Open Sans"/>
              <a:cs typeface="Open Sans"/>
              <a:sym typeface="Open Sans"/>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rot="10800000" flipH="1">
            <a:off x="8591850" y="267124"/>
            <a:ext cx="240299" cy="177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PT Sans Narrow"/>
              <a:buNone/>
            </a:pPr>
            <a:endParaRPr sz="3600" b="1" i="0" u="none" strike="noStrike" cap="none">
              <a:solidFill>
                <a:schemeClr val="accent1"/>
              </a:solidFill>
              <a:latin typeface="PT Sans Narrow"/>
              <a:ea typeface="PT Sans Narrow"/>
              <a:cs typeface="PT Sans Narrow"/>
              <a:sym typeface="PT Sans Narrow"/>
            </a:endParaRPr>
          </a:p>
        </p:txBody>
      </p:sp>
      <p:sp>
        <p:nvSpPr>
          <p:cNvPr id="256" name="Shape 256"/>
          <p:cNvSpPr txBox="1">
            <a:spLocks noGrp="1"/>
          </p:cNvSpPr>
          <p:nvPr>
            <p:ph type="body" idx="1"/>
          </p:nvPr>
        </p:nvSpPr>
        <p:spPr>
          <a:xfrm>
            <a:off x="311700" y="445025"/>
            <a:ext cx="4274400" cy="41240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r>
              <a:rPr lang="tr" sz="2200" b="1" i="0" u="none" strike="noStrike" cap="none">
                <a:solidFill>
                  <a:srgbClr val="000000"/>
                </a:solidFill>
                <a:latin typeface="Arial"/>
                <a:ea typeface="Arial"/>
                <a:cs typeface="Arial"/>
                <a:sym typeface="Arial"/>
              </a:rPr>
              <a:t>Kazasker Mustafa İzzet Efendi (1801–1876)</a:t>
            </a:r>
          </a:p>
          <a:p>
            <a:pPr marL="0" marR="0" lvl="0" indent="0" algn="l" rtl="0">
              <a:lnSpc>
                <a:spcPct val="150000"/>
              </a:lnSpc>
              <a:spcBef>
                <a:spcPts val="1600"/>
              </a:spcBef>
              <a:spcAft>
                <a:spcPts val="0"/>
              </a:spcAft>
              <a:buClr>
                <a:schemeClr val="dk2"/>
              </a:buClr>
              <a:buSzPct val="25000"/>
              <a:buFont typeface="Open Sans"/>
              <a:buNone/>
            </a:pPr>
            <a:r>
              <a:rPr lang="tr" sz="2200" b="1" i="0" u="none" strike="noStrike" cap="none">
                <a:solidFill>
                  <a:srgbClr val="000000"/>
                </a:solidFill>
                <a:latin typeface="Arial"/>
                <a:ea typeface="Arial"/>
                <a:cs typeface="Arial"/>
                <a:sym typeface="Arial"/>
              </a:rPr>
              <a:t> </a:t>
            </a:r>
            <a:r>
              <a:rPr lang="tr" sz="2200" b="0" i="0" u="none" strike="noStrike" cap="none">
                <a:solidFill>
                  <a:srgbClr val="000000"/>
                </a:solidFill>
                <a:latin typeface="Arial"/>
                <a:ea typeface="Arial"/>
                <a:cs typeface="Arial"/>
                <a:sym typeface="Arial"/>
              </a:rPr>
              <a:t>Kastamonuludur. İstanbul’da Enderûn’da çok iyi yetişerek kazaskerliğe kadar yükselmiştir. Aynı zamanda musikişinasdır. </a:t>
            </a:r>
          </a:p>
        </p:txBody>
      </p:sp>
      <p:pic>
        <p:nvPicPr>
          <p:cNvPr id="257" name="Shape 257"/>
          <p:cNvPicPr preferRelativeResize="0"/>
          <p:nvPr/>
        </p:nvPicPr>
        <p:blipFill rotWithShape="1">
          <a:blip r:embed="rId3">
            <a:alphaModFix/>
          </a:blip>
          <a:srcRect/>
          <a:stretch/>
        </p:blipFill>
        <p:spPr>
          <a:xfrm>
            <a:off x="4818400" y="580525"/>
            <a:ext cx="3773450" cy="3378700"/>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311700" y="470575"/>
            <a:ext cx="2614199" cy="4098599"/>
          </a:xfrm>
          <a:prstGeom prst="rect">
            <a:avLst/>
          </a:prstGeom>
          <a:noFill/>
          <a:ln>
            <a:noFill/>
          </a:ln>
        </p:spPr>
        <p:txBody>
          <a:bodyPr lIns="91425" tIns="91425" rIns="91425" bIns="91425" anchor="t" anchorCtr="0">
            <a:noAutofit/>
          </a:bodyPr>
          <a:lstStyle/>
          <a:p>
            <a:pPr marL="0" marR="0" lvl="0" indent="0" algn="l" rtl="0">
              <a:lnSpc>
                <a:spcPct val="150000"/>
              </a:lnSpc>
              <a:spcBef>
                <a:spcPts val="0"/>
              </a:spcBef>
              <a:spcAft>
                <a:spcPts val="0"/>
              </a:spcAft>
              <a:buClr>
                <a:schemeClr val="dk2"/>
              </a:buClr>
              <a:buSzPct val="25000"/>
              <a:buFont typeface="Open Sans"/>
              <a:buNone/>
            </a:pPr>
            <a:r>
              <a:rPr lang="tr" sz="2200" b="0" i="0" u="none" strike="noStrike" cap="none">
                <a:solidFill>
                  <a:srgbClr val="000000"/>
                </a:solidFill>
                <a:latin typeface="Arial"/>
                <a:ea typeface="Arial"/>
                <a:cs typeface="Arial"/>
                <a:sym typeface="Arial"/>
              </a:rPr>
              <a:t>Sülüs ve nesihi Mustafa Vâsıf Efendi’den, talik sanatını Yesârîzâde’den öğrenerek mezun olmuştur.</a:t>
            </a:r>
          </a:p>
        </p:txBody>
      </p:sp>
      <p:pic>
        <p:nvPicPr>
          <p:cNvPr id="263" name="Shape 263"/>
          <p:cNvPicPr preferRelativeResize="0"/>
          <p:nvPr/>
        </p:nvPicPr>
        <p:blipFill rotWithShape="1">
          <a:blip r:embed="rId3">
            <a:alphaModFix/>
          </a:blip>
          <a:srcRect/>
          <a:stretch/>
        </p:blipFill>
        <p:spPr>
          <a:xfrm>
            <a:off x="3552850" y="445024"/>
            <a:ext cx="5364099" cy="4098549"/>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441200" y="592150"/>
            <a:ext cx="8390999" cy="3976800"/>
          </a:xfrm>
          <a:prstGeom prst="rect">
            <a:avLst/>
          </a:prstGeom>
          <a:noFill/>
          <a:ln>
            <a:noFill/>
          </a:ln>
        </p:spPr>
        <p:txBody>
          <a:bodyPr lIns="91425" tIns="91425" rIns="91425" bIns="91425" anchor="t" anchorCtr="0">
            <a:noAutofit/>
          </a:bodyPr>
          <a:lstStyle/>
          <a:p>
            <a:pPr marL="0" marR="0" lvl="0" indent="0" algn="l" rtl="0">
              <a:lnSpc>
                <a:spcPct val="150000"/>
              </a:lnSpc>
              <a:spcBef>
                <a:spcPts val="0"/>
              </a:spcBef>
              <a:spcAft>
                <a:spcPts val="0"/>
              </a:spcAft>
              <a:buClr>
                <a:schemeClr val="dk2"/>
              </a:buClr>
              <a:buSzPct val="25000"/>
              <a:buFont typeface="Open Sans"/>
              <a:buNone/>
            </a:pPr>
            <a:r>
              <a:rPr lang="tr" sz="2000" b="0" i="0" u="none" strike="noStrike" cap="none">
                <a:solidFill>
                  <a:schemeClr val="dk2"/>
                </a:solidFill>
                <a:latin typeface="Open Sans"/>
                <a:ea typeface="Open Sans"/>
                <a:cs typeface="Open Sans"/>
                <a:sym typeface="Open Sans"/>
              </a:rPr>
              <a:t>Mustafa İzzet Efendi’nin, Ayasofya Camii’nde 7,5 m. çapında büyük, dairevî celî sülüs çehâr-ı yâr levhaları, İstanbul Hırka-i Şerîf Camii’nde, Bursa Ulu Camii’nde ve pek çok yerde yazıları vardır. Harf inkılâbından önce matbaalarda kullanılan harfler onun eseridir. 11 adet Mushaf-ı Şerîf, 200’den fazla hilyeyişerife ve başka pek çok eser yazmıştır. Sarayda şehzadelere hat hocalığı yapmıştır. Kur’an yazmakla meşhur Hasan Rızâ ve Kayışzâde Hâfız Osman talebeleridir</a:t>
            </a:r>
          </a:p>
          <a:p>
            <a:pPr marL="0" marR="0" lvl="0" indent="0" algn="l" rtl="0">
              <a:lnSpc>
                <a:spcPct val="150000"/>
              </a:lnSpc>
              <a:spcBef>
                <a:spcPts val="1600"/>
              </a:spcBef>
              <a:spcAft>
                <a:spcPts val="0"/>
              </a:spcAft>
              <a:buClr>
                <a:schemeClr val="dk2"/>
              </a:buClr>
              <a:buSzPct val="25000"/>
              <a:buFont typeface="Open Sans"/>
              <a:buNone/>
            </a:pPr>
            <a:endParaRPr sz="2000" b="0" i="0" u="none" strike="noStrike" cap="none">
              <a:solidFill>
                <a:schemeClr val="dk2"/>
              </a:solidFill>
              <a:latin typeface="Open Sans"/>
              <a:ea typeface="Open Sans"/>
              <a:cs typeface="Open Sans"/>
              <a:sym typeface="Open Sans"/>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PT Sans Narrow"/>
              <a:buNone/>
            </a:pPr>
            <a:endParaRPr sz="3600" b="1" i="0" u="none" strike="noStrike" cap="none">
              <a:solidFill>
                <a:schemeClr val="accent1"/>
              </a:solidFill>
              <a:latin typeface="PT Sans Narrow"/>
              <a:ea typeface="PT Sans Narrow"/>
              <a:cs typeface="PT Sans Narrow"/>
              <a:sym typeface="PT Sans Narrow"/>
            </a:endParaRPr>
          </a:p>
        </p:txBody>
      </p:sp>
      <p:sp>
        <p:nvSpPr>
          <p:cNvPr id="274" name="Shape 274"/>
          <p:cNvSpPr txBox="1">
            <a:spLocks noGrp="1"/>
          </p:cNvSpPr>
          <p:nvPr>
            <p:ph type="body" idx="1"/>
          </p:nvPr>
        </p:nvSpPr>
        <p:spPr>
          <a:xfrm>
            <a:off x="311700" y="1266325"/>
            <a:ext cx="8520599" cy="33027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endParaRPr sz="1800" b="0" i="0" u="none" strike="noStrike" cap="none">
              <a:solidFill>
                <a:schemeClr val="dk2"/>
              </a:solidFill>
              <a:latin typeface="Open Sans"/>
              <a:ea typeface="Open Sans"/>
              <a:cs typeface="Open Sans"/>
              <a:sym typeface="Open Sans"/>
            </a:endParaRPr>
          </a:p>
        </p:txBody>
      </p:sp>
      <p:pic>
        <p:nvPicPr>
          <p:cNvPr id="275" name="Shape 275"/>
          <p:cNvPicPr preferRelativeResize="0"/>
          <p:nvPr/>
        </p:nvPicPr>
        <p:blipFill rotWithShape="1">
          <a:blip r:embed="rId3">
            <a:alphaModFix/>
          </a:blip>
          <a:srcRect/>
          <a:stretch/>
        </p:blipFill>
        <p:spPr>
          <a:xfrm>
            <a:off x="0" y="0"/>
            <a:ext cx="9144000" cy="5143499"/>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PT Sans Narrow"/>
              <a:buNone/>
            </a:pPr>
            <a:r>
              <a:rPr lang="tr" sz="3600" b="1" i="0" u="none" strike="noStrike" cap="none">
                <a:solidFill>
                  <a:schemeClr val="accent1"/>
                </a:solidFill>
                <a:latin typeface="PT Sans Narrow"/>
                <a:ea typeface="PT Sans Narrow"/>
                <a:cs typeface="PT Sans Narrow"/>
                <a:sym typeface="PT Sans Narrow"/>
              </a:rPr>
              <a:t>MİMARİ ESERLERDE HAT SANATI</a:t>
            </a:r>
          </a:p>
          <a:p>
            <a:pPr marL="0" marR="0" lvl="0" indent="0" algn="l" rtl="0">
              <a:lnSpc>
                <a:spcPct val="100000"/>
              </a:lnSpc>
              <a:spcBef>
                <a:spcPts val="0"/>
              </a:spcBef>
              <a:spcAft>
                <a:spcPts val="0"/>
              </a:spcAft>
              <a:buClr>
                <a:schemeClr val="accent1"/>
              </a:buClr>
              <a:buSzPct val="25000"/>
              <a:buFont typeface="PT Sans Narrow"/>
              <a:buNone/>
            </a:pPr>
            <a:endParaRPr sz="3600" b="1" i="0" u="none" strike="noStrike" cap="none">
              <a:solidFill>
                <a:schemeClr val="accent1"/>
              </a:solidFill>
              <a:latin typeface="PT Sans Narrow"/>
              <a:ea typeface="PT Sans Narrow"/>
              <a:cs typeface="PT Sans Narrow"/>
              <a:sym typeface="PT Sans Narrow"/>
            </a:endParaRPr>
          </a:p>
        </p:txBody>
      </p:sp>
      <p:sp>
        <p:nvSpPr>
          <p:cNvPr id="281" name="Shape 281"/>
          <p:cNvSpPr txBox="1">
            <a:spLocks noGrp="1"/>
          </p:cNvSpPr>
          <p:nvPr>
            <p:ph type="body" idx="1"/>
          </p:nvPr>
        </p:nvSpPr>
        <p:spPr>
          <a:xfrm>
            <a:off x="405850" y="1231025"/>
            <a:ext cx="8520599" cy="33027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r>
              <a:rPr lang="tr" sz="2400" b="0" i="0" u="none" strike="noStrike" cap="none" dirty="0">
                <a:solidFill>
                  <a:srgbClr val="231F20"/>
                </a:solidFill>
                <a:highlight>
                  <a:srgbClr val="FFFFFF"/>
                </a:highlight>
                <a:latin typeface="Arial"/>
                <a:ea typeface="Arial"/>
                <a:cs typeface="Arial"/>
                <a:sym typeface="Arial"/>
              </a:rPr>
              <a:t>Hat: </a:t>
            </a:r>
            <a:r>
              <a:rPr lang="tr" sz="2400" b="0" i="0" u="none" strike="noStrike" cap="none" dirty="0" smtClean="0">
                <a:solidFill>
                  <a:srgbClr val="231F20"/>
                </a:solidFill>
                <a:highlight>
                  <a:srgbClr val="FFFFFF"/>
                </a:highlight>
                <a:latin typeface="Arial"/>
                <a:ea typeface="Arial"/>
                <a:cs typeface="Arial"/>
                <a:sym typeface="Arial"/>
              </a:rPr>
              <a:t>Yıllar </a:t>
            </a:r>
            <a:r>
              <a:rPr lang="tr" sz="2400" b="0" i="0" u="none" strike="noStrike" cap="none" dirty="0">
                <a:solidFill>
                  <a:srgbClr val="231F20"/>
                </a:solidFill>
                <a:highlight>
                  <a:srgbClr val="FFFFFF"/>
                </a:highlight>
                <a:latin typeface="Arial"/>
                <a:ea typeface="Arial"/>
                <a:cs typeface="Arial"/>
                <a:sym typeface="Arial"/>
              </a:rPr>
              <a:t>boyu yaşanan sosyal hayat, devlet işleri, arşivleme ihtiyacı, yazının göze hoş gelen sanat yönü ve daha pek çok sebepten dolayı yazı hayatımızın her kademesine girmiştir. Ancak kendisini asıl gösterdiği yer dinî sanat eserleridir.Bunlardan bazıları :Kitaplar,  kıtalar, murakkalar, levhalar, hilyaler, cami yazıları, kitabeler...</a:t>
            </a:r>
          </a:p>
          <a:p>
            <a:pPr marL="0" marR="0" lvl="0" indent="0" algn="l" rtl="0">
              <a:lnSpc>
                <a:spcPct val="115000"/>
              </a:lnSpc>
              <a:spcBef>
                <a:spcPts val="1600"/>
              </a:spcBef>
              <a:spcAft>
                <a:spcPts val="0"/>
              </a:spcAft>
              <a:buClr>
                <a:schemeClr val="dk2"/>
              </a:buClr>
              <a:buSzPct val="25000"/>
              <a:buFont typeface="Open Sans"/>
              <a:buNone/>
            </a:pPr>
            <a:endParaRPr sz="2400" b="0" i="0" u="none" strike="noStrike" cap="none" dirty="0">
              <a:solidFill>
                <a:srgbClr val="231F20"/>
              </a:solidFill>
              <a:highlight>
                <a:srgbClr val="FFFFFF"/>
              </a:highlight>
              <a:latin typeface="Arial"/>
              <a:ea typeface="Arial"/>
              <a:cs typeface="Arial"/>
              <a:sym typeface="Arial"/>
            </a:endParaRP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PT Sans Narrow"/>
              <a:buNone/>
            </a:pPr>
            <a:r>
              <a:rPr lang="tr" sz="3600" b="1" i="0" u="none" strike="noStrike" cap="none">
                <a:solidFill>
                  <a:schemeClr val="accent1"/>
                </a:solidFill>
                <a:latin typeface="PT Sans Narrow"/>
                <a:ea typeface="PT Sans Narrow"/>
                <a:cs typeface="PT Sans Narrow"/>
                <a:sym typeface="PT Sans Narrow"/>
              </a:rPr>
              <a:t>CAMİLERDE HAT SANATI</a:t>
            </a:r>
          </a:p>
        </p:txBody>
      </p:sp>
      <p:sp>
        <p:nvSpPr>
          <p:cNvPr id="287" name="Shape 287"/>
          <p:cNvSpPr txBox="1">
            <a:spLocks noGrp="1"/>
          </p:cNvSpPr>
          <p:nvPr>
            <p:ph type="body" idx="1"/>
          </p:nvPr>
        </p:nvSpPr>
        <p:spPr>
          <a:xfrm>
            <a:off x="311700" y="1372250"/>
            <a:ext cx="8520599" cy="34299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r>
              <a:rPr lang="tr" sz="2400" b="0" i="0" u="none" strike="noStrike" cap="none">
                <a:solidFill>
                  <a:srgbClr val="231F20"/>
                </a:solidFill>
                <a:highlight>
                  <a:srgbClr val="FFFFFF"/>
                </a:highlight>
                <a:latin typeface="Arial"/>
                <a:ea typeface="Arial"/>
                <a:cs typeface="Arial"/>
                <a:sym typeface="Arial"/>
              </a:rPr>
              <a:t>Camiler, Kâ’be-i Muazzama’nın şubeleri sayılan kutsal mekânlardır. Islam’ın 5 temel esasından biri olan namaz ibadetini îfâ edebilmek için toplanılan mabetlerdir. Camilerin mimârîsi apayrı bir sanat olduğu gibi, iç tezyînatları da namaz ibadetine uygun olarak yapılmaktadır. Camilerde iç tezyînatı olarak en çok hüsn-i hat sanatı, kalem işi ve çini sanatları kullanılmaktadır. Camiler hat yazılarının her vakit sergilendiği yerlerdir.</a:t>
            </a:r>
          </a:p>
          <a:p>
            <a:pPr marL="0" marR="0" lvl="0" indent="0" algn="l" rtl="0">
              <a:lnSpc>
                <a:spcPct val="115000"/>
              </a:lnSpc>
              <a:spcBef>
                <a:spcPts val="1600"/>
              </a:spcBef>
              <a:spcAft>
                <a:spcPts val="0"/>
              </a:spcAft>
              <a:buClr>
                <a:schemeClr val="dk2"/>
              </a:buClr>
              <a:buSzPct val="25000"/>
              <a:buFont typeface="Open Sans"/>
              <a:buNone/>
            </a:pPr>
            <a:endParaRPr sz="2400" b="0" i="0" u="none" strike="noStrike" cap="none">
              <a:solidFill>
                <a:srgbClr val="231F20"/>
              </a:solidFill>
              <a:highlight>
                <a:srgbClr val="FFFFFF"/>
              </a:highlight>
              <a:latin typeface="Arial"/>
              <a:ea typeface="Arial"/>
              <a:cs typeface="Arial"/>
              <a:sym typeface="Arial"/>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311700" y="724154"/>
            <a:ext cx="8520599" cy="33711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r>
              <a:rPr lang="tr" sz="2400" b="0" i="0" u="none" strike="noStrike" cap="none">
                <a:solidFill>
                  <a:srgbClr val="231F20"/>
                </a:solidFill>
                <a:highlight>
                  <a:srgbClr val="FFFFFF"/>
                </a:highlight>
                <a:latin typeface="Arial"/>
                <a:ea typeface="Arial"/>
                <a:cs typeface="Arial"/>
                <a:sym typeface="Arial"/>
              </a:rPr>
              <a:t>Cami yazıları en çok sülüs yazı türü ile ya-</a:t>
            </a:r>
          </a:p>
          <a:p>
            <a:pPr marL="0" marR="0" lvl="0" indent="0" algn="l" rtl="0">
              <a:lnSpc>
                <a:spcPct val="115000"/>
              </a:lnSpc>
              <a:spcBef>
                <a:spcPts val="1600"/>
              </a:spcBef>
              <a:spcAft>
                <a:spcPts val="0"/>
              </a:spcAft>
              <a:buClr>
                <a:schemeClr val="dk2"/>
              </a:buClr>
              <a:buSzPct val="25000"/>
              <a:buFont typeface="Open Sans"/>
              <a:buNone/>
            </a:pPr>
            <a:r>
              <a:rPr lang="tr" sz="2400" b="0" i="0" u="none" strike="noStrike" cap="none">
                <a:solidFill>
                  <a:srgbClr val="231F20"/>
                </a:solidFill>
                <a:highlight>
                  <a:srgbClr val="FFFFFF"/>
                </a:highlight>
                <a:latin typeface="Arial"/>
                <a:ea typeface="Arial"/>
                <a:cs typeface="Arial"/>
                <a:sym typeface="Arial"/>
              </a:rPr>
              <a:t>zılmaktadır. Bu yazılara uzaktan bakılacağı için</a:t>
            </a:r>
          </a:p>
          <a:p>
            <a:pPr marL="0" marR="0" lvl="0" indent="0" algn="l" rtl="0">
              <a:lnSpc>
                <a:spcPct val="115000"/>
              </a:lnSpc>
              <a:spcBef>
                <a:spcPts val="1600"/>
              </a:spcBef>
              <a:spcAft>
                <a:spcPts val="0"/>
              </a:spcAft>
              <a:buClr>
                <a:schemeClr val="dk2"/>
              </a:buClr>
              <a:buSzPct val="25000"/>
              <a:buFont typeface="Open Sans"/>
              <a:buNone/>
            </a:pPr>
            <a:r>
              <a:rPr lang="tr" sz="2400" b="0" i="0" u="none" strike="noStrike" cap="none">
                <a:solidFill>
                  <a:srgbClr val="231F20"/>
                </a:solidFill>
                <a:highlight>
                  <a:srgbClr val="FFFFFF"/>
                </a:highlight>
                <a:latin typeface="Arial"/>
                <a:ea typeface="Arial"/>
                <a:cs typeface="Arial"/>
                <a:sym typeface="Arial"/>
              </a:rPr>
              <a:t>tabii ki celî olarak yazılmaktadır. Celî sülüs dı-</a:t>
            </a:r>
          </a:p>
          <a:p>
            <a:pPr marL="0" marR="0" lvl="0" indent="0" algn="l" rtl="0">
              <a:lnSpc>
                <a:spcPct val="115000"/>
              </a:lnSpc>
              <a:spcBef>
                <a:spcPts val="1600"/>
              </a:spcBef>
              <a:spcAft>
                <a:spcPts val="0"/>
              </a:spcAft>
              <a:buClr>
                <a:schemeClr val="dk2"/>
              </a:buClr>
              <a:buSzPct val="25000"/>
              <a:buFont typeface="Open Sans"/>
              <a:buNone/>
            </a:pPr>
            <a:r>
              <a:rPr lang="tr" sz="2400" b="0" i="0" u="none" strike="noStrike" cap="none">
                <a:solidFill>
                  <a:srgbClr val="231F20"/>
                </a:solidFill>
                <a:highlight>
                  <a:srgbClr val="FFFFFF"/>
                </a:highlight>
                <a:latin typeface="Arial"/>
                <a:ea typeface="Arial"/>
                <a:cs typeface="Arial"/>
                <a:sym typeface="Arial"/>
              </a:rPr>
              <a:t>şında nadiren kûfî ile de yazılmaktadır.Camilerde hat yazılarının yazıldığı veya asıldığı</a:t>
            </a:r>
          </a:p>
          <a:p>
            <a:pPr marL="0" marR="0" lvl="0" indent="0" algn="l" rtl="0">
              <a:lnSpc>
                <a:spcPct val="115000"/>
              </a:lnSpc>
              <a:spcBef>
                <a:spcPts val="1600"/>
              </a:spcBef>
              <a:spcAft>
                <a:spcPts val="0"/>
              </a:spcAft>
              <a:buClr>
                <a:schemeClr val="dk2"/>
              </a:buClr>
              <a:buSzPct val="25000"/>
              <a:buFont typeface="Open Sans"/>
              <a:buNone/>
            </a:pPr>
            <a:r>
              <a:rPr lang="tr" sz="2400" b="0" i="0" u="none" strike="noStrike" cap="none">
                <a:solidFill>
                  <a:srgbClr val="231F20"/>
                </a:solidFill>
                <a:highlight>
                  <a:srgbClr val="FFFFFF"/>
                </a:highlight>
                <a:latin typeface="Arial"/>
                <a:ea typeface="Arial"/>
                <a:cs typeface="Arial"/>
                <a:sym typeface="Arial"/>
              </a:rPr>
              <a:t>başlıca yerler şu kısımlardır:</a:t>
            </a:r>
          </a:p>
          <a:p>
            <a:pPr marL="0" marR="0" lvl="0" indent="0" algn="l" rtl="0">
              <a:lnSpc>
                <a:spcPct val="115000"/>
              </a:lnSpc>
              <a:spcBef>
                <a:spcPts val="1600"/>
              </a:spcBef>
              <a:spcAft>
                <a:spcPts val="0"/>
              </a:spcAft>
              <a:buClr>
                <a:schemeClr val="dk2"/>
              </a:buClr>
              <a:buSzPct val="25000"/>
              <a:buFont typeface="Open Sans"/>
              <a:buNone/>
            </a:pPr>
            <a:endParaRPr sz="1200" b="0" i="0" u="none" strike="noStrike" cap="none">
              <a:solidFill>
                <a:srgbClr val="231F20"/>
              </a:solidFill>
              <a:highlight>
                <a:srgbClr val="FFFFFF"/>
              </a:highlight>
              <a:latin typeface="Arial"/>
              <a:ea typeface="Arial"/>
              <a:cs typeface="Arial"/>
              <a:sym typeface="Aria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p:nvPr/>
        </p:nvSpPr>
        <p:spPr>
          <a:xfrm>
            <a:off x="402413" y="698722"/>
            <a:ext cx="8669574" cy="32297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tr" sz="2800" b="0" i="0" u="none">
                <a:solidFill>
                  <a:srgbClr val="000000"/>
                </a:solidFill>
                <a:latin typeface="Arial"/>
                <a:ea typeface="Arial"/>
                <a:cs typeface="Arial"/>
                <a:sym typeface="Arial"/>
              </a:rPr>
              <a:t>Sülüs ve Nesih yazılarının İbn-i Mukle (885-940) tarafından ortaya konduğu kabul edilir. Muhakkak ve Reyhani yazılarını bulup, kurallarını belirleyen hattat da, 11. yüzyılda yetişen İbn-i Bevvab adıyla tanınan Bağdatlı Ahmet İbnü'l Fazl'dır. Ta'lik yazıyı bulan ise kesin olarak bilinmemekle birlikte, değişik söylentiler yer alır. Hat ve Hattan'a göre ise, Hoca Ebu'l-Al'dir</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PT Sans Narrow"/>
              <a:buNone/>
            </a:pPr>
            <a:r>
              <a:rPr lang="tr" sz="3600" b="1" i="0" u="none" strike="noStrike" cap="none">
                <a:solidFill>
                  <a:schemeClr val="accent1"/>
                </a:solidFill>
                <a:latin typeface="PT Sans Narrow"/>
                <a:ea typeface="PT Sans Narrow"/>
                <a:cs typeface="PT Sans Narrow"/>
                <a:sym typeface="PT Sans Narrow"/>
              </a:rPr>
              <a:t>GİRİŞ KAPISI</a:t>
            </a:r>
          </a:p>
        </p:txBody>
      </p:sp>
      <p:sp>
        <p:nvSpPr>
          <p:cNvPr id="298" name="Shape 298"/>
          <p:cNvSpPr txBox="1">
            <a:spLocks noGrp="1"/>
          </p:cNvSpPr>
          <p:nvPr>
            <p:ph type="body" idx="1"/>
          </p:nvPr>
        </p:nvSpPr>
        <p:spPr>
          <a:xfrm>
            <a:off x="311700" y="1266325"/>
            <a:ext cx="8520599" cy="33027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r>
              <a:rPr lang="tr" sz="1200" b="1" i="0" u="none" strike="noStrike" cap="none">
                <a:solidFill>
                  <a:srgbClr val="231F20"/>
                </a:solidFill>
                <a:highlight>
                  <a:srgbClr val="FFFFFF"/>
                </a:highlight>
                <a:latin typeface="Arial"/>
                <a:ea typeface="Arial"/>
                <a:cs typeface="Arial"/>
                <a:sym typeface="Arial"/>
              </a:rPr>
              <a:t> </a:t>
            </a:r>
            <a:r>
              <a:rPr lang="tr" sz="2400" b="0" i="0" u="none" strike="noStrike" cap="none">
                <a:solidFill>
                  <a:srgbClr val="231F20"/>
                </a:solidFill>
                <a:highlight>
                  <a:srgbClr val="FFFFFF"/>
                </a:highlight>
                <a:latin typeface="Arial"/>
                <a:ea typeface="Arial"/>
                <a:cs typeface="Arial"/>
                <a:sym typeface="Arial"/>
              </a:rPr>
              <a:t>Giriş kapısının üzerine, namazın farziyyetini ve önemini bildiren, veya açılmış cennet kapılarının olduğunu bildiren ayetler yazılır. Camiye gelen Müslümanları bu ayetler karşılar.</a:t>
            </a:r>
          </a:p>
          <a:p>
            <a:pPr marL="0" marR="0" lvl="0" indent="0" algn="l" rtl="0">
              <a:lnSpc>
                <a:spcPct val="115000"/>
              </a:lnSpc>
              <a:spcBef>
                <a:spcPts val="1600"/>
              </a:spcBef>
              <a:spcAft>
                <a:spcPts val="0"/>
              </a:spcAft>
              <a:buClr>
                <a:schemeClr val="dk2"/>
              </a:buClr>
              <a:buSzPct val="25000"/>
              <a:buFont typeface="Open Sans"/>
              <a:buNone/>
            </a:pPr>
            <a:endParaRPr sz="2400" b="0" i="0" u="none" strike="noStrike" cap="none">
              <a:solidFill>
                <a:srgbClr val="231F20"/>
              </a:solidFill>
              <a:highlight>
                <a:srgbClr val="FFFFFF"/>
              </a:highlight>
              <a:latin typeface="Arial"/>
              <a:ea typeface="Arial"/>
              <a:cs typeface="Arial"/>
              <a:sym typeface="Arial"/>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4" name="Shape 304"/>
          <p:cNvSpPr txBox="1">
            <a:spLocks noGrp="1"/>
          </p:cNvSpPr>
          <p:nvPr>
            <p:ph type="body" idx="1"/>
          </p:nvPr>
        </p:nvSpPr>
        <p:spPr>
          <a:xfrm>
            <a:off x="4307825" y="1266325"/>
            <a:ext cx="4524600" cy="33027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r>
              <a:rPr lang="tr" sz="3600" b="1" i="0" u="none" strike="noStrike" cap="none">
                <a:solidFill>
                  <a:schemeClr val="accent1"/>
                </a:solidFill>
                <a:latin typeface="PT Sans Narrow"/>
                <a:ea typeface="PT Sans Narrow"/>
                <a:cs typeface="PT Sans Narrow"/>
                <a:sym typeface="PT Sans Narrow"/>
              </a:rPr>
              <a:t>MURAT PAŞA CAMİİ(NAKŞİBENDİYYE )</a:t>
            </a:r>
          </a:p>
          <a:p>
            <a:pPr marL="0" marR="0" lvl="0" indent="0" algn="l" rtl="0">
              <a:lnSpc>
                <a:spcPct val="115000"/>
              </a:lnSpc>
              <a:spcBef>
                <a:spcPts val="1600"/>
              </a:spcBef>
              <a:spcAft>
                <a:spcPts val="0"/>
              </a:spcAft>
              <a:buClr>
                <a:schemeClr val="dk2"/>
              </a:buClr>
              <a:buSzPct val="25000"/>
              <a:buFont typeface="Open Sans"/>
              <a:buNone/>
            </a:pPr>
            <a:r>
              <a:rPr lang="tr" sz="3600" b="1" i="0" u="none" strike="noStrike" cap="none">
                <a:solidFill>
                  <a:schemeClr val="accent1"/>
                </a:solidFill>
                <a:latin typeface="PT Sans Narrow"/>
                <a:ea typeface="PT Sans Narrow"/>
                <a:cs typeface="PT Sans Narrow"/>
                <a:sym typeface="PT Sans Narrow"/>
              </a:rPr>
              <a:t>ŞAM</a:t>
            </a:r>
          </a:p>
          <a:p>
            <a:pPr marL="0" marR="0" lvl="0" indent="0" algn="l" rtl="0">
              <a:lnSpc>
                <a:spcPct val="115000"/>
              </a:lnSpc>
              <a:spcBef>
                <a:spcPts val="1600"/>
              </a:spcBef>
              <a:spcAft>
                <a:spcPts val="0"/>
              </a:spcAft>
              <a:buClr>
                <a:schemeClr val="dk2"/>
              </a:buClr>
              <a:buSzPct val="25000"/>
              <a:buFont typeface="Open Sans"/>
              <a:buNone/>
            </a:pPr>
            <a:r>
              <a:rPr lang="tr" sz="3600" b="1" i="0" u="none" strike="noStrike" cap="none">
                <a:solidFill>
                  <a:schemeClr val="accent1"/>
                </a:solidFill>
                <a:latin typeface="PT Sans Narrow"/>
                <a:ea typeface="PT Sans Narrow"/>
                <a:cs typeface="PT Sans Narrow"/>
                <a:sym typeface="PT Sans Narrow"/>
              </a:rPr>
              <a:t>1568</a:t>
            </a:r>
          </a:p>
        </p:txBody>
      </p:sp>
      <p:pic>
        <p:nvPicPr>
          <p:cNvPr id="305" name="Shape 305"/>
          <p:cNvPicPr preferRelativeResize="0"/>
          <p:nvPr/>
        </p:nvPicPr>
        <p:blipFill rotWithShape="1">
          <a:blip r:embed="rId3">
            <a:alphaModFix/>
          </a:blip>
          <a:srcRect/>
          <a:stretch/>
        </p:blipFill>
        <p:spPr>
          <a:xfrm>
            <a:off x="86923" y="173625"/>
            <a:ext cx="3214373" cy="4796275"/>
          </a:xfrm>
          <a:prstGeom prst="rect">
            <a:avLst/>
          </a:prstGeom>
          <a:noFill/>
          <a:ln>
            <a:noFill/>
          </a:ln>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accent1"/>
              </a:buClr>
              <a:buSzPct val="25000"/>
              <a:buFont typeface="PT Sans Narrow"/>
              <a:buNone/>
            </a:pPr>
            <a:r>
              <a:rPr lang="tr" sz="3600" b="1" i="0" u="none" strike="noStrike" cap="none">
                <a:solidFill>
                  <a:schemeClr val="accent1"/>
                </a:solidFill>
                <a:latin typeface="PT Sans Narrow"/>
                <a:ea typeface="PT Sans Narrow"/>
                <a:cs typeface="PT Sans Narrow"/>
                <a:sym typeface="PT Sans Narrow"/>
              </a:rPr>
              <a:t>EL HAMRA SARAYI/İSPANYA/1232 </a:t>
            </a:r>
          </a:p>
        </p:txBody>
      </p:sp>
      <p:sp>
        <p:nvSpPr>
          <p:cNvPr id="311" name="Shape 311"/>
          <p:cNvSpPr txBox="1">
            <a:spLocks noGrp="1"/>
          </p:cNvSpPr>
          <p:nvPr>
            <p:ph type="body" idx="1"/>
          </p:nvPr>
        </p:nvSpPr>
        <p:spPr>
          <a:xfrm>
            <a:off x="1753725" y="1266325"/>
            <a:ext cx="6002700" cy="33027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endParaRPr sz="1800" b="0" i="0" u="none" strike="noStrike" cap="none">
              <a:solidFill>
                <a:schemeClr val="dk2"/>
              </a:solidFill>
              <a:latin typeface="Open Sans"/>
              <a:ea typeface="Open Sans"/>
              <a:cs typeface="Open Sans"/>
              <a:sym typeface="Open Sans"/>
            </a:endParaRPr>
          </a:p>
        </p:txBody>
      </p:sp>
      <p:pic>
        <p:nvPicPr>
          <p:cNvPr id="312" name="Shape 312"/>
          <p:cNvPicPr preferRelativeResize="0"/>
          <p:nvPr/>
        </p:nvPicPr>
        <p:blipFill rotWithShape="1">
          <a:blip r:embed="rId3">
            <a:alphaModFix/>
          </a:blip>
          <a:srcRect/>
          <a:stretch/>
        </p:blipFill>
        <p:spPr>
          <a:xfrm>
            <a:off x="1589400" y="1152425"/>
            <a:ext cx="6096000" cy="4057650"/>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PT Sans Narrow"/>
              <a:buNone/>
            </a:pPr>
            <a:r>
              <a:rPr lang="tr" sz="3600" b="1" i="0" u="none" strike="noStrike" cap="none">
                <a:solidFill>
                  <a:schemeClr val="accent1"/>
                </a:solidFill>
                <a:latin typeface="PT Sans Narrow"/>
                <a:ea typeface="PT Sans Narrow"/>
                <a:cs typeface="PT Sans Narrow"/>
                <a:sym typeface="PT Sans Narrow"/>
              </a:rPr>
              <a:t>MİHRAP</a:t>
            </a:r>
          </a:p>
        </p:txBody>
      </p:sp>
      <p:sp>
        <p:nvSpPr>
          <p:cNvPr id="318" name="Shape 318"/>
          <p:cNvSpPr txBox="1">
            <a:spLocks noGrp="1"/>
          </p:cNvSpPr>
          <p:nvPr>
            <p:ph type="body" idx="1"/>
          </p:nvPr>
        </p:nvSpPr>
        <p:spPr>
          <a:xfrm>
            <a:off x="311700" y="1266325"/>
            <a:ext cx="8520599" cy="33027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r>
              <a:rPr lang="tr" sz="2400" b="1" i="0" u="none" strike="noStrike" cap="none">
                <a:solidFill>
                  <a:srgbClr val="231F20"/>
                </a:solidFill>
                <a:highlight>
                  <a:srgbClr val="FFFFFF"/>
                </a:highlight>
                <a:latin typeface="Arial"/>
                <a:ea typeface="Arial"/>
                <a:cs typeface="Arial"/>
                <a:sym typeface="Arial"/>
              </a:rPr>
              <a:t> </a:t>
            </a:r>
            <a:r>
              <a:rPr lang="tr" sz="2400" b="0" i="0" u="none" strike="noStrike" cap="none">
                <a:solidFill>
                  <a:srgbClr val="231F20"/>
                </a:solidFill>
                <a:highlight>
                  <a:srgbClr val="FFFFFF"/>
                </a:highlight>
                <a:latin typeface="Arial"/>
                <a:ea typeface="Arial"/>
                <a:cs typeface="Arial"/>
                <a:sym typeface="Arial"/>
              </a:rPr>
              <a:t>Mihrapın üzerinde yer alan ayet çoğunlukla mermere   işlenmiştir.Mihrâb kıble yönünde olduğu için, kıble olarak yönümüzü Mescid-i Harâm tarafına dönmemizi bildiren (el-Bakara 2/144; Âl-i İmrân 3/37 veya 39) ayetler yazılır. Mihrâpın kenarlarını donatacak şekilde Ayetel-kursi yazılmaktadır.</a:t>
            </a:r>
          </a:p>
          <a:p>
            <a:pPr marL="0" marR="0" lvl="0" indent="0" algn="l" rtl="0">
              <a:lnSpc>
                <a:spcPct val="115000"/>
              </a:lnSpc>
              <a:spcBef>
                <a:spcPts val="1600"/>
              </a:spcBef>
              <a:spcAft>
                <a:spcPts val="0"/>
              </a:spcAft>
              <a:buClr>
                <a:schemeClr val="dk2"/>
              </a:buClr>
              <a:buSzPct val="25000"/>
              <a:buFont typeface="Open Sans"/>
              <a:buNone/>
            </a:pPr>
            <a:endParaRPr sz="2400" b="0" i="0" u="none" strike="noStrike" cap="none">
              <a:solidFill>
                <a:schemeClr val="dk2"/>
              </a:solidFill>
              <a:latin typeface="Open Sans"/>
              <a:ea typeface="Open Sans"/>
              <a:cs typeface="Open Sans"/>
              <a:sym typeface="Open Sans"/>
            </a:endParaRP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4343100" y="1266325"/>
            <a:ext cx="4489199" cy="3302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Open Sans"/>
              <a:buNone/>
            </a:pPr>
            <a:r>
              <a:rPr lang="tr" sz="3600" b="1" i="0" u="none" strike="noStrike" cap="none">
                <a:solidFill>
                  <a:schemeClr val="accent1"/>
                </a:solidFill>
                <a:latin typeface="PT Sans Narrow"/>
                <a:ea typeface="PT Sans Narrow"/>
                <a:cs typeface="PT Sans Narrow"/>
                <a:sym typeface="PT Sans Narrow"/>
              </a:rPr>
              <a:t>SULTAN AHMET CAMİİ</a:t>
            </a:r>
          </a:p>
          <a:p>
            <a:pPr marL="0" marR="0" lvl="0" indent="0" algn="l" rtl="0">
              <a:lnSpc>
                <a:spcPct val="100000"/>
              </a:lnSpc>
              <a:spcBef>
                <a:spcPts val="0"/>
              </a:spcBef>
              <a:spcAft>
                <a:spcPts val="0"/>
              </a:spcAft>
              <a:buClr>
                <a:schemeClr val="dk2"/>
              </a:buClr>
              <a:buSzPct val="25000"/>
              <a:buFont typeface="Open Sans"/>
              <a:buNone/>
            </a:pPr>
            <a:endParaRPr sz="3600" b="1" i="0" u="none" strike="noStrike" cap="none">
              <a:solidFill>
                <a:schemeClr val="accent1"/>
              </a:solidFill>
              <a:latin typeface="PT Sans Narrow"/>
              <a:ea typeface="PT Sans Narrow"/>
              <a:cs typeface="PT Sans Narrow"/>
              <a:sym typeface="PT Sans Narrow"/>
            </a:endParaRPr>
          </a:p>
          <a:p>
            <a:pPr marL="0" marR="0" lvl="0" indent="0" algn="l" rtl="0">
              <a:lnSpc>
                <a:spcPct val="100000"/>
              </a:lnSpc>
              <a:spcBef>
                <a:spcPts val="0"/>
              </a:spcBef>
              <a:spcAft>
                <a:spcPts val="0"/>
              </a:spcAft>
              <a:buClr>
                <a:schemeClr val="dk2"/>
              </a:buClr>
              <a:buSzPct val="25000"/>
              <a:buFont typeface="Open Sans"/>
              <a:buNone/>
            </a:pPr>
            <a:r>
              <a:rPr lang="tr" sz="3600" b="1" i="0" u="none" strike="noStrike" cap="none">
                <a:solidFill>
                  <a:schemeClr val="accent1"/>
                </a:solidFill>
                <a:latin typeface="PT Sans Narrow"/>
                <a:ea typeface="PT Sans Narrow"/>
                <a:cs typeface="PT Sans Narrow"/>
                <a:sym typeface="PT Sans Narrow"/>
              </a:rPr>
              <a:t>İSTANBUL</a:t>
            </a:r>
          </a:p>
          <a:p>
            <a:pPr marL="0" marR="0" lvl="0" indent="0" algn="l" rtl="0">
              <a:lnSpc>
                <a:spcPct val="100000"/>
              </a:lnSpc>
              <a:spcBef>
                <a:spcPts val="0"/>
              </a:spcBef>
              <a:spcAft>
                <a:spcPts val="0"/>
              </a:spcAft>
              <a:buClr>
                <a:schemeClr val="dk2"/>
              </a:buClr>
              <a:buSzPct val="25000"/>
              <a:buFont typeface="Open Sans"/>
              <a:buNone/>
            </a:pPr>
            <a:endParaRPr sz="3600" b="1" i="0" u="none" strike="noStrike" cap="none">
              <a:solidFill>
                <a:schemeClr val="accent1"/>
              </a:solidFill>
              <a:latin typeface="PT Sans Narrow"/>
              <a:ea typeface="PT Sans Narrow"/>
              <a:cs typeface="PT Sans Narrow"/>
              <a:sym typeface="PT Sans Narrow"/>
            </a:endParaRPr>
          </a:p>
          <a:p>
            <a:pPr marL="0" marR="0" lvl="0" indent="0" algn="l" rtl="0">
              <a:lnSpc>
                <a:spcPct val="100000"/>
              </a:lnSpc>
              <a:spcBef>
                <a:spcPts val="0"/>
              </a:spcBef>
              <a:spcAft>
                <a:spcPts val="0"/>
              </a:spcAft>
              <a:buClr>
                <a:schemeClr val="dk2"/>
              </a:buClr>
              <a:buSzPct val="25000"/>
              <a:buFont typeface="Open Sans"/>
              <a:buNone/>
            </a:pPr>
            <a:r>
              <a:rPr lang="tr" sz="3600" b="1" i="0" u="none" strike="noStrike" cap="none">
                <a:solidFill>
                  <a:schemeClr val="accent1"/>
                </a:solidFill>
                <a:latin typeface="PT Sans Narrow"/>
                <a:ea typeface="PT Sans Narrow"/>
                <a:cs typeface="PT Sans Narrow"/>
                <a:sym typeface="PT Sans Narrow"/>
              </a:rPr>
              <a:t>1609</a:t>
            </a:r>
          </a:p>
        </p:txBody>
      </p:sp>
      <p:pic>
        <p:nvPicPr>
          <p:cNvPr id="324" name="Shape 324"/>
          <p:cNvPicPr preferRelativeResize="0"/>
          <p:nvPr/>
        </p:nvPicPr>
        <p:blipFill rotWithShape="1">
          <a:blip r:embed="rId3">
            <a:alphaModFix/>
          </a:blip>
          <a:srcRect/>
          <a:stretch/>
        </p:blipFill>
        <p:spPr>
          <a:xfrm>
            <a:off x="167486" y="0"/>
            <a:ext cx="4043474" cy="5143499"/>
          </a:xfrm>
          <a:prstGeom prst="rect">
            <a:avLst/>
          </a:prstGeom>
          <a:noFill/>
          <a:ln>
            <a:noFill/>
          </a:ln>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PT Sans Narrow"/>
              <a:buNone/>
            </a:pPr>
            <a:r>
              <a:rPr lang="tr" sz="3600" b="1" i="0" u="none" strike="noStrike" cap="none">
                <a:solidFill>
                  <a:schemeClr val="accent1"/>
                </a:solidFill>
                <a:latin typeface="PT Sans Narrow"/>
                <a:ea typeface="PT Sans Narrow"/>
                <a:cs typeface="PT Sans Narrow"/>
                <a:sym typeface="PT Sans Narrow"/>
              </a:rPr>
              <a:t>MİNBER</a:t>
            </a:r>
          </a:p>
        </p:txBody>
      </p:sp>
      <p:sp>
        <p:nvSpPr>
          <p:cNvPr id="330" name="Shape 330"/>
          <p:cNvSpPr txBox="1">
            <a:spLocks noGrp="1"/>
          </p:cNvSpPr>
          <p:nvPr>
            <p:ph type="body" idx="1"/>
          </p:nvPr>
        </p:nvSpPr>
        <p:spPr>
          <a:xfrm>
            <a:off x="311700" y="1207475"/>
            <a:ext cx="8520599" cy="33027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r>
              <a:rPr lang="tr" sz="2400" b="0" i="0" u="none" strike="noStrike" cap="none">
                <a:solidFill>
                  <a:srgbClr val="231F20"/>
                </a:solidFill>
                <a:highlight>
                  <a:srgbClr val="FFFFFF"/>
                </a:highlight>
                <a:latin typeface="Arial"/>
                <a:ea typeface="Arial"/>
                <a:cs typeface="Arial"/>
                <a:sym typeface="Arial"/>
              </a:rPr>
              <a:t>Minber kapısının</a:t>
            </a:r>
          </a:p>
          <a:p>
            <a:pPr marL="0" marR="0" lvl="0" indent="0" algn="l" rtl="0">
              <a:lnSpc>
                <a:spcPct val="115000"/>
              </a:lnSpc>
              <a:spcBef>
                <a:spcPts val="1600"/>
              </a:spcBef>
              <a:spcAft>
                <a:spcPts val="0"/>
              </a:spcAft>
              <a:buClr>
                <a:schemeClr val="dk2"/>
              </a:buClr>
              <a:buSzPct val="25000"/>
              <a:buFont typeface="Open Sans"/>
              <a:buNone/>
            </a:pPr>
            <a:r>
              <a:rPr lang="tr" sz="2400" b="0" i="0" u="none" strike="noStrike" cap="none">
                <a:solidFill>
                  <a:srgbClr val="231F20"/>
                </a:solidFill>
                <a:highlight>
                  <a:srgbClr val="FFFFFF"/>
                </a:highlight>
                <a:latin typeface="Arial"/>
                <a:ea typeface="Arial"/>
                <a:cs typeface="Arial"/>
                <a:sym typeface="Arial"/>
              </a:rPr>
              <a:t>üzerine genellikle besmele veya</a:t>
            </a:r>
          </a:p>
          <a:p>
            <a:pPr marL="0" marR="0" lvl="0" indent="0" algn="l" rtl="0">
              <a:lnSpc>
                <a:spcPct val="115000"/>
              </a:lnSpc>
              <a:spcBef>
                <a:spcPts val="1600"/>
              </a:spcBef>
              <a:spcAft>
                <a:spcPts val="0"/>
              </a:spcAft>
              <a:buClr>
                <a:schemeClr val="dk2"/>
              </a:buClr>
              <a:buSzPct val="25000"/>
              <a:buFont typeface="Open Sans"/>
              <a:buNone/>
            </a:pPr>
            <a:r>
              <a:rPr lang="tr" sz="2400" b="0" i="0" u="none" strike="noStrike" cap="none">
                <a:solidFill>
                  <a:srgbClr val="231F20"/>
                </a:solidFill>
                <a:highlight>
                  <a:srgbClr val="FFFFFF"/>
                </a:highlight>
                <a:latin typeface="Arial"/>
                <a:ea typeface="Arial"/>
                <a:cs typeface="Arial"/>
                <a:sym typeface="Arial"/>
              </a:rPr>
              <a:t>Kelime-i tevhit yazılmaktadır.</a:t>
            </a:r>
          </a:p>
          <a:p>
            <a:pPr marL="0" marR="0" lvl="0" indent="0" algn="l" rtl="0">
              <a:lnSpc>
                <a:spcPct val="115000"/>
              </a:lnSpc>
              <a:spcBef>
                <a:spcPts val="1600"/>
              </a:spcBef>
              <a:spcAft>
                <a:spcPts val="0"/>
              </a:spcAft>
              <a:buClr>
                <a:schemeClr val="dk2"/>
              </a:buClr>
              <a:buSzPct val="25000"/>
              <a:buFont typeface="Open Sans"/>
              <a:buNone/>
            </a:pPr>
            <a:endParaRPr sz="2400" b="0" i="0" u="none" strike="noStrike" cap="none">
              <a:solidFill>
                <a:srgbClr val="231F20"/>
              </a:solidFill>
              <a:highlight>
                <a:srgbClr val="FFFFFF"/>
              </a:highlight>
              <a:latin typeface="Arial"/>
              <a:ea typeface="Arial"/>
              <a:cs typeface="Arial"/>
              <a:sym typeface="Arial"/>
            </a:endParaRP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PT Sans Narrow"/>
              <a:buNone/>
            </a:pPr>
            <a:endParaRPr sz="3600" b="1" i="0" u="none" strike="noStrike" cap="none">
              <a:solidFill>
                <a:schemeClr val="accent1"/>
              </a:solidFill>
              <a:latin typeface="PT Sans Narrow"/>
              <a:ea typeface="PT Sans Narrow"/>
              <a:cs typeface="PT Sans Narrow"/>
              <a:sym typeface="PT Sans Narrow"/>
            </a:endParaRPr>
          </a:p>
        </p:txBody>
      </p:sp>
      <p:sp>
        <p:nvSpPr>
          <p:cNvPr id="336" name="Shape 336"/>
          <p:cNvSpPr txBox="1">
            <a:spLocks noGrp="1"/>
          </p:cNvSpPr>
          <p:nvPr>
            <p:ph type="body" idx="1"/>
          </p:nvPr>
        </p:nvSpPr>
        <p:spPr>
          <a:xfrm>
            <a:off x="5411475" y="445025"/>
            <a:ext cx="3420900" cy="4124100"/>
          </a:xfrm>
          <a:prstGeom prst="rect">
            <a:avLst/>
          </a:prstGeom>
          <a:solidFill>
            <a:srgbClr val="FFFFFF"/>
          </a:solidFill>
          <a:ln w="9525" cap="flat" cmpd="sng">
            <a:solidFill>
              <a:srgbClr val="FF9900">
                <a:alpha val="0"/>
              </a:srgbClr>
            </a:solidFill>
            <a:prstDash val="solid"/>
            <a:round/>
            <a:headEnd type="none" w="med" len="med"/>
            <a:tailEnd type="none" w="med" len="med"/>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r>
              <a:rPr lang="tr" sz="2400" b="1">
                <a:solidFill>
                  <a:srgbClr val="FF9900"/>
                </a:solidFill>
              </a:rPr>
              <a:t>MESCİD-İ NEBEVİ</a:t>
            </a:r>
          </a:p>
          <a:p>
            <a:pPr marL="0" marR="0" lvl="0" indent="0" algn="l" rtl="0">
              <a:lnSpc>
                <a:spcPct val="115000"/>
              </a:lnSpc>
              <a:spcBef>
                <a:spcPts val="0"/>
              </a:spcBef>
              <a:spcAft>
                <a:spcPts val="0"/>
              </a:spcAft>
              <a:buClr>
                <a:schemeClr val="dk2"/>
              </a:buClr>
              <a:buSzPct val="25000"/>
              <a:buFont typeface="Open Sans"/>
              <a:buNone/>
            </a:pPr>
            <a:endParaRPr sz="2400" b="1">
              <a:solidFill>
                <a:srgbClr val="FF9900"/>
              </a:solidFill>
            </a:endParaRPr>
          </a:p>
          <a:p>
            <a:pPr marL="0" marR="0" lvl="0" indent="0" algn="l" rtl="0">
              <a:lnSpc>
                <a:spcPct val="115000"/>
              </a:lnSpc>
              <a:spcBef>
                <a:spcPts val="0"/>
              </a:spcBef>
              <a:spcAft>
                <a:spcPts val="0"/>
              </a:spcAft>
              <a:buClr>
                <a:schemeClr val="dk2"/>
              </a:buClr>
              <a:buSzPct val="25000"/>
              <a:buFont typeface="Open Sans"/>
              <a:buNone/>
            </a:pPr>
            <a:endParaRPr sz="2400" b="1">
              <a:solidFill>
                <a:srgbClr val="FF9900"/>
              </a:solidFill>
            </a:endParaRPr>
          </a:p>
          <a:p>
            <a:pPr marL="0" marR="0" lvl="0" indent="0" algn="l" rtl="0">
              <a:lnSpc>
                <a:spcPct val="115000"/>
              </a:lnSpc>
              <a:spcBef>
                <a:spcPts val="0"/>
              </a:spcBef>
              <a:spcAft>
                <a:spcPts val="0"/>
              </a:spcAft>
              <a:buClr>
                <a:schemeClr val="dk2"/>
              </a:buClr>
              <a:buSzPct val="25000"/>
              <a:buFont typeface="Open Sans"/>
              <a:buNone/>
            </a:pPr>
            <a:r>
              <a:rPr lang="tr" sz="2400" b="1">
                <a:solidFill>
                  <a:srgbClr val="FF9900"/>
                </a:solidFill>
              </a:rPr>
              <a:t>MEDİNE</a:t>
            </a:r>
          </a:p>
          <a:p>
            <a:pPr marL="0" marR="0" lvl="0" indent="0" algn="l" rtl="0">
              <a:lnSpc>
                <a:spcPct val="115000"/>
              </a:lnSpc>
              <a:spcBef>
                <a:spcPts val="0"/>
              </a:spcBef>
              <a:spcAft>
                <a:spcPts val="0"/>
              </a:spcAft>
              <a:buClr>
                <a:schemeClr val="dk2"/>
              </a:buClr>
              <a:buSzPct val="25000"/>
              <a:buFont typeface="Open Sans"/>
              <a:buNone/>
            </a:pPr>
            <a:endParaRPr sz="2400" b="1">
              <a:solidFill>
                <a:srgbClr val="FF9900"/>
              </a:solidFill>
            </a:endParaRPr>
          </a:p>
          <a:p>
            <a:pPr marL="0" marR="0" lvl="0" indent="0" algn="l" rtl="0">
              <a:lnSpc>
                <a:spcPct val="115000"/>
              </a:lnSpc>
              <a:spcBef>
                <a:spcPts val="0"/>
              </a:spcBef>
              <a:spcAft>
                <a:spcPts val="0"/>
              </a:spcAft>
              <a:buClr>
                <a:schemeClr val="dk2"/>
              </a:buClr>
              <a:buSzPct val="25000"/>
              <a:buFont typeface="Open Sans"/>
              <a:buNone/>
            </a:pPr>
            <a:endParaRPr sz="2400" b="1">
              <a:solidFill>
                <a:srgbClr val="FF9900"/>
              </a:solidFill>
            </a:endParaRPr>
          </a:p>
          <a:p>
            <a:pPr marL="0" marR="0" lvl="0" indent="0" algn="l" rtl="0">
              <a:lnSpc>
                <a:spcPct val="115000"/>
              </a:lnSpc>
              <a:spcBef>
                <a:spcPts val="0"/>
              </a:spcBef>
              <a:spcAft>
                <a:spcPts val="0"/>
              </a:spcAft>
              <a:buClr>
                <a:schemeClr val="dk2"/>
              </a:buClr>
              <a:buSzPct val="25000"/>
              <a:buFont typeface="Open Sans"/>
              <a:buNone/>
            </a:pPr>
            <a:r>
              <a:rPr lang="tr" sz="2400" b="1">
                <a:solidFill>
                  <a:srgbClr val="FF9900"/>
                </a:solidFill>
              </a:rPr>
              <a:t>622</a:t>
            </a:r>
          </a:p>
        </p:txBody>
      </p:sp>
      <p:pic>
        <p:nvPicPr>
          <p:cNvPr id="337" name="Shape 337"/>
          <p:cNvPicPr preferRelativeResize="0"/>
          <p:nvPr/>
        </p:nvPicPr>
        <p:blipFill>
          <a:blip r:embed="rId3">
            <a:alphaModFix/>
          </a:blip>
          <a:stretch>
            <a:fillRect/>
          </a:stretch>
        </p:blipFill>
        <p:spPr>
          <a:xfrm>
            <a:off x="269750" y="445025"/>
            <a:ext cx="4994775" cy="4009874"/>
          </a:xfrm>
          <a:prstGeom prst="rect">
            <a:avLst/>
          </a:prstGeom>
          <a:noFill/>
          <a:ln>
            <a:noFill/>
          </a:ln>
        </p:spPr>
      </p:pic>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PT Sans Narrow"/>
              <a:buNone/>
            </a:pPr>
            <a:r>
              <a:rPr lang="tr" sz="3600" b="1" i="0" u="none" strike="noStrike" cap="none">
                <a:solidFill>
                  <a:schemeClr val="accent1"/>
                </a:solidFill>
                <a:latin typeface="PT Sans Narrow"/>
                <a:ea typeface="PT Sans Narrow"/>
                <a:cs typeface="PT Sans Narrow"/>
                <a:sym typeface="PT Sans Narrow"/>
              </a:rPr>
              <a:t>KUBBE</a:t>
            </a:r>
          </a:p>
        </p:txBody>
      </p:sp>
      <p:sp>
        <p:nvSpPr>
          <p:cNvPr id="343" name="Shape 343"/>
          <p:cNvSpPr txBox="1">
            <a:spLocks noGrp="1"/>
          </p:cNvSpPr>
          <p:nvPr>
            <p:ph type="body" idx="1"/>
          </p:nvPr>
        </p:nvSpPr>
        <p:spPr>
          <a:xfrm>
            <a:off x="405875" y="1254575"/>
            <a:ext cx="8520599" cy="33027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r>
              <a:rPr lang="tr" sz="2400" b="0" i="0" u="none" strike="noStrike" cap="none">
                <a:solidFill>
                  <a:srgbClr val="231F20"/>
                </a:solidFill>
                <a:highlight>
                  <a:srgbClr val="FFFFFF"/>
                </a:highlight>
                <a:latin typeface="Arial"/>
                <a:ea typeface="Arial"/>
                <a:cs typeface="Arial"/>
                <a:sym typeface="Arial"/>
              </a:rPr>
              <a:t>Kubbeye daire şeklinde istifli olarak</a:t>
            </a:r>
          </a:p>
          <a:p>
            <a:pPr marL="0" marR="0" lvl="0" indent="0" algn="l" rtl="0">
              <a:lnSpc>
                <a:spcPct val="115000"/>
              </a:lnSpc>
              <a:spcBef>
                <a:spcPts val="1600"/>
              </a:spcBef>
              <a:spcAft>
                <a:spcPts val="0"/>
              </a:spcAft>
              <a:buClr>
                <a:schemeClr val="dk2"/>
              </a:buClr>
              <a:buSzPct val="25000"/>
              <a:buFont typeface="Open Sans"/>
              <a:buNone/>
            </a:pPr>
            <a:r>
              <a:rPr lang="tr" sz="2400" b="0" i="0" u="none" strike="noStrike" cap="none">
                <a:solidFill>
                  <a:srgbClr val="231F20"/>
                </a:solidFill>
                <a:highlight>
                  <a:srgbClr val="FFFFFF"/>
                </a:highlight>
                <a:latin typeface="Arial"/>
                <a:ea typeface="Arial"/>
                <a:cs typeface="Arial"/>
                <a:sym typeface="Arial"/>
              </a:rPr>
              <a:t>Kur’an’dan ayetler veya kısa</a:t>
            </a:r>
          </a:p>
          <a:p>
            <a:pPr marL="0" marR="0" lvl="0" indent="0" algn="l" rtl="0">
              <a:lnSpc>
                <a:spcPct val="115000"/>
              </a:lnSpc>
              <a:spcBef>
                <a:spcPts val="1600"/>
              </a:spcBef>
              <a:spcAft>
                <a:spcPts val="0"/>
              </a:spcAft>
              <a:buClr>
                <a:schemeClr val="dk2"/>
              </a:buClr>
              <a:buSzPct val="25000"/>
              <a:buFont typeface="Open Sans"/>
              <a:buNone/>
            </a:pPr>
            <a:r>
              <a:rPr lang="tr" sz="2400" b="0" i="0" u="none" strike="noStrike" cap="none">
                <a:solidFill>
                  <a:srgbClr val="231F20"/>
                </a:solidFill>
                <a:highlight>
                  <a:srgbClr val="FFFFFF"/>
                </a:highlight>
                <a:latin typeface="Arial"/>
                <a:ea typeface="Arial"/>
                <a:cs typeface="Arial"/>
                <a:sym typeface="Arial"/>
              </a:rPr>
              <a:t>sureler yazılmaktadır.</a:t>
            </a:r>
          </a:p>
          <a:p>
            <a:pPr marL="0" marR="0" lvl="0" indent="0" algn="l" rtl="0">
              <a:lnSpc>
                <a:spcPct val="115000"/>
              </a:lnSpc>
              <a:spcBef>
                <a:spcPts val="1600"/>
              </a:spcBef>
              <a:spcAft>
                <a:spcPts val="0"/>
              </a:spcAft>
              <a:buClr>
                <a:schemeClr val="dk2"/>
              </a:buClr>
              <a:buSzPct val="25000"/>
              <a:buFont typeface="Open Sans"/>
              <a:buNone/>
            </a:pPr>
            <a:endParaRPr sz="2400" b="0" i="0" u="none" strike="noStrike" cap="none">
              <a:solidFill>
                <a:srgbClr val="231F20"/>
              </a:solidFill>
              <a:highlight>
                <a:srgbClr val="FFFFFF"/>
              </a:highlight>
              <a:latin typeface="Arial"/>
              <a:ea typeface="Arial"/>
              <a:cs typeface="Arial"/>
              <a:sym typeface="Arial"/>
            </a:endParaRP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endParaRPr/>
          </a:p>
        </p:txBody>
      </p:sp>
      <p:sp>
        <p:nvSpPr>
          <p:cNvPr id="349" name="Shape 349"/>
          <p:cNvSpPr txBox="1">
            <a:spLocks noGrp="1"/>
          </p:cNvSpPr>
          <p:nvPr>
            <p:ph type="body" idx="1"/>
          </p:nvPr>
        </p:nvSpPr>
        <p:spPr>
          <a:xfrm>
            <a:off x="6474750" y="233400"/>
            <a:ext cx="2357400" cy="4335600"/>
          </a:xfrm>
          <a:prstGeom prst="rect">
            <a:avLst/>
          </a:prstGeom>
        </p:spPr>
        <p:txBody>
          <a:bodyPr lIns="91425" tIns="91425" rIns="91425" bIns="91425" anchor="t" anchorCtr="0">
            <a:noAutofit/>
          </a:bodyPr>
          <a:lstStyle/>
          <a:p>
            <a:pPr lvl="0" rtl="0">
              <a:spcBef>
                <a:spcPts val="0"/>
              </a:spcBef>
              <a:buNone/>
            </a:pPr>
            <a:endParaRPr sz="2400" b="1">
              <a:solidFill>
                <a:srgbClr val="FF9900"/>
              </a:solidFill>
            </a:endParaRPr>
          </a:p>
          <a:p>
            <a:pPr lvl="0" rtl="0">
              <a:spcBef>
                <a:spcPts val="0"/>
              </a:spcBef>
              <a:buNone/>
            </a:pPr>
            <a:r>
              <a:rPr lang="tr" sz="2400" b="1">
                <a:solidFill>
                  <a:srgbClr val="FF9900"/>
                </a:solidFill>
              </a:rPr>
              <a:t>SELİMİYE CAMİİ</a:t>
            </a:r>
          </a:p>
          <a:p>
            <a:pPr lvl="0" rtl="0">
              <a:spcBef>
                <a:spcPts val="0"/>
              </a:spcBef>
              <a:buNone/>
            </a:pPr>
            <a:r>
              <a:rPr lang="tr" sz="2400" b="1">
                <a:solidFill>
                  <a:srgbClr val="FF9900"/>
                </a:solidFill>
              </a:rPr>
              <a:t>EDİRNE</a:t>
            </a:r>
          </a:p>
          <a:p>
            <a:pPr lvl="0">
              <a:spcBef>
                <a:spcPts val="0"/>
              </a:spcBef>
              <a:buNone/>
            </a:pPr>
            <a:r>
              <a:rPr lang="tr" sz="2400" b="1">
                <a:solidFill>
                  <a:srgbClr val="FF9900"/>
                </a:solidFill>
              </a:rPr>
              <a:t>1574</a:t>
            </a:r>
          </a:p>
        </p:txBody>
      </p:sp>
      <p:pic>
        <p:nvPicPr>
          <p:cNvPr id="350" name="Shape 350"/>
          <p:cNvPicPr preferRelativeResize="0"/>
          <p:nvPr/>
        </p:nvPicPr>
        <p:blipFill>
          <a:blip r:embed="rId3">
            <a:alphaModFix/>
          </a:blip>
          <a:stretch>
            <a:fillRect/>
          </a:stretch>
        </p:blipFill>
        <p:spPr>
          <a:xfrm>
            <a:off x="109175" y="272150"/>
            <a:ext cx="6313725" cy="4159300"/>
          </a:xfrm>
          <a:prstGeom prst="rect">
            <a:avLst/>
          </a:prstGeom>
          <a:noFill/>
          <a:ln>
            <a:noFill/>
          </a:ln>
        </p:spPr>
      </p:pic>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PT Sans Narrow"/>
              <a:buNone/>
            </a:pPr>
            <a:r>
              <a:rPr lang="tr" sz="3600" b="1" i="0" u="none" strike="noStrike" cap="none">
                <a:solidFill>
                  <a:schemeClr val="accent1"/>
                </a:solidFill>
                <a:latin typeface="PT Sans Narrow"/>
                <a:ea typeface="PT Sans Narrow"/>
                <a:cs typeface="PT Sans Narrow"/>
                <a:sym typeface="PT Sans Narrow"/>
              </a:rPr>
              <a:t>İÇ KÖŞELER</a:t>
            </a:r>
          </a:p>
        </p:txBody>
      </p:sp>
      <p:sp>
        <p:nvSpPr>
          <p:cNvPr id="356" name="Shape 356"/>
          <p:cNvSpPr txBox="1">
            <a:spLocks noGrp="1"/>
          </p:cNvSpPr>
          <p:nvPr>
            <p:ph type="body" idx="1"/>
          </p:nvPr>
        </p:nvSpPr>
        <p:spPr>
          <a:xfrm>
            <a:off x="311700" y="1266325"/>
            <a:ext cx="8520599" cy="33027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r>
              <a:rPr lang="tr" sz="1200" b="1" i="0" u="none" strike="noStrike" cap="none">
                <a:solidFill>
                  <a:srgbClr val="231F20"/>
                </a:solidFill>
                <a:highlight>
                  <a:srgbClr val="FFFFFF"/>
                </a:highlight>
                <a:latin typeface="Arial"/>
                <a:ea typeface="Arial"/>
                <a:cs typeface="Arial"/>
                <a:sym typeface="Arial"/>
              </a:rPr>
              <a:t> </a:t>
            </a:r>
            <a:r>
              <a:rPr lang="tr" sz="2400" b="0" i="0" u="none" strike="noStrike" cap="none">
                <a:solidFill>
                  <a:srgbClr val="231F20"/>
                </a:solidFill>
                <a:highlight>
                  <a:srgbClr val="FFFFFF"/>
                </a:highlight>
                <a:latin typeface="Arial"/>
                <a:ea typeface="Arial"/>
                <a:cs typeface="Arial"/>
                <a:sym typeface="Arial"/>
              </a:rPr>
              <a:t>Mihrapın sağından başlayarak Allah (c.c.), soluna doğru Muhammed(sav), Hz. Ebubekir (r.a.), Hz.Ömer (r.a.), Hz. Osman (r.a.),Hz. Ali (r.a.), Hz. Hasan (r.a.),Hz. Hüseyin (r.a.) isimleri daire şeklinde celî sülüs ile yazılmakta veya asılmaktadır.Bilhassa iç köşelerde “Lafza-i Celal ve İsm-İ Nebi” vazgeçilmezdir.</a:t>
            </a:r>
          </a:p>
          <a:p>
            <a:pPr marL="0" marR="0" lvl="0" indent="0" algn="l" rtl="0">
              <a:lnSpc>
                <a:spcPct val="115000"/>
              </a:lnSpc>
              <a:spcBef>
                <a:spcPts val="1600"/>
              </a:spcBef>
              <a:spcAft>
                <a:spcPts val="0"/>
              </a:spcAft>
              <a:buClr>
                <a:schemeClr val="dk2"/>
              </a:buClr>
              <a:buSzPct val="25000"/>
              <a:buFont typeface="Open Sans"/>
              <a:buNone/>
            </a:pPr>
            <a:endParaRPr sz="2400" b="0" i="0" u="none" strike="noStrike" cap="none">
              <a:solidFill>
                <a:srgbClr val="231F20"/>
              </a:solidFill>
              <a:highlight>
                <a:srgbClr val="FFFFFF"/>
              </a:highlight>
              <a:latin typeface="Arial"/>
              <a:ea typeface="Arial"/>
              <a:cs typeface="Arial"/>
              <a:sym typeface="Aria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p:nvPr/>
        </p:nvSpPr>
        <p:spPr>
          <a:xfrm>
            <a:off x="144448" y="218993"/>
            <a:ext cx="8699496" cy="4515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tr" sz="2300" b="0" i="0" u="none">
                <a:solidFill>
                  <a:srgbClr val="000000"/>
                </a:solidFill>
                <a:latin typeface="Arial"/>
                <a:ea typeface="Arial"/>
                <a:cs typeface="Arial"/>
                <a:sym typeface="Arial"/>
              </a:rPr>
              <a:t>Abbasi halifelerinden Musta'sımıya (1299) gelinceye kadar kamış kalemin ağzı düz kesilirmiş. Yakut eğri keserek, Aklam-ı Sitte'yi kurallara bağlayıp, yazı sanatına yeni bir görünüş kazandırmış, diğer hattatlar ise onu izlemek durumunda kalmışlar.</a:t>
            </a:r>
            <a:br>
              <a:rPr lang="tr" sz="2300" b="0" i="0" u="none">
                <a:solidFill>
                  <a:srgbClr val="000000"/>
                </a:solidFill>
                <a:latin typeface="Arial"/>
                <a:ea typeface="Arial"/>
                <a:cs typeface="Arial"/>
                <a:sym typeface="Arial"/>
              </a:rPr>
            </a:br>
            <a:r>
              <a:rPr lang="tr" sz="2300" b="0" i="0" u="none">
                <a:solidFill>
                  <a:srgbClr val="000000"/>
                </a:solidFill>
                <a:latin typeface="Arial"/>
                <a:ea typeface="Arial"/>
                <a:cs typeface="Arial"/>
                <a:sym typeface="Arial"/>
              </a:rPr>
              <a:t>Hat sanatı, Abbasilerden sonra Türklerin ve İranlıların elinde gelişmesini sürdürmüş. Büyük Selçuklulardan Anadolu Selçukluları’na uzanan süreçte hat sanatında kullanılan yazı türlerinde farklılık görülmemektedir. Bu dönemde kullanılan yazı türleri sülüs, nesih, muhakkak ve reyhani'dir. Mevlana Müzesi'nde sergilenen Ebulizz Ömer Bin Ali tarafından muhakkak ve reyhani hattıyla yazılmış olan Kur'an (1206) Selçuklu döneminin seçkin örneklerinden biridir.</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2" name="Shape 362"/>
          <p:cNvSpPr txBox="1">
            <a:spLocks noGrp="1"/>
          </p:cNvSpPr>
          <p:nvPr>
            <p:ph type="body" idx="1"/>
          </p:nvPr>
        </p:nvSpPr>
        <p:spPr>
          <a:xfrm>
            <a:off x="6094400" y="445025"/>
            <a:ext cx="2737800" cy="4124100"/>
          </a:xfrm>
          <a:prstGeom prst="rect">
            <a:avLst/>
          </a:prstGeom>
        </p:spPr>
        <p:txBody>
          <a:bodyPr lIns="91425" tIns="91425" rIns="91425" bIns="91425" anchor="t" anchorCtr="0">
            <a:noAutofit/>
          </a:bodyPr>
          <a:lstStyle/>
          <a:p>
            <a:pPr lvl="0" rtl="0">
              <a:spcBef>
                <a:spcPts val="0"/>
              </a:spcBef>
              <a:buNone/>
            </a:pPr>
            <a:r>
              <a:rPr lang="tr" sz="2400" b="1">
                <a:solidFill>
                  <a:srgbClr val="FF9900"/>
                </a:solidFill>
              </a:rPr>
              <a:t>BEZM-İ ALEM VALİDE SULTAN (DOLMABAHÇE) CAMİİ</a:t>
            </a:r>
          </a:p>
          <a:p>
            <a:pPr lvl="0" rtl="0">
              <a:spcBef>
                <a:spcPts val="0"/>
              </a:spcBef>
              <a:buNone/>
            </a:pPr>
            <a:r>
              <a:rPr lang="tr" sz="2400" b="1">
                <a:solidFill>
                  <a:srgbClr val="FF9900"/>
                </a:solidFill>
              </a:rPr>
              <a:t>İSTANBUL</a:t>
            </a:r>
          </a:p>
          <a:p>
            <a:pPr lvl="0" rtl="0">
              <a:spcBef>
                <a:spcPts val="0"/>
              </a:spcBef>
              <a:buNone/>
            </a:pPr>
            <a:r>
              <a:rPr lang="tr" sz="2400" b="1">
                <a:solidFill>
                  <a:srgbClr val="FF9900"/>
                </a:solidFill>
              </a:rPr>
              <a:t>1855</a:t>
            </a:r>
          </a:p>
          <a:p>
            <a:pPr lvl="0">
              <a:spcBef>
                <a:spcPts val="0"/>
              </a:spcBef>
              <a:buNone/>
            </a:pPr>
            <a:endParaRPr sz="2400" b="1">
              <a:solidFill>
                <a:srgbClr val="FF9900"/>
              </a:solidFill>
            </a:endParaRPr>
          </a:p>
        </p:txBody>
      </p:sp>
      <p:pic>
        <p:nvPicPr>
          <p:cNvPr id="363" name="Shape 363"/>
          <p:cNvPicPr preferRelativeResize="0"/>
          <p:nvPr/>
        </p:nvPicPr>
        <p:blipFill>
          <a:blip r:embed="rId3">
            <a:alphaModFix/>
          </a:blip>
          <a:stretch>
            <a:fillRect/>
          </a:stretch>
        </p:blipFill>
        <p:spPr>
          <a:xfrm>
            <a:off x="458150" y="152400"/>
            <a:ext cx="5567099" cy="4541575"/>
          </a:xfrm>
          <a:prstGeom prst="rect">
            <a:avLst/>
          </a:prstGeom>
          <a:noFill/>
          <a:ln>
            <a:noFill/>
          </a:ln>
        </p:spPr>
      </p:pic>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PT Sans Narrow"/>
              <a:buNone/>
            </a:pPr>
            <a:r>
              <a:rPr lang="tr" sz="3600" b="1" i="0" u="none" strike="noStrike" cap="none">
                <a:solidFill>
                  <a:schemeClr val="accent1"/>
                </a:solidFill>
                <a:latin typeface="PT Sans Narrow"/>
                <a:ea typeface="PT Sans Narrow"/>
                <a:cs typeface="PT Sans Narrow"/>
                <a:sym typeface="PT Sans Narrow"/>
              </a:rPr>
              <a:t>İÇ KUŞAK</a:t>
            </a:r>
          </a:p>
        </p:txBody>
      </p:sp>
      <p:sp>
        <p:nvSpPr>
          <p:cNvPr id="369" name="Shape 369"/>
          <p:cNvSpPr txBox="1">
            <a:spLocks noGrp="1"/>
          </p:cNvSpPr>
          <p:nvPr>
            <p:ph type="body" idx="1"/>
          </p:nvPr>
        </p:nvSpPr>
        <p:spPr>
          <a:xfrm>
            <a:off x="311700" y="1266325"/>
            <a:ext cx="8520599" cy="33027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r>
              <a:rPr lang="tr" sz="1200" b="1" i="0" u="none" strike="noStrike" cap="none">
                <a:solidFill>
                  <a:srgbClr val="231F20"/>
                </a:solidFill>
                <a:highlight>
                  <a:srgbClr val="FFFFFF"/>
                </a:highlight>
                <a:latin typeface="Arial"/>
                <a:ea typeface="Arial"/>
                <a:cs typeface="Arial"/>
                <a:sym typeface="Arial"/>
              </a:rPr>
              <a:t> </a:t>
            </a:r>
            <a:r>
              <a:rPr lang="tr" sz="2400" b="0" i="0" u="none" strike="noStrike" cap="none">
                <a:solidFill>
                  <a:srgbClr val="231F20"/>
                </a:solidFill>
                <a:highlight>
                  <a:srgbClr val="FFFFFF"/>
                </a:highlight>
                <a:latin typeface="Arial"/>
                <a:ea typeface="Arial"/>
                <a:cs typeface="Arial"/>
                <a:sym typeface="Arial"/>
              </a:rPr>
              <a:t>Caminin iç kuşağına Ayetelkürsi, Mülk ve Nebe gibi</a:t>
            </a:r>
          </a:p>
          <a:p>
            <a:pPr marL="0" marR="0" lvl="0" indent="0" algn="l" rtl="0">
              <a:lnSpc>
                <a:spcPct val="115000"/>
              </a:lnSpc>
              <a:spcBef>
                <a:spcPts val="1600"/>
              </a:spcBef>
              <a:spcAft>
                <a:spcPts val="0"/>
              </a:spcAft>
              <a:buClr>
                <a:schemeClr val="dk2"/>
              </a:buClr>
              <a:buSzPct val="25000"/>
              <a:buFont typeface="Open Sans"/>
              <a:buNone/>
            </a:pPr>
            <a:r>
              <a:rPr lang="tr" sz="2400" b="0" i="0" u="none" strike="noStrike" cap="none">
                <a:solidFill>
                  <a:srgbClr val="231F20"/>
                </a:solidFill>
                <a:highlight>
                  <a:srgbClr val="FFFFFF"/>
                </a:highlight>
                <a:latin typeface="Arial"/>
                <a:ea typeface="Arial"/>
                <a:cs typeface="Arial"/>
                <a:sym typeface="Arial"/>
              </a:rPr>
              <a:t>çeşitli sure ve ayetler yazılmaktadır.</a:t>
            </a:r>
          </a:p>
          <a:p>
            <a:pPr marL="0" marR="0" lvl="0" indent="0" algn="l" rtl="0">
              <a:lnSpc>
                <a:spcPct val="115000"/>
              </a:lnSpc>
              <a:spcBef>
                <a:spcPts val="1600"/>
              </a:spcBef>
              <a:spcAft>
                <a:spcPts val="0"/>
              </a:spcAft>
              <a:buClr>
                <a:schemeClr val="dk2"/>
              </a:buClr>
              <a:buSzPct val="25000"/>
              <a:buFont typeface="Open Sans"/>
              <a:buNone/>
            </a:pPr>
            <a:endParaRPr sz="2400" b="0" i="0" u="none" strike="noStrike" cap="none">
              <a:solidFill>
                <a:srgbClr val="231F20"/>
              </a:solidFill>
              <a:highlight>
                <a:srgbClr val="FFFFFF"/>
              </a:highlight>
              <a:latin typeface="Arial"/>
              <a:ea typeface="Arial"/>
              <a:cs typeface="Arial"/>
              <a:sym typeface="Arial"/>
            </a:endParaRP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PT Sans Narrow"/>
              <a:buNone/>
            </a:pPr>
            <a:r>
              <a:rPr lang="tr" sz="3600" b="1" i="0" u="none" strike="noStrike" cap="none">
                <a:solidFill>
                  <a:schemeClr val="accent1"/>
                </a:solidFill>
                <a:latin typeface="PT Sans Narrow"/>
                <a:ea typeface="PT Sans Narrow"/>
                <a:cs typeface="PT Sans Narrow"/>
                <a:sym typeface="PT Sans Narrow"/>
              </a:rPr>
              <a:t>PENCERE ÜZERLERİ</a:t>
            </a:r>
          </a:p>
        </p:txBody>
      </p:sp>
      <p:sp>
        <p:nvSpPr>
          <p:cNvPr id="375" name="Shape 375"/>
          <p:cNvSpPr txBox="1">
            <a:spLocks noGrp="1"/>
          </p:cNvSpPr>
          <p:nvPr>
            <p:ph type="body" idx="1"/>
          </p:nvPr>
        </p:nvSpPr>
        <p:spPr>
          <a:xfrm>
            <a:off x="370550" y="1254550"/>
            <a:ext cx="8520599" cy="33027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r>
              <a:rPr lang="tr" sz="2400" b="0" i="0" u="none" strike="noStrike" cap="none">
                <a:solidFill>
                  <a:srgbClr val="231F20"/>
                </a:solidFill>
                <a:highlight>
                  <a:srgbClr val="FFFFFF"/>
                </a:highlight>
                <a:latin typeface="Arial"/>
                <a:ea typeface="Arial"/>
                <a:cs typeface="Arial"/>
                <a:sym typeface="Arial"/>
              </a:rPr>
              <a:t>Mimaride özel olarak yazıya yer bırakılmışsa buralara özel istifler yapılıp yazılır.Yer bırakılmamışsa da levha olarak pencerelerin üzelerine veya aralarına genellikle namaz ile ilgili levhalar asılmaktadır.</a:t>
            </a:r>
          </a:p>
          <a:p>
            <a:pPr marL="0" marR="0" lvl="0" indent="0" algn="l" rtl="0">
              <a:lnSpc>
                <a:spcPct val="115000"/>
              </a:lnSpc>
              <a:spcBef>
                <a:spcPts val="1600"/>
              </a:spcBef>
              <a:spcAft>
                <a:spcPts val="0"/>
              </a:spcAft>
              <a:buClr>
                <a:schemeClr val="dk2"/>
              </a:buClr>
              <a:buSzPct val="25000"/>
              <a:buFont typeface="Open Sans"/>
              <a:buNone/>
            </a:pPr>
            <a:endParaRPr sz="2400" b="0" i="0" u="none" strike="noStrike" cap="none">
              <a:solidFill>
                <a:srgbClr val="231F20"/>
              </a:solidFill>
              <a:highlight>
                <a:srgbClr val="FFFFFF"/>
              </a:highlight>
              <a:latin typeface="Arial"/>
              <a:ea typeface="Arial"/>
              <a:cs typeface="Arial"/>
              <a:sym typeface="Arial"/>
            </a:endParaRP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1" name="Shape 381"/>
          <p:cNvSpPr txBox="1">
            <a:spLocks noGrp="1"/>
          </p:cNvSpPr>
          <p:nvPr>
            <p:ph type="body" idx="1"/>
          </p:nvPr>
        </p:nvSpPr>
        <p:spPr>
          <a:xfrm>
            <a:off x="6422900" y="752075"/>
            <a:ext cx="2409300" cy="3816900"/>
          </a:xfrm>
          <a:prstGeom prst="rect">
            <a:avLst/>
          </a:prstGeom>
        </p:spPr>
        <p:txBody>
          <a:bodyPr lIns="91425" tIns="91425" rIns="91425" bIns="91425" anchor="t" anchorCtr="0">
            <a:noAutofit/>
          </a:bodyPr>
          <a:lstStyle/>
          <a:p>
            <a:pPr lvl="0" rtl="0">
              <a:spcBef>
                <a:spcPts val="0"/>
              </a:spcBef>
              <a:buNone/>
            </a:pPr>
            <a:r>
              <a:rPr lang="tr" sz="2400" b="1">
                <a:solidFill>
                  <a:srgbClr val="FF9900"/>
                </a:solidFill>
              </a:rPr>
              <a:t>MİHRİMAH SULTAN CAMİİ</a:t>
            </a:r>
          </a:p>
          <a:p>
            <a:pPr lvl="0" rtl="0">
              <a:spcBef>
                <a:spcPts val="0"/>
              </a:spcBef>
              <a:buNone/>
            </a:pPr>
            <a:r>
              <a:rPr lang="tr" sz="2400" b="1">
                <a:solidFill>
                  <a:srgbClr val="FF9900"/>
                </a:solidFill>
              </a:rPr>
              <a:t>İSTANBUL</a:t>
            </a:r>
          </a:p>
          <a:p>
            <a:pPr lvl="0">
              <a:spcBef>
                <a:spcPts val="0"/>
              </a:spcBef>
              <a:buNone/>
            </a:pPr>
            <a:r>
              <a:rPr lang="tr" sz="2400" b="1">
                <a:solidFill>
                  <a:srgbClr val="FF9900"/>
                </a:solidFill>
              </a:rPr>
              <a:t>1565</a:t>
            </a:r>
          </a:p>
        </p:txBody>
      </p:sp>
      <p:pic>
        <p:nvPicPr>
          <p:cNvPr id="382" name="Shape 382"/>
          <p:cNvPicPr preferRelativeResize="0"/>
          <p:nvPr/>
        </p:nvPicPr>
        <p:blipFill>
          <a:blip r:embed="rId3">
            <a:alphaModFix/>
          </a:blip>
          <a:stretch>
            <a:fillRect/>
          </a:stretch>
        </p:blipFill>
        <p:spPr>
          <a:xfrm>
            <a:off x="0" y="313925"/>
            <a:ext cx="6305074" cy="4515650"/>
          </a:xfrm>
          <a:prstGeom prst="rect">
            <a:avLst/>
          </a:prstGeom>
          <a:noFill/>
          <a:ln>
            <a:noFill/>
          </a:ln>
        </p:spPr>
      </p:pic>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PT Sans Narrow"/>
              <a:buNone/>
            </a:pPr>
            <a:r>
              <a:rPr lang="tr" sz="3600" b="1" i="0" u="none" strike="noStrike" cap="none">
                <a:solidFill>
                  <a:schemeClr val="accent1"/>
                </a:solidFill>
                <a:latin typeface="PT Sans Narrow"/>
                <a:ea typeface="PT Sans Narrow"/>
                <a:cs typeface="PT Sans Narrow"/>
                <a:sym typeface="PT Sans Narrow"/>
              </a:rPr>
              <a:t>DIŞ KUŞAK</a:t>
            </a:r>
          </a:p>
        </p:txBody>
      </p:sp>
      <p:sp>
        <p:nvSpPr>
          <p:cNvPr id="388" name="Shape 388"/>
          <p:cNvSpPr txBox="1">
            <a:spLocks noGrp="1"/>
          </p:cNvSpPr>
          <p:nvPr>
            <p:ph type="body" idx="1"/>
          </p:nvPr>
        </p:nvSpPr>
        <p:spPr>
          <a:xfrm>
            <a:off x="311700" y="1266325"/>
            <a:ext cx="8520599" cy="33027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r>
              <a:rPr lang="tr" sz="2400" b="1" i="0" u="none" strike="noStrike" cap="none">
                <a:solidFill>
                  <a:srgbClr val="231F20"/>
                </a:solidFill>
                <a:highlight>
                  <a:srgbClr val="FFFFFF"/>
                </a:highlight>
                <a:latin typeface="Arial"/>
                <a:ea typeface="Arial"/>
                <a:cs typeface="Arial"/>
                <a:sym typeface="Arial"/>
              </a:rPr>
              <a:t> </a:t>
            </a:r>
            <a:r>
              <a:rPr lang="tr" sz="2400" b="0" i="0" u="none" strike="noStrike" cap="none">
                <a:solidFill>
                  <a:srgbClr val="231F20"/>
                </a:solidFill>
                <a:highlight>
                  <a:srgbClr val="FFFFFF"/>
                </a:highlight>
                <a:latin typeface="Arial"/>
                <a:ea typeface="Arial"/>
                <a:cs typeface="Arial"/>
                <a:sym typeface="Arial"/>
              </a:rPr>
              <a:t>Camilerin dış kuşak</a:t>
            </a:r>
          </a:p>
          <a:p>
            <a:pPr marL="0" marR="0" lvl="0" indent="0" algn="l" rtl="0">
              <a:lnSpc>
                <a:spcPct val="115000"/>
              </a:lnSpc>
              <a:spcBef>
                <a:spcPts val="1600"/>
              </a:spcBef>
              <a:spcAft>
                <a:spcPts val="0"/>
              </a:spcAft>
              <a:buClr>
                <a:schemeClr val="dk2"/>
              </a:buClr>
              <a:buSzPct val="25000"/>
              <a:buFont typeface="Open Sans"/>
              <a:buNone/>
            </a:pPr>
            <a:r>
              <a:rPr lang="tr" sz="2400" b="0" i="0" u="none" strike="noStrike" cap="none">
                <a:solidFill>
                  <a:srgbClr val="231F20"/>
                </a:solidFill>
                <a:highlight>
                  <a:srgbClr val="FFFFFF"/>
                </a:highlight>
                <a:latin typeface="Arial"/>
                <a:ea typeface="Arial"/>
                <a:cs typeface="Arial"/>
                <a:sym typeface="Arial"/>
              </a:rPr>
              <a:t>yazılarına örnek olarak Kudüs’deki</a:t>
            </a:r>
          </a:p>
          <a:p>
            <a:pPr marL="0" marR="0" lvl="0" indent="0" algn="l" rtl="0">
              <a:lnSpc>
                <a:spcPct val="115000"/>
              </a:lnSpc>
              <a:spcBef>
                <a:spcPts val="1600"/>
              </a:spcBef>
              <a:spcAft>
                <a:spcPts val="0"/>
              </a:spcAft>
              <a:buClr>
                <a:schemeClr val="dk2"/>
              </a:buClr>
              <a:buSzPct val="25000"/>
              <a:buFont typeface="Open Sans"/>
              <a:buNone/>
            </a:pPr>
            <a:r>
              <a:rPr lang="tr" sz="2400" b="0" i="0" u="none" strike="noStrike" cap="none">
                <a:solidFill>
                  <a:srgbClr val="231F20"/>
                </a:solidFill>
                <a:highlight>
                  <a:srgbClr val="FFFFFF"/>
                </a:highlight>
                <a:latin typeface="Arial"/>
                <a:ea typeface="Arial"/>
                <a:cs typeface="Arial"/>
                <a:sym typeface="Arial"/>
              </a:rPr>
              <a:t>Kubbetü’s-Sahrâ Camii’nin dış kuşak</a:t>
            </a:r>
          </a:p>
          <a:p>
            <a:pPr marL="0" marR="0" lvl="0" indent="0" algn="l" rtl="0">
              <a:lnSpc>
                <a:spcPct val="115000"/>
              </a:lnSpc>
              <a:spcBef>
                <a:spcPts val="1600"/>
              </a:spcBef>
              <a:spcAft>
                <a:spcPts val="0"/>
              </a:spcAft>
              <a:buClr>
                <a:schemeClr val="dk2"/>
              </a:buClr>
              <a:buSzPct val="25000"/>
              <a:buFont typeface="Open Sans"/>
              <a:buNone/>
            </a:pPr>
            <a:r>
              <a:rPr lang="tr" sz="2400" b="0" i="0" u="none" strike="noStrike" cap="none">
                <a:solidFill>
                  <a:srgbClr val="231F20"/>
                </a:solidFill>
                <a:highlight>
                  <a:srgbClr val="FFFFFF"/>
                </a:highlight>
                <a:latin typeface="Arial"/>
                <a:ea typeface="Arial"/>
                <a:cs typeface="Arial"/>
                <a:sym typeface="Arial"/>
              </a:rPr>
              <a:t>yazılarını gösterebiliriz. Şefîk Bey’in</a:t>
            </a:r>
          </a:p>
          <a:p>
            <a:pPr marL="0" marR="0" lvl="0" indent="0" algn="l" rtl="0">
              <a:lnSpc>
                <a:spcPct val="115000"/>
              </a:lnSpc>
              <a:spcBef>
                <a:spcPts val="1600"/>
              </a:spcBef>
              <a:spcAft>
                <a:spcPts val="0"/>
              </a:spcAft>
              <a:buClr>
                <a:schemeClr val="dk2"/>
              </a:buClr>
              <a:buSzPct val="25000"/>
              <a:buFont typeface="Open Sans"/>
              <a:buNone/>
            </a:pPr>
            <a:r>
              <a:rPr lang="tr" sz="2400" b="0" i="0" u="none" strike="noStrike" cap="none">
                <a:solidFill>
                  <a:srgbClr val="231F20"/>
                </a:solidFill>
                <a:highlight>
                  <a:srgbClr val="FFFFFF"/>
                </a:highlight>
                <a:latin typeface="Arial"/>
                <a:ea typeface="Arial"/>
                <a:cs typeface="Arial"/>
                <a:sym typeface="Arial"/>
              </a:rPr>
              <a:t>hattıyla Yâsin-i Şerîf Sûresi çini üzerine yazılmıştır.</a:t>
            </a:r>
          </a:p>
          <a:p>
            <a:pPr marL="0" marR="0" lvl="0" indent="0" algn="l" rtl="0">
              <a:lnSpc>
                <a:spcPct val="115000"/>
              </a:lnSpc>
              <a:spcBef>
                <a:spcPts val="1600"/>
              </a:spcBef>
              <a:spcAft>
                <a:spcPts val="0"/>
              </a:spcAft>
              <a:buClr>
                <a:schemeClr val="dk2"/>
              </a:buClr>
              <a:buSzPct val="25000"/>
              <a:buFont typeface="Open Sans"/>
              <a:buNone/>
            </a:pPr>
            <a:endParaRPr sz="2400" b="0" i="0" u="none" strike="noStrike" cap="none">
              <a:solidFill>
                <a:srgbClr val="231F20"/>
              </a:solidFill>
              <a:highlight>
                <a:srgbClr val="FFFFFF"/>
              </a:highlight>
              <a:latin typeface="Arial"/>
              <a:ea typeface="Arial"/>
              <a:cs typeface="Arial"/>
              <a:sym typeface="Arial"/>
            </a:endParaRP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PT Sans Narrow"/>
              <a:buNone/>
            </a:pPr>
            <a:r>
              <a:rPr lang="tr" sz="3600" b="1" i="0" u="none" strike="noStrike" cap="none">
                <a:solidFill>
                  <a:schemeClr val="accent1"/>
                </a:solidFill>
                <a:latin typeface="PT Sans Narrow"/>
                <a:ea typeface="PT Sans Narrow"/>
                <a:cs typeface="PT Sans Narrow"/>
                <a:sym typeface="PT Sans Narrow"/>
              </a:rPr>
              <a:t>NOT:</a:t>
            </a:r>
          </a:p>
        </p:txBody>
      </p:sp>
      <p:sp>
        <p:nvSpPr>
          <p:cNvPr id="394" name="Shape 394"/>
          <p:cNvSpPr txBox="1">
            <a:spLocks noGrp="1"/>
          </p:cNvSpPr>
          <p:nvPr>
            <p:ph type="body" idx="1"/>
          </p:nvPr>
        </p:nvSpPr>
        <p:spPr>
          <a:xfrm>
            <a:off x="311700" y="1242775"/>
            <a:ext cx="8520599" cy="33027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r>
              <a:rPr lang="tr" sz="2400" b="0" i="0" u="none" strike="noStrike" cap="none">
                <a:solidFill>
                  <a:srgbClr val="231F20"/>
                </a:solidFill>
                <a:highlight>
                  <a:srgbClr val="FFFFFF"/>
                </a:highlight>
                <a:latin typeface="Arial"/>
                <a:ea typeface="Arial"/>
                <a:cs typeface="Arial"/>
                <a:sym typeface="Arial"/>
              </a:rPr>
              <a:t>Hat yazıları camilerin duvarlarına şu şekilde yazılır: Hattatlar gerekli yazıları hat kâğıtları üzerine, çalışma masalarında yazabilecekleri kadar normal büyüklükte yazarlar.Hattat yazdıktan sonra günümüzde fotokopi yoluyla istenildiği yerin büyüklüğü kadar büyütülür. Nakkaşlar bunu alıp duvarın üzerine kopyalayıp çizerler. Sonra da çizgilerin içini titiz olarak boyarlar. Yazılar bu şekilde camilerin duvarlarına yazılır.</a:t>
            </a:r>
          </a:p>
          <a:p>
            <a:pPr marL="0" marR="0" lvl="0" indent="0" algn="l" rtl="0">
              <a:lnSpc>
                <a:spcPct val="115000"/>
              </a:lnSpc>
              <a:spcBef>
                <a:spcPts val="1600"/>
              </a:spcBef>
              <a:spcAft>
                <a:spcPts val="0"/>
              </a:spcAft>
              <a:buClr>
                <a:schemeClr val="dk2"/>
              </a:buClr>
              <a:buSzPct val="25000"/>
              <a:buFont typeface="Open Sans"/>
              <a:buNone/>
            </a:pPr>
            <a:endParaRPr sz="2400" b="0" i="0" u="none" strike="noStrike" cap="none">
              <a:solidFill>
                <a:srgbClr val="231F20"/>
              </a:solidFill>
              <a:highlight>
                <a:srgbClr val="FFFFFF"/>
              </a:highlight>
              <a:latin typeface="Arial"/>
              <a:ea typeface="Arial"/>
              <a:cs typeface="Arial"/>
              <a:sym typeface="Arial"/>
            </a:endParaRP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body" idx="1"/>
          </p:nvPr>
        </p:nvSpPr>
        <p:spPr>
          <a:xfrm>
            <a:off x="104854" y="736795"/>
            <a:ext cx="8520599" cy="33027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r>
              <a:rPr lang="tr" sz="2400" b="0" i="0" u="none" strike="noStrike" cap="none">
                <a:solidFill>
                  <a:srgbClr val="231F20"/>
                </a:solidFill>
                <a:highlight>
                  <a:srgbClr val="FFFFFF"/>
                </a:highlight>
                <a:latin typeface="Arial"/>
                <a:ea typeface="Arial"/>
                <a:cs typeface="Arial"/>
                <a:sym typeface="Arial"/>
              </a:rPr>
              <a:t>Camilerin de içinde bulunduğu külliyelerin ve binaların iç ve dış duvarlarında mermer, taş, ahşap, çini ve çeşitli levhalar gibi maddeler üzerine oymak veya kabartmak suretiyle işlenmiş yazılara kitâbe ismi verilir.Kitâbeler bize yalnızca tarihî bilgi vermekle kalmaz, aynı zamanda medeniyet ve sanat tarihi araştırmalarında yararlı bilgiler de sağlar. Dil ve tarih çalışmaları için de önemli kaynak vebelge niteliği taşır.</a:t>
            </a:r>
          </a:p>
          <a:p>
            <a:pPr marL="0" marR="0" lvl="0" indent="0" algn="l" rtl="0">
              <a:lnSpc>
                <a:spcPct val="115000"/>
              </a:lnSpc>
              <a:spcBef>
                <a:spcPts val="1600"/>
              </a:spcBef>
              <a:spcAft>
                <a:spcPts val="0"/>
              </a:spcAft>
              <a:buClr>
                <a:schemeClr val="dk2"/>
              </a:buClr>
              <a:buSzPct val="25000"/>
              <a:buFont typeface="Open Sans"/>
              <a:buNone/>
            </a:pPr>
            <a:endParaRPr sz="2400" b="0" i="0" u="none" strike="noStrike" cap="none">
              <a:solidFill>
                <a:srgbClr val="231F20"/>
              </a:solidFill>
              <a:highlight>
                <a:srgbClr val="FFFFFF"/>
              </a:highlight>
              <a:latin typeface="Arial"/>
              <a:ea typeface="Arial"/>
              <a:cs typeface="Arial"/>
              <a:sym typeface="Arial"/>
            </a:endParaRPr>
          </a:p>
          <a:p>
            <a:pPr marL="0" marR="0" lvl="0" indent="0" algn="l" rtl="0">
              <a:lnSpc>
                <a:spcPct val="115000"/>
              </a:lnSpc>
              <a:spcBef>
                <a:spcPts val="1600"/>
              </a:spcBef>
              <a:spcAft>
                <a:spcPts val="0"/>
              </a:spcAft>
              <a:buClr>
                <a:schemeClr val="dk2"/>
              </a:buClr>
              <a:buSzPct val="25000"/>
              <a:buFont typeface="Open Sans"/>
              <a:buNone/>
            </a:pPr>
            <a:endParaRPr sz="2400" b="0" i="0" u="none" strike="noStrike" cap="none">
              <a:solidFill>
                <a:srgbClr val="231F20"/>
              </a:solidFill>
              <a:highlight>
                <a:srgbClr val="FFFFFF"/>
              </a:highlight>
              <a:latin typeface="Arial"/>
              <a:ea typeface="Arial"/>
              <a:cs typeface="Arial"/>
              <a:sym typeface="Aria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p:nvPr/>
        </p:nvSpPr>
        <p:spPr>
          <a:xfrm>
            <a:off x="257153" y="309460"/>
            <a:ext cx="8690573" cy="47462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tr" sz="2400" b="0" i="0" u="none">
                <a:solidFill>
                  <a:srgbClr val="000000"/>
                </a:solidFill>
                <a:latin typeface="Arial"/>
                <a:ea typeface="Arial"/>
                <a:cs typeface="Arial"/>
                <a:sym typeface="Arial"/>
              </a:rPr>
              <a:t/>
            </a:r>
            <a:br>
              <a:rPr lang="tr" sz="2400" b="0" i="0" u="none">
                <a:solidFill>
                  <a:srgbClr val="000000"/>
                </a:solidFill>
                <a:latin typeface="Arial"/>
                <a:ea typeface="Arial"/>
                <a:cs typeface="Arial"/>
                <a:sym typeface="Arial"/>
              </a:rPr>
            </a:br>
            <a:r>
              <a:rPr lang="tr" sz="2400" b="0" i="0" u="none">
                <a:solidFill>
                  <a:srgbClr val="000000"/>
                </a:solidFill>
                <a:latin typeface="Arial"/>
                <a:ea typeface="Arial"/>
                <a:cs typeface="Arial"/>
                <a:sym typeface="Arial"/>
              </a:rPr>
              <a:t>Osmanlı hattının Türk zevkini yansıtan bir üslup olarak ortaya çıkması 15. yüzyıl sonlarını bulur. Dönemin ünlü hattatları Ahmet Şemseddin Karahisari, Yakut el-Mustasımi ve hat sanatında yeni bir çığır açan, koyduğu kurallarla Şeyh Üslubu denilen okulun oluşmasına neden olan isim Şeyh Hamdullah (1429-1520)'dır.</a:t>
            </a:r>
            <a:br>
              <a:rPr lang="tr" sz="2400" b="0" i="0" u="none">
                <a:solidFill>
                  <a:srgbClr val="000000"/>
                </a:solidFill>
                <a:latin typeface="Arial"/>
                <a:ea typeface="Arial"/>
                <a:cs typeface="Arial"/>
                <a:sym typeface="Arial"/>
              </a:rPr>
            </a:br>
            <a:r>
              <a:rPr lang="tr" sz="2400" b="0" i="0" u="none">
                <a:solidFill>
                  <a:srgbClr val="000000"/>
                </a:solidFill>
                <a:latin typeface="Arial"/>
                <a:ea typeface="Arial"/>
                <a:cs typeface="Arial"/>
                <a:sym typeface="Arial"/>
              </a:rPr>
              <a:t>Osmanlı hat sanatında klasik üslub 17. yüzyılın ikinci yarısında, olgunlaşmaya başlarken, hat tarihinde yeni bir üslup, "Hafız Osman" (1642-1698), okulu olarak ortaya çıkar. Kitap ve murakkaların dışında, Aklamı sitte yazıları kitabe ve levhalarda da kullanılmış.</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p:nvPr/>
        </p:nvSpPr>
        <p:spPr>
          <a:xfrm>
            <a:off x="282627" y="304720"/>
            <a:ext cx="8559285" cy="455561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tr" sz="2800" b="0" i="0" u="none">
                <a:solidFill>
                  <a:srgbClr val="000000"/>
                </a:solidFill>
                <a:latin typeface="Arial"/>
                <a:ea typeface="Arial"/>
                <a:cs typeface="Arial"/>
                <a:sym typeface="Arial"/>
              </a:rPr>
              <a:t>Normalden büyük yazılan bu yazılara celi yazı adı verilmekte. Celi yazı adı sadece, muhakkak, sülüs ve nesih için kullanılmakta. Bursa'da Ulu Camii ve Yeşil Camii yazıları, Osmanlı celisinin ilk habercisi sayılır. Celi yazının gelişmesi Ali bin Yahya Sofi ile başlamıştır. 19. yüzyılda celi yazıda iki okul adı geçer, Mustafa Rakım ve Mahmut Celalettin okulları. Aklamı sitte'nin dışında kalan talik yazı İranlılar tarafından bulunmuş, Anadolu'ya İran'lı İmad'ın talebesi Buharalı Derviş Abdi tarafından getirilmiştir.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p:nvPr/>
        </p:nvSpPr>
        <p:spPr>
          <a:xfrm>
            <a:off x="545181" y="296000"/>
            <a:ext cx="8482961" cy="447908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tr" sz="2300" b="0" i="0" u="none">
                <a:solidFill>
                  <a:srgbClr val="000000"/>
                </a:solidFill>
                <a:latin typeface="Arial"/>
                <a:ea typeface="Arial"/>
                <a:cs typeface="Arial"/>
                <a:sym typeface="Arial"/>
              </a:rPr>
              <a:t>19. yüzyıla kadar İran etkisinde olan talik yazı, Mehmet Efendi Yesari ve oğlu Yesarizade Mustafa İzzet Efendi tarafından Türk zevkinin katılmasıyla gelişmiştir.  Divan'da alınan kararların yazıldığı Divan yazı çeşidi, Türkler tarafından bulunan 15. yüzyılda Tacüddin adlı hattat tarafından geliştirilerek, 19. ve 20. yüzyılda en güzel örnekleri verilmiştir. Ferman, menşur, berat ve anlaşmalarda kullanılmış Celi divanı adlı bir yazı türü de satırlar arasında yer alır. Osmanlılar tarafından bulunan Rık'a yazısı 19. yüzyıl başından itibaren yaygın bir biçimde kullanılmış. Türklerin bu süsleme dalında sağladıkları gelişme "Kur'an Hicaz'da nazil oldu, Mısır'da okundu, İstanbul'da yazıldı" denmesine neden olacak kadar önemli bir yer tutar.</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933525" y="2060539"/>
            <a:ext cx="7136700" cy="10223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accent1"/>
              </a:buClr>
              <a:buSzPct val="25000"/>
              <a:buFont typeface="PT Sans Narrow"/>
              <a:buNone/>
            </a:pPr>
            <a:r>
              <a:rPr lang="tr" sz="5400" b="1" i="0" u="none" strike="noStrike" cap="none">
                <a:solidFill>
                  <a:schemeClr val="accent1"/>
                </a:solidFill>
                <a:latin typeface="PT Sans Narrow"/>
                <a:ea typeface="PT Sans Narrow"/>
                <a:cs typeface="PT Sans Narrow"/>
                <a:sym typeface="PT Sans Narrow"/>
              </a:rPr>
              <a:t>2. ÖRNEKLERLE YAZI ÇEŞİTLERİ</a:t>
            </a:r>
          </a:p>
        </p:txBody>
      </p:sp>
    </p:spTree>
  </p:cSld>
  <p:clrMapOvr>
    <a:masterClrMapping/>
  </p:clrMapOvr>
  <p:transition spd="slow">
    <p:cut/>
  </p:transition>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2393</Words>
  <Application>Microsoft Office PowerPoint</Application>
  <PresentationFormat>Ekran Gösterisi (16:9)</PresentationFormat>
  <Paragraphs>115</Paragraphs>
  <Slides>56</Slides>
  <Notes>56</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56</vt:i4>
      </vt:variant>
    </vt:vector>
  </HeadingPairs>
  <TitlesOfParts>
    <vt:vector size="61" baseType="lpstr">
      <vt:lpstr>Arial</vt:lpstr>
      <vt:lpstr>Times New Roman</vt:lpstr>
      <vt:lpstr>Open Sans</vt:lpstr>
      <vt:lpstr>PT Sans Narrow</vt:lpstr>
      <vt:lpstr>tropic</vt:lpstr>
      <vt:lpstr>Hüsnü Hat Sanatı</vt:lpstr>
      <vt:lpstr>2. HAT SANATININ TARİHSEL GELİŞİMİ</vt:lpstr>
      <vt:lpstr>PowerPoint Sunusu</vt:lpstr>
      <vt:lpstr>PowerPoint Sunusu</vt:lpstr>
      <vt:lpstr>PowerPoint Sunusu</vt:lpstr>
      <vt:lpstr>PowerPoint Sunusu</vt:lpstr>
      <vt:lpstr>PowerPoint Sunusu</vt:lpstr>
      <vt:lpstr>PowerPoint Sunusu</vt:lpstr>
      <vt:lpstr>2. ÖRNEKLERLE YAZI ÇEŞİTLERİ</vt:lpstr>
      <vt:lpstr> AKLÂM-I SİTTE: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Önemli Hattatlar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MİMARİ ESERLERDE HAT SANATI </vt:lpstr>
      <vt:lpstr>CAMİLERDE HAT SANATI</vt:lpstr>
      <vt:lpstr>PowerPoint Sunusu</vt:lpstr>
      <vt:lpstr>GİRİŞ KAPISI</vt:lpstr>
      <vt:lpstr>PowerPoint Sunusu</vt:lpstr>
      <vt:lpstr>EL HAMRA SARAYI/İSPANYA/1232 </vt:lpstr>
      <vt:lpstr>MİHRAP</vt:lpstr>
      <vt:lpstr>PowerPoint Sunusu</vt:lpstr>
      <vt:lpstr>MİNBER</vt:lpstr>
      <vt:lpstr>PowerPoint Sunusu</vt:lpstr>
      <vt:lpstr>KUBBE</vt:lpstr>
      <vt:lpstr>PowerPoint Sunusu</vt:lpstr>
      <vt:lpstr>İÇ KÖŞELER</vt:lpstr>
      <vt:lpstr>PowerPoint Sunusu</vt:lpstr>
      <vt:lpstr>İÇ KUŞAK</vt:lpstr>
      <vt:lpstr>PENCERE ÜZERLERİ</vt:lpstr>
      <vt:lpstr>PowerPoint Sunusu</vt:lpstr>
      <vt:lpstr>DIŞ KUŞAK</vt:lpstr>
      <vt:lpstr>NOT:</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Hüsnü Hat Sanatı</dc:title>
  <cp:lastModifiedBy>dündar</cp:lastModifiedBy>
  <cp:revision>3</cp:revision>
  <dcterms:modified xsi:type="dcterms:W3CDTF">2018-01-09T15:05:42Z</dcterms:modified>
</cp:coreProperties>
</file>