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sorterViewPr>
    <p:cViewPr>
      <p:scale>
        <a:sx n="100" d="100"/>
        <a:sy n="100" d="100"/>
      </p:scale>
      <p:origin x="0" y="1102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A4A79FAF-17FE-4BE9-9BC5-91CC924553B7}" type="slidenum">
              <a:rPr lang="tr-TR" smtClean="0"/>
              <a:pPr/>
              <a:t>‹#›</a:t>
            </a:fld>
            <a:endParaRPr lang="tr-TR" dirty="0"/>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9" name="Slide Number Placeholder 8"/>
          <p:cNvSpPr>
            <a:spLocks noGrp="1"/>
          </p:cNvSpPr>
          <p:nvPr>
            <p:ph type="sldNum" sz="quarter" idx="11"/>
          </p:nvPr>
        </p:nvSpPr>
        <p:spPr/>
        <p:txBody>
          <a:bodyPr/>
          <a:lstStyle/>
          <a:p>
            <a:fld id="{A4A79FAF-17FE-4BE9-9BC5-91CC924553B7}" type="slidenum">
              <a:rPr lang="tr-TR" smtClean="0"/>
              <a:pPr/>
              <a:t>‹#›</a:t>
            </a:fld>
            <a:endParaRPr lang="tr-TR" dirty="0"/>
          </a:p>
        </p:txBody>
      </p:sp>
      <p:sp>
        <p:nvSpPr>
          <p:cNvPr id="10" name="Footer Placeholder 9"/>
          <p:cNvSpPr>
            <a:spLocks noGrp="1"/>
          </p:cNvSpPr>
          <p:nvPr>
            <p:ph type="ftr" sz="quarter" idx="12"/>
          </p:nvPr>
        </p:nvSpPr>
        <p:spPr/>
        <p:txBody>
          <a:bodyPr/>
          <a:lstStyle/>
          <a:p>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A4A79FAF-17FE-4BE9-9BC5-91CC924553B7}" type="slidenum">
              <a:rPr lang="tr-TR" smtClean="0"/>
              <a:pPr/>
              <a:t>‹#›</a:t>
            </a:fld>
            <a:endParaRPr lang="tr-TR"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B50A27CA-C6FC-40AD-8678-777B813C4F7B}" type="datetimeFigureOut">
              <a:rPr lang="tr-TR" smtClean="0"/>
              <a:pPr/>
              <a:t>28.04.2020</a:t>
            </a:fld>
            <a:endParaRPr lang="tr-T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AİLE HUKUKU -3</a:t>
            </a:r>
            <a:endParaRPr lang="tr-TR" dirty="0"/>
          </a:p>
        </p:txBody>
      </p:sp>
      <p:sp>
        <p:nvSpPr>
          <p:cNvPr id="3" name="Alt Başlık 2"/>
          <p:cNvSpPr>
            <a:spLocks noGrp="1"/>
          </p:cNvSpPr>
          <p:nvPr>
            <p:ph type="subTitle" idx="1"/>
          </p:nvPr>
        </p:nvSpPr>
        <p:spPr/>
        <p:txBody>
          <a:bodyPr/>
          <a:lstStyle/>
          <a:p>
            <a:r>
              <a:rPr lang="tr-TR" dirty="0" smtClean="0"/>
              <a:t>EVLENMENİN GENEL HÜKÜMLERİ</a:t>
            </a:r>
            <a:endParaRPr lang="tr-TR" dirty="0"/>
          </a:p>
        </p:txBody>
      </p:sp>
    </p:spTree>
    <p:extLst>
      <p:ext uri="{BB962C8B-B14F-4D97-AF65-F5344CB8AC3E}">
        <p14:creationId xmlns:p14="http://schemas.microsoft.com/office/powerpoint/2010/main" xmlns="" val="40393330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Çocuklara bakma  ve yetiştirme</a:t>
            </a:r>
            <a:endParaRPr lang="tr-TR" dirty="0"/>
          </a:p>
        </p:txBody>
      </p:sp>
      <p:pic>
        <p:nvPicPr>
          <p:cNvPr id="5" name="Picture 10" descr="C:\Users\TOSHIBA\AppData\Local\Microsoft\Windows\Temporary Internet Files\Content.IE5\GK6CM4WG\MP900316850[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436096" y="3140968"/>
            <a:ext cx="1413491" cy="21602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İçerik Yer Tutucusu 5"/>
          <p:cNvSpPr>
            <a:spLocks noGrp="1"/>
          </p:cNvSpPr>
          <p:nvPr>
            <p:ph idx="1"/>
          </p:nvPr>
        </p:nvSpPr>
        <p:spPr/>
        <p:txBody>
          <a:bodyPr/>
          <a:lstStyle/>
          <a:p>
            <a:r>
              <a:rPr lang="tr-TR" dirty="0" smtClean="0"/>
              <a:t>Çocukların bakılmalarına, gözetilmelerine, korunmalarına ve eğitilmelerine özen göstermek zorundadırlar. </a:t>
            </a:r>
          </a:p>
          <a:p>
            <a:r>
              <a:rPr lang="tr-TR" dirty="0" smtClean="0"/>
              <a:t>Çocukların maddi ve manevi çıkarlarını imkanları ölçüsünde karşılamak  zorundadırlar. </a:t>
            </a:r>
          </a:p>
          <a:p>
            <a:endParaRPr lang="tr-TR" dirty="0"/>
          </a:p>
        </p:txBody>
      </p:sp>
    </p:spTree>
    <p:extLst>
      <p:ext uri="{BB962C8B-B14F-4D97-AF65-F5344CB8AC3E}">
        <p14:creationId xmlns:p14="http://schemas.microsoft.com/office/powerpoint/2010/main" xmlns="" val="9647424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Evlilik birliğinin  giderlerine  katılma</a:t>
            </a:r>
            <a:endParaRPr lang="tr-TR" dirty="0"/>
          </a:p>
        </p:txBody>
      </p:sp>
      <p:sp>
        <p:nvSpPr>
          <p:cNvPr id="3" name="İçerik Yer Tutucusu 2"/>
          <p:cNvSpPr>
            <a:spLocks noGrp="1"/>
          </p:cNvSpPr>
          <p:nvPr>
            <p:ph idx="1"/>
          </p:nvPr>
        </p:nvSpPr>
        <p:spPr/>
        <p:txBody>
          <a:bodyPr/>
          <a:lstStyle/>
          <a:p>
            <a:r>
              <a:rPr lang="tr-TR" dirty="0" smtClean="0"/>
              <a:t>Eşlerin birliğin giderlerine  güçleri oranında  emekleri ve mal varlıkları ile  katılırlar.</a:t>
            </a:r>
          </a:p>
          <a:p>
            <a:r>
              <a:rPr lang="tr-TR" dirty="0" smtClean="0"/>
              <a:t>Kocanın infak ve iaşe zorunluluğu kalkmıştır.</a:t>
            </a:r>
          </a:p>
          <a:p>
            <a:r>
              <a:rPr lang="tr-TR" dirty="0" smtClean="0"/>
              <a:t>Emek  değer olarak kabul edilmiştir.</a:t>
            </a:r>
            <a:endParaRPr lang="tr-TR" dirty="0"/>
          </a:p>
        </p:txBody>
      </p:sp>
    </p:spTree>
    <p:extLst>
      <p:ext uri="{BB962C8B-B14F-4D97-AF65-F5344CB8AC3E}">
        <p14:creationId xmlns:p14="http://schemas.microsoft.com/office/powerpoint/2010/main" xmlns="" val="40097789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Meslek ve iş seçimine özen gösterme</a:t>
            </a:r>
            <a:endParaRPr lang="tr-TR" dirty="0"/>
          </a:p>
        </p:txBody>
      </p:sp>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3750449" y="1412776"/>
            <a:ext cx="3917895" cy="5045774"/>
          </a:xfrm>
        </p:spPr>
      </p:pic>
      <p:sp>
        <p:nvSpPr>
          <p:cNvPr id="3" name="Metin kutusu 2"/>
          <p:cNvSpPr txBox="1"/>
          <p:nvPr/>
        </p:nvSpPr>
        <p:spPr>
          <a:xfrm>
            <a:off x="827584" y="2420888"/>
            <a:ext cx="2736304" cy="2308324"/>
          </a:xfrm>
          <a:prstGeom prst="rect">
            <a:avLst/>
          </a:prstGeom>
          <a:noFill/>
        </p:spPr>
        <p:txBody>
          <a:bodyPr wrap="square" rtlCol="0">
            <a:spAutoFit/>
          </a:bodyPr>
          <a:lstStyle/>
          <a:p>
            <a:pPr marL="285750" indent="-285750">
              <a:buFont typeface="Arial" pitchFamily="34" charset="0"/>
              <a:buChar char="•"/>
            </a:pPr>
            <a:r>
              <a:rPr lang="tr-TR" dirty="0" smtClean="0"/>
              <a:t>Eşler meslek  seçiminde diğerinin iznini almak zorunda değildir</a:t>
            </a:r>
          </a:p>
          <a:p>
            <a:pPr marL="285750" indent="-285750">
              <a:buFont typeface="Arial" pitchFamily="34" charset="0"/>
              <a:buChar char="•"/>
            </a:pPr>
            <a:r>
              <a:rPr lang="tr-TR" dirty="0" smtClean="0"/>
              <a:t>Meslek  ve iş seçiminde ve yürütülmesinde evlilik birliğinin huzur ve yararı göz önünde  tutulur</a:t>
            </a:r>
            <a:endParaRPr lang="tr-TR" dirty="0"/>
          </a:p>
        </p:txBody>
      </p:sp>
    </p:spTree>
    <p:extLst>
      <p:ext uri="{BB962C8B-B14F-4D97-AF65-F5344CB8AC3E}">
        <p14:creationId xmlns:p14="http://schemas.microsoft.com/office/powerpoint/2010/main" xmlns="" val="19992192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Kadının  Soyadı </a:t>
            </a:r>
            <a:endParaRPr lang="tr-TR" dirty="0"/>
          </a:p>
        </p:txBody>
      </p:sp>
      <p:sp>
        <p:nvSpPr>
          <p:cNvPr id="3" name="İçerik Yer Tutucusu 2"/>
          <p:cNvSpPr>
            <a:spLocks noGrp="1"/>
          </p:cNvSpPr>
          <p:nvPr>
            <p:ph idx="1"/>
          </p:nvPr>
        </p:nvSpPr>
        <p:spPr/>
        <p:txBody>
          <a:bodyPr/>
          <a:lstStyle/>
          <a:p>
            <a:r>
              <a:rPr lang="tr-TR" dirty="0" smtClean="0"/>
              <a:t>Kadın evlenmekle kocasının  soyadını alır. </a:t>
            </a:r>
          </a:p>
          <a:p>
            <a:endParaRPr lang="tr-TR" dirty="0"/>
          </a:p>
          <a:p>
            <a:r>
              <a:rPr lang="tr-TR" dirty="0" smtClean="0"/>
              <a:t>Ancak evlendirme memuruna veya daha sonra  nüfus idaresine yapacağı başvuru ile kocasının  soyadının  önünde kızlık  soyadını da kullanabilir. </a:t>
            </a:r>
          </a:p>
          <a:p>
            <a:r>
              <a:rPr lang="tr-TR" dirty="0" smtClean="0"/>
              <a:t>Kadının soyadının aile soyadı olması konusunda  AYM </a:t>
            </a:r>
            <a:r>
              <a:rPr lang="tr-TR" dirty="0" err="1" smtClean="0"/>
              <a:t>red</a:t>
            </a:r>
            <a:r>
              <a:rPr lang="tr-TR" dirty="0" smtClean="0"/>
              <a:t> </a:t>
            </a:r>
            <a:r>
              <a:rPr lang="tr-TR" smtClean="0"/>
              <a:t>kararı vermiş, </a:t>
            </a:r>
            <a:endParaRPr lang="tr-TR" dirty="0"/>
          </a:p>
        </p:txBody>
      </p:sp>
    </p:spTree>
    <p:extLst>
      <p:ext uri="{BB962C8B-B14F-4D97-AF65-F5344CB8AC3E}">
        <p14:creationId xmlns:p14="http://schemas.microsoft.com/office/powerpoint/2010/main" xmlns="" val="11151408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Eşlerin vatandaşlığı</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TMK </a:t>
            </a:r>
            <a:r>
              <a:rPr lang="tr-TR" dirty="0" err="1" smtClean="0"/>
              <a:t>nda</a:t>
            </a:r>
            <a:r>
              <a:rPr lang="tr-TR" dirty="0" smtClean="0"/>
              <a:t> düzenlenmemiştir. Vatandaşlık  kanununda ; </a:t>
            </a:r>
          </a:p>
          <a:p>
            <a:pPr marL="114300" indent="0">
              <a:buNone/>
            </a:pPr>
            <a:r>
              <a:rPr lang="tr-TR" b="1" dirty="0"/>
              <a:t>MADDE 16-</a:t>
            </a:r>
            <a:r>
              <a:rPr lang="tr-TR" dirty="0"/>
              <a:t> (1) Bir Türk vatandaşı ile evlenme doğrudan Türk vatandaşlığını kazandırmaz. Ancak bir Türk vatandaşı ile en az üç yıldan beri evli olan ve evliliği devam eden yabancılar Türk vatandaşlığını kazanmak üzere başvuruda bulunabilir. Başvuru sahiplerinde;</a:t>
            </a:r>
          </a:p>
          <a:p>
            <a:pPr marL="114300" indent="0">
              <a:buNone/>
            </a:pPr>
            <a:r>
              <a:rPr lang="tr-TR" dirty="0"/>
              <a:t>a) Aile birliği içinde yaşama,</a:t>
            </a:r>
          </a:p>
          <a:p>
            <a:pPr marL="114300" indent="0">
              <a:buNone/>
            </a:pPr>
            <a:r>
              <a:rPr lang="tr-TR" dirty="0"/>
              <a:t>b) Evlilik birliği ile bağdaşmayacak bir faaliyette bulunmama,</a:t>
            </a:r>
          </a:p>
          <a:p>
            <a:pPr marL="114300" indent="0">
              <a:buNone/>
            </a:pPr>
            <a:r>
              <a:rPr lang="tr-TR" dirty="0"/>
              <a:t>c) Millî güvenlik ve kamu düzeni bakımından engel teşkil edecek bir hali bulunmama,</a:t>
            </a:r>
          </a:p>
          <a:p>
            <a:pPr marL="114300" indent="0">
              <a:buNone/>
            </a:pPr>
            <a:r>
              <a:rPr lang="tr-TR" dirty="0"/>
              <a:t>şartları aranır.</a:t>
            </a:r>
          </a:p>
          <a:p>
            <a:pPr marL="114300" indent="0">
              <a:buNone/>
            </a:pPr>
            <a:r>
              <a:rPr lang="tr-TR" dirty="0"/>
              <a:t>(2) Başvurudan sonra Türk vatandaşı eşin ölümü nedeniyle evliliğin sona ermesi halinde birinci fıkranın (a) bendindeki şart aranmaz.</a:t>
            </a:r>
          </a:p>
          <a:p>
            <a:pPr marL="114300" indent="0">
              <a:buNone/>
            </a:pPr>
            <a:r>
              <a:rPr lang="tr-TR" dirty="0"/>
              <a:t>(3) Evlenme ile Türk vatandaşlığını kazanan yabancılar evlenmenin butlanına karar verilmesi halinde evlenmede iyiniyetli iseler Türk vatandaşlığını muhafaza ederler.</a:t>
            </a:r>
          </a:p>
          <a:p>
            <a:pPr marL="114300" indent="0">
              <a:buNone/>
            </a:pPr>
            <a:r>
              <a:rPr lang="tr-TR" dirty="0"/>
              <a:t>      </a:t>
            </a:r>
          </a:p>
          <a:p>
            <a:endParaRPr lang="tr-TR" dirty="0"/>
          </a:p>
        </p:txBody>
      </p:sp>
    </p:spTree>
    <p:extLst>
      <p:ext uri="{BB962C8B-B14F-4D97-AF65-F5344CB8AC3E}">
        <p14:creationId xmlns:p14="http://schemas.microsoft.com/office/powerpoint/2010/main" xmlns="" val="21418373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Eşlerin Hukuki İşlemleri </a:t>
            </a:r>
            <a:endParaRPr lang="tr-TR" dirty="0"/>
          </a:p>
        </p:txBody>
      </p:sp>
      <p:sp>
        <p:nvSpPr>
          <p:cNvPr id="3" name="İçerik Yer Tutucusu 2"/>
          <p:cNvSpPr>
            <a:spLocks noGrp="1"/>
          </p:cNvSpPr>
          <p:nvPr>
            <p:ph idx="1"/>
          </p:nvPr>
        </p:nvSpPr>
        <p:spPr/>
        <p:txBody>
          <a:bodyPr/>
          <a:lstStyle/>
          <a:p>
            <a:r>
              <a:rPr lang="tr-TR" dirty="0"/>
              <a:t> </a:t>
            </a:r>
            <a:r>
              <a:rPr lang="tr-TR" dirty="0" smtClean="0"/>
              <a:t>Kendi  aralarında ya da 3. kişilerle  diledikleri sözleşmeyi yapabilirler.  TMK 193 </a:t>
            </a:r>
          </a:p>
          <a:p>
            <a:r>
              <a:rPr lang="tr-TR" dirty="0" smtClean="0"/>
              <a:t>Bu kurala  eşlerin serbestliği ilkesi  denir </a:t>
            </a:r>
            <a:endParaRPr lang="tr-TR" dirty="0"/>
          </a:p>
        </p:txBody>
      </p:sp>
    </p:spTree>
    <p:extLst>
      <p:ext uri="{BB962C8B-B14F-4D97-AF65-F5344CB8AC3E}">
        <p14:creationId xmlns:p14="http://schemas.microsoft.com/office/powerpoint/2010/main" xmlns="" val="42053569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Serbestlik İlkesinin İstisnaları </a:t>
            </a:r>
            <a:endParaRPr lang="tr-TR" dirty="0"/>
          </a:p>
        </p:txBody>
      </p:sp>
      <p:sp>
        <p:nvSpPr>
          <p:cNvPr id="3" name="İçerik Yer Tutucusu 2"/>
          <p:cNvSpPr>
            <a:spLocks noGrp="1"/>
          </p:cNvSpPr>
          <p:nvPr>
            <p:ph idx="1"/>
          </p:nvPr>
        </p:nvSpPr>
        <p:spPr/>
        <p:txBody>
          <a:bodyPr/>
          <a:lstStyle/>
          <a:p>
            <a:r>
              <a:rPr lang="tr-TR" dirty="0" smtClean="0"/>
              <a:t>1. Aile  konutu ile  ilgili işlemler </a:t>
            </a:r>
          </a:p>
          <a:p>
            <a:pPr marL="114300" indent="0">
              <a:buNone/>
            </a:pPr>
            <a:r>
              <a:rPr lang="tr-TR" dirty="0" smtClean="0"/>
              <a:t>Aile konutu eşlerin birlikte seçtikleri, çocukları ile birlikte yaşadıkları konuttur. </a:t>
            </a:r>
          </a:p>
          <a:p>
            <a:pPr marL="571500" indent="-457200">
              <a:buAutoNum type="alphaLcParenR"/>
            </a:pPr>
            <a:r>
              <a:rPr lang="tr-TR" dirty="0" smtClean="0"/>
              <a:t>Mülkiyetin eşlerden birisine ait olması  durumunda diğer eşin açık rızası olmadan başkasına  devredemez, üzerindeki hakları  sınırlayamaz. </a:t>
            </a:r>
          </a:p>
          <a:p>
            <a:pPr marL="571500" indent="-457200">
              <a:buAutoNum type="alphaLcParenR"/>
            </a:pPr>
            <a:r>
              <a:rPr lang="tr-TR" dirty="0" smtClean="0"/>
              <a:t>Kiralanmış konut ise diğer eşin rızası olmadan kira sözleşmesini feshedemez. </a:t>
            </a:r>
          </a:p>
          <a:p>
            <a:pPr marL="114300" indent="0">
              <a:buNone/>
            </a:pPr>
            <a:endParaRPr lang="tr-TR" dirty="0"/>
          </a:p>
        </p:txBody>
      </p:sp>
    </p:spTree>
    <p:extLst>
      <p:ext uri="{BB962C8B-B14F-4D97-AF65-F5344CB8AC3E}">
        <p14:creationId xmlns:p14="http://schemas.microsoft.com/office/powerpoint/2010/main" xmlns="" val="25914466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Serbestlik İlkesinin  İstisnaları </a:t>
            </a:r>
            <a:endParaRPr lang="tr-TR" dirty="0"/>
          </a:p>
        </p:txBody>
      </p:sp>
      <p:sp>
        <p:nvSpPr>
          <p:cNvPr id="3" name="İçerik Yer Tutucusu 2"/>
          <p:cNvSpPr>
            <a:spLocks noGrp="1"/>
          </p:cNvSpPr>
          <p:nvPr>
            <p:ph idx="1"/>
          </p:nvPr>
        </p:nvSpPr>
        <p:spPr/>
        <p:txBody>
          <a:bodyPr/>
          <a:lstStyle/>
          <a:p>
            <a:r>
              <a:rPr lang="tr-TR" dirty="0" smtClean="0"/>
              <a:t>2.Tasarruf Yetkisinin Sınırlanması </a:t>
            </a:r>
          </a:p>
          <a:p>
            <a:pPr marL="114300" indent="0">
              <a:buNone/>
            </a:pPr>
            <a:r>
              <a:rPr lang="tr-TR" b="1" dirty="0" smtClean="0"/>
              <a:t>TMK MADDE </a:t>
            </a:r>
            <a:r>
              <a:rPr lang="tr-TR" b="1" dirty="0"/>
              <a:t>199.-</a:t>
            </a:r>
            <a:r>
              <a:rPr lang="tr-TR" dirty="0"/>
              <a:t> Ailenin ekonomik varlığının korunması veya evlilik birliğinden doğan malî bir yükümlülüğün yerine getirilmesi gerektirdiği ölçüde, eşlerden birinin istemi üzerine hâkim, belirleyeceği malvarlığı değerleriyle ilgili tasarrufların ancak onun rızasıyla yapılabileceğine karar verebilir.</a:t>
            </a:r>
          </a:p>
          <a:p>
            <a:r>
              <a:rPr lang="tr-TR" dirty="0"/>
              <a:t>Hâkim bu durumda gerekli önlemleri alır.</a:t>
            </a:r>
          </a:p>
          <a:p>
            <a:r>
              <a:rPr lang="tr-TR" dirty="0"/>
              <a:t>Hâkim, eşlerden birinin taşınmaz üzerinde tasarruf yetkisini kaldırırsa, </a:t>
            </a:r>
            <a:r>
              <a:rPr lang="tr-TR" dirty="0" err="1"/>
              <a:t>re'sen</a:t>
            </a:r>
            <a:r>
              <a:rPr lang="tr-TR" dirty="0"/>
              <a:t> durumun tapu kütüğüne </a:t>
            </a:r>
            <a:r>
              <a:rPr lang="tr-TR" dirty="0" smtClean="0"/>
              <a:t>şerh edilmesine </a:t>
            </a:r>
            <a:r>
              <a:rPr lang="tr-TR" dirty="0"/>
              <a:t>karar verir.</a:t>
            </a:r>
          </a:p>
          <a:p>
            <a:pPr marL="114300" indent="0">
              <a:buNone/>
            </a:pPr>
            <a:endParaRPr lang="tr-TR" dirty="0"/>
          </a:p>
        </p:txBody>
      </p:sp>
    </p:spTree>
    <p:extLst>
      <p:ext uri="{BB962C8B-B14F-4D97-AF65-F5344CB8AC3E}">
        <p14:creationId xmlns:p14="http://schemas.microsoft.com/office/powerpoint/2010/main" xmlns="" val="4833435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Serbestlik İlkesinin İstisnaları </a:t>
            </a:r>
            <a:endParaRPr lang="tr-TR" dirty="0"/>
          </a:p>
        </p:txBody>
      </p:sp>
      <p:sp>
        <p:nvSpPr>
          <p:cNvPr id="3" name="İçerik Yer Tutucusu 2"/>
          <p:cNvSpPr>
            <a:spLocks noGrp="1"/>
          </p:cNvSpPr>
          <p:nvPr>
            <p:ph idx="1"/>
          </p:nvPr>
        </p:nvSpPr>
        <p:spPr/>
        <p:txBody>
          <a:bodyPr/>
          <a:lstStyle/>
          <a:p>
            <a:pPr marL="114300" indent="0">
              <a:buNone/>
            </a:pPr>
            <a:r>
              <a:rPr lang="tr-TR" dirty="0" smtClean="0"/>
              <a:t>3. Paylı mülkiyette payın devri işlemi </a:t>
            </a:r>
          </a:p>
          <a:p>
            <a:pPr marL="114300" indent="0">
              <a:buNone/>
            </a:pPr>
            <a:r>
              <a:rPr lang="tr-TR" dirty="0" smtClean="0"/>
              <a:t>Eşlerden hangisine ait olduğu anlaşılamayan mallar  paylı mülkiyetinde sayılır.  Eşin kendi payı üzerinde işlem yapabilmesi için de diğer eşin rızası aranmaktadır.</a:t>
            </a:r>
            <a:endParaRPr lang="tr-TR" dirty="0"/>
          </a:p>
        </p:txBody>
      </p:sp>
    </p:spTree>
    <p:extLst>
      <p:ext uri="{BB962C8B-B14F-4D97-AF65-F5344CB8AC3E}">
        <p14:creationId xmlns:p14="http://schemas.microsoft.com/office/powerpoint/2010/main" xmlns="" val="22025490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Serbestlik İlkesinin İstisnaları</a:t>
            </a:r>
            <a:endParaRPr lang="tr-TR" dirty="0"/>
          </a:p>
        </p:txBody>
      </p:sp>
      <p:sp>
        <p:nvSpPr>
          <p:cNvPr id="3" name="İçerik Yer Tutucusu 2"/>
          <p:cNvSpPr>
            <a:spLocks noGrp="1"/>
          </p:cNvSpPr>
          <p:nvPr>
            <p:ph idx="1"/>
          </p:nvPr>
        </p:nvSpPr>
        <p:spPr/>
        <p:txBody>
          <a:bodyPr/>
          <a:lstStyle/>
          <a:p>
            <a:r>
              <a:rPr lang="tr-TR" dirty="0" smtClean="0"/>
              <a:t>4. Borçlar Kanuna göre kefalet sözleşmesi </a:t>
            </a:r>
          </a:p>
          <a:p>
            <a:pPr marL="114300" indent="0">
              <a:buNone/>
            </a:pPr>
            <a:endParaRPr lang="tr-TR" dirty="0"/>
          </a:p>
          <a:p>
            <a:pPr marL="114300" indent="0">
              <a:buNone/>
            </a:pPr>
            <a:r>
              <a:rPr lang="tr-TR" dirty="0" smtClean="0"/>
              <a:t>Evli kişilerin  kefalet sözleşmesi yapabilmeleri diğer eşin rızasına  bağlıdır. </a:t>
            </a:r>
          </a:p>
          <a:p>
            <a:pPr marL="114300" indent="0">
              <a:buNone/>
            </a:pPr>
            <a:r>
              <a:rPr lang="tr-TR" dirty="0" smtClean="0"/>
              <a:t>Ayrılık kararı  ya da yasal  olarak ayrı yaşama hakkı  doğmadığı  sürece ancak diğer eşin rızasıyla kefil olabilir. </a:t>
            </a:r>
            <a:endParaRPr lang="tr-TR" dirty="0"/>
          </a:p>
        </p:txBody>
      </p:sp>
    </p:spTree>
    <p:extLst>
      <p:ext uri="{BB962C8B-B14F-4D97-AF65-F5344CB8AC3E}">
        <p14:creationId xmlns:p14="http://schemas.microsoft.com/office/powerpoint/2010/main" xmlns="" val="4252859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ORTAK HAKLAR</a:t>
            </a:r>
            <a:endParaRPr lang="tr-TR" dirty="0"/>
          </a:p>
        </p:txBody>
      </p:sp>
      <p:sp>
        <p:nvSpPr>
          <p:cNvPr id="3" name="İçerik Yer Tutucusu 2"/>
          <p:cNvSpPr>
            <a:spLocks noGrp="1"/>
          </p:cNvSpPr>
          <p:nvPr>
            <p:ph idx="1"/>
          </p:nvPr>
        </p:nvSpPr>
        <p:spPr/>
        <p:txBody>
          <a:bodyPr/>
          <a:lstStyle/>
          <a:p>
            <a:r>
              <a:rPr lang="tr-TR" dirty="0" smtClean="0"/>
              <a:t>Ortak konutu seçme </a:t>
            </a:r>
          </a:p>
          <a:p>
            <a:r>
              <a:rPr lang="tr-TR" dirty="0" smtClean="0"/>
              <a:t>Birlikte yaşama</a:t>
            </a:r>
          </a:p>
          <a:p>
            <a:r>
              <a:rPr lang="tr-TR" dirty="0" smtClean="0"/>
              <a:t>Birliği Yönetme</a:t>
            </a:r>
          </a:p>
          <a:p>
            <a:r>
              <a:rPr lang="tr-TR" dirty="0" smtClean="0"/>
              <a:t>Birliği temsil etme</a:t>
            </a:r>
          </a:p>
          <a:p>
            <a:r>
              <a:rPr lang="tr-TR" dirty="0" smtClean="0"/>
              <a:t>Velayet</a:t>
            </a:r>
            <a:endParaRPr lang="tr-TR" dirty="0"/>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746436" y="1916832"/>
            <a:ext cx="3195826" cy="237626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9933174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Evlilik  Birliğinin  Temsili </a:t>
            </a:r>
            <a:endParaRPr lang="tr-TR" dirty="0"/>
          </a:p>
        </p:txBody>
      </p:sp>
      <p:sp>
        <p:nvSpPr>
          <p:cNvPr id="3" name="İçerik Yer Tutucusu 2"/>
          <p:cNvSpPr>
            <a:spLocks noGrp="1"/>
          </p:cNvSpPr>
          <p:nvPr>
            <p:ph idx="1"/>
          </p:nvPr>
        </p:nvSpPr>
        <p:spPr/>
        <p:txBody>
          <a:bodyPr/>
          <a:lstStyle/>
          <a:p>
            <a:pPr marL="114300" indent="0">
              <a:buNone/>
            </a:pPr>
            <a:r>
              <a:rPr lang="tr-TR" dirty="0" smtClean="0"/>
              <a:t>1. Sürekli İhtiyaçları için temsil:  eşlerden her birisine  tanınmıştır. </a:t>
            </a:r>
          </a:p>
          <a:p>
            <a:pPr marL="114300" indent="0">
              <a:buNone/>
            </a:pPr>
            <a:endParaRPr lang="tr-TR" dirty="0" smtClean="0"/>
          </a:p>
          <a:p>
            <a:pPr marL="114300" indent="0">
              <a:buNone/>
            </a:pPr>
            <a:endParaRPr lang="tr-TR" dirty="0"/>
          </a:p>
          <a:p>
            <a:pPr marL="114300" indent="0">
              <a:buNone/>
            </a:pPr>
            <a:r>
              <a:rPr lang="tr-TR" dirty="0" smtClean="0"/>
              <a:t>2.Ailenin  diğer ihtiyaçları için temsil :  Sürekli sayılmayan ihtiyaçlar  içindir.  Birlikte kullanılmalıdır. </a:t>
            </a:r>
          </a:p>
          <a:p>
            <a:pPr marL="114300" indent="0">
              <a:buNone/>
            </a:pPr>
            <a:endParaRPr lang="tr-TR" dirty="0"/>
          </a:p>
        </p:txBody>
      </p:sp>
    </p:spTree>
    <p:extLst>
      <p:ext uri="{BB962C8B-B14F-4D97-AF65-F5344CB8AC3E}">
        <p14:creationId xmlns:p14="http://schemas.microsoft.com/office/powerpoint/2010/main" xmlns="" val="38632686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Temsil yetkisinin  kaldırılması ve sınırlandırılması</a:t>
            </a:r>
            <a:endParaRPr lang="tr-TR" dirty="0"/>
          </a:p>
        </p:txBody>
      </p:sp>
      <p:sp>
        <p:nvSpPr>
          <p:cNvPr id="3" name="İçerik Yer Tutucusu 2"/>
          <p:cNvSpPr>
            <a:spLocks noGrp="1"/>
          </p:cNvSpPr>
          <p:nvPr>
            <p:ph idx="1"/>
          </p:nvPr>
        </p:nvSpPr>
        <p:spPr/>
        <p:txBody>
          <a:bodyPr/>
          <a:lstStyle/>
          <a:p>
            <a:r>
              <a:rPr lang="tr-TR" dirty="0" smtClean="0"/>
              <a:t>Eşlerden birisi  temsil yetkisini  aşar ya da kullanmakta yetersiz kalırsa  hakim  temsil yetkisini  kaldırabilir ya da sınırlayabilir. </a:t>
            </a:r>
          </a:p>
          <a:p>
            <a:r>
              <a:rPr lang="tr-TR" dirty="0" smtClean="0"/>
              <a:t>İyiniyetli 3. kişiler karşı sonuç doğurması  ilan edilmesine bağlıdır. </a:t>
            </a:r>
            <a:endParaRPr lang="tr-TR" dirty="0"/>
          </a:p>
        </p:txBody>
      </p:sp>
    </p:spTree>
    <p:extLst>
      <p:ext uri="{BB962C8B-B14F-4D97-AF65-F5344CB8AC3E}">
        <p14:creationId xmlns:p14="http://schemas.microsoft.com/office/powerpoint/2010/main" xmlns="" val="22182032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Temsil yetkisinin geri verilmesi </a:t>
            </a:r>
            <a:endParaRPr lang="tr-TR" dirty="0"/>
          </a:p>
        </p:txBody>
      </p:sp>
      <p:sp>
        <p:nvSpPr>
          <p:cNvPr id="3" name="İçerik Yer Tutucusu 2"/>
          <p:cNvSpPr>
            <a:spLocks noGrp="1"/>
          </p:cNvSpPr>
          <p:nvPr>
            <p:ph idx="1"/>
          </p:nvPr>
        </p:nvSpPr>
        <p:spPr/>
        <p:txBody>
          <a:bodyPr/>
          <a:lstStyle/>
          <a:p>
            <a:r>
              <a:rPr lang="tr-TR" dirty="0" smtClean="0"/>
              <a:t>Temsil  yetkisinin kaldırılması ya da sınırlandırılmasına  yol açan durum ortadan kalkmış ya da değişmiş ise ilgili eşin istemde bulunması  üzerine  geri verebilir. </a:t>
            </a:r>
          </a:p>
          <a:p>
            <a:r>
              <a:rPr lang="tr-TR" dirty="0" smtClean="0"/>
              <a:t>İlan edilmiş ise  kaldırmanın da ilan edilmesi  gereklidir. </a:t>
            </a:r>
            <a:endParaRPr lang="tr-TR" dirty="0"/>
          </a:p>
        </p:txBody>
      </p:sp>
    </p:spTree>
    <p:extLst>
      <p:ext uri="{BB962C8B-B14F-4D97-AF65-F5344CB8AC3E}">
        <p14:creationId xmlns:p14="http://schemas.microsoft.com/office/powerpoint/2010/main" xmlns="" val="304428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HAKİMİN MÜDAHALESİ</a:t>
            </a:r>
            <a:endParaRPr lang="tr-TR" dirty="0"/>
          </a:p>
        </p:txBody>
      </p:sp>
      <p:sp>
        <p:nvSpPr>
          <p:cNvPr id="3" name="Metin Yer Tutucusu 2"/>
          <p:cNvSpPr>
            <a:spLocks noGrp="1"/>
          </p:cNvSpPr>
          <p:nvPr>
            <p:ph type="body" idx="1"/>
          </p:nvPr>
        </p:nvSpPr>
        <p:spPr/>
        <p:txBody>
          <a:bodyPr/>
          <a:lstStyle/>
          <a:p>
            <a:endParaRPr lang="tr-TR"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267744" y="1628800"/>
            <a:ext cx="2979737" cy="23653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5732281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Şartları </a:t>
            </a:r>
            <a:endParaRPr lang="tr-TR" dirty="0"/>
          </a:p>
        </p:txBody>
      </p:sp>
      <p:sp>
        <p:nvSpPr>
          <p:cNvPr id="3" name="İçerik Yer Tutucusu 2"/>
          <p:cNvSpPr>
            <a:spLocks noGrp="1"/>
          </p:cNvSpPr>
          <p:nvPr>
            <p:ph idx="1"/>
          </p:nvPr>
        </p:nvSpPr>
        <p:spPr/>
        <p:txBody>
          <a:bodyPr/>
          <a:lstStyle/>
          <a:p>
            <a:pPr marL="571500" indent="-457200">
              <a:buAutoNum type="arabicPeriod"/>
            </a:pPr>
            <a:r>
              <a:rPr lang="tr-TR" dirty="0" smtClean="0"/>
              <a:t>Evlilik birliğinden  doğan yükümlülüklerin yerine getirilmemesi </a:t>
            </a:r>
          </a:p>
          <a:p>
            <a:pPr marL="114300" indent="0">
              <a:buNone/>
            </a:pPr>
            <a:endParaRPr lang="tr-TR" dirty="0" smtClean="0"/>
          </a:p>
          <a:p>
            <a:pPr marL="114300" indent="0">
              <a:buNone/>
            </a:pPr>
            <a:r>
              <a:rPr lang="tr-TR" dirty="0" smtClean="0"/>
              <a:t>2.     Önemli bir konuda uyuşmazlığa düşülmesi </a:t>
            </a:r>
            <a:endParaRPr lang="tr-TR" dirty="0"/>
          </a:p>
        </p:txBody>
      </p:sp>
    </p:spTree>
    <p:extLst>
      <p:ext uri="{BB962C8B-B14F-4D97-AF65-F5344CB8AC3E}">
        <p14:creationId xmlns:p14="http://schemas.microsoft.com/office/powerpoint/2010/main" xmlns="" val="27914887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Hakimin alabileceği önlemler </a:t>
            </a:r>
            <a:endParaRPr lang="tr-TR" dirty="0"/>
          </a:p>
        </p:txBody>
      </p:sp>
      <p:sp>
        <p:nvSpPr>
          <p:cNvPr id="3" name="İçerik Yer Tutucusu 2"/>
          <p:cNvSpPr>
            <a:spLocks noGrp="1"/>
          </p:cNvSpPr>
          <p:nvPr>
            <p:ph idx="1"/>
          </p:nvPr>
        </p:nvSpPr>
        <p:spPr/>
        <p:txBody>
          <a:bodyPr/>
          <a:lstStyle/>
          <a:p>
            <a:r>
              <a:rPr lang="tr-TR" dirty="0" smtClean="0"/>
              <a:t>Uyarıda bulunma, uzlaşmaya çağırma</a:t>
            </a:r>
            <a:endParaRPr lang="tr-TR" dirty="0"/>
          </a:p>
        </p:txBody>
      </p:sp>
      <p:pic>
        <p:nvPicPr>
          <p:cNvPr id="1028" name="Picture 4" descr="C:\Users\TOSHIBA\AppData\Local\Microsoft\Windows\Temporary Internet Files\Content.IE5\OSBZSZIK\MC900435045[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23528" y="2420888"/>
            <a:ext cx="1427980" cy="1096748"/>
          </a:xfrm>
          <a:prstGeom prst="rect">
            <a:avLst/>
          </a:prstGeom>
          <a:noFill/>
          <a:extLst>
            <a:ext uri="{909E8E84-426E-40DD-AFC4-6F175D3DCCD1}">
              <a14:hiddenFill xmlns:a14="http://schemas.microsoft.com/office/drawing/2010/main" xmlns="">
                <a:solidFill>
                  <a:srgbClr val="FFFFFF"/>
                </a:solidFill>
              </a14:hiddenFill>
            </a:ext>
          </a:extLst>
        </p:spPr>
      </p:pic>
      <p:pic>
        <p:nvPicPr>
          <p:cNvPr id="1029" name="Picture 5" descr="C:\Users\TOSHIBA\AppData\Local\Microsoft\Windows\Temporary Internet Files\Content.IE5\YRGZJMHB\MC900411320[1].wm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868144" y="4464986"/>
            <a:ext cx="1863674" cy="148793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93543076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Hakimin alabileceği önlemler</a:t>
            </a:r>
            <a:endParaRPr lang="tr-TR" dirty="0"/>
          </a:p>
        </p:txBody>
      </p:sp>
      <p:sp>
        <p:nvSpPr>
          <p:cNvPr id="3" name="İçerik Yer Tutucusu 2"/>
          <p:cNvSpPr>
            <a:spLocks noGrp="1"/>
          </p:cNvSpPr>
          <p:nvPr>
            <p:ph idx="1"/>
          </p:nvPr>
        </p:nvSpPr>
        <p:spPr/>
        <p:txBody>
          <a:bodyPr/>
          <a:lstStyle/>
          <a:p>
            <a:r>
              <a:rPr lang="tr-TR" dirty="0" smtClean="0"/>
              <a:t>Birlikte yaşamaya ara verme</a:t>
            </a:r>
          </a:p>
          <a:p>
            <a:endParaRPr lang="tr-TR" dirty="0"/>
          </a:p>
          <a:p>
            <a:pPr marL="571500" indent="-457200">
              <a:buAutoNum type="arabicPeriod"/>
            </a:pPr>
            <a:r>
              <a:rPr lang="tr-TR" dirty="0" smtClean="0"/>
              <a:t>Eşlerden birisinin kişiliğinin ciddi  </a:t>
            </a:r>
          </a:p>
          <a:p>
            <a:pPr marL="114300" indent="0">
              <a:buNone/>
            </a:pPr>
            <a:r>
              <a:rPr lang="tr-TR" dirty="0" smtClean="0"/>
              <a:t>biçimde tehlikeye düşmesi</a:t>
            </a:r>
          </a:p>
          <a:p>
            <a:pPr marL="114300" indent="0">
              <a:buNone/>
            </a:pPr>
            <a:r>
              <a:rPr lang="tr-TR" dirty="0" smtClean="0"/>
              <a:t>2. Ekonomik güvenliğin tehlikeye girmesi </a:t>
            </a:r>
          </a:p>
          <a:p>
            <a:pPr marL="114300" indent="0">
              <a:buNone/>
            </a:pPr>
            <a:r>
              <a:rPr lang="tr-TR" dirty="0" smtClean="0"/>
              <a:t>3. Ailenin huzurunun  ciddi biçimde tehlikeye düşmesi </a:t>
            </a:r>
          </a:p>
          <a:p>
            <a:pPr marL="114300" indent="0">
              <a:buNone/>
            </a:pPr>
            <a:endParaRPr lang="tr-TR" dirty="0" smtClean="0"/>
          </a:p>
          <a:p>
            <a:pPr>
              <a:buFont typeface="Arial" charset="0"/>
              <a:buChar char="•"/>
            </a:pPr>
            <a:r>
              <a:rPr lang="tr-TR" dirty="0" smtClean="0"/>
              <a:t>Haklı sebep olduğu için terk sayılmaz. </a:t>
            </a:r>
          </a:p>
          <a:p>
            <a:pPr>
              <a:buFont typeface="Arial" charset="0"/>
              <a:buChar char="•"/>
            </a:pPr>
            <a:endParaRPr lang="tr-TR" dirty="0" smtClean="0"/>
          </a:p>
          <a:p>
            <a:pPr marL="114300" indent="0">
              <a:buNone/>
            </a:pPr>
            <a:r>
              <a:rPr lang="tr-TR" dirty="0" smtClean="0"/>
              <a:t>		hakim  parasal katkıya, konut ve ev eşyasından 			yararlanmaya, malların yönetimine karar  verir.  	</a:t>
            </a:r>
            <a:endParaRPr lang="tr-TR" dirty="0"/>
          </a:p>
        </p:txBody>
      </p:sp>
      <p:pic>
        <p:nvPicPr>
          <p:cNvPr id="2050" name="Picture 2" descr="C:\Users\TOSHIBA\AppData\Local\Microsoft\Windows\Temporary Internet Files\Content.IE5\QRCJ9GEB\MP900387501[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5292080" y="1628800"/>
            <a:ext cx="2636366" cy="1880608"/>
          </a:xfrm>
          <a:prstGeom prst="rect">
            <a:avLst/>
          </a:prstGeom>
          <a:noFill/>
          <a:extLst>
            <a:ext uri="{909E8E84-426E-40DD-AFC4-6F175D3DCCD1}">
              <a14:hiddenFill xmlns:a14="http://schemas.microsoft.com/office/drawing/2010/main" xmlns="">
                <a:solidFill>
                  <a:srgbClr val="FFFFFF"/>
                </a:solidFill>
              </a14:hiddenFill>
            </a:ext>
          </a:extLst>
        </p:spPr>
      </p:pic>
      <p:sp>
        <p:nvSpPr>
          <p:cNvPr id="4" name="Sağ Ok 3"/>
          <p:cNvSpPr/>
          <p:nvPr/>
        </p:nvSpPr>
        <p:spPr>
          <a:xfrm>
            <a:off x="1259632" y="544522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xmlns="" val="7844760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a:t>Parasal katkının </a:t>
            </a:r>
            <a:r>
              <a:rPr lang="tr-TR" dirty="0" smtClean="0"/>
              <a:t>belirlenmesi</a:t>
            </a:r>
          </a:p>
          <a:p>
            <a:endParaRPr lang="tr-TR" dirty="0"/>
          </a:p>
          <a:p>
            <a:r>
              <a:rPr lang="tr-TR" dirty="0" smtClean="0"/>
              <a:t>Aile birliğinin geçimi için eşlerin</a:t>
            </a:r>
          </a:p>
          <a:p>
            <a:pPr marL="114300" indent="0">
              <a:buNone/>
            </a:pPr>
            <a:r>
              <a:rPr lang="tr-TR" dirty="0" smtClean="0"/>
              <a:t>yapacağı  parasal katkıyı  belirler. </a:t>
            </a:r>
          </a:p>
          <a:p>
            <a:r>
              <a:rPr lang="tr-TR" dirty="0" smtClean="0"/>
              <a:t>Geçmiş  bir yıl ve gelecek yıllar için </a:t>
            </a:r>
          </a:p>
          <a:p>
            <a:pPr marL="114300" indent="0">
              <a:buNone/>
            </a:pPr>
            <a:r>
              <a:rPr lang="tr-TR" dirty="0" smtClean="0"/>
              <a:t>istenebilir. </a:t>
            </a:r>
          </a:p>
          <a:p>
            <a:pPr marL="114300" indent="0">
              <a:buNone/>
            </a:pPr>
            <a:r>
              <a:rPr lang="tr-TR" dirty="0" smtClean="0"/>
              <a:t>Parasal  katkıda;  ev işlerinin yapılası , çocuk bakımı vs. de dikkate alınacaktır. </a:t>
            </a:r>
            <a:endParaRPr lang="tr-TR" dirty="0"/>
          </a:p>
        </p:txBody>
      </p:sp>
      <p:pic>
        <p:nvPicPr>
          <p:cNvPr id="5" name="Picture 2" descr="C:\Users\TOSHIBA\AppData\Local\Microsoft\Windows\Temporary Internet Files\Content.IE5\QRCJ9GEB\MP900387492[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436096" y="1916832"/>
            <a:ext cx="2333529" cy="166458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6669690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Hakimin alabileceği önlemler</a:t>
            </a:r>
            <a:endParaRPr lang="tr-TR" dirty="0"/>
          </a:p>
        </p:txBody>
      </p:sp>
      <p:sp>
        <p:nvSpPr>
          <p:cNvPr id="3" name="İçerik Yer Tutucusu 2"/>
          <p:cNvSpPr>
            <a:spLocks noGrp="1"/>
          </p:cNvSpPr>
          <p:nvPr>
            <p:ph idx="1"/>
          </p:nvPr>
        </p:nvSpPr>
        <p:spPr/>
        <p:txBody>
          <a:bodyPr/>
          <a:lstStyle/>
          <a:p>
            <a:r>
              <a:rPr lang="tr-TR" dirty="0"/>
              <a:t>Borçlulara emir </a:t>
            </a:r>
            <a:r>
              <a:rPr lang="tr-TR" dirty="0" smtClean="0"/>
              <a:t>verme : Ödemenin tamamen ya da kısmen diğer eşe yapılmasını  emredebilir. </a:t>
            </a:r>
            <a:endParaRPr lang="tr-TR" dirty="0"/>
          </a:p>
        </p:txBody>
      </p:sp>
      <p:pic>
        <p:nvPicPr>
          <p:cNvPr id="5" name="Picture 2" descr="C:\Users\TOSHIBA\AppData\Local\Microsoft\Windows\Temporary Internet Files\Content.IE5\YRGZJMHB\MC900379247[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691680" y="3049698"/>
            <a:ext cx="2509808" cy="106343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2871690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Hakimin alabileceği önlemler</a:t>
            </a:r>
            <a:endParaRPr lang="tr-TR" dirty="0"/>
          </a:p>
        </p:txBody>
      </p:sp>
      <p:sp>
        <p:nvSpPr>
          <p:cNvPr id="3" name="İçerik Yer Tutucusu 2"/>
          <p:cNvSpPr>
            <a:spLocks noGrp="1"/>
          </p:cNvSpPr>
          <p:nvPr>
            <p:ph idx="1"/>
          </p:nvPr>
        </p:nvSpPr>
        <p:spPr/>
        <p:txBody>
          <a:bodyPr/>
          <a:lstStyle/>
          <a:p>
            <a:r>
              <a:rPr lang="tr-TR" dirty="0"/>
              <a:t>Tasarruf yetkisinin  sınırlanması </a:t>
            </a:r>
          </a:p>
        </p:txBody>
      </p:sp>
      <p:pic>
        <p:nvPicPr>
          <p:cNvPr id="5122" name="Picture 2" descr="https://encrypted-tbn3.gstatic.com/images?q=tbn:ANd9GcRYFEiQXUxSVgEpCB6sE_XgIeen6845j-Q-XmNwIiTUIJGZcaM0"/>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899592" y="2564904"/>
            <a:ext cx="3861296" cy="266429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7948043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Ortak konutu seçme </a:t>
            </a:r>
            <a:endParaRPr lang="tr-TR" dirty="0"/>
          </a:p>
        </p:txBody>
      </p:sp>
      <p:sp>
        <p:nvSpPr>
          <p:cNvPr id="3" name="İçerik Yer Tutucusu 2"/>
          <p:cNvSpPr>
            <a:spLocks noGrp="1"/>
          </p:cNvSpPr>
          <p:nvPr>
            <p:ph idx="1"/>
          </p:nvPr>
        </p:nvSpPr>
        <p:spPr/>
        <p:txBody>
          <a:bodyPr/>
          <a:lstStyle/>
          <a:p>
            <a:endParaRPr lang="tr-TR" dirty="0" smtClean="0"/>
          </a:p>
          <a:p>
            <a:endParaRPr lang="tr-TR" dirty="0"/>
          </a:p>
          <a:p>
            <a:endParaRPr lang="tr-TR" dirty="0" smtClean="0"/>
          </a:p>
          <a:p>
            <a:r>
              <a:rPr lang="tr-TR" dirty="0" smtClean="0"/>
              <a:t>Eşler oturacakları konutu birlikte seçerler. TMK 186/1 </a:t>
            </a:r>
          </a:p>
          <a:p>
            <a:pPr marL="571500" indent="-457200">
              <a:buAutoNum type="arabicPeriod"/>
            </a:pPr>
            <a:r>
              <a:rPr lang="tr-TR" dirty="0" smtClean="0"/>
              <a:t>Aile konutu bağımsız  olmalı </a:t>
            </a:r>
          </a:p>
          <a:p>
            <a:pPr marL="571500" indent="-457200">
              <a:buAutoNum type="arabicPeriod"/>
            </a:pPr>
            <a:r>
              <a:rPr lang="tr-TR" dirty="0" smtClean="0"/>
              <a:t>Ailenin  ekonomik durumu ve ekonomik gücü </a:t>
            </a:r>
          </a:p>
          <a:p>
            <a:pPr marL="571500" indent="-457200">
              <a:buAutoNum type="arabicPeriod"/>
            </a:pPr>
            <a:r>
              <a:rPr lang="tr-TR" dirty="0" smtClean="0"/>
              <a:t>Ailenin sosyal durumuna uygun olması </a:t>
            </a:r>
          </a:p>
          <a:p>
            <a:pPr marL="571500" indent="-457200">
              <a:buAutoNum type="arabicPeriod"/>
            </a:pPr>
            <a:r>
              <a:rPr lang="tr-TR" dirty="0" smtClean="0"/>
              <a:t>Eşlerin ve çocukların sağlığı , ulaşımlarına uygun olmalı </a:t>
            </a:r>
            <a:endParaRPr lang="tr-TR" dirty="0"/>
          </a:p>
        </p:txBody>
      </p:sp>
      <p:pic>
        <p:nvPicPr>
          <p:cNvPr id="9218" name="Picture 2" descr="C:\Program Files (x86)\Microsoft Office\MEDIA\CAGCAT10\j0185604.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940152" y="404663"/>
            <a:ext cx="1498694" cy="150017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5518821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Önlemlerin Niteliği </a:t>
            </a:r>
            <a:endParaRPr lang="tr-TR" dirty="0"/>
          </a:p>
        </p:txBody>
      </p:sp>
      <p:sp>
        <p:nvSpPr>
          <p:cNvPr id="3" name="İçerik Yer Tutucusu 2"/>
          <p:cNvSpPr>
            <a:spLocks noGrp="1"/>
          </p:cNvSpPr>
          <p:nvPr>
            <p:ph idx="1"/>
          </p:nvPr>
        </p:nvSpPr>
        <p:spPr/>
        <p:txBody>
          <a:bodyPr/>
          <a:lstStyle/>
          <a:p>
            <a:r>
              <a:rPr lang="tr-TR" dirty="0" smtClean="0"/>
              <a:t>Geçicidir </a:t>
            </a:r>
          </a:p>
          <a:p>
            <a:r>
              <a:rPr lang="tr-TR" dirty="0" smtClean="0"/>
              <a:t>Koşullar değiştiğinde kaldırılır.</a:t>
            </a:r>
          </a:p>
          <a:p>
            <a:r>
              <a:rPr lang="tr-TR" dirty="0" smtClean="0"/>
              <a:t>Yetkili mahkeme önlemi alan mahkemedir. </a:t>
            </a:r>
          </a:p>
          <a:p>
            <a:r>
              <a:rPr lang="tr-TR" dirty="0" smtClean="0"/>
              <a:t>Her iki eşin de yerleşim yeri değişmiş ise eşlerden birisinin  yerleşim yeri mahkemesidir. </a:t>
            </a:r>
            <a:endParaRPr lang="tr-TR" dirty="0"/>
          </a:p>
        </p:txBody>
      </p:sp>
    </p:spTree>
    <p:extLst>
      <p:ext uri="{BB962C8B-B14F-4D97-AF65-F5344CB8AC3E}">
        <p14:creationId xmlns:p14="http://schemas.microsoft.com/office/powerpoint/2010/main" xmlns="" val="133495137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800" b="1" dirty="0" smtClean="0">
                <a:latin typeface="Times New Roman" pitchFamily="18" charset="0"/>
                <a:ea typeface="Tahoma" pitchFamily="34" charset="0"/>
                <a:cs typeface="Times New Roman" pitchFamily="18" charset="0"/>
              </a:rPr>
              <a:t>Kaynaklar</a:t>
            </a:r>
            <a:endParaRPr lang="tr-TR" sz="2800" b="1" dirty="0">
              <a:latin typeface="Times New Roman" pitchFamily="18" charset="0"/>
              <a:ea typeface="Tahoma" pitchFamily="34" charset="0"/>
              <a:cs typeface="Times New Roman" pitchFamily="18" charset="0"/>
            </a:endParaRPr>
          </a:p>
        </p:txBody>
      </p:sp>
      <p:sp>
        <p:nvSpPr>
          <p:cNvPr id="3" name="2 İçerik Yer Tutucusu"/>
          <p:cNvSpPr>
            <a:spLocks noGrp="1"/>
          </p:cNvSpPr>
          <p:nvPr>
            <p:ph idx="1"/>
          </p:nvPr>
        </p:nvSpPr>
        <p:spPr/>
        <p:txBody>
          <a:bodyPr/>
          <a:lstStyle/>
          <a:p>
            <a:pPr>
              <a:buNone/>
            </a:pPr>
            <a:r>
              <a:rPr lang="tr-TR" dirty="0" smtClean="0"/>
              <a:t>Turgut </a:t>
            </a:r>
            <a:r>
              <a:rPr lang="tr-TR" dirty="0" err="1" smtClean="0"/>
              <a:t>Akıntürk</a:t>
            </a:r>
            <a:r>
              <a:rPr lang="tr-TR" dirty="0" smtClean="0"/>
              <a:t> Aile Hukuku, Seçkin Yay. </a:t>
            </a:r>
          </a:p>
          <a:p>
            <a:pPr>
              <a:buNone/>
            </a:pPr>
            <a:r>
              <a:rPr lang="tr-TR" dirty="0" smtClean="0"/>
              <a:t>Çocuk Hakları Sözleşmesi 14. Genel Yorum </a:t>
            </a:r>
          </a:p>
          <a:p>
            <a:pPr>
              <a:buNone/>
            </a:pPr>
            <a:r>
              <a:rPr lang="tr-TR" dirty="0" err="1" smtClean="0"/>
              <a:t>Ian</a:t>
            </a:r>
            <a:r>
              <a:rPr lang="tr-TR" dirty="0" smtClean="0"/>
              <a:t> </a:t>
            </a:r>
            <a:r>
              <a:rPr lang="tr-TR" dirty="0" err="1" smtClean="0"/>
              <a:t>McEwan</a:t>
            </a:r>
            <a:r>
              <a:rPr lang="tr-TR" dirty="0" smtClean="0"/>
              <a:t>, Çocuk Yasası </a:t>
            </a:r>
          </a:p>
          <a:p>
            <a:pPr>
              <a:buNone/>
            </a:pPr>
            <a:r>
              <a:rPr lang="tr-TR" dirty="0" smtClean="0"/>
              <a:t>Örnek Sosyal İnceleme Raporları </a:t>
            </a:r>
          </a:p>
          <a:p>
            <a:pPr>
              <a:buNone/>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Birlikte  yaşama </a:t>
            </a:r>
            <a:endParaRPr lang="tr-TR" dirty="0"/>
          </a:p>
        </p:txBody>
      </p:sp>
      <p:sp>
        <p:nvSpPr>
          <p:cNvPr id="3" name="İçerik Yer Tutucusu 2"/>
          <p:cNvSpPr>
            <a:spLocks noGrp="1"/>
          </p:cNvSpPr>
          <p:nvPr>
            <p:ph idx="1"/>
          </p:nvPr>
        </p:nvSpPr>
        <p:spPr/>
        <p:txBody>
          <a:bodyPr/>
          <a:lstStyle/>
          <a:p>
            <a:r>
              <a:rPr lang="tr-TR" dirty="0" smtClean="0"/>
              <a:t>Hem hak  hem de yükümlülüktür. </a:t>
            </a:r>
          </a:p>
          <a:p>
            <a:r>
              <a:rPr lang="tr-TR" dirty="0" smtClean="0"/>
              <a:t>Evlenmenin doğasından kaynaklanmaktadır. </a:t>
            </a:r>
            <a:endParaRPr lang="tr-TR" dirty="0"/>
          </a:p>
        </p:txBody>
      </p:sp>
    </p:spTree>
    <p:extLst>
      <p:ext uri="{BB962C8B-B14F-4D97-AF65-F5344CB8AC3E}">
        <p14:creationId xmlns:p14="http://schemas.microsoft.com/office/powerpoint/2010/main" xmlns="" val="18629189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Birliği  yönetme</a:t>
            </a:r>
            <a:endParaRPr lang="tr-TR" dirty="0"/>
          </a:p>
        </p:txBody>
      </p:sp>
      <p:sp>
        <p:nvSpPr>
          <p:cNvPr id="3" name="İçerik Yer Tutucusu 2"/>
          <p:cNvSpPr>
            <a:spLocks noGrp="1"/>
          </p:cNvSpPr>
          <p:nvPr>
            <p:ph idx="1"/>
          </p:nvPr>
        </p:nvSpPr>
        <p:spPr/>
        <p:txBody>
          <a:bodyPr/>
          <a:lstStyle/>
          <a:p>
            <a:r>
              <a:rPr lang="tr-TR" dirty="0" smtClean="0"/>
              <a:t>Eşler  birliği beraberce yönetirler. </a:t>
            </a:r>
          </a:p>
          <a:p>
            <a:r>
              <a:rPr lang="tr-TR" dirty="0" smtClean="0"/>
              <a:t>Yönetime ilişkin girişimde bulunmadan önce diğer eşi bilgilendirmek ve onun  katılımını sağlamak zorundadır.</a:t>
            </a:r>
          </a:p>
          <a:p>
            <a:r>
              <a:rPr lang="tr-TR" dirty="0" smtClean="0"/>
              <a:t>Birliği yönetirken eşinin iş durumu, mali gücünü göz önünde bulundurması asgari dürüstlük kuralları gereğidir.  </a:t>
            </a:r>
            <a:endParaRPr lang="tr-TR" dirty="0"/>
          </a:p>
        </p:txBody>
      </p:sp>
    </p:spTree>
    <p:extLst>
      <p:ext uri="{BB962C8B-B14F-4D97-AF65-F5344CB8AC3E}">
        <p14:creationId xmlns:p14="http://schemas.microsoft.com/office/powerpoint/2010/main" xmlns="" val="35382360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ORTAK YÜKÜMLÜLÜKLER</a:t>
            </a:r>
            <a:endParaRPr lang="tr-TR" dirty="0"/>
          </a:p>
        </p:txBody>
      </p:sp>
      <p:sp>
        <p:nvSpPr>
          <p:cNvPr id="3" name="İçerik Yer Tutucusu 2"/>
          <p:cNvSpPr>
            <a:spLocks noGrp="1"/>
          </p:cNvSpPr>
          <p:nvPr>
            <p:ph idx="1"/>
          </p:nvPr>
        </p:nvSpPr>
        <p:spPr/>
        <p:txBody>
          <a:bodyPr/>
          <a:lstStyle/>
          <a:p>
            <a:endParaRPr lang="tr-TR" dirty="0" smtClean="0"/>
          </a:p>
          <a:p>
            <a:r>
              <a:rPr lang="tr-TR" dirty="0" smtClean="0"/>
              <a:t>Birliğin mutluluğunu sağlama </a:t>
            </a:r>
          </a:p>
          <a:p>
            <a:r>
              <a:rPr lang="tr-TR" dirty="0" smtClean="0"/>
              <a:t>Sadakat  gösterme</a:t>
            </a:r>
          </a:p>
          <a:p>
            <a:r>
              <a:rPr lang="tr-TR" dirty="0" smtClean="0"/>
              <a:t>Birlikte yaşama </a:t>
            </a:r>
          </a:p>
          <a:p>
            <a:r>
              <a:rPr lang="tr-TR" dirty="0" smtClean="0"/>
              <a:t>Dayanışma ve yardımcı olma </a:t>
            </a:r>
          </a:p>
          <a:p>
            <a:r>
              <a:rPr lang="tr-TR" dirty="0" smtClean="0"/>
              <a:t>Çocuklara  bakma ve yetiştirme </a:t>
            </a:r>
          </a:p>
          <a:p>
            <a:r>
              <a:rPr lang="tr-TR" dirty="0" smtClean="0"/>
              <a:t>Giderlere katılma </a:t>
            </a:r>
          </a:p>
          <a:p>
            <a:r>
              <a:rPr lang="tr-TR" dirty="0" smtClean="0"/>
              <a:t>Meslek ve iş seçimine özen gösterme</a:t>
            </a:r>
            <a:endParaRPr lang="tr-TR" dirty="0"/>
          </a:p>
        </p:txBody>
      </p:sp>
    </p:spTree>
    <p:extLst>
      <p:ext uri="{BB962C8B-B14F-4D97-AF65-F5344CB8AC3E}">
        <p14:creationId xmlns:p14="http://schemas.microsoft.com/office/powerpoint/2010/main" xmlns="" val="30880256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r>
              <a:rPr lang="tr-TR" sz="3200" dirty="0" smtClean="0"/>
              <a:t>Birliğin Mutluluğunu Sağlama</a:t>
            </a:r>
            <a:endParaRPr lang="tr-TR" sz="3200" dirty="0"/>
          </a:p>
        </p:txBody>
      </p:sp>
      <p:sp>
        <p:nvSpPr>
          <p:cNvPr id="3" name="İçerik Yer Tutucusu 2"/>
          <p:cNvSpPr>
            <a:spLocks noGrp="1"/>
          </p:cNvSpPr>
          <p:nvPr>
            <p:ph idx="1"/>
          </p:nvPr>
        </p:nvSpPr>
        <p:spPr/>
        <p:txBody>
          <a:bodyPr/>
          <a:lstStyle/>
          <a:p>
            <a:endParaRPr lang="tr-TR" dirty="0" smtClean="0"/>
          </a:p>
          <a:p>
            <a:r>
              <a:rPr lang="tr-TR" dirty="0" smtClean="0"/>
              <a:t>Özveride bulunmak </a:t>
            </a:r>
          </a:p>
          <a:p>
            <a:r>
              <a:rPr lang="tr-TR" dirty="0" smtClean="0"/>
              <a:t>Anlayışlı olmak </a:t>
            </a:r>
          </a:p>
          <a:p>
            <a:r>
              <a:rPr lang="tr-TR" dirty="0" smtClean="0"/>
              <a:t>Cinsi yakınlık  göstermek </a:t>
            </a:r>
            <a:endParaRPr lang="tr-TR" dirty="0"/>
          </a:p>
        </p:txBody>
      </p:sp>
      <p:pic>
        <p:nvPicPr>
          <p:cNvPr id="4" name="Picture 2" descr="C:\Users\TOSHIBA\AppData\Local\Microsoft\Windows\Temporary Internet Files\Content.IE5\GK6CM4WG\MC900345537[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512" y="531812"/>
            <a:ext cx="1479096" cy="13130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4080624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Sadakat Yükümlülüğü </a:t>
            </a:r>
            <a:endParaRPr lang="tr-TR" dirty="0"/>
          </a:p>
        </p:txBody>
      </p:sp>
      <p:sp>
        <p:nvSpPr>
          <p:cNvPr id="3" name="İçerik Yer Tutucusu 2"/>
          <p:cNvSpPr>
            <a:spLocks noGrp="1"/>
          </p:cNvSpPr>
          <p:nvPr>
            <p:ph idx="1"/>
          </p:nvPr>
        </p:nvSpPr>
        <p:spPr/>
        <p:txBody>
          <a:bodyPr/>
          <a:lstStyle/>
          <a:p>
            <a:endParaRPr lang="tr-TR" dirty="0" smtClean="0"/>
          </a:p>
          <a:p>
            <a:r>
              <a:rPr lang="tr-TR" dirty="0" smtClean="0"/>
              <a:t>Cinsel  sadakat </a:t>
            </a:r>
          </a:p>
          <a:p>
            <a:r>
              <a:rPr lang="tr-TR" dirty="0" smtClean="0"/>
              <a:t>Eşinin sırrını ve menfaatini 3. kişi  yararına feda etmek </a:t>
            </a:r>
          </a:p>
          <a:p>
            <a:r>
              <a:rPr lang="tr-TR" dirty="0" smtClean="0"/>
              <a:t>Diğerinin servetini israf etmesi </a:t>
            </a:r>
          </a:p>
          <a:p>
            <a:r>
              <a:rPr lang="tr-TR" dirty="0" smtClean="0"/>
              <a:t>Kasten yoksulluğa düşürmesi </a:t>
            </a:r>
            <a:endParaRPr lang="tr-TR" dirty="0"/>
          </a:p>
        </p:txBody>
      </p:sp>
      <p:pic>
        <p:nvPicPr>
          <p:cNvPr id="4" name="Picture 4" descr="C:\Users\TOSHIBA\AppData\Local\Microsoft\Windows\Temporary Internet Files\Content.IE5\MJP75RW6\MP900438939[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224372" y="4077072"/>
            <a:ext cx="2245931" cy="150227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726058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Dayanışma ve yardımlaşma yükümlülüğü </a:t>
            </a:r>
            <a:endParaRPr lang="tr-TR" dirty="0"/>
          </a:p>
        </p:txBody>
      </p:sp>
      <p:pic>
        <p:nvPicPr>
          <p:cNvPr id="4" name="Picture 6" descr="C:\Users\TOSHIBA\AppData\Local\Microsoft\Windows\Temporary Internet Files\Content.IE5\GLTSMZW3\MP900438369[1].jpg"/>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899592" y="4005064"/>
            <a:ext cx="3099562" cy="20581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Metin kutusu 4"/>
          <p:cNvSpPr txBox="1"/>
          <p:nvPr/>
        </p:nvSpPr>
        <p:spPr>
          <a:xfrm>
            <a:off x="1043608" y="2348880"/>
            <a:ext cx="6120680" cy="646331"/>
          </a:xfrm>
          <a:prstGeom prst="rect">
            <a:avLst/>
          </a:prstGeom>
          <a:noFill/>
        </p:spPr>
        <p:txBody>
          <a:bodyPr wrap="square" rtlCol="0">
            <a:spAutoFit/>
          </a:bodyPr>
          <a:lstStyle/>
          <a:p>
            <a:r>
              <a:rPr lang="tr-TR" dirty="0" smtClean="0"/>
              <a:t>Eşler birbirine yardımcı ve  destek olmakla dayanışma içinde bulunmakla  yükümlüdür.  ( Manevi anlamda) </a:t>
            </a:r>
            <a:endParaRPr lang="tr-TR" dirty="0"/>
          </a:p>
        </p:txBody>
      </p:sp>
    </p:spTree>
    <p:extLst>
      <p:ext uri="{BB962C8B-B14F-4D97-AF65-F5344CB8AC3E}">
        <p14:creationId xmlns:p14="http://schemas.microsoft.com/office/powerpoint/2010/main" xmlns="" val="97450110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158</TotalTime>
  <Words>736</Words>
  <Application>Microsoft Office PowerPoint</Application>
  <PresentationFormat>Ekran Gösterisi (4:3)</PresentationFormat>
  <Paragraphs>142</Paragraphs>
  <Slides>31</Slides>
  <Notes>0</Notes>
  <HiddenSlides>0</HiddenSlides>
  <MMClips>0</MMClips>
  <ScaleCrop>false</ScaleCrop>
  <HeadingPairs>
    <vt:vector size="4" baseType="variant">
      <vt:variant>
        <vt:lpstr>Tema</vt:lpstr>
      </vt:variant>
      <vt:variant>
        <vt:i4>1</vt:i4>
      </vt:variant>
      <vt:variant>
        <vt:lpstr>Slayt Başlıkları</vt:lpstr>
      </vt:variant>
      <vt:variant>
        <vt:i4>31</vt:i4>
      </vt:variant>
    </vt:vector>
  </HeadingPairs>
  <TitlesOfParts>
    <vt:vector size="32" baseType="lpstr">
      <vt:lpstr>Bitişiklik</vt:lpstr>
      <vt:lpstr>AİLE HUKUKU -3</vt:lpstr>
      <vt:lpstr>ORTAK HAKLAR</vt:lpstr>
      <vt:lpstr>Ortak konutu seçme </vt:lpstr>
      <vt:lpstr>Birlikte  yaşama </vt:lpstr>
      <vt:lpstr>Birliği  yönetme</vt:lpstr>
      <vt:lpstr>ORTAK YÜKÜMLÜLÜKLER</vt:lpstr>
      <vt:lpstr>          Birliğin Mutluluğunu Sağlama</vt:lpstr>
      <vt:lpstr>Sadakat Yükümlülüğü </vt:lpstr>
      <vt:lpstr>Dayanışma ve yardımlaşma yükümlülüğü </vt:lpstr>
      <vt:lpstr>Çocuklara bakma  ve yetiştirme</vt:lpstr>
      <vt:lpstr>Evlilik birliğinin  giderlerine  katılma</vt:lpstr>
      <vt:lpstr>Meslek ve iş seçimine özen gösterme</vt:lpstr>
      <vt:lpstr>Kadının  Soyadı </vt:lpstr>
      <vt:lpstr>Eşlerin vatandaşlığı</vt:lpstr>
      <vt:lpstr>Eşlerin Hukuki İşlemleri </vt:lpstr>
      <vt:lpstr>Serbestlik İlkesinin İstisnaları </vt:lpstr>
      <vt:lpstr>Serbestlik İlkesinin  İstisnaları </vt:lpstr>
      <vt:lpstr>Serbestlik İlkesinin İstisnaları </vt:lpstr>
      <vt:lpstr>Serbestlik İlkesinin İstisnaları</vt:lpstr>
      <vt:lpstr>Evlilik  Birliğinin  Temsili </vt:lpstr>
      <vt:lpstr>Temsil yetkisinin  kaldırılması ve sınırlandırılması</vt:lpstr>
      <vt:lpstr>Temsil yetkisinin geri verilmesi </vt:lpstr>
      <vt:lpstr>HAKİMİN MÜDAHALESİ</vt:lpstr>
      <vt:lpstr>Şartları </vt:lpstr>
      <vt:lpstr>Hakimin alabileceği önlemler </vt:lpstr>
      <vt:lpstr>Hakimin alabileceği önlemler</vt:lpstr>
      <vt:lpstr>Slayt 27</vt:lpstr>
      <vt:lpstr>Hakimin alabileceği önlemler</vt:lpstr>
      <vt:lpstr>Hakimin alabileceği önlemler</vt:lpstr>
      <vt:lpstr>Önlemlerin Niteliği </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AİLE HUKUKU -2</dc:title>
  <dc:creator>TOSHIBA</dc:creator>
  <cp:lastModifiedBy>İrfan</cp:lastModifiedBy>
  <cp:revision>14</cp:revision>
  <dcterms:created xsi:type="dcterms:W3CDTF">2013-03-04T12:41:19Z</dcterms:created>
  <dcterms:modified xsi:type="dcterms:W3CDTF">2020-04-28T11:30:09Z</dcterms:modified>
</cp:coreProperties>
</file>