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7" r:id="rId2"/>
    <p:sldId id="257" r:id="rId3"/>
    <p:sldId id="260" r:id="rId4"/>
    <p:sldId id="259" r:id="rId5"/>
    <p:sldId id="261" r:id="rId6"/>
    <p:sldId id="262" r:id="rId7"/>
    <p:sldId id="265" r:id="rId8"/>
    <p:sldId id="266" r:id="rId9"/>
    <p:sldId id="288" r:id="rId10"/>
    <p:sldId id="269" r:id="rId11"/>
    <p:sldId id="276" r:id="rId12"/>
    <p:sldId id="278" r:id="rId13"/>
    <p:sldId id="280" r:id="rId14"/>
    <p:sldId id="284" r:id="rId15"/>
    <p:sldId id="285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4D5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18" autoAdjust="0"/>
    <p:restoredTop sz="94660"/>
  </p:normalViewPr>
  <p:slideViewPr>
    <p:cSldViewPr snapToGrid="0">
      <p:cViewPr varScale="1">
        <p:scale>
          <a:sx n="37" d="100"/>
          <a:sy n="37" d="100"/>
        </p:scale>
        <p:origin x="-155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DA68A99-721F-4705-BF7F-2AE051E086D7}" type="datetimeFigureOut">
              <a:rPr lang="tr-TR" smtClean="0"/>
              <a:t>01/12/20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E7A25CE-9ADD-47B1-BD9C-278F4A66885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ctrTitle"/>
          </p:nvPr>
        </p:nvSpPr>
        <p:spPr>
          <a:xfrm>
            <a:off x="1524000" y="1502229"/>
            <a:ext cx="9144000" cy="200773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6701" b="1" i="1" dirty="0" smtClean="0"/>
              <a:t>KİM0220 </a:t>
            </a:r>
            <a:r>
              <a:rPr lang="tr-TR" sz="6701" b="1" i="1" dirty="0"/>
              <a:t>Analitik Kimya I</a:t>
            </a:r>
            <a:r>
              <a:rPr lang="tr-TR" sz="6701" b="1" i="1" dirty="0" smtClean="0"/>
              <a:t>I</a:t>
            </a:r>
            <a:r>
              <a:rPr lang="tr-TR" b="1" i="1" dirty="0"/>
              <a:t/>
            </a:r>
            <a:br>
              <a:rPr lang="tr-TR" b="1" i="1" dirty="0"/>
            </a:br>
            <a:r>
              <a:rPr lang="tr-TR" b="1" i="1" dirty="0"/>
              <a:t/>
            </a:r>
            <a:br>
              <a:rPr lang="tr-TR" b="1" i="1" dirty="0"/>
            </a:br>
            <a:r>
              <a:rPr lang="tr-TR" sz="5400" b="1" i="1" dirty="0"/>
              <a:t>Yükseltgenme İndirgenme </a:t>
            </a:r>
            <a:r>
              <a:rPr lang="tr-TR" sz="5400" b="1" i="1" dirty="0" err="1"/>
              <a:t>Titrasyonlarının</a:t>
            </a:r>
            <a:r>
              <a:rPr lang="tr-TR" sz="5400" b="1" i="1" dirty="0"/>
              <a:t> Uygulamaları</a:t>
            </a:r>
            <a:endParaRPr lang="tr-TR" sz="53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2244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731520"/>
                <a:ext cx="10515600" cy="5445443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tr-TR" b="1" dirty="0" smtClean="0"/>
                  <a:t>	KMnO</a:t>
                </a:r>
                <a:r>
                  <a:rPr lang="tr-TR" b="1" baseline="-25000" dirty="0" smtClean="0"/>
                  <a:t>4</a:t>
                </a:r>
                <a:r>
                  <a:rPr lang="tr-TR" b="1" dirty="0" smtClean="0"/>
                  <a:t> ve Ce(IV) çözeltilerinin Ayarlanmaları</a:t>
                </a:r>
              </a:p>
              <a:p>
                <a:pPr marL="0" indent="0">
                  <a:buNone/>
                </a:pPr>
                <a:r>
                  <a:rPr lang="tr-TR" dirty="0" smtClean="0"/>
                  <a:t>	Sodyum </a:t>
                </a:r>
                <a:r>
                  <a:rPr lang="tr-TR" dirty="0" err="1"/>
                  <a:t>okzalat</a:t>
                </a:r>
                <a:r>
                  <a:rPr lang="tr-TR" dirty="0"/>
                  <a:t>, </a:t>
                </a:r>
                <a:r>
                  <a:rPr lang="tr-TR" dirty="0" smtClean="0"/>
                  <a:t>elektrolitik demir tel ile ayarlanabilir.</a:t>
                </a:r>
              </a:p>
              <a:p>
                <a:pPr marL="0" indent="0">
                  <a:buNone/>
                </a:pPr>
                <a:r>
                  <a:rPr lang="tr-TR" dirty="0" smtClean="0"/>
                  <a:t>	2Ce</a:t>
                </a:r>
                <a:r>
                  <a:rPr lang="tr-TR" baseline="30000" dirty="0" smtClean="0"/>
                  <a:t>4+</a:t>
                </a:r>
                <a:r>
                  <a:rPr lang="tr-TR" dirty="0" smtClean="0"/>
                  <a:t> </a:t>
                </a:r>
                <a:r>
                  <a:rPr lang="tr-TR" dirty="0"/>
                  <a:t>+ </a:t>
                </a:r>
                <a:r>
                  <a:rPr lang="tr-TR" dirty="0" smtClean="0"/>
                  <a:t>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C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 </a:t>
                </a:r>
                <a14:m/>
                <a:r>
                  <a:rPr lang="tr-TR" dirty="0"/>
                  <a:t> </a:t>
                </a:r>
                <a:r>
                  <a:rPr lang="tr-TR" dirty="0" smtClean="0"/>
                  <a:t>2Ce</a:t>
                </a:r>
                <a:r>
                  <a:rPr lang="tr-TR" baseline="30000" dirty="0" smtClean="0"/>
                  <a:t>3+</a:t>
                </a:r>
                <a:r>
                  <a:rPr lang="tr-TR" dirty="0" smtClean="0"/>
                  <a:t> </a:t>
                </a:r>
                <a:r>
                  <a:rPr lang="tr-TR" dirty="0"/>
                  <a:t>+ </a:t>
                </a:r>
                <a:r>
                  <a:rPr lang="tr-TR" dirty="0" smtClean="0"/>
                  <a:t>2CO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</a:t>
                </a:r>
                <a:r>
                  <a:rPr lang="tr-TR" dirty="0"/>
                  <a:t>+ </a:t>
                </a:r>
                <a:r>
                  <a:rPr lang="tr-TR" dirty="0" smtClean="0"/>
                  <a:t>2H</a:t>
                </a:r>
                <a:r>
                  <a:rPr lang="tr-TR" baseline="30000" dirty="0" smtClean="0"/>
                  <a:t>+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	2MnO</a:t>
                </a:r>
                <a:r>
                  <a:rPr lang="tr-TR" baseline="-25000" dirty="0" smtClean="0"/>
                  <a:t>4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 + 5H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C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 + 6H</a:t>
                </a:r>
                <a:r>
                  <a:rPr lang="tr-TR" baseline="30000" dirty="0"/>
                  <a:t>+</a:t>
                </a:r>
                <a:r>
                  <a:rPr lang="tr-TR" dirty="0"/>
                  <a:t> </a:t>
                </a:r>
                <a14:m/>
                <a:r>
                  <a:rPr lang="tr-TR" dirty="0"/>
                  <a:t> </a:t>
                </a:r>
                <a:r>
                  <a:rPr lang="tr-TR" dirty="0" smtClean="0"/>
                  <a:t>2Mn</a:t>
                </a:r>
                <a:r>
                  <a:rPr lang="tr-TR" baseline="30000" dirty="0" smtClean="0"/>
                  <a:t>2</a:t>
                </a:r>
                <a:r>
                  <a:rPr lang="tr-TR" baseline="30000" dirty="0"/>
                  <a:t>+</a:t>
                </a:r>
                <a:r>
                  <a:rPr lang="tr-TR" dirty="0"/>
                  <a:t> + </a:t>
                </a:r>
                <a:r>
                  <a:rPr lang="tr-TR" dirty="0" smtClean="0"/>
                  <a:t>10CO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+ 4H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lvl="0" indent="0">
                  <a:buNone/>
                </a:pPr>
                <a:r>
                  <a:rPr lang="tr-TR" b="1" dirty="0">
                    <a:solidFill>
                      <a:prstClr val="black"/>
                    </a:solidFill>
                  </a:rPr>
                  <a:t>	K</a:t>
                </a:r>
                <a:r>
                  <a:rPr lang="tr-TR" b="1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b="1" dirty="0">
                    <a:solidFill>
                      <a:prstClr val="black"/>
                    </a:solidFill>
                  </a:rPr>
                  <a:t>Cr</a:t>
                </a:r>
                <a:r>
                  <a:rPr lang="tr-TR" b="1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b="1" dirty="0">
                    <a:solidFill>
                      <a:prstClr val="black"/>
                    </a:solidFill>
                  </a:rPr>
                  <a:t>O</a:t>
                </a:r>
                <a:r>
                  <a:rPr lang="tr-TR" b="1" baseline="-25000" dirty="0">
                    <a:solidFill>
                      <a:prstClr val="black"/>
                    </a:solidFill>
                  </a:rPr>
                  <a:t>7 </a:t>
                </a:r>
                <a:r>
                  <a:rPr lang="tr-TR" b="1" dirty="0">
                    <a:solidFill>
                      <a:prstClr val="black"/>
                    </a:solidFill>
                  </a:rPr>
                  <a:t>(potasyum </a:t>
                </a:r>
                <a:r>
                  <a:rPr lang="tr-TR" b="1" dirty="0" err="1">
                    <a:solidFill>
                      <a:prstClr val="black"/>
                    </a:solidFill>
                  </a:rPr>
                  <a:t>dikromat</a:t>
                </a:r>
                <a:r>
                  <a:rPr lang="tr-TR" b="1" dirty="0">
                    <a:solidFill>
                      <a:prstClr val="black"/>
                    </a:solidFill>
                  </a:rPr>
                  <a:t>)</a:t>
                </a:r>
                <a:endParaRPr lang="tr-TR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r>
                  <a:rPr lang="tr-TR" dirty="0" smtClean="0">
                    <a:solidFill>
                      <a:prstClr val="black"/>
                    </a:solidFill>
                  </a:rPr>
                  <a:t>	Yarı </a:t>
                </a:r>
                <a:r>
                  <a:rPr lang="tr-TR" dirty="0">
                    <a:solidFill>
                      <a:prstClr val="black"/>
                    </a:solidFill>
                  </a:rPr>
                  <a:t>reaksiyonu;</a:t>
                </a:r>
              </a:p>
              <a:p>
                <a:pPr marL="0" lvl="0" indent="0">
                  <a:buNone/>
                </a:pPr>
                <a:r>
                  <a:rPr lang="tr-TR" dirty="0" smtClean="0">
                    <a:solidFill>
                      <a:prstClr val="black"/>
                    </a:solidFill>
                  </a:rPr>
                  <a:t>	Cr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2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O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7</a:t>
                </a:r>
                <a:r>
                  <a:rPr lang="tr-TR" baseline="30000" dirty="0" smtClean="0">
                    <a:solidFill>
                      <a:prstClr val="black"/>
                    </a:solidFill>
                  </a:rPr>
                  <a:t>2-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  </a:t>
                </a:r>
                <a:r>
                  <a:rPr lang="tr-TR" dirty="0">
                    <a:solidFill>
                      <a:prstClr val="black"/>
                    </a:solidFill>
                  </a:rPr>
                  <a:t>+ 14H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+</a:t>
                </a:r>
                <a:r>
                  <a:rPr lang="tr-TR" dirty="0">
                    <a:solidFill>
                      <a:prstClr val="black"/>
                    </a:solidFill>
                  </a:rPr>
                  <a:t> + 6e</a:t>
                </a:r>
                <a14:m/>
                <a:r>
                  <a:rPr lang="tr-TR" dirty="0">
                    <a:solidFill>
                      <a:prstClr val="black"/>
                    </a:solidFill>
                  </a:rPr>
                  <a:t> 2Cr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3+</a:t>
                </a:r>
                <a:r>
                  <a:rPr lang="tr-TR" dirty="0">
                    <a:solidFill>
                      <a:prstClr val="black"/>
                    </a:solidFill>
                  </a:rPr>
                  <a:t> + 7H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</a:rPr>
                  <a:t>O	E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0</a:t>
                </a:r>
                <a:r>
                  <a:rPr lang="tr-TR" dirty="0">
                    <a:solidFill>
                      <a:prstClr val="black"/>
                    </a:solidFill>
                  </a:rPr>
                  <a:t>=1,33 V</a:t>
                </a:r>
              </a:p>
              <a:p>
                <a:pPr marL="0" lvl="0" indent="0">
                  <a:buNone/>
                </a:pPr>
                <a:r>
                  <a:rPr lang="tr-TR" dirty="0" smtClean="0">
                    <a:solidFill>
                      <a:prstClr val="black"/>
                    </a:solidFill>
                  </a:rPr>
                  <a:t>	Fe(II</a:t>
                </a:r>
                <a:r>
                  <a:rPr lang="tr-TR" dirty="0">
                    <a:solidFill>
                      <a:prstClr val="black"/>
                    </a:solidFill>
                  </a:rPr>
                  <a:t>) tayininde kullanılabilir.</a:t>
                </a:r>
              </a:p>
              <a:p>
                <a:pPr marL="0" lvl="0" indent="0">
                  <a:buNone/>
                </a:pPr>
                <a:r>
                  <a:rPr lang="tr-TR" dirty="0" smtClean="0">
                    <a:solidFill>
                      <a:prstClr val="black"/>
                    </a:solidFill>
                  </a:rPr>
                  <a:t>	Cr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2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O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7</a:t>
                </a:r>
                <a:r>
                  <a:rPr lang="tr-TR" baseline="30000" dirty="0" smtClean="0">
                    <a:solidFill>
                      <a:prstClr val="black"/>
                    </a:solidFill>
                  </a:rPr>
                  <a:t>2-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  </a:t>
                </a:r>
                <a:r>
                  <a:rPr lang="tr-TR" dirty="0">
                    <a:solidFill>
                      <a:prstClr val="black"/>
                    </a:solidFill>
                  </a:rPr>
                  <a:t>+ 6Fe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2+</a:t>
                </a:r>
                <a:r>
                  <a:rPr lang="tr-TR" dirty="0">
                    <a:solidFill>
                      <a:prstClr val="black"/>
                    </a:solidFill>
                  </a:rPr>
                  <a:t>+14H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+</a:t>
                </a:r>
                <a:r>
                  <a:rPr lang="tr-TR" dirty="0">
                    <a:solidFill>
                      <a:prstClr val="black"/>
                    </a:solidFill>
                  </a:rPr>
                  <a:t> + 6e</a:t>
                </a:r>
                <a14:m/>
                <a:r>
                  <a:rPr lang="tr-TR" dirty="0">
                    <a:solidFill>
                      <a:prstClr val="black"/>
                    </a:solidFill>
                  </a:rPr>
                  <a:t> 2Cr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3+</a:t>
                </a:r>
                <a:r>
                  <a:rPr lang="tr-TR" dirty="0">
                    <a:solidFill>
                      <a:prstClr val="black"/>
                    </a:solidFill>
                  </a:rPr>
                  <a:t> + 6Fe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3+</a:t>
                </a:r>
                <a:r>
                  <a:rPr lang="tr-TR" dirty="0">
                    <a:solidFill>
                      <a:prstClr val="black"/>
                    </a:solidFill>
                  </a:rPr>
                  <a:t>+7H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</a:rPr>
                  <a:t>O</a:t>
                </a:r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31520"/>
                <a:ext cx="10515600" cy="5445443"/>
              </a:xfrm>
              <a:blipFill>
                <a:blip r:embed="rId2"/>
                <a:stretch>
                  <a:fillRect t="-246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6642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87829"/>
                <a:ext cx="10278291" cy="5589134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tr-TR" b="1" dirty="0" smtClean="0"/>
                  <a:t>İyot</a:t>
                </a:r>
              </a:p>
              <a:p>
                <a:pPr marL="0" indent="0">
                  <a:buNone/>
                </a:pPr>
                <a:r>
                  <a:rPr lang="tr-TR" dirty="0" smtClean="0"/>
                  <a:t>Yarı reaksiyonu;</a:t>
                </a:r>
              </a:p>
              <a:p>
                <a:pPr marL="0" indent="0">
                  <a:buNone/>
                </a:pPr>
                <a:r>
                  <a:rPr lang="tr-TR" dirty="0" smtClean="0"/>
                  <a:t>	I</a:t>
                </a:r>
                <a:r>
                  <a:rPr lang="tr-TR" baseline="-25000" dirty="0" smtClean="0"/>
                  <a:t>3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+2 e </a:t>
                </a:r>
                <a14:m/>
                <a:r>
                  <a:rPr lang="tr-TR" dirty="0" smtClean="0"/>
                  <a:t>3I</a:t>
                </a:r>
                <a:r>
                  <a:rPr lang="tr-TR" baseline="30000" dirty="0" smtClean="0"/>
                  <a:t>-		</a:t>
                </a:r>
                <a:r>
                  <a:rPr lang="tr-TR" dirty="0" smtClean="0"/>
                  <a:t>E</a:t>
                </a:r>
                <a:r>
                  <a:rPr lang="tr-TR" baseline="30000" dirty="0" smtClean="0"/>
                  <a:t>0</a:t>
                </a:r>
                <a:r>
                  <a:rPr lang="tr-TR" dirty="0" smtClean="0"/>
                  <a:t>=0,536 V</a:t>
                </a:r>
              </a:p>
              <a:p>
                <a:pPr marL="0" indent="0">
                  <a:buNone/>
                </a:pPr>
                <a:r>
                  <a:rPr lang="tr-TR" dirty="0"/>
                  <a:t>I</a:t>
                </a:r>
                <a:r>
                  <a:rPr lang="tr-TR" baseline="-25000" dirty="0"/>
                  <a:t>2</a:t>
                </a:r>
                <a:r>
                  <a:rPr lang="tr-TR" dirty="0"/>
                  <a:t> un suda çözünürlüğü çok azdır (</a:t>
                </a:r>
                <a14:m/>
                <a:r>
                  <a:rPr lang="tr-TR" dirty="0"/>
                  <a:t>1.10</a:t>
                </a:r>
                <a:r>
                  <a:rPr lang="tr-TR" baseline="30000" dirty="0"/>
                  <a:t>-4</a:t>
                </a:r>
                <a:r>
                  <a:rPr lang="tr-TR" dirty="0"/>
                  <a:t>M). Bu yüzden KI çözeltisi içinde hazırlanır.</a:t>
                </a:r>
              </a:p>
              <a:p>
                <a:pPr marL="0" indent="0">
                  <a:buNone/>
                </a:pPr>
                <a:r>
                  <a:rPr lang="tr-TR" dirty="0"/>
                  <a:t>	I</a:t>
                </a:r>
                <a:r>
                  <a:rPr lang="tr-TR" baseline="-25000" dirty="0"/>
                  <a:t>2(k) </a:t>
                </a:r>
                <a:r>
                  <a:rPr lang="tr-TR" dirty="0"/>
                  <a:t>+ I</a:t>
                </a:r>
                <a:r>
                  <a:rPr lang="tr-TR" baseline="30000" dirty="0"/>
                  <a:t>-</a:t>
                </a:r>
                <a:r>
                  <a:rPr lang="tr-TR" dirty="0"/>
                  <a:t> </a:t>
                </a:r>
                <a14:m/>
                <a:r>
                  <a:rPr lang="tr-TR" dirty="0"/>
                  <a:t> I</a:t>
                </a:r>
                <a:r>
                  <a:rPr lang="tr-TR" baseline="-25000" dirty="0"/>
                  <a:t>3</a:t>
                </a:r>
                <a:r>
                  <a:rPr lang="tr-TR" baseline="30000" dirty="0"/>
                  <a:t>-		</a:t>
                </a:r>
                <a:r>
                  <a:rPr lang="tr-TR" dirty="0"/>
                  <a:t>K=7,1.10</a:t>
                </a:r>
                <a:r>
                  <a:rPr lang="tr-TR" baseline="30000" dirty="0"/>
                  <a:t>-2</a:t>
                </a:r>
              </a:p>
              <a:p>
                <a:pPr marL="0" indent="0">
                  <a:buNone/>
                </a:pPr>
                <a:r>
                  <a:rPr lang="tr-TR" dirty="0" smtClean="0"/>
                  <a:t>Na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S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, Ba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S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, KIO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, K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Cr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7 </a:t>
                </a:r>
                <a:r>
                  <a:rPr lang="tr-TR" dirty="0" smtClean="0"/>
                  <a:t>ile</a:t>
                </a:r>
                <a:r>
                  <a:rPr lang="tr-TR" baseline="-25000" dirty="0" smtClean="0"/>
                  <a:t> </a:t>
                </a:r>
                <a:r>
                  <a:rPr lang="tr-TR" dirty="0" smtClean="0"/>
                  <a:t>ayarlanabilir.</a:t>
                </a:r>
              </a:p>
              <a:p>
                <a:pPr marL="0" indent="0">
                  <a:buNone/>
                </a:pPr>
                <a:r>
                  <a:rPr lang="tr-TR" dirty="0"/>
                  <a:t>İndikatör olarak</a:t>
                </a:r>
              </a:p>
              <a:p>
                <a:r>
                  <a:rPr lang="tr-TR" dirty="0" err="1"/>
                  <a:t>Triiyodür</a:t>
                </a:r>
                <a:r>
                  <a:rPr lang="tr-TR" dirty="0"/>
                  <a:t>(I</a:t>
                </a:r>
                <a:r>
                  <a:rPr lang="tr-TR" baseline="-25000" dirty="0"/>
                  <a:t>3</a:t>
                </a:r>
                <a:r>
                  <a:rPr lang="tr-TR" baseline="30000" dirty="0"/>
                  <a:t>-</a:t>
                </a:r>
                <a:r>
                  <a:rPr lang="tr-TR" dirty="0"/>
                  <a:t>) iyonunun rengi dönüm noktasının belirlenmesinde kullanılabilir.</a:t>
                </a:r>
              </a:p>
              <a:p>
                <a:r>
                  <a:rPr lang="tr-TR" dirty="0"/>
                  <a:t> Nişasta kullanılabilir. Nişasta eser miktardaki iyotla bile koyu mavi bir kompleks verir</a:t>
                </a:r>
                <a:r>
                  <a:rPr lang="tr-TR" dirty="0" smtClean="0"/>
                  <a:t>.</a:t>
                </a: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87829"/>
                <a:ext cx="10278291" cy="5589134"/>
              </a:xfrm>
              <a:blipFill>
                <a:blip r:embed="rId2"/>
                <a:stretch>
                  <a:fillRect l="-1246" t="-239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1452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22514"/>
                <a:ext cx="10515600" cy="604810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b="1" dirty="0" smtClean="0"/>
                  <a:t>	Brom kaynağı olarak </a:t>
                </a:r>
                <a:r>
                  <a:rPr lang="tr-TR" b="1" dirty="0" err="1" smtClean="0"/>
                  <a:t>bromat</a:t>
                </a:r>
                <a:endParaRPr lang="tr-TR" dirty="0" smtClean="0"/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tr-TR" dirty="0" smtClean="0"/>
                  <a:t>BrO</a:t>
                </a:r>
                <a:r>
                  <a:rPr lang="tr-TR" baseline="-25000" dirty="0" smtClean="0"/>
                  <a:t>3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</a:t>
                </a:r>
                <a:r>
                  <a:rPr lang="tr-TR" dirty="0"/>
                  <a:t>+ </a:t>
                </a:r>
                <a:r>
                  <a:rPr lang="tr-TR" dirty="0" err="1" smtClean="0"/>
                  <a:t>Br</a:t>
                </a:r>
                <a:r>
                  <a:rPr lang="tr-TR" baseline="30000" dirty="0" smtClean="0"/>
                  <a:t>-</a:t>
                </a:r>
                <a:r>
                  <a:rPr lang="tr-TR" baseline="-25000" dirty="0" smtClean="0"/>
                  <a:t> </a:t>
                </a:r>
                <a:r>
                  <a:rPr lang="tr-TR" dirty="0"/>
                  <a:t>+ </a:t>
                </a:r>
                <a:r>
                  <a:rPr lang="tr-TR" dirty="0" smtClean="0"/>
                  <a:t>6H</a:t>
                </a:r>
                <a:r>
                  <a:rPr lang="tr-TR" baseline="30000" dirty="0"/>
                  <a:t>+</a:t>
                </a:r>
                <a:r>
                  <a:rPr lang="tr-TR" dirty="0"/>
                  <a:t> </a:t>
                </a:r>
                <a14:m>
                  <m:oMath xmlns:m="http://schemas.openxmlformats.org/officeDocument/2006/math" xmlns="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⇄</m:t>
                    </m:r>
                  </m:oMath>
                </a14:m>
                <a:r>
                  <a:rPr lang="tr-TR" dirty="0"/>
                  <a:t> </a:t>
                </a:r>
                <a:r>
                  <a:rPr lang="tr-TR" dirty="0" smtClean="0"/>
                  <a:t>3Br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</a:t>
                </a:r>
                <a:r>
                  <a:rPr lang="tr-TR" dirty="0"/>
                  <a:t>+ </a:t>
                </a:r>
                <a:r>
                  <a:rPr lang="tr-TR" dirty="0" smtClean="0"/>
                  <a:t>3H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endParaRPr lang="tr-TR" dirty="0"/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tr-TR" dirty="0" smtClean="0"/>
                  <a:t>	</a:t>
                </a:r>
                <a:r>
                  <a:rPr lang="tr-TR" baseline="30000" dirty="0" smtClean="0"/>
                  <a:t>aşırı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tr-TR" dirty="0" smtClean="0"/>
                  <a:t>KBrO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primer</a:t>
                </a:r>
                <a:r>
                  <a:rPr lang="tr-TR" dirty="0" smtClean="0"/>
                  <a:t> standart olarak kullanılabilir.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tr-TR" dirty="0" smtClean="0"/>
                  <a:t>Fazla </a:t>
                </a:r>
                <a:r>
                  <a:rPr lang="tr-TR" dirty="0"/>
                  <a:t>miktarda </a:t>
                </a:r>
                <a:r>
                  <a:rPr lang="tr-TR" dirty="0" err="1"/>
                  <a:t>KBr</a:t>
                </a:r>
                <a:r>
                  <a:rPr lang="tr-TR" dirty="0"/>
                  <a:t> </a:t>
                </a:r>
                <a:r>
                  <a:rPr lang="tr-TR" dirty="0" err="1"/>
                  <a:t>a</a:t>
                </a:r>
                <a:r>
                  <a:rPr lang="tr-TR" dirty="0" err="1" smtClean="0"/>
                  <a:t>nalit</a:t>
                </a:r>
                <a:r>
                  <a:rPr lang="tr-TR" dirty="0" smtClean="0"/>
                  <a:t> üzerine  fazlaca KBrO</a:t>
                </a:r>
                <a:r>
                  <a:rPr lang="tr-TR" baseline="-25000" dirty="0" smtClean="0"/>
                  <a:t>3 </a:t>
                </a:r>
                <a:r>
                  <a:rPr lang="tr-TR" dirty="0" smtClean="0"/>
                  <a:t>eklenir. Oluşan Br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ile </a:t>
                </a:r>
                <a:r>
                  <a:rPr lang="tr-TR" dirty="0" err="1" smtClean="0"/>
                  <a:t>analitin</a:t>
                </a:r>
                <a:r>
                  <a:rPr lang="tr-TR" dirty="0" smtClean="0"/>
                  <a:t> reaksiyona girmesi beklenir. Daha sonra ortama KI eklenir. </a:t>
                </a:r>
                <a:r>
                  <a:rPr lang="tr-TR" dirty="0" err="1" smtClean="0"/>
                  <a:t>Analit</a:t>
                </a:r>
                <a:r>
                  <a:rPr lang="tr-TR" dirty="0" smtClean="0"/>
                  <a:t> ile reaksiyona girmeyen Br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ile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tr-TR" dirty="0" smtClean="0"/>
                  <a:t>2I</a:t>
                </a:r>
                <a:r>
                  <a:rPr lang="tr-TR" baseline="30000" dirty="0" smtClean="0"/>
                  <a:t>- </a:t>
                </a:r>
                <a:r>
                  <a:rPr lang="tr-TR" dirty="0" smtClean="0"/>
                  <a:t>+</a:t>
                </a:r>
                <a14:m>
                  <m:oMath xmlns:m="http://schemas.openxmlformats.org/officeDocument/2006/math" xmlns="">
                    <m:r>
                      <a:rPr lang="tr-TR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dirty="0"/>
                      <m:t>Br</m:t>
                    </m:r>
                    <m:r>
                      <m:rPr>
                        <m:nor/>
                      </m:rPr>
                      <a:rPr lang="tr-TR" baseline="-25000" dirty="0"/>
                      <m:t>2</m:t>
                    </m:r>
                  </m:oMath>
                </a14:m>
                <a:r>
                  <a:rPr lang="tr-TR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 xmlns="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⇄ </m:t>
                    </m:r>
                  </m:oMath>
                </a14:m>
                <a:r>
                  <a:rPr lang="tr-TR" dirty="0" smtClean="0"/>
                  <a:t>I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</a:t>
                </a:r>
                <a:r>
                  <a:rPr lang="tr-TR" dirty="0"/>
                  <a:t>+ </a:t>
                </a:r>
                <a:r>
                  <a:rPr lang="tr-TR" dirty="0" smtClean="0"/>
                  <a:t>2 </a:t>
                </a:r>
                <a:r>
                  <a:rPr lang="tr-TR" dirty="0" err="1" smtClean="0"/>
                  <a:t>Br</a:t>
                </a:r>
                <a:r>
                  <a:rPr lang="tr-TR" baseline="30000" dirty="0" smtClean="0"/>
                  <a:t>-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tr-TR" dirty="0" smtClean="0"/>
                  <a:t>Oluşan I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Na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S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3 </a:t>
                </a:r>
                <a:r>
                  <a:rPr lang="tr-TR" dirty="0" smtClean="0"/>
                  <a:t>ile tayin edilir.</a:t>
                </a:r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:endParaRPr lang="tr-TR" baseline="-25000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22514"/>
                <a:ext cx="10515600" cy="6048103"/>
              </a:xfrm>
              <a:blipFill>
                <a:blip r:embed="rId2"/>
                <a:stretch>
                  <a:fillRect l="-1217" t="-171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9248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31073"/>
                <a:ext cx="10515600" cy="5745889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tr-TR" dirty="0" smtClean="0"/>
                  <a:t>8-hidroksi </a:t>
                </a:r>
                <a:r>
                  <a:rPr lang="tr-TR" dirty="0" err="1" smtClean="0"/>
                  <a:t>kinolin</a:t>
                </a:r>
                <a:r>
                  <a:rPr lang="tr-TR" dirty="0" smtClean="0"/>
                  <a:t> tayininde;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 OHC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9</a:t>
                </a:r>
                <a:r>
                  <a:rPr lang="tr-TR" dirty="0">
                    <a:solidFill>
                      <a:prstClr val="black"/>
                    </a:solidFill>
                  </a:rPr>
                  <a:t>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6</a:t>
                </a:r>
                <a:r>
                  <a:rPr lang="tr-TR" dirty="0">
                    <a:solidFill>
                      <a:prstClr val="black"/>
                    </a:solidFill>
                  </a:rPr>
                  <a:t>N 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+2Br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2 </a:t>
                </a:r>
                <a14:m/>
                <a:r>
                  <a:rPr lang="tr-TR" dirty="0">
                    <a:solidFill>
                      <a:prstClr val="black"/>
                    </a:solidFill>
                  </a:rPr>
                  <a:t> 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OHC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9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H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4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NBr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2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 +2HBr</a:t>
                </a:r>
                <a:endParaRPr lang="tr-TR" baseline="-25000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tr-TR" dirty="0" smtClean="0"/>
                  <a:t>Al</a:t>
                </a:r>
                <a:r>
                  <a:rPr lang="tr-TR" baseline="30000" dirty="0" smtClean="0"/>
                  <a:t>3+ </a:t>
                </a:r>
                <a:r>
                  <a:rPr lang="tr-TR" dirty="0" smtClean="0"/>
                  <a:t>tayininde </a:t>
                </a:r>
                <a:r>
                  <a:rPr lang="tr-TR" dirty="0"/>
                  <a:t>8-hidroksi </a:t>
                </a:r>
                <a:r>
                  <a:rPr lang="tr-TR" dirty="0" err="1"/>
                  <a:t>kinolin</a:t>
                </a:r>
                <a:r>
                  <a:rPr lang="tr-TR" dirty="0"/>
                  <a:t> </a:t>
                </a:r>
                <a:r>
                  <a:rPr lang="tr-TR" dirty="0" smtClean="0"/>
                  <a:t>ile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tr-TR" baseline="-25000" dirty="0" smtClean="0"/>
                  <a:t> </a:t>
                </a:r>
                <a:r>
                  <a:rPr lang="tr-TR" dirty="0" smtClean="0"/>
                  <a:t>Al</a:t>
                </a:r>
                <a:r>
                  <a:rPr lang="tr-TR" baseline="30000" dirty="0" smtClean="0"/>
                  <a:t>3+ </a:t>
                </a:r>
                <a:r>
                  <a:rPr lang="tr-TR" dirty="0" smtClean="0"/>
                  <a:t>+ 3 OHC</a:t>
                </a:r>
                <a:r>
                  <a:rPr lang="tr-TR" baseline="-25000" dirty="0" smtClean="0"/>
                  <a:t>9</a:t>
                </a:r>
                <a:r>
                  <a:rPr lang="tr-TR" dirty="0" smtClean="0"/>
                  <a:t>H</a:t>
                </a:r>
                <a:r>
                  <a:rPr lang="tr-TR" baseline="-25000" dirty="0" smtClean="0"/>
                  <a:t>6</a:t>
                </a:r>
                <a:r>
                  <a:rPr lang="tr-TR" dirty="0" smtClean="0"/>
                  <a:t>N </a:t>
                </a:r>
                <a14:m/>
                <a:r>
                  <a:rPr lang="tr-TR" dirty="0" smtClean="0"/>
                  <a:t>Al(OC</a:t>
                </a:r>
                <a:r>
                  <a:rPr lang="tr-TR" baseline="-25000" dirty="0" smtClean="0"/>
                  <a:t>9</a:t>
                </a:r>
                <a:r>
                  <a:rPr lang="tr-TR" dirty="0" smtClean="0"/>
                  <a:t>H</a:t>
                </a:r>
                <a:r>
                  <a:rPr lang="tr-TR" baseline="-25000" dirty="0" smtClean="0"/>
                  <a:t>6</a:t>
                </a:r>
                <a:r>
                  <a:rPr lang="tr-TR" dirty="0" smtClean="0"/>
                  <a:t>N)</a:t>
                </a:r>
                <a:r>
                  <a:rPr lang="tr-TR" baseline="-25000" dirty="0" smtClean="0"/>
                  <a:t>3(k)</a:t>
                </a:r>
                <a:r>
                  <a:rPr lang="tr-TR" dirty="0" smtClean="0"/>
                  <a:t> + 3H</a:t>
                </a:r>
                <a:r>
                  <a:rPr lang="tr-TR" baseline="30000" dirty="0" smtClean="0"/>
                  <a:t>+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tr-TR" dirty="0" smtClean="0"/>
                  <a:t>Al(OC</a:t>
                </a:r>
                <a:r>
                  <a:rPr lang="tr-TR" baseline="-25000" dirty="0" smtClean="0"/>
                  <a:t>9</a:t>
                </a:r>
                <a:r>
                  <a:rPr lang="tr-TR" dirty="0" smtClean="0"/>
                  <a:t>H</a:t>
                </a:r>
                <a:r>
                  <a:rPr lang="tr-TR" baseline="-25000" dirty="0" smtClean="0"/>
                  <a:t>6</a:t>
                </a:r>
                <a:r>
                  <a:rPr lang="tr-TR" dirty="0" smtClean="0"/>
                  <a:t>N)</a:t>
                </a:r>
                <a:r>
                  <a:rPr lang="tr-TR" baseline="-25000" dirty="0" smtClean="0"/>
                  <a:t>3(k</a:t>
                </a:r>
                <a:r>
                  <a:rPr lang="tr-TR" baseline="-25000" dirty="0"/>
                  <a:t>)</a:t>
                </a:r>
                <a14:m/>
                <a:r>
                  <a:rPr lang="tr-TR" dirty="0"/>
                  <a:t>3 OHC</a:t>
                </a:r>
                <a:r>
                  <a:rPr lang="tr-TR" baseline="-25000" dirty="0"/>
                  <a:t>9</a:t>
                </a:r>
                <a:r>
                  <a:rPr lang="tr-TR" dirty="0"/>
                  <a:t>H</a:t>
                </a:r>
                <a:r>
                  <a:rPr lang="tr-TR" baseline="-25000" dirty="0"/>
                  <a:t>6</a:t>
                </a:r>
                <a:r>
                  <a:rPr lang="tr-TR" dirty="0"/>
                  <a:t>N </a:t>
                </a:r>
                <a:r>
                  <a:rPr lang="tr-TR" dirty="0" smtClean="0"/>
                  <a:t>+ Al</a:t>
                </a:r>
                <a:r>
                  <a:rPr lang="tr-TR" baseline="30000" dirty="0" smtClean="0"/>
                  <a:t>3+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tr-TR" dirty="0" smtClean="0"/>
                  <a:t>2/ BrO</a:t>
                </a:r>
                <a:r>
                  <a:rPr lang="tr-TR" baseline="-25000" dirty="0" smtClean="0"/>
                  <a:t>3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</a:t>
                </a:r>
                <a:r>
                  <a:rPr lang="tr-TR" dirty="0"/>
                  <a:t>+ </a:t>
                </a:r>
                <a:r>
                  <a:rPr lang="tr-TR" dirty="0" err="1"/>
                  <a:t>Br</a:t>
                </a:r>
                <a:r>
                  <a:rPr lang="tr-TR" baseline="30000" dirty="0"/>
                  <a:t>-</a:t>
                </a:r>
                <a:r>
                  <a:rPr lang="tr-TR" baseline="-25000" dirty="0"/>
                  <a:t> </a:t>
                </a:r>
                <a:r>
                  <a:rPr lang="tr-TR" dirty="0"/>
                  <a:t>+ 6H</a:t>
                </a:r>
                <a:r>
                  <a:rPr lang="tr-TR" baseline="30000" dirty="0"/>
                  <a:t>+</a:t>
                </a:r>
                <a14:m/>
                <a:r>
                  <a:rPr lang="tr-TR" dirty="0"/>
                  <a:t>3Br</a:t>
                </a:r>
                <a:r>
                  <a:rPr lang="tr-TR" baseline="-25000" dirty="0"/>
                  <a:t>2</a:t>
                </a:r>
                <a:r>
                  <a:rPr lang="tr-TR" dirty="0"/>
                  <a:t> + 3H</a:t>
                </a:r>
                <a:r>
                  <a:rPr lang="tr-TR" baseline="-25000" dirty="0"/>
                  <a:t>2</a:t>
                </a:r>
                <a:r>
                  <a:rPr lang="tr-TR" dirty="0"/>
                  <a:t>O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tr-TR" dirty="0" smtClean="0"/>
                  <a:t>3 OHC</a:t>
                </a:r>
                <a:r>
                  <a:rPr lang="tr-TR" baseline="-25000" dirty="0" smtClean="0"/>
                  <a:t>9</a:t>
                </a:r>
                <a:r>
                  <a:rPr lang="tr-TR" dirty="0" smtClean="0"/>
                  <a:t>H</a:t>
                </a:r>
                <a:r>
                  <a:rPr lang="tr-TR" baseline="-25000" dirty="0" smtClean="0"/>
                  <a:t>6</a:t>
                </a:r>
                <a:r>
                  <a:rPr lang="tr-TR" dirty="0" smtClean="0"/>
                  <a:t>N + 6Br</a:t>
                </a:r>
                <a:r>
                  <a:rPr lang="tr-TR" baseline="-25000" dirty="0" smtClean="0"/>
                  <a:t>2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/>
                <a:r>
                  <a:rPr lang="tr-TR" dirty="0" smtClean="0"/>
                  <a:t> </a:t>
                </a:r>
                <a:r>
                  <a:rPr lang="tr-TR" dirty="0"/>
                  <a:t>3 </a:t>
                </a:r>
                <a:r>
                  <a:rPr lang="tr-TR" dirty="0" smtClean="0"/>
                  <a:t>OHC</a:t>
                </a:r>
                <a:r>
                  <a:rPr lang="tr-TR" baseline="-25000" dirty="0" smtClean="0"/>
                  <a:t>9</a:t>
                </a:r>
                <a:r>
                  <a:rPr lang="tr-TR" dirty="0" smtClean="0"/>
                  <a:t>H</a:t>
                </a:r>
                <a:r>
                  <a:rPr lang="tr-TR" baseline="-25000" dirty="0" smtClean="0"/>
                  <a:t>6</a:t>
                </a:r>
                <a:r>
                  <a:rPr lang="tr-TR" dirty="0" smtClean="0"/>
                  <a:t>NBr</a:t>
                </a:r>
                <a:r>
                  <a:rPr lang="tr-TR" baseline="-25000" dirty="0" smtClean="0"/>
                  <a:t>2 </a:t>
                </a:r>
                <a:r>
                  <a:rPr lang="tr-TR" dirty="0" smtClean="0"/>
                  <a:t>+ 6Br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tr-TR" dirty="0"/>
                  <a:t>2I</a:t>
                </a:r>
                <a:r>
                  <a:rPr lang="tr-TR" baseline="30000" dirty="0"/>
                  <a:t>- </a:t>
                </a:r>
                <a:r>
                  <a:rPr lang="tr-TR" dirty="0"/>
                  <a:t>+</a:t>
                </a:r>
                <a14:m/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/>
                <a:r>
                  <a:rPr lang="tr-TR" dirty="0"/>
                  <a:t>I</a:t>
                </a:r>
                <a:r>
                  <a:rPr lang="tr-TR" baseline="-25000" dirty="0"/>
                  <a:t>2</a:t>
                </a:r>
                <a:r>
                  <a:rPr lang="tr-TR" dirty="0"/>
                  <a:t> + 2 </a:t>
                </a:r>
                <a:r>
                  <a:rPr lang="tr-TR" dirty="0" err="1"/>
                  <a:t>Br</a:t>
                </a:r>
                <a:r>
                  <a:rPr lang="tr-TR" baseline="30000" dirty="0"/>
                  <a:t>-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I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</a:rPr>
                  <a:t> +2 S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</a:rPr>
                  <a:t>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3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2-</a:t>
                </a:r>
                <a:r>
                  <a:rPr lang="tr-TR" dirty="0">
                    <a:solidFill>
                      <a:prstClr val="black"/>
                    </a:solidFill>
                  </a:rPr>
                  <a:t>  </a:t>
                </a:r>
                <a14:m/>
                <a:r>
                  <a:rPr lang="tr-TR" dirty="0">
                    <a:solidFill>
                      <a:prstClr val="black"/>
                    </a:solidFill>
                  </a:rPr>
                  <a:t>2I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-</a:t>
                </a:r>
                <a:r>
                  <a:rPr lang="tr-TR" dirty="0">
                    <a:solidFill>
                      <a:prstClr val="black"/>
                    </a:solidFill>
                  </a:rPr>
                  <a:t> + S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6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2-</a:t>
                </a:r>
                <a:r>
                  <a:rPr lang="tr-TR" dirty="0">
                    <a:solidFill>
                      <a:prstClr val="black"/>
                    </a:solidFill>
                  </a:rPr>
                  <a:t> 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endParaRPr lang="tr-TR" baseline="30000" dirty="0" smtClean="0"/>
              </a:p>
              <a:p>
                <a:pPr marL="0" indent="0">
                  <a:buNone/>
                </a:pPr>
                <a:endParaRPr lang="tr-TR" baseline="30000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31073"/>
                <a:ext cx="10515600" cy="5745889"/>
              </a:xfrm>
              <a:blipFill>
                <a:blip r:embed="rId2"/>
                <a:stretch>
                  <a:fillRect l="-1043" t="-2229" b="-138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9487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537754" y="666205"/>
                <a:ext cx="10515600" cy="545850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tr-TR" b="1" dirty="0" smtClean="0"/>
                  <a:t>	Karl </a:t>
                </a:r>
                <a:r>
                  <a:rPr lang="tr-TR" b="1" dirty="0" err="1" smtClean="0"/>
                  <a:t>Fischer</a:t>
                </a:r>
                <a:r>
                  <a:rPr lang="tr-TR" b="1" dirty="0" smtClean="0"/>
                  <a:t> Reaktifi ile Su Tayini</a:t>
                </a:r>
              </a:p>
              <a:p>
                <a:pPr marL="0" indent="0">
                  <a:buNone/>
                </a:pPr>
                <a:r>
                  <a:rPr lang="tr-TR" dirty="0" smtClean="0">
                    <a:solidFill>
                      <a:prstClr val="black"/>
                    </a:solidFill>
                  </a:rPr>
                  <a:t>	Kükürt </a:t>
                </a:r>
                <a:r>
                  <a:rPr lang="tr-TR" dirty="0" err="1" smtClean="0">
                    <a:solidFill>
                      <a:prstClr val="black"/>
                    </a:solidFill>
                  </a:rPr>
                  <a:t>dioksidin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 iyot ile yükseltgenmesine dayanır. Çözücü olarak </a:t>
                </a:r>
                <a:r>
                  <a:rPr lang="tr-TR" dirty="0" err="1" smtClean="0">
                    <a:solidFill>
                      <a:prstClr val="black"/>
                    </a:solidFill>
                  </a:rPr>
                  <a:t>pridin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 kullanılır.</a:t>
                </a:r>
              </a:p>
              <a:p>
                <a:pPr marL="0" indent="0">
                  <a:buNone/>
                </a:pPr>
                <a:endParaRPr lang="tr-TR" dirty="0" smtClean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:r>
                  <a:rPr lang="tr-TR" dirty="0" smtClean="0">
                    <a:solidFill>
                      <a:prstClr val="black"/>
                    </a:solidFill>
                  </a:rPr>
                  <a:t>I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2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 +SO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2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 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+ 2 H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2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O </a:t>
                </a:r>
                <a14:m>
                  <m:oMath xmlns:m="http://schemas.openxmlformats.org/officeDocument/2006/math" xmlns="">
                    <m:r>
                      <a:rPr lang="tr-TR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tr-TR" dirty="0" smtClean="0">
                    <a:solidFill>
                      <a:prstClr val="black"/>
                    </a:solidFill>
                  </a:rPr>
                  <a:t>2HI </a:t>
                </a:r>
                <a:r>
                  <a:rPr lang="tr-TR" dirty="0">
                    <a:solidFill>
                      <a:prstClr val="black"/>
                    </a:solidFill>
                  </a:rPr>
                  <a:t>+ 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H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2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SO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4</a:t>
                </a:r>
              </a:p>
              <a:p>
                <a:pPr marL="0" indent="0">
                  <a:buNone/>
                </a:pPr>
                <a:r>
                  <a:rPr lang="tr-TR" dirty="0" smtClean="0">
                    <a:solidFill>
                      <a:prstClr val="black"/>
                    </a:solidFill>
                  </a:rPr>
                  <a:t>C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5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H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5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N.I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2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 + C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5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H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5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N.SO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2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 +C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5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H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5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N+H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2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O </a:t>
                </a:r>
                <a14:m>
                  <m:oMath xmlns:m="http://schemas.openxmlformats.org/officeDocument/2006/math" xmlns="">
                    <m:r>
                      <a:rPr lang="tr-TR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tr-TR" dirty="0" smtClean="0">
                    <a:solidFill>
                      <a:prstClr val="black"/>
                    </a:solidFill>
                  </a:rPr>
                  <a:t>2C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5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H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5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N.HI + C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5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H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5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N.SO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3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 </a:t>
                </a:r>
              </a:p>
              <a:p>
                <a:pPr marL="0" indent="0"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C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5</a:t>
                </a:r>
                <a:r>
                  <a:rPr lang="tr-TR" dirty="0">
                    <a:solidFill>
                      <a:prstClr val="black"/>
                    </a:solidFill>
                  </a:rPr>
                  <a:t>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5</a:t>
                </a:r>
                <a:r>
                  <a:rPr lang="tr-TR" dirty="0">
                    <a:solidFill>
                      <a:prstClr val="black"/>
                    </a:solidFill>
                  </a:rPr>
                  <a:t>N.SO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3</a:t>
                </a:r>
                <a:r>
                  <a:rPr lang="tr-TR" dirty="0">
                    <a:solidFill>
                      <a:prstClr val="black"/>
                    </a:solidFill>
                  </a:rPr>
                  <a:t> 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+ CH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3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OH </a:t>
                </a:r>
                <a14:m>
                  <m:oMath xmlns:m="http://schemas.openxmlformats.org/officeDocument/2006/math" xmlns="">
                    <m:r>
                      <a:rPr lang="tr-TR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tr-TR" dirty="0" smtClean="0">
                    <a:solidFill>
                      <a:prstClr val="black"/>
                    </a:solidFill>
                  </a:rPr>
                  <a:t>2C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5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H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5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N</a:t>
                </a:r>
                <a:r>
                  <a:rPr lang="tr-TR" baseline="30000" dirty="0" smtClean="0">
                    <a:solidFill>
                      <a:prstClr val="black"/>
                    </a:solidFill>
                  </a:rPr>
                  <a:t>+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HSO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4</a:t>
                </a:r>
                <a:r>
                  <a:rPr lang="tr-TR" baseline="30000" dirty="0" smtClean="0">
                    <a:solidFill>
                      <a:prstClr val="black"/>
                    </a:solidFill>
                  </a:rPr>
                  <a:t>-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 </a:t>
                </a:r>
                <a:endParaRPr lang="tr-TR" dirty="0">
                  <a:solidFill>
                    <a:prstClr val="black"/>
                  </a:solidFill>
                </a:endParaRPr>
              </a:p>
              <a:p>
                <a:pPr marL="0" indent="0"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C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5</a:t>
                </a:r>
                <a:r>
                  <a:rPr lang="tr-TR" dirty="0">
                    <a:solidFill>
                      <a:prstClr val="black"/>
                    </a:solidFill>
                  </a:rPr>
                  <a:t>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5</a:t>
                </a:r>
                <a:r>
                  <a:rPr lang="tr-TR" dirty="0">
                    <a:solidFill>
                      <a:prstClr val="black"/>
                    </a:solidFill>
                  </a:rPr>
                  <a:t>N.SO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3</a:t>
                </a:r>
                <a:r>
                  <a:rPr lang="tr-TR" dirty="0">
                    <a:solidFill>
                      <a:prstClr val="black"/>
                    </a:solidFill>
                  </a:rPr>
                  <a:t> + 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</a:rPr>
                  <a:t>O </a:t>
                </a:r>
                <a14:m>
                  <m:oMath xmlns:m="http://schemas.openxmlformats.org/officeDocument/2006/math" xmlns="">
                    <m:r>
                      <a:rPr lang="tr-TR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tr-TR" dirty="0">
                    <a:solidFill>
                      <a:prstClr val="black"/>
                    </a:solidFill>
                  </a:rPr>
                  <a:t>C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5</a:t>
                </a:r>
                <a:r>
                  <a:rPr lang="tr-TR" dirty="0">
                    <a:solidFill>
                      <a:prstClr val="black"/>
                    </a:solidFill>
                  </a:rPr>
                  <a:t>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5</a:t>
                </a:r>
                <a:r>
                  <a:rPr lang="tr-TR" dirty="0">
                    <a:solidFill>
                      <a:prstClr val="black"/>
                    </a:solidFill>
                  </a:rPr>
                  <a:t>N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+</a:t>
                </a:r>
                <a:r>
                  <a:rPr lang="tr-TR" dirty="0">
                    <a:solidFill>
                      <a:prstClr val="black"/>
                    </a:solidFill>
                  </a:rPr>
                  <a:t>HSO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-</a:t>
                </a:r>
                <a:r>
                  <a:rPr lang="tr-TR" dirty="0">
                    <a:solidFill>
                      <a:prstClr val="black"/>
                    </a:solidFill>
                  </a:rPr>
                  <a:t> </a:t>
                </a:r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7754" y="666205"/>
                <a:ext cx="10515600" cy="5458506"/>
              </a:xfrm>
              <a:blipFill>
                <a:blip r:embed="rId2"/>
                <a:stretch>
                  <a:fillRect l="-1159" t="-1786" r="-121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9455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74766"/>
                <a:ext cx="10515600" cy="5602197"/>
              </a:xfrm>
            </p:spPr>
            <p:txBody>
              <a:bodyPr>
                <a:normAutofit fontScale="47500" lnSpcReduction="20000"/>
              </a:bodyPr>
              <a:lstStyle/>
              <a:p>
                <a:pPr marL="0" indent="0">
                  <a:buNone/>
                </a:pPr>
                <a:r>
                  <a:rPr lang="tr-TR" b="1" dirty="0" smtClean="0">
                    <a:solidFill>
                      <a:prstClr val="black"/>
                    </a:solidFill>
                  </a:rPr>
                  <a:t>Piridinsiz</a:t>
                </a:r>
                <a:r>
                  <a:rPr lang="tr-TR" b="1" dirty="0"/>
                  <a:t> Karl </a:t>
                </a:r>
                <a:r>
                  <a:rPr lang="tr-TR" b="1" dirty="0" err="1" smtClean="0"/>
                  <a:t>Fischer</a:t>
                </a:r>
                <a:endParaRPr lang="tr-TR" b="1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r>
                  <a:rPr lang="tr-TR" dirty="0" err="1" smtClean="0"/>
                  <a:t>Piridin</a:t>
                </a:r>
                <a:r>
                  <a:rPr lang="tr-TR" dirty="0" smtClean="0"/>
                  <a:t> yerine </a:t>
                </a:r>
                <a:r>
                  <a:rPr lang="tr-TR" dirty="0" err="1" smtClean="0"/>
                  <a:t>imidazol</a:t>
                </a:r>
                <a:r>
                  <a:rPr lang="tr-TR" smtClean="0"/>
                  <a:t> kullanılır.</a:t>
                </a: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r>
                  <a:rPr lang="tr-TR" dirty="0" err="1" smtClean="0"/>
                  <a:t>İmidazol</a:t>
                </a:r>
                <a:r>
                  <a:rPr lang="tr-TR" dirty="0" smtClean="0"/>
                  <a:t> ü B ile gösterelim</a:t>
                </a:r>
              </a:p>
              <a:p>
                <a:pPr marL="0" indent="0">
                  <a:buNone/>
                </a:pPr>
                <a:r>
                  <a:rPr lang="tr-TR" dirty="0" err="1" smtClean="0"/>
                  <a:t>Solvaliz</a:t>
                </a:r>
                <a:r>
                  <a:rPr lang="tr-TR" dirty="0" smtClean="0"/>
                  <a:t>:		 2ROH + SO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</a:t>
                </a:r>
                <a14:m/>
                <a:r>
                  <a:rPr lang="tr-TR" dirty="0" smtClean="0"/>
                  <a:t>RSO</a:t>
                </a:r>
                <a:r>
                  <a:rPr lang="tr-TR" baseline="-25000" dirty="0" smtClean="0"/>
                  <a:t>3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+ ROH</a:t>
                </a:r>
                <a:r>
                  <a:rPr lang="tr-TR" baseline="-25000" dirty="0" smtClean="0"/>
                  <a:t>2</a:t>
                </a:r>
                <a:r>
                  <a:rPr lang="tr-TR" baseline="30000" dirty="0" smtClean="0"/>
                  <a:t>+</a:t>
                </a:r>
              </a:p>
              <a:p>
                <a:pPr marL="0" indent="0">
                  <a:buNone/>
                </a:pPr>
                <a:r>
                  <a:rPr lang="tr-TR" dirty="0" err="1" smtClean="0"/>
                  <a:t>Tamponlama</a:t>
                </a:r>
                <a:r>
                  <a:rPr lang="tr-TR" dirty="0" smtClean="0"/>
                  <a:t>:	 B + </a:t>
                </a:r>
                <a:r>
                  <a:rPr lang="tr-TR" dirty="0"/>
                  <a:t>RSO</a:t>
                </a:r>
                <a:r>
                  <a:rPr lang="tr-TR" baseline="-25000" dirty="0"/>
                  <a:t>3</a:t>
                </a:r>
                <a:r>
                  <a:rPr lang="tr-TR" baseline="30000" dirty="0"/>
                  <a:t>-</a:t>
                </a:r>
                <a:r>
                  <a:rPr lang="tr-TR" dirty="0"/>
                  <a:t> </a:t>
                </a:r>
                <a:r>
                  <a:rPr lang="tr-TR" dirty="0" smtClean="0"/>
                  <a:t>+ </a:t>
                </a:r>
                <a:r>
                  <a:rPr lang="tr-TR" dirty="0"/>
                  <a:t>ROH</a:t>
                </a:r>
                <a:r>
                  <a:rPr lang="tr-TR" baseline="-25000" dirty="0"/>
                  <a:t>2</a:t>
                </a:r>
                <a:r>
                  <a:rPr lang="tr-TR" baseline="30000" dirty="0"/>
                  <a:t>+ </a:t>
                </a:r>
                <a14:m/>
                <a:r>
                  <a:rPr lang="tr-TR" dirty="0"/>
                  <a:t> </a:t>
                </a:r>
                <a:r>
                  <a:rPr lang="tr-TR" dirty="0" smtClean="0"/>
                  <a:t>BH</a:t>
                </a:r>
                <a:r>
                  <a:rPr lang="tr-TR" baseline="30000" dirty="0" smtClean="0"/>
                  <a:t>+</a:t>
                </a:r>
                <a:r>
                  <a:rPr lang="tr-TR" dirty="0" smtClean="0"/>
                  <a:t>SO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R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+ ROH</a:t>
                </a:r>
              </a:p>
              <a:p>
                <a:pPr marL="0" indent="0">
                  <a:buNone/>
                </a:pPr>
                <a:r>
                  <a:rPr lang="tr-TR" dirty="0" smtClean="0"/>
                  <a:t>Redoks:		 B </a:t>
                </a:r>
                <a:r>
                  <a:rPr lang="tr-TR" dirty="0"/>
                  <a:t>+ </a:t>
                </a:r>
                <a:r>
                  <a:rPr lang="tr-TR" dirty="0" smtClean="0"/>
                  <a:t>I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+ </a:t>
                </a:r>
                <a:r>
                  <a:rPr lang="tr-TR" dirty="0"/>
                  <a:t>BH</a:t>
                </a:r>
                <a:r>
                  <a:rPr lang="tr-TR" baseline="30000" dirty="0"/>
                  <a:t>+</a:t>
                </a:r>
                <a:r>
                  <a:rPr lang="tr-TR" dirty="0"/>
                  <a:t>SO</a:t>
                </a:r>
                <a:r>
                  <a:rPr lang="tr-TR" baseline="-25000" dirty="0"/>
                  <a:t>3</a:t>
                </a:r>
                <a:r>
                  <a:rPr lang="tr-TR" dirty="0"/>
                  <a:t>R</a:t>
                </a:r>
                <a:r>
                  <a:rPr lang="tr-TR" baseline="30000" dirty="0"/>
                  <a:t>-</a:t>
                </a:r>
                <a:r>
                  <a:rPr lang="tr-TR" baseline="30000" dirty="0" smtClean="0"/>
                  <a:t> </a:t>
                </a:r>
                <a:r>
                  <a:rPr lang="tr-TR" dirty="0" smtClean="0"/>
                  <a:t> + B + 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14:m/>
                <a:r>
                  <a:rPr lang="tr-TR" dirty="0"/>
                  <a:t> </a:t>
                </a:r>
                <a:r>
                  <a:rPr lang="tr-TR" dirty="0" smtClean="0"/>
                  <a:t>BH</a:t>
                </a:r>
                <a:r>
                  <a:rPr lang="tr-TR" baseline="30000" dirty="0" smtClean="0"/>
                  <a:t>+</a:t>
                </a:r>
                <a:r>
                  <a:rPr lang="tr-TR" dirty="0" smtClean="0"/>
                  <a:t>SO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R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</a:t>
                </a:r>
                <a:r>
                  <a:rPr lang="tr-TR" dirty="0"/>
                  <a:t>+ </a:t>
                </a:r>
                <a:r>
                  <a:rPr lang="tr-TR" dirty="0" smtClean="0"/>
                  <a:t>2 BH</a:t>
                </a:r>
                <a:r>
                  <a:rPr lang="tr-TR" baseline="30000" dirty="0" smtClean="0"/>
                  <a:t>+</a:t>
                </a:r>
                <a:r>
                  <a:rPr lang="tr-TR" dirty="0" smtClean="0"/>
                  <a:t>I</a:t>
                </a:r>
                <a:r>
                  <a:rPr lang="tr-TR" baseline="30000" dirty="0" smtClean="0"/>
                  <a:t>-</a:t>
                </a:r>
              </a:p>
              <a:p>
                <a:pPr marL="0" indent="0">
                  <a:buNone/>
                </a:pPr>
                <a:r>
                  <a:rPr lang="tr-TR" dirty="0" smtClean="0"/>
                  <a:t>Bozucu reaksiyonlar</a:t>
                </a:r>
              </a:p>
              <a:p>
                <a:pPr marL="0" indent="0">
                  <a:buNone/>
                </a:pPr>
                <a:r>
                  <a:rPr lang="tr-TR" dirty="0" smtClean="0"/>
                  <a:t>Karboksilik asitlerle;   RʹCOOH + RʹʹOH </a:t>
                </a:r>
                <a14:m/>
                <a:r>
                  <a:rPr lang="tr-TR" dirty="0" smtClean="0"/>
                  <a:t>RʹCOORʹʹ</a:t>
                </a:r>
              </a:p>
              <a:p>
                <a:pPr marL="0" indent="0">
                  <a:buNone/>
                </a:pPr>
                <a:r>
                  <a:rPr lang="tr-TR" dirty="0" smtClean="0"/>
                  <a:t>Karbonillerle;               R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C=O +2CH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OH</a:t>
                </a:r>
                <a:r>
                  <a:rPr lang="tr-TR" dirty="0">
                    <a:solidFill>
                      <a:prstClr val="black"/>
                    </a:solidFill>
                    <a:ea typeface="Cambria Math" panose="02040503050406030204" pitchFamily="18" charset="0"/>
                  </a:rPr>
                  <a:t> </a:t>
                </a:r>
                <a14:m/>
                <a:r>
                  <a:rPr lang="tr-TR" dirty="0" smtClean="0"/>
                  <a:t> R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C(OCH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)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+ 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</a:p>
              <a:p>
                <a:pPr marL="0" indent="0">
                  <a:buNone/>
                </a:pPr>
                <a:r>
                  <a:rPr lang="tr-TR" dirty="0" err="1" smtClean="0"/>
                  <a:t>Silanollar</a:t>
                </a:r>
                <a:r>
                  <a:rPr lang="tr-TR" dirty="0" smtClean="0"/>
                  <a:t> ile;		R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SiOH + CH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OH</a:t>
                </a:r>
                <a:r>
                  <a:rPr lang="tr-TR" dirty="0" smtClean="0">
                    <a:solidFill>
                      <a:prstClr val="black"/>
                    </a:solidFill>
                    <a:ea typeface="Cambria Math" panose="02040503050406030204" pitchFamily="18" charset="0"/>
                  </a:rPr>
                  <a:t> </a:t>
                </a:r>
                <a14:m/>
                <a:r>
                  <a:rPr lang="tr-TR" dirty="0"/>
                  <a:t> </a:t>
                </a:r>
                <a:r>
                  <a:rPr lang="tr-TR" dirty="0" smtClean="0"/>
                  <a:t>R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SiOCH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 </a:t>
                </a:r>
                <a:r>
                  <a:rPr lang="tr-TR" dirty="0"/>
                  <a:t>+ H</a:t>
                </a:r>
                <a:r>
                  <a:rPr lang="tr-TR" baseline="-25000" dirty="0"/>
                  <a:t>2</a:t>
                </a:r>
                <a:r>
                  <a:rPr lang="tr-TR" dirty="0"/>
                  <a:t>O</a:t>
                </a:r>
              </a:p>
              <a:p>
                <a:pPr marL="0" indent="0">
                  <a:buNone/>
                </a:pPr>
                <a:r>
                  <a:rPr lang="tr-TR" dirty="0" smtClean="0"/>
                  <a:t>Metal oksitleri, hidroksitleri ve karbonatlar ile HI reaksiyona girebilir.</a:t>
                </a:r>
              </a:p>
              <a:p>
                <a:pPr marL="0" indent="0">
                  <a:buNone/>
                </a:pPr>
                <a:r>
                  <a:rPr lang="tr-TR" dirty="0" smtClean="0"/>
                  <a:t>MO + 2HI </a:t>
                </a:r>
                <a14:m/>
                <a:r>
                  <a:rPr lang="tr-TR" dirty="0" smtClean="0"/>
                  <a:t>MI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+ 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74766"/>
                <a:ext cx="10515600" cy="5602197"/>
              </a:xfrm>
              <a:blipFill>
                <a:blip r:embed="rId2"/>
                <a:stretch>
                  <a:fillRect l="-928" t="-250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0330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87829"/>
            <a:ext cx="10515600" cy="5589134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 smtClean="0"/>
              <a:t>Yardımcı Yükseltgen ve İndirgen Maddeler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 smtClean="0"/>
              <a:t>Redoks </a:t>
            </a:r>
            <a:r>
              <a:rPr lang="tr-TR" dirty="0" err="1"/>
              <a:t>titrasyonları</a:t>
            </a:r>
            <a:r>
              <a:rPr lang="tr-TR" dirty="0"/>
              <a:t>, analiz çözeltisinin ayarlı bir yükseltgen veya ayarlı bir indirgen </a:t>
            </a:r>
            <a:r>
              <a:rPr lang="tr-TR" dirty="0" err="1" smtClean="0"/>
              <a:t>titrant</a:t>
            </a:r>
            <a:r>
              <a:rPr lang="tr-TR" dirty="0" smtClean="0"/>
              <a:t> ile </a:t>
            </a:r>
            <a:r>
              <a:rPr lang="tr-TR" dirty="0"/>
              <a:t>tepkimeye sokulması temeline dayanır. </a:t>
            </a:r>
            <a:endParaRPr lang="tr-TR" dirty="0" smtClean="0"/>
          </a:p>
          <a:p>
            <a:r>
              <a:rPr lang="tr-TR" dirty="0" smtClean="0"/>
              <a:t>Analizin </a:t>
            </a:r>
            <a:r>
              <a:rPr lang="tr-TR" dirty="0"/>
              <a:t>doğru bir şekilde yapılabilmesi için </a:t>
            </a:r>
            <a:r>
              <a:rPr lang="tr-TR" dirty="0" smtClean="0"/>
              <a:t>başlangıçta çözeltideki </a:t>
            </a:r>
            <a:r>
              <a:rPr lang="tr-TR" dirty="0"/>
              <a:t>analiz edilen maddenin tek bir değerlikte </a:t>
            </a:r>
            <a:r>
              <a:rPr lang="tr-TR" dirty="0" smtClean="0"/>
              <a:t>olması gereklidir. </a:t>
            </a:r>
          </a:p>
          <a:p>
            <a:r>
              <a:rPr lang="tr-TR" dirty="0"/>
              <a:t>Birden fazla yükseltgenme basamağına </a:t>
            </a:r>
            <a:r>
              <a:rPr lang="tr-TR" dirty="0" smtClean="0"/>
              <a:t>söz konusu olduğu durumda yardımcı indirgeyici veya yükseltgeyiciler kullanılır.</a:t>
            </a:r>
          </a:p>
          <a:p>
            <a:r>
              <a:rPr lang="tr-TR" dirty="0"/>
              <a:t>yardımcı </a:t>
            </a:r>
            <a:r>
              <a:rPr lang="tr-TR" dirty="0" smtClean="0"/>
              <a:t>indirgen: ön-indirgen</a:t>
            </a:r>
          </a:p>
          <a:p>
            <a:r>
              <a:rPr lang="tr-TR" dirty="0" smtClean="0"/>
              <a:t>yardımcı yükseltgen :</a:t>
            </a:r>
            <a:r>
              <a:rPr lang="tr-TR" dirty="0"/>
              <a:t>ön-yükseltgen</a:t>
            </a:r>
          </a:p>
        </p:txBody>
      </p:sp>
    </p:spTree>
    <p:extLst>
      <p:ext uri="{BB962C8B-B14F-4D97-AF65-F5344CB8AC3E}">
        <p14:creationId xmlns:p14="http://schemas.microsoft.com/office/powerpoint/2010/main" val="1798704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9788" y="901337"/>
                <a:ext cx="10515600" cy="4959713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tr-TR" sz="2800" b="1" dirty="0">
                    <a:solidFill>
                      <a:prstClr val="black"/>
                    </a:solidFill>
                    <a:ea typeface="+mj-ea"/>
                    <a:cs typeface="+mj-cs"/>
                  </a:rPr>
                  <a:t>Yardımcı İndirgen Maddeler</a:t>
                </a:r>
                <a:endParaRPr lang="tr-TR" sz="2800" b="1" dirty="0" smtClean="0"/>
              </a:p>
              <a:p>
                <a:pPr marL="0" indent="0">
                  <a:buNone/>
                </a:pPr>
                <a:r>
                  <a:rPr lang="tr-TR" sz="2800" b="1" dirty="0" smtClean="0"/>
                  <a:t>	</a:t>
                </a:r>
                <a:r>
                  <a:rPr lang="tr-TR" sz="2800" b="1" dirty="0" err="1" smtClean="0"/>
                  <a:t>Jones</a:t>
                </a:r>
                <a:r>
                  <a:rPr lang="tr-TR" sz="2800" b="1" dirty="0" smtClean="0"/>
                  <a:t> </a:t>
                </a:r>
                <a:r>
                  <a:rPr lang="tr-TR" sz="2800" b="1" dirty="0"/>
                  <a:t>indirgeyicisi</a:t>
                </a:r>
                <a:endParaRPr lang="tr-TR" sz="2800" b="1" dirty="0" smtClean="0"/>
              </a:p>
              <a:p>
                <a:pPr marL="0" indent="0">
                  <a:buNone/>
                </a:pPr>
                <a:r>
                  <a:rPr lang="tr-TR" sz="2800" dirty="0" smtClean="0"/>
                  <a:t>		2 </a:t>
                </a:r>
                <a:r>
                  <a:rPr lang="tr-TR" sz="2800" dirty="0" err="1" smtClean="0"/>
                  <a:t>Zn</a:t>
                </a:r>
                <a:r>
                  <a:rPr lang="tr-TR" sz="2800" dirty="0" smtClean="0"/>
                  <a:t>(k) +Hg</a:t>
                </a:r>
                <a:r>
                  <a:rPr lang="tr-TR" sz="2800" baseline="30000" dirty="0" smtClean="0"/>
                  <a:t>2+ </a:t>
                </a:r>
                <a14:m/>
                <a:r>
                  <a:rPr lang="tr-TR" sz="2800" dirty="0" smtClean="0"/>
                  <a:t> Zn</a:t>
                </a:r>
                <a:r>
                  <a:rPr lang="tr-TR" sz="2800" baseline="30000" dirty="0" smtClean="0"/>
                  <a:t>2+ </a:t>
                </a:r>
                <a:r>
                  <a:rPr lang="tr-TR" sz="2800" dirty="0" smtClean="0"/>
                  <a:t>+ </a:t>
                </a:r>
                <a:r>
                  <a:rPr lang="tr-TR" sz="2800" dirty="0" err="1" smtClean="0"/>
                  <a:t>Zn</a:t>
                </a:r>
                <a:r>
                  <a:rPr lang="tr-TR" sz="2800" dirty="0" smtClean="0"/>
                  <a:t>(Hg)</a:t>
                </a:r>
                <a:r>
                  <a:rPr lang="tr-TR" sz="2800" baseline="-25000" dirty="0" smtClean="0"/>
                  <a:t>(k)</a:t>
                </a:r>
              </a:p>
              <a:p>
                <a:pPr marL="0" indent="0">
                  <a:buNone/>
                </a:pPr>
                <a:r>
                  <a:rPr lang="tr-TR" sz="2800" dirty="0" smtClean="0"/>
                  <a:t>		Yarı reaksiyonu; </a:t>
                </a:r>
              </a:p>
              <a:p>
                <a:pPr marL="0" indent="0">
                  <a:buNone/>
                </a:pPr>
                <a:r>
                  <a:rPr lang="tr-TR" sz="2800" dirty="0" smtClean="0"/>
                  <a:t>		</a:t>
                </a:r>
                <a:r>
                  <a:rPr lang="tr-TR" sz="2800" dirty="0" err="1" smtClean="0"/>
                  <a:t>Zn</a:t>
                </a:r>
                <a:r>
                  <a:rPr lang="tr-TR" sz="2800" dirty="0" smtClean="0"/>
                  <a:t>(Hg</a:t>
                </a:r>
                <a:r>
                  <a:rPr lang="tr-TR" sz="2800" dirty="0"/>
                  <a:t>)</a:t>
                </a:r>
                <a:r>
                  <a:rPr lang="tr-TR" sz="2800" baseline="-25000" dirty="0"/>
                  <a:t>(k</a:t>
                </a:r>
                <a:r>
                  <a:rPr lang="tr-TR" sz="2800" baseline="-25000" dirty="0" smtClean="0"/>
                  <a:t>)</a:t>
                </a:r>
                <a:r>
                  <a:rPr lang="tr-TR" sz="2800" dirty="0">
                    <a:ea typeface="Cambria Math" panose="02040503050406030204" pitchFamily="18" charset="0"/>
                  </a:rPr>
                  <a:t> </a:t>
                </a:r>
                <a14:m/>
                <a:r>
                  <a:rPr lang="tr-TR" sz="2800" dirty="0"/>
                  <a:t> Zn</a:t>
                </a:r>
                <a:r>
                  <a:rPr lang="tr-TR" sz="2800" baseline="30000" dirty="0"/>
                  <a:t>2+ </a:t>
                </a:r>
                <a:r>
                  <a:rPr lang="tr-TR" sz="2800" dirty="0" smtClean="0"/>
                  <a:t>+ Hg + 2e</a:t>
                </a:r>
              </a:p>
              <a:p>
                <a:pPr marL="0" indent="0">
                  <a:buNone/>
                </a:pPr>
                <a:r>
                  <a:rPr lang="tr-TR" sz="2800" b="1" dirty="0" smtClean="0"/>
                  <a:t>	</a:t>
                </a:r>
                <a:r>
                  <a:rPr lang="tr-TR" sz="2800" b="1" dirty="0" err="1" smtClean="0"/>
                  <a:t>Walden</a:t>
                </a:r>
                <a:r>
                  <a:rPr lang="tr-TR" sz="2800" b="1" dirty="0" smtClean="0"/>
                  <a:t> indirgeyicisi</a:t>
                </a:r>
              </a:p>
              <a:p>
                <a:pPr marL="0" indent="0">
                  <a:buNone/>
                </a:pPr>
                <a:r>
                  <a:rPr lang="tr-TR" sz="2800" dirty="0" smtClean="0"/>
                  <a:t>		Yarı reaksiyonu;</a:t>
                </a:r>
              </a:p>
              <a:p>
                <a:pPr marL="0" indent="0">
                  <a:buNone/>
                </a:pPr>
                <a:r>
                  <a:rPr lang="tr-TR" sz="2800" dirty="0" smtClean="0"/>
                  <a:t>		</a:t>
                </a:r>
                <a:r>
                  <a:rPr lang="tr-TR" sz="2800" dirty="0" err="1" smtClean="0"/>
                  <a:t>Ag</a:t>
                </a:r>
                <a:r>
                  <a:rPr lang="tr-TR" sz="2800" baseline="-25000" dirty="0" smtClean="0"/>
                  <a:t>(k)</a:t>
                </a:r>
                <a:r>
                  <a:rPr lang="tr-TR" sz="2800" dirty="0" smtClean="0"/>
                  <a:t>+ Cl</a:t>
                </a:r>
                <a:r>
                  <a:rPr lang="tr-TR" sz="2800" baseline="30000" dirty="0" smtClean="0"/>
                  <a:t>- </a:t>
                </a:r>
                <a:r>
                  <a:rPr lang="tr-TR" sz="2800" dirty="0">
                    <a:ea typeface="Cambria Math" panose="02040503050406030204" pitchFamily="18" charset="0"/>
                  </a:rPr>
                  <a:t> </a:t>
                </a:r>
                <a14:m/>
                <a:r>
                  <a:rPr lang="tr-TR" sz="2800" dirty="0"/>
                  <a:t> </a:t>
                </a:r>
                <a:r>
                  <a:rPr lang="tr-TR" sz="2800" dirty="0" err="1" smtClean="0"/>
                  <a:t>AgCl</a:t>
                </a:r>
                <a:r>
                  <a:rPr lang="tr-TR" sz="2800" baseline="-25000" dirty="0" smtClean="0"/>
                  <a:t>(k)</a:t>
                </a:r>
                <a:r>
                  <a:rPr lang="tr-TR" sz="2800" dirty="0" smtClean="0"/>
                  <a:t> +e</a:t>
                </a:r>
              </a:p>
              <a:p>
                <a:pPr marL="0" indent="0">
                  <a:buNone/>
                </a:pPr>
                <a:endParaRPr lang="tr-TR" sz="2800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9788" y="901337"/>
                <a:ext cx="10515600" cy="4959713"/>
              </a:xfrm>
              <a:blipFill>
                <a:blip r:embed="rId2"/>
                <a:stretch>
                  <a:fillRect t="-209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1126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09451"/>
                <a:ext cx="10515600" cy="5667512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 algn="ctr">
                  <a:buNone/>
                </a:pPr>
                <a:r>
                  <a:rPr lang="tr-TR" b="1" dirty="0" smtClean="0"/>
                  <a:t>Yardımcı yükseltgen maddeler</a:t>
                </a:r>
              </a:p>
              <a:p>
                <a:pPr marL="0" indent="0">
                  <a:buNone/>
                </a:pPr>
                <a:r>
                  <a:rPr lang="tr-TR" dirty="0" smtClean="0"/>
                  <a:t>	</a:t>
                </a:r>
                <a:r>
                  <a:rPr lang="tr-TR" b="1" dirty="0" smtClean="0"/>
                  <a:t>Sodyum </a:t>
                </a:r>
                <a:r>
                  <a:rPr lang="tr-TR" b="1" dirty="0" err="1" smtClean="0"/>
                  <a:t>bizmutat</a:t>
                </a:r>
                <a:r>
                  <a:rPr lang="tr-TR" b="1" dirty="0" smtClean="0"/>
                  <a:t> </a:t>
                </a:r>
                <a:r>
                  <a:rPr lang="tr-TR" dirty="0" smtClean="0"/>
                  <a:t>(</a:t>
                </a:r>
                <a:r>
                  <a:rPr lang="tr-TR" dirty="0"/>
                  <a:t>NaBiO</a:t>
                </a:r>
                <a:r>
                  <a:rPr lang="tr-TR" baseline="-25000" dirty="0"/>
                  <a:t>3 </a:t>
                </a:r>
                <a:r>
                  <a:rPr lang="tr-TR" dirty="0" smtClean="0"/>
                  <a:t>)</a:t>
                </a:r>
              </a:p>
              <a:p>
                <a:pPr marL="0" indent="0">
                  <a:buNone/>
                </a:pPr>
                <a:r>
                  <a:rPr lang="tr-TR" dirty="0" smtClean="0"/>
                  <a:t>NaBiO</a:t>
                </a:r>
                <a:r>
                  <a:rPr lang="tr-TR" baseline="-25000" dirty="0" smtClean="0"/>
                  <a:t>3 (k)</a:t>
                </a:r>
                <a:r>
                  <a:rPr lang="tr-TR" dirty="0" smtClean="0"/>
                  <a:t>+ 4H</a:t>
                </a:r>
                <a:r>
                  <a:rPr lang="tr-TR" baseline="30000" dirty="0" smtClean="0"/>
                  <a:t>+</a:t>
                </a:r>
                <a:r>
                  <a:rPr lang="tr-TR" dirty="0" smtClean="0"/>
                  <a:t> + 2e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/>
                <a:r>
                  <a:rPr lang="tr-TR" dirty="0" smtClean="0"/>
                  <a:t> </a:t>
                </a:r>
                <a:r>
                  <a:rPr lang="tr-TR" dirty="0" err="1" smtClean="0"/>
                  <a:t>BiO</a:t>
                </a:r>
                <a:r>
                  <a:rPr lang="tr-TR" baseline="30000" dirty="0" smtClean="0"/>
                  <a:t>+</a:t>
                </a:r>
                <a:r>
                  <a:rPr lang="tr-TR" dirty="0" smtClean="0"/>
                  <a:t> + </a:t>
                </a:r>
                <a:r>
                  <a:rPr lang="tr-TR" dirty="0" err="1" smtClean="0"/>
                  <a:t>Na</a:t>
                </a:r>
                <a:r>
                  <a:rPr lang="tr-TR" baseline="30000" dirty="0" smtClean="0"/>
                  <a:t>+</a:t>
                </a:r>
                <a:r>
                  <a:rPr lang="tr-TR" dirty="0" smtClean="0"/>
                  <a:t> + 2H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</a:p>
              <a:p>
                <a:pPr marL="0" indent="0">
                  <a:buNone/>
                </a:pPr>
                <a:r>
                  <a:rPr lang="tr-TR" dirty="0" smtClean="0"/>
                  <a:t>	</a:t>
                </a:r>
                <a:r>
                  <a:rPr lang="tr-TR" b="1" dirty="0" smtClean="0"/>
                  <a:t>Amonyum </a:t>
                </a:r>
                <a:r>
                  <a:rPr lang="tr-TR" b="1" dirty="0" err="1" smtClean="0"/>
                  <a:t>peroksidisülfat</a:t>
                </a:r>
                <a:r>
                  <a:rPr lang="tr-TR" b="1" dirty="0" smtClean="0"/>
                  <a:t> </a:t>
                </a:r>
                <a:r>
                  <a:rPr lang="tr-TR" dirty="0" smtClean="0"/>
                  <a:t>(</a:t>
                </a:r>
                <a:r>
                  <a:rPr lang="tr-TR" dirty="0"/>
                  <a:t>(</a:t>
                </a:r>
                <a:r>
                  <a:rPr lang="tr-TR" dirty="0" smtClean="0"/>
                  <a:t>NH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)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S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8</a:t>
                </a:r>
                <a:r>
                  <a:rPr lang="tr-TR" dirty="0" smtClean="0"/>
                  <a:t>)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Yarı reaksiyonu: </a:t>
                </a:r>
              </a:p>
              <a:p>
                <a:pPr marL="0" indent="0">
                  <a:buNone/>
                </a:pPr>
                <a:r>
                  <a:rPr lang="tr-TR" dirty="0" smtClean="0"/>
                  <a:t>2 S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8</a:t>
                </a:r>
                <a:r>
                  <a:rPr lang="tr-TR" baseline="30000" dirty="0" smtClean="0"/>
                  <a:t>2-</a:t>
                </a:r>
                <a:r>
                  <a:rPr lang="tr-TR" dirty="0" smtClean="0"/>
                  <a:t> + 2e </a:t>
                </a:r>
                <a14:m/>
                <a:r>
                  <a:rPr lang="tr-TR" dirty="0"/>
                  <a:t> 2 </a:t>
                </a:r>
                <a:r>
                  <a:rPr lang="tr-TR" dirty="0" smtClean="0"/>
                  <a:t>SO</a:t>
                </a:r>
                <a:r>
                  <a:rPr lang="tr-TR" baseline="-25000" dirty="0"/>
                  <a:t>4</a:t>
                </a:r>
                <a:r>
                  <a:rPr lang="tr-TR" baseline="30000" dirty="0" smtClean="0"/>
                  <a:t>2-</a:t>
                </a:r>
                <a:r>
                  <a:rPr lang="tr-TR" dirty="0" smtClean="0"/>
                  <a:t> </a:t>
                </a:r>
              </a:p>
              <a:p>
                <a:pPr marL="0" indent="0">
                  <a:buNone/>
                </a:pPr>
                <a:r>
                  <a:rPr lang="tr-TR" dirty="0" smtClean="0"/>
                  <a:t>Uzaklaştırma;</a:t>
                </a:r>
              </a:p>
              <a:p>
                <a:pPr marL="0" indent="0">
                  <a:buNone/>
                </a:pPr>
                <a:r>
                  <a:rPr lang="tr-TR" dirty="0" smtClean="0"/>
                  <a:t>2 </a:t>
                </a:r>
                <a:r>
                  <a:rPr lang="tr-TR" dirty="0"/>
                  <a:t>S</a:t>
                </a:r>
                <a:r>
                  <a:rPr lang="tr-TR" baseline="-25000" dirty="0"/>
                  <a:t>2</a:t>
                </a:r>
                <a:r>
                  <a:rPr lang="tr-TR" dirty="0"/>
                  <a:t>O</a:t>
                </a:r>
                <a:r>
                  <a:rPr lang="tr-TR" baseline="-25000" dirty="0"/>
                  <a:t>8</a:t>
                </a:r>
                <a:r>
                  <a:rPr lang="tr-TR" baseline="30000" dirty="0"/>
                  <a:t>2-</a:t>
                </a:r>
                <a:r>
                  <a:rPr lang="tr-TR" dirty="0"/>
                  <a:t> + </a:t>
                </a:r>
                <a:r>
                  <a:rPr lang="tr-TR" dirty="0" smtClean="0"/>
                  <a:t>2H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14:m/>
                <a:r>
                  <a:rPr lang="tr-TR" dirty="0"/>
                  <a:t>2 SO</a:t>
                </a:r>
                <a:r>
                  <a:rPr lang="tr-TR" baseline="-25000" dirty="0"/>
                  <a:t>4</a:t>
                </a:r>
                <a:r>
                  <a:rPr lang="tr-TR" baseline="30000" dirty="0"/>
                  <a:t>2-</a:t>
                </a:r>
                <a:r>
                  <a:rPr lang="tr-TR" dirty="0"/>
                  <a:t> </a:t>
                </a:r>
              </a:p>
              <a:p>
                <a:pPr marL="0" indent="0">
                  <a:buNone/>
                </a:pPr>
                <a:r>
                  <a:rPr lang="tr-TR" dirty="0" smtClean="0"/>
                  <a:t>	</a:t>
                </a:r>
                <a:r>
                  <a:rPr lang="tr-TR" b="1" dirty="0" smtClean="0"/>
                  <a:t>Sodyum peroksit</a:t>
                </a:r>
                <a:r>
                  <a:rPr lang="tr-TR" dirty="0" smtClean="0"/>
                  <a:t>(Na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),  </a:t>
                </a:r>
                <a:r>
                  <a:rPr lang="tr-TR" b="1" dirty="0" smtClean="0"/>
                  <a:t>Hidrojen peroksit</a:t>
                </a:r>
                <a:r>
                  <a:rPr lang="tr-TR" dirty="0" smtClean="0"/>
                  <a:t>(H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)</a:t>
                </a:r>
              </a:p>
              <a:p>
                <a:pPr marL="0" indent="0">
                  <a:buNone/>
                </a:pPr>
                <a:r>
                  <a:rPr lang="tr-TR" dirty="0" smtClean="0"/>
                  <a:t>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2 </a:t>
                </a:r>
                <a:r>
                  <a:rPr lang="tr-TR" dirty="0" smtClean="0"/>
                  <a:t>+2H</a:t>
                </a:r>
                <a:r>
                  <a:rPr lang="tr-TR" baseline="30000" dirty="0"/>
                  <a:t>+</a:t>
                </a:r>
                <a:r>
                  <a:rPr lang="tr-TR" dirty="0"/>
                  <a:t> + 2e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/>
                <a:r>
                  <a:rPr lang="tr-TR" dirty="0"/>
                  <a:t> </a:t>
                </a:r>
                <a:r>
                  <a:rPr lang="tr-TR" dirty="0" smtClean="0"/>
                  <a:t> 2H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	E</a:t>
                </a:r>
                <a:r>
                  <a:rPr lang="tr-TR" baseline="30000" dirty="0" smtClean="0"/>
                  <a:t>0</a:t>
                </a:r>
                <a:r>
                  <a:rPr lang="tr-TR" dirty="0" smtClean="0"/>
                  <a:t> =  1,78 V</a:t>
                </a:r>
              </a:p>
              <a:p>
                <a:pPr marL="0" indent="0">
                  <a:buNone/>
                </a:pPr>
                <a:r>
                  <a:rPr lang="tr-TR" dirty="0"/>
                  <a:t>Uzaklaştırma;</a:t>
                </a:r>
              </a:p>
              <a:p>
                <a:pPr marL="0" indent="0">
                  <a:buNone/>
                </a:pPr>
                <a:r>
                  <a:rPr lang="tr-TR" dirty="0" smtClean="0"/>
                  <a:t>2H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2 </a:t>
                </a:r>
                <a:r>
                  <a:rPr lang="tr-TR" dirty="0" smtClean="0">
                    <a:ea typeface="Cambria Math" panose="02040503050406030204" pitchFamily="18" charset="0"/>
                  </a:rPr>
                  <a:t> </a:t>
                </a:r>
                <a14:m/>
                <a:r>
                  <a:rPr lang="tr-TR" dirty="0"/>
                  <a:t>  </a:t>
                </a:r>
                <a:r>
                  <a:rPr lang="tr-TR" dirty="0" smtClean="0"/>
                  <a:t>2H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 +O</a:t>
                </a:r>
                <a:r>
                  <a:rPr lang="tr-TR" baseline="-25000" dirty="0" smtClean="0"/>
                  <a:t>2(g)</a:t>
                </a:r>
                <a:endParaRPr lang="tr-TR" dirty="0"/>
              </a:p>
              <a:p>
                <a:pPr marL="0" indent="0">
                  <a:buNone/>
                </a:pPr>
                <a:endParaRPr lang="tr-TR" baseline="-25000" dirty="0" smtClean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09451"/>
                <a:ext cx="10515600" cy="5667512"/>
              </a:xfrm>
              <a:blipFill>
                <a:blip r:embed="rId2"/>
                <a:stretch>
                  <a:fillRect l="-1043" t="-226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5889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326571"/>
                <a:ext cx="10515600" cy="5850392"/>
              </a:xfrm>
            </p:spPr>
            <p:txBody>
              <a:bodyPr>
                <a:normAutofit fontScale="55000" lnSpcReduction="20000"/>
              </a:bodyPr>
              <a:lstStyle/>
              <a:p>
                <a:pPr marL="0" indent="0" algn="ctr">
                  <a:buNone/>
                </a:pPr>
                <a:r>
                  <a:rPr lang="tr-TR" b="1" dirty="0" smtClean="0"/>
                  <a:t>Standart İndirgenlerin Uygulamaları</a:t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b="1" dirty="0"/>
                  <a:t>	</a:t>
                </a:r>
                <a:r>
                  <a:rPr lang="tr-TR" b="1" dirty="0" smtClean="0"/>
                  <a:t>Demir(II) çözeltileri</a:t>
                </a:r>
              </a:p>
              <a:p>
                <a:pPr marL="0" indent="0">
                  <a:buNone/>
                </a:pPr>
                <a:r>
                  <a:rPr lang="tr-TR" dirty="0" smtClean="0"/>
                  <a:t>    </a:t>
                </a:r>
                <a:r>
                  <a:rPr lang="tr-TR" dirty="0" err="1"/>
                  <a:t>Mohr</a:t>
                </a:r>
                <a:r>
                  <a:rPr lang="tr-TR" dirty="0"/>
                  <a:t> tuzu </a:t>
                </a:r>
                <a:r>
                  <a:rPr lang="tr-TR" dirty="0" smtClean="0"/>
                  <a:t> (Demir(II) amonyum sülfat) : Fe(NH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)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(SO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)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.6H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endParaRPr lang="tr-TR" b="1" dirty="0" smtClean="0"/>
              </a:p>
              <a:p>
                <a:pPr marL="0" indent="0">
                  <a:buNone/>
                </a:pPr>
                <a:r>
                  <a:rPr lang="tr-TR" dirty="0" smtClean="0"/>
                  <a:t>   </a:t>
                </a:r>
                <a:r>
                  <a:rPr lang="tr-TR" dirty="0" err="1" smtClean="0"/>
                  <a:t>Oesper</a:t>
                </a:r>
                <a:r>
                  <a:rPr lang="tr-TR" dirty="0" smtClean="0"/>
                  <a:t> tuzu(Demir(II)</a:t>
                </a:r>
                <a:r>
                  <a:rPr lang="tr-TR" dirty="0" err="1" smtClean="0"/>
                  <a:t>etilendiamin</a:t>
                </a:r>
                <a:r>
                  <a:rPr lang="tr-TR" dirty="0" smtClean="0"/>
                  <a:t> sülfat):FeC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H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(NH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)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(SO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)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.4H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</a:p>
              <a:p>
                <a:pPr marL="0" indent="0">
                  <a:buNone/>
                </a:pPr>
                <a:r>
                  <a:rPr lang="tr-TR" dirty="0" smtClean="0"/>
                  <a:t>Analiz edilecek çözeltiye Fe(II) çözeltisinin ilave edilir. Reaksiyona girmeyen kısmı K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Cr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7</a:t>
                </a:r>
                <a:r>
                  <a:rPr lang="tr-TR" dirty="0" smtClean="0"/>
                  <a:t> veya Ce(IV) çözeltisi ile geri titre edilir. </a:t>
                </a:r>
              </a:p>
              <a:p>
                <a:pPr marL="0" indent="0">
                  <a:buNone/>
                </a:pPr>
                <a:r>
                  <a:rPr lang="tr-TR" b="1" dirty="0" smtClean="0"/>
                  <a:t>	Sodyum </a:t>
                </a:r>
                <a:r>
                  <a:rPr lang="tr-TR" b="1" dirty="0" err="1" smtClean="0"/>
                  <a:t>Tiyosülfat</a:t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 smtClean="0"/>
                  <a:t>I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+2 S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3</a:t>
                </a:r>
                <a:r>
                  <a:rPr lang="tr-TR" baseline="30000" dirty="0" smtClean="0"/>
                  <a:t>2-</a:t>
                </a:r>
                <a:r>
                  <a:rPr lang="tr-TR" dirty="0" smtClean="0"/>
                  <a:t> </a:t>
                </a:r>
                <a14:m/>
                <a:r>
                  <a:rPr lang="tr-TR" dirty="0" smtClean="0"/>
                  <a:t>2I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+ S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6</a:t>
                </a:r>
                <a:r>
                  <a:rPr lang="tr-TR" baseline="30000" dirty="0" smtClean="0"/>
                  <a:t>2-</a:t>
                </a:r>
                <a:r>
                  <a:rPr lang="tr-TR" dirty="0" smtClean="0"/>
                  <a:t> 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Yarı reaksiyonu;</a:t>
                </a:r>
              </a:p>
              <a:p>
                <a:pPr marL="0" indent="0">
                  <a:buNone/>
                </a:pPr>
                <a:r>
                  <a:rPr lang="tr-TR" dirty="0" smtClean="0"/>
                  <a:t>2 </a:t>
                </a:r>
                <a:r>
                  <a:rPr lang="tr-TR" dirty="0"/>
                  <a:t>S</a:t>
                </a:r>
                <a:r>
                  <a:rPr lang="tr-TR" baseline="-25000" dirty="0"/>
                  <a:t>2</a:t>
                </a:r>
                <a:r>
                  <a:rPr lang="tr-TR" dirty="0"/>
                  <a:t>O</a:t>
                </a:r>
                <a:r>
                  <a:rPr lang="tr-TR" baseline="-25000" dirty="0"/>
                  <a:t>3</a:t>
                </a:r>
                <a:r>
                  <a:rPr lang="tr-TR" baseline="30000" dirty="0"/>
                  <a:t>2-</a:t>
                </a:r>
                <a:r>
                  <a:rPr lang="tr-TR" dirty="0"/>
                  <a:t> </a:t>
                </a:r>
                <a:r>
                  <a:rPr lang="tr-TR" dirty="0" smtClean="0"/>
                  <a:t> </a:t>
                </a:r>
                <a14:m/>
                <a:r>
                  <a:rPr lang="tr-TR" dirty="0"/>
                  <a:t> </a:t>
                </a:r>
                <a:r>
                  <a:rPr lang="tr-TR" dirty="0" smtClean="0"/>
                  <a:t> S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6</a:t>
                </a:r>
                <a:r>
                  <a:rPr lang="tr-TR" baseline="30000" dirty="0" smtClean="0"/>
                  <a:t>2-</a:t>
                </a:r>
                <a:r>
                  <a:rPr lang="tr-TR" dirty="0" smtClean="0"/>
                  <a:t> +2e</a:t>
                </a:r>
              </a:p>
              <a:p>
                <a:pPr marL="0" indent="0">
                  <a:buNone/>
                </a:pPr>
                <a:r>
                  <a:rPr lang="tr-TR" dirty="0" err="1" smtClean="0"/>
                  <a:t>NaOCl</a:t>
                </a:r>
                <a:r>
                  <a:rPr lang="tr-TR" dirty="0" smtClean="0"/>
                  <a:t> tayini;</a:t>
                </a:r>
              </a:p>
              <a:p>
                <a:pPr marL="0" indent="0">
                  <a:buNone/>
                </a:pPr>
                <a:r>
                  <a:rPr lang="tr-TR" dirty="0" err="1" smtClean="0"/>
                  <a:t>OCl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+ 2I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+ 2H</a:t>
                </a:r>
                <a:r>
                  <a:rPr lang="tr-TR" baseline="30000" dirty="0" smtClean="0"/>
                  <a:t>+</a:t>
                </a:r>
                <a:r>
                  <a:rPr lang="tr-TR" dirty="0" smtClean="0"/>
                  <a:t> </a:t>
                </a:r>
                <a14:m/>
                <a:r>
                  <a:rPr lang="tr-TR" dirty="0" smtClean="0"/>
                  <a:t>Cl</a:t>
                </a:r>
                <a:r>
                  <a:rPr lang="tr-TR" baseline="30000" dirty="0" smtClean="0"/>
                  <a:t>- </a:t>
                </a:r>
                <a:r>
                  <a:rPr lang="tr-TR" dirty="0" smtClean="0"/>
                  <a:t>+I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+ 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 </a:t>
                </a:r>
              </a:p>
              <a:p>
                <a:pPr marL="0" indent="0">
                  <a:buNone/>
                </a:pPr>
                <a:r>
                  <a:rPr lang="tr-TR" dirty="0" smtClean="0"/>
                  <a:t>Açığa çıkan I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tiyosülfatla</a:t>
                </a:r>
                <a:r>
                  <a:rPr lang="tr-TR" dirty="0" smtClean="0"/>
                  <a:t> titre edilir.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I</a:t>
                </a:r>
                <a:r>
                  <a:rPr lang="tr-TR" baseline="-25000" dirty="0"/>
                  <a:t>2</a:t>
                </a:r>
                <a:r>
                  <a:rPr lang="tr-TR" dirty="0"/>
                  <a:t> +2 S</a:t>
                </a:r>
                <a:r>
                  <a:rPr lang="tr-TR" baseline="-25000" dirty="0"/>
                  <a:t>2</a:t>
                </a:r>
                <a:r>
                  <a:rPr lang="tr-TR" dirty="0"/>
                  <a:t>O</a:t>
                </a:r>
                <a:r>
                  <a:rPr lang="tr-TR" baseline="-25000" dirty="0"/>
                  <a:t>3</a:t>
                </a:r>
                <a:r>
                  <a:rPr lang="tr-TR" baseline="30000" dirty="0"/>
                  <a:t>2-</a:t>
                </a:r>
                <a:r>
                  <a:rPr lang="tr-TR" dirty="0"/>
                  <a:t> </a:t>
                </a:r>
                <a:r>
                  <a:rPr lang="tr-TR" dirty="0" smtClean="0"/>
                  <a:t> </a:t>
                </a:r>
                <a14:m/>
                <a:r>
                  <a:rPr lang="tr-TR" dirty="0"/>
                  <a:t>2I</a:t>
                </a:r>
                <a:r>
                  <a:rPr lang="tr-TR" baseline="30000" dirty="0"/>
                  <a:t>-</a:t>
                </a:r>
                <a:r>
                  <a:rPr lang="tr-TR" dirty="0"/>
                  <a:t> + </a:t>
                </a:r>
                <a:r>
                  <a:rPr lang="tr-TR" dirty="0" smtClean="0"/>
                  <a:t>S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6</a:t>
                </a:r>
                <a:r>
                  <a:rPr lang="tr-TR" baseline="30000" dirty="0" smtClean="0"/>
                  <a:t>2-</a:t>
                </a:r>
                <a:r>
                  <a:rPr lang="tr-TR" dirty="0" smtClean="0"/>
                  <a:t> </a:t>
                </a:r>
              </a:p>
              <a:p>
                <a:pPr marL="0" indent="0">
                  <a:buNone/>
                </a:pPr>
                <a:r>
                  <a:rPr lang="tr-TR" dirty="0" smtClean="0"/>
                  <a:t>İndikatör : Nişasta</a:t>
                </a: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26571"/>
                <a:ext cx="10515600" cy="5850392"/>
              </a:xfrm>
              <a:blipFill>
                <a:blip r:embed="rId2"/>
                <a:stretch>
                  <a:fillRect l="-928" t="-239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2503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İçerik Yer Tutucusu 4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6754"/>
                <a:ext cx="10515600" cy="602020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tr-TR" dirty="0" smtClean="0"/>
                  <a:t>Tiyosülfat çözeltilerinin kararlılığı</a:t>
                </a:r>
              </a:p>
              <a:p>
                <a:pPr marL="0" indent="0">
                  <a:buNone/>
                </a:pPr>
                <a:r>
                  <a:rPr lang="tr-TR" dirty="0" smtClean="0"/>
                  <a:t>Sodyum </a:t>
                </a:r>
                <a:r>
                  <a:rPr lang="tr-TR" dirty="0" err="1" smtClean="0"/>
                  <a:t>tiyosülfat</a:t>
                </a:r>
                <a:r>
                  <a:rPr lang="tr-TR" dirty="0" smtClean="0"/>
                  <a:t> havada oldukça kararlıdır. Ancak kuvvetli asidik ortamda parçalanır.</a:t>
                </a:r>
              </a:p>
              <a:p>
                <a:pPr marL="0" indent="0">
                  <a:buNone/>
                </a:pPr>
                <a:r>
                  <a:rPr lang="tr-TR" dirty="0" smtClean="0"/>
                  <a:t> </a:t>
                </a:r>
                <a:r>
                  <a:rPr lang="tr-TR" dirty="0"/>
                  <a:t>S</a:t>
                </a:r>
                <a:r>
                  <a:rPr lang="tr-TR" baseline="-25000" dirty="0"/>
                  <a:t>2</a:t>
                </a:r>
                <a:r>
                  <a:rPr lang="tr-TR" dirty="0"/>
                  <a:t>O</a:t>
                </a:r>
                <a:r>
                  <a:rPr lang="tr-TR" baseline="-25000" dirty="0"/>
                  <a:t>3</a:t>
                </a:r>
                <a:r>
                  <a:rPr lang="tr-TR" baseline="30000" dirty="0"/>
                  <a:t>2-</a:t>
                </a:r>
                <a:r>
                  <a:rPr lang="tr-TR" dirty="0"/>
                  <a:t> + </a:t>
                </a:r>
                <a:r>
                  <a:rPr lang="tr-TR" dirty="0" smtClean="0"/>
                  <a:t>H</a:t>
                </a:r>
                <a:r>
                  <a:rPr lang="tr-TR" baseline="30000" dirty="0" smtClean="0"/>
                  <a:t>+</a:t>
                </a:r>
                <a:r>
                  <a:rPr lang="tr-TR" dirty="0" smtClean="0"/>
                  <a:t> </a:t>
                </a:r>
                <a14:m>
                  <m:oMath xmlns:m="http://schemas.openxmlformats.org/officeDocument/2006/math" xmlns="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⇄</m:t>
                    </m:r>
                  </m:oMath>
                </a14:m>
                <a:r>
                  <a:rPr lang="tr-TR" dirty="0"/>
                  <a:t> </a:t>
                </a:r>
                <a:r>
                  <a:rPr lang="tr-TR" dirty="0" smtClean="0"/>
                  <a:t>HSO</a:t>
                </a:r>
                <a:r>
                  <a:rPr lang="tr-TR" baseline="-25000" dirty="0" smtClean="0"/>
                  <a:t>3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+S</a:t>
                </a:r>
                <a:r>
                  <a:rPr lang="tr-TR" baseline="-25000" dirty="0" smtClean="0"/>
                  <a:t>(k)</a:t>
                </a:r>
              </a:p>
              <a:p>
                <a:pPr marL="0" indent="0">
                  <a:buNone/>
                </a:pPr>
                <a:r>
                  <a:rPr lang="tr-TR" dirty="0" err="1"/>
                  <a:t>Tiyosülfat</a:t>
                </a:r>
                <a:r>
                  <a:rPr lang="tr-TR" dirty="0"/>
                  <a:t> </a:t>
                </a:r>
                <a:r>
                  <a:rPr lang="tr-TR" dirty="0" smtClean="0"/>
                  <a:t>çözeltilerinin ayarlanması</a:t>
                </a:r>
              </a:p>
              <a:p>
                <a:pPr marL="0" indent="0">
                  <a:buNone/>
                </a:pPr>
                <a:r>
                  <a:rPr lang="tr-TR" dirty="0" smtClean="0"/>
                  <a:t>KIO</a:t>
                </a:r>
                <a:r>
                  <a:rPr lang="tr-TR" baseline="-25000" dirty="0" smtClean="0"/>
                  <a:t>3 </a:t>
                </a:r>
                <a:r>
                  <a:rPr lang="tr-TR" dirty="0" smtClean="0"/>
                  <a:t>ile ayarlanabilir</a:t>
                </a:r>
              </a:p>
              <a:p>
                <a:pPr marL="0" indent="0">
                  <a:buNone/>
                </a:pPr>
                <a:r>
                  <a:rPr lang="tr-TR" dirty="0" smtClean="0"/>
                  <a:t>IO</a:t>
                </a:r>
                <a:r>
                  <a:rPr lang="tr-TR" baseline="-25000" dirty="0" smtClean="0"/>
                  <a:t>3</a:t>
                </a:r>
                <a:r>
                  <a:rPr lang="tr-TR" baseline="30000" dirty="0" smtClean="0"/>
                  <a:t>- </a:t>
                </a:r>
                <a:r>
                  <a:rPr lang="tr-TR" dirty="0" smtClean="0"/>
                  <a:t>+5I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</a:t>
                </a:r>
                <a:r>
                  <a:rPr lang="tr-TR" dirty="0"/>
                  <a:t>+ </a:t>
                </a:r>
                <a:r>
                  <a:rPr lang="tr-TR" dirty="0" smtClean="0"/>
                  <a:t>6H</a:t>
                </a:r>
                <a:r>
                  <a:rPr lang="tr-TR" baseline="30000" dirty="0"/>
                  <a:t>+</a:t>
                </a:r>
                <a14:m>
                  <m:oMath xmlns:m="http://schemas.openxmlformats.org/officeDocument/2006/math" xmlns="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⇄</m:t>
                    </m:r>
                    <m:r>
                      <a:rPr lang="tr-T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tr-TR" dirty="0" smtClean="0"/>
                  <a:t>I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</a:t>
                </a:r>
                <a:r>
                  <a:rPr lang="tr-TR" dirty="0"/>
                  <a:t>+ H</a:t>
                </a:r>
                <a:r>
                  <a:rPr lang="tr-TR" baseline="-25000" dirty="0"/>
                  <a:t>2</a:t>
                </a:r>
                <a:r>
                  <a:rPr lang="tr-TR" dirty="0"/>
                  <a:t>O </a:t>
                </a:r>
              </a:p>
              <a:p>
                <a:pPr marL="0" lvl="0" indent="0"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I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</a:rPr>
                  <a:t> +2 S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</a:rPr>
                  <a:t>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3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2-</a:t>
                </a:r>
                <a:r>
                  <a:rPr lang="tr-TR" dirty="0">
                    <a:solidFill>
                      <a:prstClr val="black"/>
                    </a:solidFill>
                  </a:rPr>
                  <a:t> 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 xmlns="">
                    <m:r>
                      <a:rPr lang="tr-TR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tr-TR" dirty="0">
                    <a:solidFill>
                      <a:prstClr val="black"/>
                    </a:solidFill>
                  </a:rPr>
                  <a:t>2I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-</a:t>
                </a:r>
                <a:r>
                  <a:rPr lang="tr-TR" dirty="0">
                    <a:solidFill>
                      <a:prstClr val="black"/>
                    </a:solidFill>
                  </a:rPr>
                  <a:t> + S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6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2-</a:t>
                </a:r>
                <a:r>
                  <a:rPr lang="tr-TR" dirty="0">
                    <a:solidFill>
                      <a:prstClr val="black"/>
                    </a:solidFill>
                  </a:rPr>
                  <a:t> </a:t>
                </a:r>
              </a:p>
              <a:p>
                <a:pPr marL="0" indent="0">
                  <a:buNone/>
                </a:pPr>
                <a:r>
                  <a:rPr lang="tr-TR" dirty="0" smtClean="0"/>
                  <a:t>	</a:t>
                </a:r>
                <a:r>
                  <a:rPr lang="tr-TR" dirty="0" err="1" smtClean="0"/>
                  <a:t>Tiyosülfat</a:t>
                </a:r>
                <a:r>
                  <a:rPr lang="tr-TR" dirty="0" smtClean="0"/>
                  <a:t> ayarlanmasında kullanılan diğer </a:t>
                </a:r>
                <a:r>
                  <a:rPr lang="tr-TR" dirty="0" err="1" smtClean="0"/>
                  <a:t>primer</a:t>
                </a:r>
                <a:r>
                  <a:rPr lang="tr-TR" dirty="0" smtClean="0"/>
                  <a:t> standartlar; K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Cr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7</a:t>
                </a:r>
                <a:r>
                  <a:rPr lang="tr-TR" dirty="0" smtClean="0"/>
                  <a:t>, KBrO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, K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Fe(CN)</a:t>
                </a:r>
                <a:r>
                  <a:rPr lang="tr-TR" baseline="-25000" dirty="0" smtClean="0"/>
                  <a:t>6</a:t>
                </a:r>
                <a:r>
                  <a:rPr lang="tr-TR" dirty="0" smtClean="0"/>
                  <a:t>, Cu(k)</a:t>
                </a:r>
              </a:p>
            </p:txBody>
          </p:sp>
        </mc:Choice>
        <mc:Fallback xmlns="">
          <p:sp>
            <p:nvSpPr>
              <p:cNvPr id="5" name="İçerik Yer Tutucusu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6754"/>
                <a:ext cx="10515600" cy="6020209"/>
              </a:xfrm>
              <a:blipFill>
                <a:blip r:embed="rId2"/>
                <a:stretch>
                  <a:fillRect l="-1217" t="-17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5511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31074"/>
                <a:ext cx="10515600" cy="5745889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 algn="ctr">
                  <a:buNone/>
                </a:pPr>
                <a:r>
                  <a:rPr lang="tr-TR" b="1" dirty="0" smtClean="0"/>
                  <a:t>Standart </a:t>
                </a:r>
                <a:r>
                  <a:rPr lang="tr-TR" b="1" dirty="0" err="1" smtClean="0"/>
                  <a:t>Yükseltgenlerin</a:t>
                </a:r>
                <a:r>
                  <a:rPr lang="tr-TR" b="1" dirty="0" smtClean="0"/>
                  <a:t> Uygulamaları</a:t>
                </a:r>
              </a:p>
              <a:p>
                <a:pPr marL="0" indent="0">
                  <a:buNone/>
                </a:pPr>
                <a:r>
                  <a:rPr lang="tr-TR" dirty="0" smtClean="0"/>
                  <a:t>En çok kullanılan </a:t>
                </a:r>
                <a:r>
                  <a:rPr lang="tr-TR" dirty="0" err="1" smtClean="0"/>
                  <a:t>yükseltgenler</a:t>
                </a:r>
                <a:r>
                  <a:rPr lang="tr-TR" dirty="0" smtClean="0"/>
                  <a:t> </a:t>
                </a:r>
                <a:r>
                  <a:rPr lang="tr-TR" dirty="0"/>
                  <a:t>KMnO</a:t>
                </a:r>
                <a:r>
                  <a:rPr lang="tr-TR" baseline="-25000" dirty="0"/>
                  <a:t>4</a:t>
                </a:r>
                <a:r>
                  <a:rPr lang="tr-TR" dirty="0"/>
                  <a:t>, KBrO</a:t>
                </a:r>
                <a:r>
                  <a:rPr lang="tr-TR" baseline="-25000" dirty="0"/>
                  <a:t>3</a:t>
                </a:r>
                <a:r>
                  <a:rPr lang="tr-TR" dirty="0"/>
                  <a:t>, Ce</a:t>
                </a:r>
                <a:r>
                  <a:rPr lang="tr-TR" baseline="30000" dirty="0"/>
                  <a:t>4+</a:t>
                </a:r>
                <a:r>
                  <a:rPr lang="tr-TR" dirty="0"/>
                  <a:t>,</a:t>
                </a:r>
                <a:r>
                  <a:rPr lang="tr-TR" baseline="30000" dirty="0"/>
                  <a:t> </a:t>
                </a:r>
                <a:r>
                  <a:rPr lang="tr-TR" dirty="0" smtClean="0"/>
                  <a:t>K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Cr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7 </a:t>
                </a:r>
                <a:r>
                  <a:rPr lang="tr-TR" dirty="0" smtClean="0"/>
                  <a:t>ve I</a:t>
                </a:r>
                <a:r>
                  <a:rPr lang="tr-TR" baseline="-25000" dirty="0" smtClean="0"/>
                  <a:t>2</a:t>
                </a:r>
                <a:endParaRPr lang="tr-TR" baseline="-25000" dirty="0"/>
              </a:p>
              <a:p>
                <a:r>
                  <a:rPr lang="tr-TR" dirty="0" smtClean="0"/>
                  <a:t>Kuvvetli </a:t>
                </a:r>
                <a:r>
                  <a:rPr lang="tr-TR" dirty="0" err="1" smtClean="0"/>
                  <a:t>Yükseltgenler</a:t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 smtClean="0"/>
                  <a:t>	KMnO</a:t>
                </a:r>
                <a:r>
                  <a:rPr lang="tr-TR" baseline="-25000" dirty="0" smtClean="0"/>
                  <a:t>4</a:t>
                </a:r>
                <a:r>
                  <a:rPr lang="tr-TR" dirty="0" smtClean="0"/>
                  <a:t>, KBrO</a:t>
                </a:r>
                <a:r>
                  <a:rPr lang="tr-TR" baseline="-25000" dirty="0" smtClean="0"/>
                  <a:t>3</a:t>
                </a:r>
                <a:r>
                  <a:rPr lang="tr-TR" dirty="0" smtClean="0"/>
                  <a:t>, Ce</a:t>
                </a:r>
                <a:r>
                  <a:rPr lang="tr-TR" baseline="30000" dirty="0" smtClean="0"/>
                  <a:t>4+</a:t>
                </a:r>
                <a:r>
                  <a:rPr lang="tr-TR" dirty="0" smtClean="0"/>
                  <a:t>,</a:t>
                </a:r>
                <a:r>
                  <a:rPr lang="tr-TR" baseline="30000" dirty="0" smtClean="0"/>
                  <a:t> </a:t>
                </a:r>
                <a:r>
                  <a:rPr lang="tr-TR" dirty="0" smtClean="0"/>
                  <a:t>K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Cr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</a:t>
                </a:r>
                <a:r>
                  <a:rPr lang="tr-TR" baseline="-25000" dirty="0" smtClean="0"/>
                  <a:t>7</a:t>
                </a:r>
              </a:p>
              <a:p>
                <a:pPr marL="0" indent="0">
                  <a:buNone/>
                </a:pPr>
                <a:r>
                  <a:rPr lang="tr-TR" b="1" dirty="0" smtClean="0"/>
                  <a:t>Potasyum permanganat ve seryum(IV)</a:t>
                </a:r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r>
                  <a:rPr lang="tr-TR" dirty="0" smtClean="0"/>
                  <a:t>MnO</a:t>
                </a:r>
                <a:r>
                  <a:rPr lang="tr-TR" baseline="-25000" dirty="0" smtClean="0"/>
                  <a:t>4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şartlara bağlı olarak Mn(II), Mn(III), Mn(IV) ve Mn(VI) a indirgenebilir. Yarı reaksiyonları:</a:t>
                </a:r>
              </a:p>
              <a:p>
                <a:pPr marL="0" indent="0">
                  <a:buNone/>
                </a:pPr>
                <a:r>
                  <a:rPr lang="tr-TR" dirty="0" smtClean="0"/>
                  <a:t>0,1 M veya daha yüksek asidik ortamlarda; </a:t>
                </a:r>
              </a:p>
              <a:p>
                <a:pPr marL="0" indent="0">
                  <a:buNone/>
                </a:pPr>
                <a:r>
                  <a:rPr lang="tr-TR" dirty="0" smtClean="0"/>
                  <a:t>MnO</a:t>
                </a:r>
                <a:r>
                  <a:rPr lang="tr-TR" baseline="-25000" dirty="0" smtClean="0"/>
                  <a:t>4</a:t>
                </a:r>
                <a:r>
                  <a:rPr lang="tr-TR" baseline="30000" dirty="0" smtClean="0"/>
                  <a:t>-</a:t>
                </a:r>
                <a:r>
                  <a:rPr lang="tr-TR" dirty="0" smtClean="0"/>
                  <a:t>  + 8H</a:t>
                </a:r>
                <a:r>
                  <a:rPr lang="tr-TR" baseline="30000" dirty="0"/>
                  <a:t>+</a:t>
                </a:r>
                <a:r>
                  <a:rPr lang="tr-TR" dirty="0"/>
                  <a:t> + </a:t>
                </a:r>
                <a:r>
                  <a:rPr lang="tr-TR" dirty="0" smtClean="0"/>
                  <a:t>5e</a:t>
                </a:r>
                <a:r>
                  <a:rPr lang="tr-TR" dirty="0" smtClean="0">
                    <a:ea typeface="Cambria Math" panose="02040503050406030204" pitchFamily="18" charset="0"/>
                  </a:rPr>
                  <a:t> </a:t>
                </a:r>
                <a14:m/>
                <a:r>
                  <a:rPr lang="tr-TR" dirty="0"/>
                  <a:t> </a:t>
                </a:r>
                <a:r>
                  <a:rPr lang="tr-TR" dirty="0" smtClean="0"/>
                  <a:t>Mn</a:t>
                </a:r>
                <a:r>
                  <a:rPr lang="tr-TR" baseline="30000" dirty="0" smtClean="0"/>
                  <a:t>2+</a:t>
                </a:r>
                <a:r>
                  <a:rPr lang="tr-TR" dirty="0" smtClean="0"/>
                  <a:t> + 4H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	E</a:t>
                </a:r>
                <a:r>
                  <a:rPr lang="tr-TR" baseline="30000" dirty="0" smtClean="0"/>
                  <a:t>0</a:t>
                </a:r>
                <a:r>
                  <a:rPr lang="tr-TR" dirty="0" smtClean="0"/>
                  <a:t>= 1,51V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Zayıf asidik (</a:t>
                </a:r>
                <a:r>
                  <a:rPr lang="tr-TR" dirty="0" err="1" smtClean="0"/>
                  <a:t>pH</a:t>
                </a:r>
                <a:r>
                  <a:rPr lang="tr-TR" dirty="0" smtClean="0"/>
                  <a:t>=4), zayıf bazik veya </a:t>
                </a:r>
                <a:r>
                  <a:rPr lang="tr-TR" dirty="0" err="1" smtClean="0"/>
                  <a:t>nötral</a:t>
                </a:r>
                <a:r>
                  <a:rPr lang="tr-TR" dirty="0" smtClean="0"/>
                  <a:t> ortamlarda;</a:t>
                </a:r>
              </a:p>
              <a:p>
                <a:pPr marL="0" indent="0">
                  <a:buNone/>
                </a:pPr>
                <a:r>
                  <a:rPr lang="tr-TR" dirty="0"/>
                  <a:t>MnO</a:t>
                </a:r>
                <a:r>
                  <a:rPr lang="tr-TR" baseline="-25000" dirty="0"/>
                  <a:t>4</a:t>
                </a:r>
                <a:r>
                  <a:rPr lang="tr-TR" baseline="30000" dirty="0"/>
                  <a:t>-</a:t>
                </a:r>
                <a:r>
                  <a:rPr lang="tr-TR" dirty="0"/>
                  <a:t>  + 2</a:t>
                </a:r>
                <a:r>
                  <a:rPr lang="tr-TR" dirty="0" smtClean="0"/>
                  <a:t>H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O + 3e</a:t>
                </a:r>
                <a:r>
                  <a:rPr lang="tr-TR" dirty="0" smtClean="0">
                    <a:ea typeface="Cambria Math" panose="02040503050406030204" pitchFamily="18" charset="0"/>
                  </a:rPr>
                  <a:t> </a:t>
                </a:r>
                <a14:m/>
                <a:r>
                  <a:rPr lang="tr-TR" dirty="0"/>
                  <a:t> </a:t>
                </a:r>
                <a:r>
                  <a:rPr lang="tr-TR" dirty="0" smtClean="0"/>
                  <a:t>MnO</a:t>
                </a:r>
                <a:r>
                  <a:rPr lang="tr-TR" baseline="-25000" dirty="0" smtClean="0"/>
                  <a:t>2</a:t>
                </a:r>
                <a:r>
                  <a:rPr lang="tr-TR" dirty="0" smtClean="0"/>
                  <a:t> </a:t>
                </a:r>
                <a:r>
                  <a:rPr lang="tr-TR" dirty="0"/>
                  <a:t>+ </a:t>
                </a:r>
                <a:r>
                  <a:rPr lang="tr-TR" dirty="0" smtClean="0"/>
                  <a:t>4OH</a:t>
                </a:r>
                <a:r>
                  <a:rPr lang="tr-TR" baseline="30000" dirty="0" smtClean="0"/>
                  <a:t>-</a:t>
                </a:r>
                <a:r>
                  <a:rPr lang="tr-TR" dirty="0"/>
                  <a:t>	E</a:t>
                </a:r>
                <a:r>
                  <a:rPr lang="tr-TR" baseline="30000" dirty="0"/>
                  <a:t>0</a:t>
                </a:r>
                <a:r>
                  <a:rPr lang="tr-TR" dirty="0"/>
                  <a:t>= </a:t>
                </a:r>
                <a:r>
                  <a:rPr lang="tr-TR" dirty="0" smtClean="0"/>
                  <a:t>1,70 V</a:t>
                </a:r>
              </a:p>
              <a:p>
                <a:pPr marL="0" indent="0">
                  <a:buNone/>
                </a:pPr>
                <a:r>
                  <a:rPr lang="tr-TR" dirty="0" smtClean="0"/>
                  <a:t>Kuvvetli bazik ortamlarda;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MnO</a:t>
                </a:r>
                <a:r>
                  <a:rPr lang="tr-TR" baseline="-25000" dirty="0"/>
                  <a:t>4</a:t>
                </a:r>
                <a:r>
                  <a:rPr lang="tr-TR" baseline="30000" dirty="0"/>
                  <a:t>-</a:t>
                </a:r>
                <a:r>
                  <a:rPr lang="tr-TR" dirty="0"/>
                  <a:t>  </a:t>
                </a:r>
                <a:r>
                  <a:rPr lang="tr-TR" dirty="0" smtClean="0"/>
                  <a:t>+ e</a:t>
                </a:r>
                <a:r>
                  <a:rPr lang="tr-TR" dirty="0" smtClean="0">
                    <a:ea typeface="Cambria Math" panose="02040503050406030204" pitchFamily="18" charset="0"/>
                  </a:rPr>
                  <a:t> </a:t>
                </a:r>
                <a14:m/>
                <a:r>
                  <a:rPr lang="tr-TR" dirty="0"/>
                  <a:t> </a:t>
                </a:r>
                <a:r>
                  <a:rPr lang="tr-TR" dirty="0" smtClean="0"/>
                  <a:t>MnO</a:t>
                </a:r>
                <a:r>
                  <a:rPr lang="tr-TR" baseline="-25000" dirty="0" smtClean="0"/>
                  <a:t>4</a:t>
                </a:r>
                <a:r>
                  <a:rPr lang="tr-TR" baseline="30000" dirty="0" smtClean="0"/>
                  <a:t>2-</a:t>
                </a:r>
                <a:r>
                  <a:rPr lang="tr-TR" dirty="0" smtClean="0"/>
                  <a:t> 	</a:t>
                </a:r>
                <a:r>
                  <a:rPr lang="tr-TR" dirty="0"/>
                  <a:t> E</a:t>
                </a:r>
                <a:r>
                  <a:rPr lang="tr-TR" baseline="30000" dirty="0"/>
                  <a:t>0</a:t>
                </a:r>
                <a:r>
                  <a:rPr lang="tr-TR" dirty="0"/>
                  <a:t>= </a:t>
                </a:r>
                <a:r>
                  <a:rPr lang="tr-TR" dirty="0" smtClean="0"/>
                  <a:t>0,56 </a:t>
                </a:r>
                <a:r>
                  <a:rPr lang="tr-TR" dirty="0"/>
                  <a:t>V</a:t>
                </a: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31074"/>
                <a:ext cx="10515600" cy="5745889"/>
              </a:xfrm>
              <a:blipFill>
                <a:blip r:embed="rId2"/>
                <a:stretch>
                  <a:fillRect l="-1043" t="-2229" b="-53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3813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31074"/>
                <a:ext cx="10515600" cy="574588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dirty="0" smtClean="0"/>
                  <a:t>	MnO</a:t>
                </a:r>
                <a:r>
                  <a:rPr lang="tr-TR" baseline="-25000" dirty="0" smtClean="0"/>
                  <a:t>4</a:t>
                </a:r>
                <a:r>
                  <a:rPr lang="tr-TR" baseline="30000" dirty="0" smtClean="0"/>
                  <a:t>- </a:t>
                </a:r>
                <a:r>
                  <a:rPr lang="tr-TR" dirty="0"/>
                  <a:t>ise Cl</a:t>
                </a:r>
                <a:r>
                  <a:rPr lang="tr-TR" baseline="30000" dirty="0"/>
                  <a:t>- </a:t>
                </a:r>
                <a:r>
                  <a:rPr lang="tr-TR" dirty="0"/>
                  <a:t>iyonlarını kolaylıkla yükseltger. Bu nedenle özel önlemler alınır.</a:t>
                </a:r>
              </a:p>
              <a:p>
                <a:pPr marL="0" lvl="0" indent="0">
                  <a:buNone/>
                </a:pPr>
                <a:r>
                  <a:rPr lang="tr-TR" dirty="0" smtClean="0">
                    <a:solidFill>
                      <a:prstClr val="black"/>
                    </a:solidFill>
                  </a:rPr>
                  <a:t>	Klorürlü </a:t>
                </a:r>
                <a:r>
                  <a:rPr lang="tr-TR" dirty="0">
                    <a:solidFill>
                      <a:prstClr val="black"/>
                    </a:solidFill>
                  </a:rPr>
                  <a:t>ortamda çalışabilmek için ortama </a:t>
                </a:r>
                <a:r>
                  <a:rPr lang="tr-TR" dirty="0" err="1">
                    <a:solidFill>
                      <a:prstClr val="black"/>
                    </a:solidFill>
                  </a:rPr>
                  <a:t>Zimmerman</a:t>
                </a:r>
                <a:r>
                  <a:rPr lang="tr-TR" dirty="0">
                    <a:solidFill>
                      <a:prstClr val="black"/>
                    </a:solidFill>
                  </a:rPr>
                  <a:t> </a:t>
                </a:r>
                <a:r>
                  <a:rPr lang="tr-TR" dirty="0" err="1">
                    <a:solidFill>
                      <a:prstClr val="black"/>
                    </a:solidFill>
                  </a:rPr>
                  <a:t>Reinhard</a:t>
                </a:r>
                <a:r>
                  <a:rPr lang="tr-TR" dirty="0">
                    <a:solidFill>
                      <a:prstClr val="black"/>
                    </a:solidFill>
                  </a:rPr>
                  <a:t> çözeltisi eklenir. </a:t>
                </a:r>
                <a:r>
                  <a:rPr lang="tr-TR" dirty="0" err="1">
                    <a:solidFill>
                      <a:prstClr val="black"/>
                    </a:solidFill>
                  </a:rPr>
                  <a:t>Zimmermann-Reinhart</a:t>
                </a:r>
                <a:r>
                  <a:rPr lang="tr-TR" dirty="0">
                    <a:solidFill>
                      <a:prstClr val="black"/>
                    </a:solidFill>
                  </a:rPr>
                  <a:t> yöntemi denir. </a:t>
                </a:r>
                <a:r>
                  <a:rPr lang="tr-TR" dirty="0" err="1">
                    <a:solidFill>
                      <a:prstClr val="black"/>
                    </a:solidFill>
                  </a:rPr>
                  <a:t>Zimmerman-Reinhart</a:t>
                </a:r>
                <a:r>
                  <a:rPr lang="tr-TR" dirty="0">
                    <a:solidFill>
                      <a:prstClr val="black"/>
                    </a:solidFill>
                  </a:rPr>
                  <a:t> çözeltisi, litresinde 70 gram MnSO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.4H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</a:rPr>
                  <a:t>O, 125 ml derişik 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</a:rPr>
                  <a:t>SO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 </a:t>
                </a:r>
                <a:r>
                  <a:rPr lang="tr-TR" dirty="0">
                    <a:solidFill>
                      <a:prstClr val="black"/>
                    </a:solidFill>
                  </a:rPr>
                  <a:t>ve 125 ml derişik 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3</a:t>
                </a:r>
                <a:r>
                  <a:rPr lang="tr-TR" dirty="0">
                    <a:solidFill>
                      <a:prstClr val="black"/>
                    </a:solidFill>
                  </a:rPr>
                  <a:t>PO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 bulunan bir çözeltidir.</a:t>
                </a:r>
              </a:p>
              <a:p>
                <a:pPr marL="0" lvl="0" indent="0">
                  <a:buNone/>
                </a:pPr>
                <a:r>
                  <a:rPr lang="tr-TR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4</a:t>
                </a:r>
                <a14:m>
                  <m:oMath xmlns:m="http://schemas.openxmlformats.org/officeDocument/2006/math" xmlns="">
                    <m:sSubSup>
                      <m:sSubSupPr>
                        <m:ctrlPr>
                          <a:rPr lang="tr-TR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MnO</m:t>
                        </m:r>
                      </m:e>
                      <m:sub>
                        <m:r>
                          <a:rPr lang="tr-TR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tr-TR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</m:oMath>
                </a14:m>
                <a:r>
                  <a:rPr lang="tr-TR" baseline="30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+ 2H</a:t>
                </a:r>
                <a:r>
                  <a:rPr lang="tr-TR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 </a:t>
                </a:r>
                <a14:m>
                  <m:oMath xmlns:m="http://schemas.openxmlformats.org/officeDocument/2006/math" xmlns="">
                    <m:r>
                      <a:rPr lang="tr-TR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tr-TR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MnO</a:t>
                </a:r>
                <a:r>
                  <a:rPr lang="tr-TR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2(k)</a:t>
                </a:r>
                <a:r>
                  <a:rPr lang="tr-TR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+ 3O</a:t>
                </a:r>
                <a:r>
                  <a:rPr lang="tr-TR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+4OH</a:t>
                </a:r>
                <a:r>
                  <a:rPr lang="tr-TR" baseline="30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tr-TR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lvl="0" indent="0">
                  <a:buNone/>
                </a:pPr>
                <a:r>
                  <a:rPr lang="tr-TR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Bozunma</a:t>
                </a:r>
                <a:r>
                  <a:rPr lang="tr-TR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hızı yavaş olan reaksiyon ile suyu yükseltgediği için çok kararlı değildir.</a:t>
                </a:r>
                <a:endParaRPr lang="tr-TR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r>
                  <a:rPr lang="tr-TR" dirty="0" smtClean="0">
                    <a:solidFill>
                      <a:prstClr val="black"/>
                    </a:solidFill>
                  </a:rPr>
                  <a:t>	K </a:t>
                </a:r>
                <a:r>
                  <a:rPr lang="tr-TR" dirty="0">
                    <a:solidFill>
                      <a:prstClr val="black"/>
                    </a:solidFill>
                  </a:rPr>
                  <a:t>MnO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 ucuzdur. Renginden (mor) dolayı indikatöre ihtiyaç duymaz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.</a:t>
                </a:r>
              </a:p>
              <a:p>
                <a:pPr marL="0" lvl="0" indent="0">
                  <a:buNone/>
                </a:pPr>
                <a:r>
                  <a:rPr lang="tr-TR" dirty="0" smtClean="0">
                    <a:solidFill>
                      <a:prstClr val="black"/>
                    </a:solidFill>
                  </a:rPr>
                  <a:t> 	</a:t>
                </a:r>
                <a:r>
                  <a:rPr lang="tr-TR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 xmlns="">
                    <m:sSubSup>
                      <m:sSubSupPr>
                        <m:ctrlPr>
                          <a:rPr lang="tr-TR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nor/>
                          </m:rPr>
                          <a:rPr lang="tr-TR" dirty="0">
                            <a:solidFill>
                              <a:prstClr val="black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MnO</m:t>
                        </m:r>
                      </m:e>
                      <m:sub>
                        <m:r>
                          <a:rPr lang="tr-TR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tr-TR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</m:oMath>
                </a14:m>
                <a:r>
                  <a:rPr lang="tr-TR" baseline="30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+ 3Mn</a:t>
                </a:r>
                <a:r>
                  <a:rPr lang="tr-TR" baseline="30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2+</a:t>
                </a:r>
                <a:r>
                  <a:rPr lang="tr-TR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+2H</a:t>
                </a:r>
                <a:r>
                  <a:rPr lang="tr-TR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 </a:t>
                </a:r>
                <a14:m>
                  <m:oMath xmlns:m="http://schemas.openxmlformats.org/officeDocument/2006/math" xmlns="">
                    <m:r>
                      <a:rPr lang="tr-TR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⇆</m:t>
                    </m:r>
                  </m:oMath>
                </a14:m>
                <a:r>
                  <a:rPr lang="tr-TR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5MnO</a:t>
                </a:r>
                <a:r>
                  <a:rPr lang="tr-TR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+ 4H</a:t>
                </a:r>
                <a:r>
                  <a:rPr lang="tr-TR" baseline="30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	</a:t>
                </a:r>
                <a:r>
                  <a:rPr lang="tr-TR" dirty="0">
                    <a:solidFill>
                      <a:prstClr val="black"/>
                    </a:solidFill>
                  </a:rPr>
                  <a:t>K= 1,0.10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47</a:t>
                </a:r>
              </a:p>
              <a:p>
                <a:pPr marL="0" lv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31074"/>
                <a:ext cx="10515600" cy="5745889"/>
              </a:xfrm>
              <a:blipFill>
                <a:blip r:embed="rId2"/>
                <a:stretch>
                  <a:fillRect l="-1217" t="-1805" r="-63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9595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849086"/>
                <a:ext cx="10515600" cy="5327877"/>
              </a:xfrm>
            </p:spPr>
            <p:txBody>
              <a:bodyPr>
                <a:normAutofit fontScale="92500" lnSpcReduction="20000"/>
              </a:bodyPr>
              <a:lstStyle/>
              <a:p>
                <a:pPr marL="0" lvl="0" indent="0">
                  <a:buNone/>
                </a:pPr>
                <a:r>
                  <a:rPr lang="tr-TR" dirty="0" smtClean="0">
                    <a:solidFill>
                      <a:prstClr val="black"/>
                    </a:solidFill>
                  </a:rPr>
                  <a:t>	Ce</a:t>
                </a:r>
                <a:r>
                  <a:rPr lang="tr-TR" baseline="30000" dirty="0" smtClean="0">
                    <a:solidFill>
                      <a:prstClr val="black"/>
                    </a:solidFill>
                  </a:rPr>
                  <a:t>4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+ </a:t>
                </a:r>
                <a:r>
                  <a:rPr lang="tr-TR" dirty="0">
                    <a:solidFill>
                      <a:prstClr val="black"/>
                    </a:solidFill>
                  </a:rPr>
                  <a:t>+ e </a:t>
                </a:r>
                <a14:m/>
                <a:r>
                  <a:rPr lang="tr-TR" dirty="0">
                    <a:solidFill>
                      <a:prstClr val="black"/>
                    </a:solidFill>
                  </a:rPr>
                  <a:t> Ce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3+	</a:t>
                </a:r>
                <a:r>
                  <a:rPr lang="tr-TR" dirty="0">
                    <a:solidFill>
                      <a:prstClr val="black"/>
                    </a:solidFill>
                  </a:rPr>
                  <a:t> E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0</a:t>
                </a:r>
                <a:r>
                  <a:rPr lang="tr-TR" dirty="0">
                    <a:solidFill>
                      <a:prstClr val="black"/>
                    </a:solidFill>
                  </a:rPr>
                  <a:t>=1,44 V	(1M 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</a:rPr>
                  <a:t>SO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)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  </a:t>
                </a:r>
              </a:p>
              <a:p>
                <a:pPr marL="0" lvl="0" indent="0"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(1M HClO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  </a:t>
                </a:r>
                <a:r>
                  <a:rPr lang="tr-TR" dirty="0">
                    <a:solidFill>
                      <a:prstClr val="black"/>
                    </a:solidFill>
                  </a:rPr>
                  <a:t> ortamında E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0</a:t>
                </a:r>
                <a:r>
                  <a:rPr lang="tr-TR" dirty="0">
                    <a:solidFill>
                      <a:prstClr val="black"/>
                    </a:solidFill>
                  </a:rPr>
                  <a:t>=1,70 V ) </a:t>
                </a:r>
              </a:p>
              <a:p>
                <a:pPr marL="0" lvl="0" indent="0"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(1M HNO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3  </a:t>
                </a:r>
                <a:r>
                  <a:rPr lang="tr-TR" dirty="0">
                    <a:solidFill>
                      <a:prstClr val="black"/>
                    </a:solidFill>
                  </a:rPr>
                  <a:t> ortamında E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0</a:t>
                </a:r>
                <a:r>
                  <a:rPr lang="tr-TR" dirty="0">
                    <a:solidFill>
                      <a:prstClr val="black"/>
                    </a:solidFill>
                  </a:rPr>
                  <a:t>=1,61 V )</a:t>
                </a:r>
              </a:p>
              <a:p>
                <a:pPr marL="0" lvl="0" indent="0"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Ancak HClO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  </a:t>
                </a:r>
                <a:r>
                  <a:rPr lang="tr-TR" dirty="0">
                    <a:solidFill>
                      <a:prstClr val="black"/>
                    </a:solidFill>
                  </a:rPr>
                  <a:t> ve HNO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3 </a:t>
                </a:r>
                <a:r>
                  <a:rPr lang="tr-TR" dirty="0">
                    <a:solidFill>
                      <a:prstClr val="black"/>
                    </a:solidFill>
                  </a:rPr>
                  <a:t>ortamında 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kararsız, H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2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SO</a:t>
                </a:r>
                <a:r>
                  <a:rPr lang="tr-TR" baseline="-25000" dirty="0" smtClean="0">
                    <a:solidFill>
                      <a:prstClr val="black"/>
                    </a:solidFill>
                  </a:rPr>
                  <a:t>4 </a:t>
                </a:r>
                <a:r>
                  <a:rPr lang="tr-TR" dirty="0">
                    <a:solidFill>
                      <a:prstClr val="black"/>
                    </a:solidFill>
                  </a:rPr>
                  <a:t>ortamında 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kararlıdır</a:t>
                </a:r>
                <a:endParaRPr lang="tr-TR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Ce(IV)   Cl</a:t>
                </a:r>
                <a:r>
                  <a:rPr lang="tr-TR" baseline="30000" dirty="0">
                    <a:solidFill>
                      <a:prstClr val="black"/>
                    </a:solidFill>
                  </a:rPr>
                  <a:t>- </a:t>
                </a:r>
                <a:r>
                  <a:rPr lang="tr-TR" dirty="0">
                    <a:solidFill>
                      <a:prstClr val="black"/>
                    </a:solidFill>
                  </a:rPr>
                  <a:t>iyonlarını yükseltgemediği için </a:t>
                </a:r>
                <a:r>
                  <a:rPr lang="tr-TR" dirty="0" err="1">
                    <a:solidFill>
                      <a:prstClr val="black"/>
                    </a:solidFill>
                  </a:rPr>
                  <a:t>HCl</a:t>
                </a:r>
                <a:r>
                  <a:rPr lang="tr-TR" dirty="0">
                    <a:solidFill>
                      <a:prstClr val="black"/>
                    </a:solidFill>
                  </a:rPr>
                  <a:t>  ortamında kullanılabilir.</a:t>
                </a:r>
              </a:p>
              <a:p>
                <a:pPr marL="0" lvl="0" indent="0"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KMnO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 ve Ce(IV) ile yapılan </a:t>
                </a:r>
                <a:r>
                  <a:rPr lang="tr-TR" dirty="0" err="1">
                    <a:solidFill>
                      <a:prstClr val="black"/>
                    </a:solidFill>
                  </a:rPr>
                  <a:t>titrasyonlarda</a:t>
                </a:r>
                <a:r>
                  <a:rPr lang="tr-TR" dirty="0">
                    <a:solidFill>
                      <a:prstClr val="black"/>
                    </a:solidFill>
                  </a:rPr>
                  <a:t> </a:t>
                </a:r>
                <a:r>
                  <a:rPr lang="tr-TR" dirty="0" err="1">
                    <a:solidFill>
                      <a:prstClr val="black"/>
                    </a:solidFill>
                  </a:rPr>
                  <a:t>difenilamin</a:t>
                </a:r>
                <a:r>
                  <a:rPr lang="tr-TR" dirty="0">
                    <a:solidFill>
                      <a:prstClr val="black"/>
                    </a:solidFill>
                  </a:rPr>
                  <a:t> </a:t>
                </a:r>
                <a:r>
                  <a:rPr lang="tr-TR" dirty="0" err="1">
                    <a:solidFill>
                      <a:prstClr val="black"/>
                    </a:solidFill>
                  </a:rPr>
                  <a:t>sülfonik</a:t>
                </a:r>
                <a:r>
                  <a:rPr lang="tr-TR" dirty="0">
                    <a:solidFill>
                      <a:prstClr val="black"/>
                    </a:solidFill>
                  </a:rPr>
                  <a:t> asit veya 1,10-fenantrolindemir(II)  kullanılabilir.</a:t>
                </a:r>
              </a:p>
              <a:p>
                <a:pPr marL="0" lvl="0" indent="0"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Ce(IV) çözeltileri </a:t>
                </a:r>
              </a:p>
              <a:p>
                <a:pPr marL="0" lvl="0" indent="0"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Ce(NO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3</a:t>
                </a:r>
                <a:r>
                  <a:rPr lang="tr-TR" dirty="0">
                    <a:solidFill>
                      <a:prstClr val="black"/>
                    </a:solidFill>
                  </a:rPr>
                  <a:t>)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.2NH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NO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3 </a:t>
                </a:r>
                <a:r>
                  <a:rPr lang="tr-TR" dirty="0">
                    <a:solidFill>
                      <a:prstClr val="black"/>
                    </a:solidFill>
                  </a:rPr>
                  <a:t>dan tartım alınarak ayarlamadan kullanılabilir.</a:t>
                </a:r>
              </a:p>
              <a:p>
                <a:pPr marL="0" lvl="0" indent="0">
                  <a:buNone/>
                </a:pPr>
                <a:r>
                  <a:rPr lang="tr-TR" dirty="0">
                    <a:solidFill>
                      <a:prstClr val="black"/>
                    </a:solidFill>
                  </a:rPr>
                  <a:t>Ce(SO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)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</a:rPr>
                  <a:t>.2(NH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)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</a:rPr>
                  <a:t>SO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.2H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tr-TR" dirty="0">
                    <a:solidFill>
                      <a:prstClr val="black"/>
                    </a:solidFill>
                  </a:rPr>
                  <a:t>O, Ce(OH)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, Ce(HSO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tr-TR" dirty="0">
                    <a:solidFill>
                      <a:prstClr val="black"/>
                    </a:solidFill>
                  </a:rPr>
                  <a:t>)</a:t>
                </a:r>
                <a:r>
                  <a:rPr lang="tr-TR" baseline="-25000" dirty="0">
                    <a:solidFill>
                      <a:prstClr val="black"/>
                    </a:solidFill>
                  </a:rPr>
                  <a:t>4 </a:t>
                </a:r>
                <a:r>
                  <a:rPr lang="tr-TR" dirty="0">
                    <a:solidFill>
                      <a:prstClr val="black"/>
                    </a:solidFill>
                  </a:rPr>
                  <a:t>den hazırlanıp ayarlanarak kullanılabilir</a:t>
                </a:r>
                <a:r>
                  <a:rPr lang="tr-TR" dirty="0" smtClean="0">
                    <a:solidFill>
                      <a:prstClr val="black"/>
                    </a:solidFill>
                  </a:rPr>
                  <a:t>.</a:t>
                </a:r>
                <a:endParaRPr lang="tr-TR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49086"/>
                <a:ext cx="10515600" cy="5327877"/>
              </a:xfrm>
              <a:blipFill>
                <a:blip r:embed="rId2"/>
                <a:stretch>
                  <a:fillRect l="-1217" t="-2517" r="-104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1097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1163</TotalTime>
  <Words>284</Words>
  <Application>Microsoft Macintosh PowerPoint</Application>
  <PresentationFormat>Custom</PresentationFormat>
  <Paragraphs>139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Breeze</vt:lpstr>
      <vt:lpstr>KİM0220 Analitik Kimya II  Yükseltgenme İndirgenme Titrasyonlarının Uygulamaları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Kompleksleşme Reaksiyonları ve Titrasyonları</dc:title>
  <dc:creator>Windows Kullanıcısı</dc:creator>
  <cp:lastModifiedBy>ZEHRA YAZAN</cp:lastModifiedBy>
  <cp:revision>120</cp:revision>
  <dcterms:created xsi:type="dcterms:W3CDTF">2020-03-21T09:32:10Z</dcterms:created>
  <dcterms:modified xsi:type="dcterms:W3CDTF">2020-12-01T11:04:52Z</dcterms:modified>
</cp:coreProperties>
</file>