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04" r:id="rId1"/>
  </p:sldMasterIdLst>
  <p:notesMasterIdLst>
    <p:notesMasterId r:id="rId32"/>
  </p:notesMasterIdLst>
  <p:sldIdLst>
    <p:sldId id="257" r:id="rId2"/>
    <p:sldId id="287" r:id="rId3"/>
    <p:sldId id="258" r:id="rId4"/>
    <p:sldId id="289" r:id="rId5"/>
    <p:sldId id="260" r:id="rId6"/>
    <p:sldId id="288" r:id="rId7"/>
    <p:sldId id="262" r:id="rId8"/>
    <p:sldId id="264" r:id="rId9"/>
    <p:sldId id="290" r:id="rId10"/>
    <p:sldId id="265" r:id="rId11"/>
    <p:sldId id="267" r:id="rId12"/>
    <p:sldId id="269" r:id="rId13"/>
    <p:sldId id="291" r:id="rId14"/>
    <p:sldId id="270" r:id="rId15"/>
    <p:sldId id="284" r:id="rId16"/>
    <p:sldId id="273" r:id="rId17"/>
    <p:sldId id="275" r:id="rId18"/>
    <p:sldId id="292" r:id="rId19"/>
    <p:sldId id="276" r:id="rId20"/>
    <p:sldId id="277" r:id="rId21"/>
    <p:sldId id="278" r:id="rId22"/>
    <p:sldId id="279" r:id="rId23"/>
    <p:sldId id="280" r:id="rId24"/>
    <p:sldId id="256" r:id="rId25"/>
    <p:sldId id="281" r:id="rId26"/>
    <p:sldId id="285" r:id="rId27"/>
    <p:sldId id="282" r:id="rId28"/>
    <p:sldId id="283" r:id="rId29"/>
    <p:sldId id="286" r:id="rId30"/>
    <p:sldId id="293" r:id="rId31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73765-4AA2-4D62-A1B8-6A662E993B1B}" type="datetimeFigureOut">
              <a:rPr lang="tr-TR" smtClean="0"/>
              <a:pPr/>
              <a:t>02.06.2015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BB5D5-E2BD-49AA-9E67-6DC2D3BC623B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E792DE-CF5C-4E7E-A35D-E25C1B3A18B3}" type="datetimeFigureOut">
              <a:rPr lang="tr-TR" smtClean="0"/>
              <a:pPr>
                <a:defRPr/>
              </a:pPr>
              <a:t>02.06.2015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C71351-B1D2-4D7F-BD7C-CB4FB5BF19A9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D62979-3ED8-4E67-901B-39BE26E51B16}" type="datetimeFigureOut">
              <a:rPr lang="tr-TR" smtClean="0"/>
              <a:pPr>
                <a:defRPr/>
              </a:pPr>
              <a:t>02.06.2015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22BD1-0164-465F-AAF7-75007C148C5D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1686DA-C2E9-459D-9633-BA39F0CE2453}" type="datetimeFigureOut">
              <a:rPr lang="tr-TR" smtClean="0"/>
              <a:pPr>
                <a:defRPr/>
              </a:pPr>
              <a:t>02.06.2015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0FF21-A6AB-41B7-9D07-AF83CB674900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42E81-B562-4FCC-89E4-C6E884D086C5}" type="datetimeFigureOut">
              <a:rPr lang="tr-TR" smtClean="0"/>
              <a:pPr>
                <a:defRPr/>
              </a:pPr>
              <a:t>02.06.2015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8E887-E9A0-4EAF-ACB0-D77A6278DE79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D47298-99C9-4BF5-A79A-8EF11B6CA6F8}" type="datetimeFigureOut">
              <a:rPr lang="tr-TR" smtClean="0"/>
              <a:pPr>
                <a:defRPr/>
              </a:pPr>
              <a:t>02.06.2015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016DB-A100-4DE5-90AB-13F2DCB6B8FA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057661-B120-4D12-AF33-F6BCF08154A2}" type="datetimeFigureOut">
              <a:rPr lang="tr-TR" smtClean="0"/>
              <a:pPr>
                <a:defRPr/>
              </a:pPr>
              <a:t>02.06.2015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8381C7-52B3-4943-8967-E632CFB67FAD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C60557-461C-4517-B5E0-67772CB4299A}" type="datetimeFigureOut">
              <a:rPr lang="tr-TR" smtClean="0"/>
              <a:pPr>
                <a:defRPr/>
              </a:pPr>
              <a:t>02.06.2015</a:t>
            </a:fld>
            <a:endParaRPr lang="tr-TR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11F0E-743F-46D0-96C7-66C8ACE6CB59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0DE295-96A4-4991-A7BB-15ACC5657BCE}" type="datetimeFigureOut">
              <a:rPr lang="tr-TR" smtClean="0"/>
              <a:pPr>
                <a:defRPr/>
              </a:pPr>
              <a:t>02.06.2015</a:t>
            </a:fld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C568EB-A4E4-49E9-AEF1-276DDFEE01F4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C5CCEA-D56C-478B-96DA-FB1EC970E9CC}" type="datetimeFigureOut">
              <a:rPr lang="tr-TR" smtClean="0"/>
              <a:pPr>
                <a:defRPr/>
              </a:pPr>
              <a:t>02.06.2015</a:t>
            </a:fld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42EFAD-F05D-40A1-8563-94300B7872ED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06FAFB-EA83-42A5-AFEE-3859AAAE818C}" type="datetimeFigureOut">
              <a:rPr lang="tr-TR" smtClean="0"/>
              <a:pPr>
                <a:defRPr/>
              </a:pPr>
              <a:t>02.06.2015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DB6E4-07ED-46EA-92E3-FD4D8D619645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C8817C-F9BD-4F93-9915-39440070D5D0}" type="datetimeFigureOut">
              <a:rPr lang="tr-TR" smtClean="0"/>
              <a:pPr>
                <a:defRPr/>
              </a:pPr>
              <a:t>02.06.2015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6C8FAF-BA17-498F-8930-D6348B498896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chemeClr val="bg2">
                <a:tint val="80000"/>
                <a:satMod val="300000"/>
                <a:alpha val="97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t="100000" r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8D6EBFF-AB33-432D-8A1B-3BED92816125}" type="datetimeFigureOut">
              <a:rPr lang="tr-TR" smtClean="0"/>
              <a:pPr>
                <a:defRPr/>
              </a:pPr>
              <a:t>02.06.2015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476E80-14EC-4C95-B0E1-B6EE9933D4EC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5" r:id="rId1"/>
    <p:sldLayoutId id="2147484406" r:id="rId2"/>
    <p:sldLayoutId id="2147484407" r:id="rId3"/>
    <p:sldLayoutId id="2147484408" r:id="rId4"/>
    <p:sldLayoutId id="2147484409" r:id="rId5"/>
    <p:sldLayoutId id="2147484410" r:id="rId6"/>
    <p:sldLayoutId id="2147484411" r:id="rId7"/>
    <p:sldLayoutId id="2147484412" r:id="rId8"/>
    <p:sldLayoutId id="2147484413" r:id="rId9"/>
    <p:sldLayoutId id="2147484414" r:id="rId10"/>
    <p:sldLayoutId id="21474844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f.gov.tr/milli-takimlar/plaj-hentbolu/erkekler-milli-takim" TargetMode="External"/><Relationship Id="rId2" Type="http://schemas.openxmlformats.org/officeDocument/2006/relationships/hyperlink" Target="http://www.thf.gov.tr/milli-takimlar/plaj-hentbolu/bayanlar-milli-taki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osta.com.tr/yasam/fotogaleri/FotoGaleri/Antalya-da-plaj-hentbolu-heyecani.htm?ArticleID=34430&amp;PageIndex=6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2 İçerik Yer Tutucusu"/>
          <p:cNvSpPr>
            <a:spLocks noGrp="1"/>
          </p:cNvSpPr>
          <p:nvPr>
            <p:ph idx="1"/>
          </p:nvPr>
        </p:nvSpPr>
        <p:spPr>
          <a:xfrm>
            <a:off x="251520" y="692696"/>
            <a:ext cx="3672408" cy="5616624"/>
          </a:xfrm>
        </p:spPr>
        <p:txBody>
          <a:bodyPr>
            <a:normAutofit/>
          </a:bodyPr>
          <a:lstStyle/>
          <a:p>
            <a:pPr>
              <a:buNone/>
            </a:pPr>
            <a:endParaRPr lang="tr-TR" sz="3600" b="1" dirty="0" smtClean="0">
              <a:latin typeface="+mj-lt"/>
            </a:endParaRPr>
          </a:p>
          <a:p>
            <a:pPr>
              <a:buNone/>
            </a:pPr>
            <a:r>
              <a:rPr lang="tr-TR" sz="2800" b="1" dirty="0" smtClean="0">
                <a:latin typeface="+mj-lt"/>
              </a:rPr>
              <a:t>     </a:t>
            </a:r>
            <a:r>
              <a:rPr lang="tr-TR" sz="2400" b="1" dirty="0" smtClean="0">
                <a:latin typeface="+mj-lt"/>
              </a:rPr>
              <a:t>IHF Oyun Kuralları (1 Ağustos 1997) Plaj Hentbolu oyun kurallarının çok önemli bir parçasıdır.</a:t>
            </a:r>
          </a:p>
          <a:p>
            <a:pPr>
              <a:buNone/>
            </a:pPr>
            <a:r>
              <a:rPr lang="tr-TR" sz="2400" b="1" dirty="0">
                <a:latin typeface="+mj-lt"/>
              </a:rPr>
              <a:t> </a:t>
            </a:r>
            <a:r>
              <a:rPr lang="tr-TR" sz="2400" b="1" dirty="0" smtClean="0">
                <a:latin typeface="+mj-lt"/>
              </a:rPr>
              <a:t>    Gerekli farklılık ve ayrıntılar aşağıdaki kurallarda verilmiştir. Plaj hentbolu ve turnuvaları erkek, bayan veya karışık takımlarla oynanabilir.</a:t>
            </a:r>
          </a:p>
          <a:p>
            <a:pPr>
              <a:buFont typeface="Arial" charset="0"/>
              <a:buNone/>
            </a:pPr>
            <a:endParaRPr lang="tr-TR" dirty="0" smtClean="0"/>
          </a:p>
        </p:txBody>
      </p:sp>
      <p:pic>
        <p:nvPicPr>
          <p:cNvPr id="19460" name="Picture 4" descr="http://icdncube.posta.com.tr/editor/FG800xNULL/2010/06/24/fft26_mf27131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196752"/>
            <a:ext cx="4752528" cy="5328592"/>
          </a:xfrm>
          <a:prstGeom prst="rect">
            <a:avLst/>
          </a:prstGeom>
          <a:noFill/>
        </p:spPr>
      </p:pic>
      <p:sp>
        <p:nvSpPr>
          <p:cNvPr id="6" name="5 Dikdörtgen"/>
          <p:cNvSpPr/>
          <p:nvPr/>
        </p:nvSpPr>
        <p:spPr>
          <a:xfrm>
            <a:off x="2195736" y="260648"/>
            <a:ext cx="45480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 </a:t>
            </a:r>
            <a:r>
              <a:rPr lang="tr-TR" sz="4000" b="1" dirty="0" smtClean="0"/>
              <a:t>PLAJ HENTBOLU</a:t>
            </a:r>
            <a:endParaRPr lang="tr-T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Başlık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/>
          <a:lstStyle/>
          <a:p>
            <a:r>
              <a:rPr lang="tr-TR" b="1" dirty="0" smtClean="0"/>
              <a:t>Kural 5 :Kaleci</a:t>
            </a:r>
          </a:p>
        </p:txBody>
      </p:sp>
      <p:sp>
        <p:nvSpPr>
          <p:cNvPr id="20482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smtClean="0"/>
              <a:t>Saha oyuncusu olarak oynayabilir.</a:t>
            </a:r>
          </a:p>
          <a:p>
            <a:r>
              <a:rPr lang="tr-TR" sz="2400" dirty="0" smtClean="0"/>
              <a:t>Bir kaleci saha oyuncusu olarak gol atarsa bu 2 gol sayılır.</a:t>
            </a:r>
          </a:p>
          <a:p>
            <a:r>
              <a:rPr lang="tr-TR" sz="2400" dirty="0" smtClean="0"/>
              <a:t>Her golden sonra oyun; kaleci tarafından kale sahasından uygulanan atışla başlar.</a:t>
            </a:r>
          </a:p>
          <a:p>
            <a:pPr>
              <a:buFont typeface="Arial" charset="0"/>
              <a:buNone/>
            </a:pPr>
            <a:endParaRPr lang="tr-TR" sz="2000" dirty="0" smtClean="0"/>
          </a:p>
        </p:txBody>
      </p:sp>
      <p:sp>
        <p:nvSpPr>
          <p:cNvPr id="4" name="3 Dikdörtgen"/>
          <p:cNvSpPr/>
          <p:nvPr/>
        </p:nvSpPr>
        <p:spPr>
          <a:xfrm>
            <a:off x="2123728" y="3429000"/>
            <a:ext cx="40389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b="1" dirty="0" smtClean="0">
                <a:latin typeface="+mj-lt"/>
              </a:rPr>
              <a:t>Kural 6: Kale Alanı</a:t>
            </a:r>
            <a:endParaRPr lang="tr-TR" sz="4000" b="1" dirty="0">
              <a:latin typeface="+mj-lt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611560" y="4437112"/>
            <a:ext cx="7812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400" dirty="0" smtClean="0">
                <a:latin typeface="+mj-lt"/>
              </a:rPr>
              <a:t>Plaj hentbolun de kale sahası içerisinde duran toplar, kale çizgisine basmadan saha oyuncuları tarafından oynanabilir.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/>
              <a:t>Kural 7: Topla Oynama</a:t>
            </a:r>
          </a:p>
        </p:txBody>
      </p:sp>
      <p:sp>
        <p:nvSpPr>
          <p:cNvPr id="22530" name="2 İçerik Yer Tutucusu"/>
          <p:cNvSpPr>
            <a:spLocks noGrp="1"/>
          </p:cNvSpPr>
          <p:nvPr>
            <p:ph idx="1"/>
          </p:nvPr>
        </p:nvSpPr>
        <p:spPr>
          <a:xfrm>
            <a:off x="457200" y="1600201"/>
            <a:ext cx="8147248" cy="2188839"/>
          </a:xfrm>
        </p:spPr>
        <p:txBody>
          <a:bodyPr>
            <a:normAutofit fontScale="25000" lnSpcReduction="20000"/>
          </a:bodyPr>
          <a:lstStyle/>
          <a:p>
            <a:r>
              <a:rPr lang="tr-TR" sz="9600" b="1" dirty="0" smtClean="0"/>
              <a:t>Plaj hentbolun de duran veya yuvarlanan topa atlamak kurallara uygundur.</a:t>
            </a:r>
          </a:p>
          <a:p>
            <a:endParaRPr lang="tr-TR" sz="9600" b="1" dirty="0" smtClean="0"/>
          </a:p>
          <a:p>
            <a:r>
              <a:rPr lang="tr-TR" sz="9600" b="1" dirty="0" smtClean="0"/>
              <a:t>Top 3 saniyeden fazla yerde bırakılmaz ve aynı oyuncu tarafından tekrar alınamaz.</a:t>
            </a:r>
          </a:p>
          <a:p>
            <a:endParaRPr lang="tr-TR" sz="5600" dirty="0" smtClean="0"/>
          </a:p>
          <a:p>
            <a:endParaRPr lang="tr-TR" sz="5600" dirty="0"/>
          </a:p>
          <a:p>
            <a:endParaRPr lang="tr-TR" sz="5600" dirty="0" smtClean="0"/>
          </a:p>
          <a:p>
            <a:pPr>
              <a:buNone/>
            </a:pPr>
            <a:r>
              <a:rPr lang="tr-TR" sz="7200" b="1" dirty="0" smtClean="0">
                <a:latin typeface="+mj-lt"/>
              </a:rPr>
              <a:t>              </a:t>
            </a:r>
          </a:p>
          <a:p>
            <a:pPr>
              <a:buNone/>
            </a:pPr>
            <a:r>
              <a:rPr lang="tr-TR" sz="2800" b="1" dirty="0" smtClean="0">
                <a:latin typeface="+mj-lt"/>
              </a:rPr>
              <a:t/>
            </a:r>
            <a:br>
              <a:rPr lang="tr-TR" sz="2800" b="1" dirty="0" smtClean="0">
                <a:latin typeface="+mj-lt"/>
              </a:rPr>
            </a:br>
            <a:endParaRPr lang="tr-TR" dirty="0" smtClean="0">
              <a:latin typeface="+mj-lt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755576" y="3717032"/>
            <a:ext cx="763284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sz="2800" b="1" dirty="0" smtClean="0"/>
              <a:t>Kural 8 : Rakibe Karşı Davranışlar</a:t>
            </a:r>
          </a:p>
          <a:p>
            <a:pPr>
              <a:buNone/>
            </a:pPr>
            <a:endParaRPr lang="tr-TR" sz="1400" b="1" dirty="0" smtClean="0"/>
          </a:p>
          <a:p>
            <a:pPr>
              <a:buFont typeface="Arial" pitchFamily="34" charset="0"/>
              <a:buChar char="•"/>
            </a:pPr>
            <a:r>
              <a:rPr lang="tr-TR" sz="2000" b="1" dirty="0" smtClean="0"/>
              <a:t>IHF kurallarının aynısı geçerlidir. Ancak oyunun karakteri nedeniyle (puan kazanılması) kurallar çok hassas uygulanmak zorundadır</a:t>
            </a:r>
            <a:r>
              <a:rPr lang="tr-TR" b="1" dirty="0" smtClean="0"/>
              <a:t>.</a:t>
            </a:r>
            <a:endParaRPr lang="tr-TR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8313" y="333375"/>
            <a:ext cx="8301037" cy="14033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b="1" dirty="0"/>
              <a:t>Kural 9 : Skor ve Oyun Sonucunun Belirlenmesi</a:t>
            </a:r>
            <a:br>
              <a:rPr lang="tr-TR" b="1" dirty="0"/>
            </a:br>
            <a:endParaRPr lang="tr-TR" dirty="0"/>
          </a:p>
        </p:txBody>
      </p:sp>
      <p:sp>
        <p:nvSpPr>
          <p:cNvPr id="24578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b="1" dirty="0" smtClean="0"/>
              <a:t>Top tamamen kale çizgisini geçtiğinde bir gol kaydedilir ve bir puan verilir.</a:t>
            </a:r>
          </a:p>
          <a:p>
            <a:endParaRPr lang="tr-TR" sz="2000" b="1" dirty="0" smtClean="0"/>
          </a:p>
          <a:p>
            <a:r>
              <a:rPr lang="tr-TR" sz="2000" b="1" dirty="0" smtClean="0"/>
              <a:t>Güzel ve görülmeye değer durumlarda fazladan bir puan verilir.</a:t>
            </a:r>
          </a:p>
          <a:p>
            <a:endParaRPr lang="tr-TR" sz="2000" b="1" dirty="0" smtClean="0"/>
          </a:p>
          <a:p>
            <a:r>
              <a:rPr lang="tr-TR" sz="2000" b="1" dirty="0" smtClean="0"/>
              <a:t>Her iki takım da birer devreyi kazanırlarsa, "bire bir" uygulamasına geçilir. Her takım, diğer takımla karşılıklı olarak atışlar kullanacak beş oyuncu seçer.</a:t>
            </a:r>
          </a:p>
          <a:p>
            <a:endParaRPr lang="tr-TR" sz="2000" b="1" dirty="0" smtClean="0"/>
          </a:p>
          <a:p>
            <a:r>
              <a:rPr lang="tr-TR" sz="2000" b="1" dirty="0" smtClean="0"/>
              <a:t>Eğer kaleci atış yapacaklardan biri olarak seçilirse,bir saha oyuncusu olarak kabul edilir ve bir başka oyuncu kalede kalecinin yerini alır.</a:t>
            </a:r>
          </a:p>
          <a:p>
            <a:r>
              <a:rPr lang="tr-TR" sz="2000" b="1" dirty="0" smtClean="0"/>
              <a:t>Beş atış sonrasında daha fazla puan alan takım kazanır.</a:t>
            </a:r>
          </a:p>
          <a:p>
            <a:endParaRPr lang="tr-TR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Antalyada plaj hentbolu heyecan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54868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b="1" dirty="0"/>
              <a:t>Kural 10 : Oyuna Başlama</a:t>
            </a:r>
            <a:br>
              <a:rPr lang="tr-TR" b="1" dirty="0"/>
            </a:br>
            <a:endParaRPr lang="tr-TR" dirty="0"/>
          </a:p>
        </p:txBody>
      </p:sp>
      <p:sp>
        <p:nvSpPr>
          <p:cNvPr id="25602" name="2 İçerik Yer Tutucusu"/>
          <p:cNvSpPr>
            <a:spLocks noGrp="1"/>
          </p:cNvSpPr>
          <p:nvPr>
            <p:ph idx="1"/>
          </p:nvPr>
        </p:nvSpPr>
        <p:spPr>
          <a:xfrm>
            <a:off x="251520" y="1313384"/>
            <a:ext cx="8568952" cy="5544616"/>
          </a:xfrm>
        </p:spPr>
        <p:txBody>
          <a:bodyPr>
            <a:normAutofit/>
          </a:bodyPr>
          <a:lstStyle/>
          <a:p>
            <a:r>
              <a:rPr lang="tr-TR" sz="2200" dirty="0" smtClean="0"/>
              <a:t>Her devre hakem atışı ile başlar. Hakem atışında top kendi kalecimizle oynanabilir. Her golden kalecinin atışı ile başlar.</a:t>
            </a:r>
          </a:p>
          <a:p>
            <a:r>
              <a:rPr lang="tr-TR" sz="2200" dirty="0" smtClean="0"/>
              <a:t>Saha oyuncuları oynama alanında herhangi bir yerde durabilir. </a:t>
            </a:r>
          </a:p>
          <a:p>
            <a:endParaRPr lang="tr-TR" sz="2000" dirty="0"/>
          </a:p>
          <a:p>
            <a:endParaRPr lang="tr-TR" sz="2000" dirty="0" smtClean="0"/>
          </a:p>
          <a:p>
            <a:pPr>
              <a:buNone/>
            </a:pPr>
            <a:r>
              <a:rPr lang="tr-TR" sz="4000" dirty="0" smtClean="0">
                <a:latin typeface="+mj-lt"/>
              </a:rPr>
              <a:t>          </a:t>
            </a:r>
            <a:r>
              <a:rPr lang="tr-TR" sz="4400" b="1" dirty="0" smtClean="0">
                <a:latin typeface="+mj-lt"/>
              </a:rPr>
              <a:t>Kural 11 : Kenar Atışı</a:t>
            </a:r>
          </a:p>
          <a:p>
            <a:pPr>
              <a:buFont typeface="Arial" pitchFamily="34" charset="0"/>
              <a:buChar char="•"/>
            </a:pPr>
            <a:r>
              <a:rPr lang="tr-TR" sz="2400" dirty="0" smtClean="0"/>
              <a:t>IHF kurallarının aynısıdır. Ancak istisna olarak rakip kale sahası içerisinde direkt kale atışı ile gol atabilir. </a:t>
            </a:r>
          </a:p>
          <a:p>
            <a:pPr>
              <a:buNone/>
            </a:pPr>
            <a:r>
              <a:rPr lang="tr-TR" sz="2000" b="1" dirty="0" smtClean="0"/>
              <a:t/>
            </a:r>
            <a:br>
              <a:rPr lang="tr-TR" sz="2000" b="1" dirty="0" smtClean="0"/>
            </a:br>
            <a:endParaRPr lang="tr-TR" sz="2000" dirty="0" smtClean="0"/>
          </a:p>
          <a:p>
            <a:pPr>
              <a:buNone/>
            </a:pPr>
            <a:r>
              <a:rPr lang="tr-TR" sz="2400" b="1" dirty="0" smtClean="0"/>
              <a:t/>
            </a:r>
            <a:br>
              <a:rPr lang="tr-TR" sz="2400" b="1" dirty="0" smtClean="0"/>
            </a:br>
            <a:endParaRPr lang="tr-T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Kural 12 : Kaleci Atışı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2400" dirty="0" smtClean="0"/>
              <a:t> </a:t>
            </a:r>
            <a:endParaRPr lang="tr-TR" sz="4400" b="1" dirty="0" smtClean="0"/>
          </a:p>
          <a:p>
            <a:r>
              <a:rPr lang="tr-TR" sz="2400" dirty="0" smtClean="0"/>
              <a:t>IHF kuralları aynen uygulanırlar. Aut atışı hakemin düdüğü beklenmeksizin, kale alanından kale sahasının dışına doğru kullanılır. Kalecinin attığı top kale sahası çizgisini geçince, aut atışı kullanılmış sayılır.</a:t>
            </a:r>
          </a:p>
          <a:p>
            <a:pPr>
              <a:buNone/>
            </a:pPr>
            <a:endParaRPr lang="tr-TR" sz="2400" dirty="0" smtClean="0"/>
          </a:p>
          <a:p>
            <a:r>
              <a:rPr lang="tr-TR" sz="2400" dirty="0" smtClean="0"/>
              <a:t>Aut atışından sonra top bir başka oyuncuya dokunmadan kaleci topa tekrar dokunamaz.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b="1" dirty="0"/>
              <a:t>Kural 13 : Serbest Atış</a:t>
            </a:r>
            <a:br>
              <a:rPr lang="tr-TR" b="1" dirty="0"/>
            </a:br>
            <a:endParaRPr lang="tr-TR" dirty="0"/>
          </a:p>
        </p:txBody>
      </p:sp>
      <p:sp>
        <p:nvSpPr>
          <p:cNvPr id="28674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400" dirty="0" smtClean="0"/>
              <a:t>Kural ihlali durumunda karşı takım lehine serbest atış verilir.</a:t>
            </a:r>
          </a:p>
          <a:p>
            <a:endParaRPr lang="tr-TR" sz="2400" dirty="0" smtClean="0"/>
          </a:p>
          <a:p>
            <a:r>
              <a:rPr lang="tr-TR" sz="2800" dirty="0" smtClean="0"/>
              <a:t> </a:t>
            </a:r>
            <a:r>
              <a:rPr lang="tr-TR" sz="2400" dirty="0" smtClean="0"/>
              <a:t>Prensipte serbest atış kural ihlalinin yapıldığı yerden yapılmak zorundadır. </a:t>
            </a:r>
          </a:p>
          <a:p>
            <a:endParaRPr lang="tr-TR" sz="2400" dirty="0" smtClean="0"/>
          </a:p>
          <a:p>
            <a:r>
              <a:rPr lang="tr-TR" sz="2400" dirty="0" smtClean="0"/>
              <a:t> Serbest atış kullanıldığında, hücum takımı oyuncuları kale alanı çizgisinden en az 1 m uzakta olmalıdırlar.</a:t>
            </a:r>
          </a:p>
          <a:p>
            <a:endParaRPr lang="tr-TR" sz="2400" dirty="0" smtClean="0"/>
          </a:p>
          <a:p>
            <a:r>
              <a:rPr lang="tr-TR" sz="2400" dirty="0" smtClean="0"/>
              <a:t>Savunma takımı oyuncuları, atışı kullanan oyuncudan en az 1 m uzakta olmalıdırlar. Ancak kale alanı çizgisi boyunca durabilirler.</a:t>
            </a:r>
          </a:p>
          <a:p>
            <a:endParaRPr lang="tr-T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b="1" dirty="0"/>
              <a:t>Kural 14 : 6 Metre Atışı</a:t>
            </a:r>
            <a:br>
              <a:rPr lang="tr-TR" b="1" dirty="0"/>
            </a:br>
            <a:endParaRPr lang="tr-TR" dirty="0"/>
          </a:p>
        </p:txBody>
      </p:sp>
      <p:sp>
        <p:nvSpPr>
          <p:cNvPr id="30722" name="2 İçerik Yer Tutucusu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4525963"/>
          </a:xfrm>
        </p:spPr>
        <p:txBody>
          <a:bodyPr>
            <a:normAutofit/>
          </a:bodyPr>
          <a:lstStyle/>
          <a:p>
            <a:r>
              <a:rPr lang="tr-TR" sz="2400" dirty="0" smtClean="0">
                <a:latin typeface="+mj-lt"/>
              </a:rPr>
              <a:t>IHF kural 14 ( 7-metre atışıyla ilgili olan ) tamamen uygulanır.</a:t>
            </a:r>
          </a:p>
          <a:p>
            <a:endParaRPr lang="tr-TR" sz="2400" dirty="0" smtClean="0">
              <a:latin typeface="+mj-lt"/>
            </a:endParaRPr>
          </a:p>
          <a:p>
            <a:r>
              <a:rPr lang="tr-TR" sz="2400" dirty="0" smtClean="0">
                <a:latin typeface="+mj-lt"/>
              </a:rPr>
              <a:t>6-metre atışı kullanılırken, atışı kullanan oyuncu, top elinden çıkmadan kale alanı çizgisine veya ilerisine basamaz (serbest atış).</a:t>
            </a:r>
          </a:p>
          <a:p>
            <a:endParaRPr lang="tr-TR" sz="2400" dirty="0" smtClean="0">
              <a:latin typeface="+mj-lt"/>
            </a:endParaRPr>
          </a:p>
          <a:p>
            <a:r>
              <a:rPr lang="tr-TR" sz="2400" dirty="0" smtClean="0">
                <a:latin typeface="+mj-lt"/>
              </a:rPr>
              <a:t>Kaleci veya karşı takımın diğer oyuncuları atışı kullanan oyuncuya  1 metreden fazla yaklaşamazlar.</a:t>
            </a:r>
          </a:p>
          <a:p>
            <a:pPr>
              <a:buNone/>
            </a:pPr>
            <a:endParaRPr lang="tr-TR" sz="2400" dirty="0" smtClean="0">
              <a:latin typeface="+mj-lt"/>
            </a:endParaRPr>
          </a:p>
          <a:p>
            <a:r>
              <a:rPr lang="tr-TR" sz="2400" dirty="0" smtClean="0">
                <a:latin typeface="+mj-lt"/>
              </a:rPr>
              <a:t>6-metre atış sonucu gol olursa, fazladan bir puan verilir.</a:t>
            </a:r>
          </a:p>
          <a:p>
            <a:endParaRPr lang="tr-TR" sz="24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Antalyada plaj hentbolu heyecan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b="1" dirty="0"/>
              <a:t>Kural 15 : Hakem Atışı</a:t>
            </a:r>
            <a:br>
              <a:rPr lang="tr-TR" b="1" dirty="0"/>
            </a:br>
            <a:endParaRPr lang="tr-TR" dirty="0"/>
          </a:p>
        </p:txBody>
      </p:sp>
      <p:sp>
        <p:nvSpPr>
          <p:cNvPr id="31746" name="2 İçerik Yer Tutucusu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4929411"/>
          </a:xfrm>
        </p:spPr>
        <p:txBody>
          <a:bodyPr/>
          <a:lstStyle/>
          <a:p>
            <a:r>
              <a:rPr lang="tr-TR" sz="2000" dirty="0" smtClean="0"/>
              <a:t>IHF kuralı aynen uygulanır. Ancak her devre ve altın gol uygulaması (devrenin galibini belirlemek amacıyla kullanılır ve hakem atışıyla başlar.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      Aşağıdaki durumlarda oyun hakem atışı ile başlar;</a:t>
            </a:r>
          </a:p>
          <a:p>
            <a:r>
              <a:rPr lang="tr-TR" sz="2000" dirty="0" smtClean="0"/>
              <a:t>İki takımın oyuncularının sahada aynı anda hata yapmalarında</a:t>
            </a:r>
          </a:p>
          <a:p>
            <a:pPr>
              <a:buNone/>
            </a:pPr>
            <a:endParaRPr lang="tr-TR" sz="2000" dirty="0" smtClean="0"/>
          </a:p>
          <a:p>
            <a:r>
              <a:rPr lang="tr-TR" sz="2000" dirty="0" smtClean="0"/>
              <a:t>İhlal olmaksızın oyun durdurulduğunda takımlardan hiç birinin topa sahip olmadığı durumlarda,</a:t>
            </a:r>
          </a:p>
          <a:p>
            <a:endParaRPr lang="tr-TR" sz="2000" dirty="0" smtClean="0"/>
          </a:p>
          <a:p>
            <a:r>
              <a:rPr lang="tr-TR" sz="2000" dirty="0" smtClean="0"/>
              <a:t> Hakem düdük çalar ve oynama alanının tam orta noktasında topu dikey olarak havaya atar. İkinci hakem masanın karşı tarafındaki kenar çizgisi dışında pozisyon alır.</a:t>
            </a:r>
          </a:p>
          <a:p>
            <a:endParaRPr lang="tr-T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http://www.gazete5.com/upload/2014/06/4762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484501" cy="3909814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755576" y="4581128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smtClean="0"/>
              <a:t>Köyceğiz ilçesinde bu yıl 16'ncısı düzenlenen Üniversiteler Yaşar Sevim Plaj Hentbol Turnuvası başladı. Turnuvanın 1998'de 9 takımla başlamış, bugün 30 takıma ulaşmıştır.</a:t>
            </a:r>
          </a:p>
          <a:p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b="1" dirty="0"/>
              <a:t>Kural 16 : Atışların Kullanılması</a:t>
            </a:r>
            <a:br>
              <a:rPr lang="tr-TR" b="1" dirty="0"/>
            </a:br>
            <a:endParaRPr lang="tr-TR" dirty="0"/>
          </a:p>
        </p:txBody>
      </p:sp>
      <p:sp>
        <p:nvSpPr>
          <p:cNvPr id="32770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200" dirty="0" smtClean="0">
                <a:latin typeface="+mj-lt"/>
              </a:rPr>
              <a:t>IHF kuralı aynen uygulanır.</a:t>
            </a:r>
          </a:p>
          <a:p>
            <a:r>
              <a:rPr lang="tr-TR" sz="2200" dirty="0" smtClean="0">
                <a:latin typeface="+mj-lt"/>
              </a:rPr>
              <a:t>Tüm oyuncuların atışla ilgili kurala uygun bir pozisyon almış olmaları gerekir.</a:t>
            </a:r>
          </a:p>
          <a:p>
            <a:endParaRPr lang="tr-TR" sz="2200" dirty="0" smtClean="0">
              <a:latin typeface="+mj-lt"/>
            </a:endParaRPr>
          </a:p>
          <a:p>
            <a:r>
              <a:rPr lang="tr-TR" sz="2200" dirty="0" smtClean="0">
                <a:latin typeface="+mj-lt"/>
              </a:rPr>
              <a:t>Hatalı pozisyonlar düzeltilmelidir.</a:t>
            </a:r>
          </a:p>
          <a:p>
            <a:endParaRPr lang="tr-TR" sz="2200" dirty="0" smtClean="0">
              <a:latin typeface="+mj-lt"/>
            </a:endParaRPr>
          </a:p>
          <a:p>
            <a:r>
              <a:rPr lang="tr-TR" sz="2200" dirty="0" smtClean="0">
                <a:latin typeface="+mj-lt"/>
              </a:rPr>
              <a:t>Atış öncesi topun atış yapacak oyuncunun elinde olması gerekir.</a:t>
            </a:r>
          </a:p>
          <a:p>
            <a:endParaRPr lang="tr-TR" sz="2200" dirty="0" smtClean="0">
              <a:latin typeface="+mj-lt"/>
            </a:endParaRPr>
          </a:p>
          <a:p>
            <a:r>
              <a:rPr lang="tr-TR" sz="2200" dirty="0" smtClean="0">
                <a:latin typeface="+mj-lt"/>
              </a:rPr>
              <a:t>Başlama, kenar, serbest ve 7m atışları yapılırken,atışı yapan oyuncunun bir ayağının bir kısmı yerle temasta ve sabit olmalıdır. Diğer ayak yerden kaldırılabilir ve tekrar yere koyulabilir.</a:t>
            </a:r>
          </a:p>
          <a:p>
            <a:endParaRPr lang="tr-TR" sz="22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b="1" dirty="0"/>
              <a:t>Kural 17 : Cezalar</a:t>
            </a:r>
            <a:br>
              <a:rPr lang="tr-TR" b="1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124744"/>
            <a:ext cx="8435280" cy="5289451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000" dirty="0"/>
              <a:t>IHF </a:t>
            </a:r>
            <a:r>
              <a:rPr lang="tr-TR" sz="2000" dirty="0" smtClean="0"/>
              <a:t>‘nin 17. kuralında belirtilen </a:t>
            </a:r>
            <a:r>
              <a:rPr lang="tr-TR" sz="2000" dirty="0"/>
              <a:t>bir kural ihlali veya sportmenlik dışı davranış tard cezası ile sonuçlanmak zorundadır. İki takım arasında top el değiştirir değiştirmez, tard cezası alan oyuncu veya yedeği oyuna </a:t>
            </a:r>
            <a:r>
              <a:rPr lang="tr-TR" sz="2000" dirty="0" smtClean="0"/>
              <a:t>girebilir.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sz="2000" dirty="0" smtClean="0"/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000" dirty="0"/>
              <a:t>Hatalı değişme veya oyun sahasına kural dışı girişte </a:t>
            </a:r>
            <a:endParaRPr lang="tr-TR" sz="2000" dirty="0" smtClean="0"/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sz="2000" dirty="0"/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000" dirty="0"/>
              <a:t>Artırmalı ceza gerektiren, rakibe karşı kural dışı davranışların </a:t>
            </a:r>
            <a:r>
              <a:rPr lang="tr-TR" sz="2000" dirty="0" smtClean="0"/>
              <a:t>tekrarında</a:t>
            </a:r>
          </a:p>
          <a:p>
            <a:pPr>
              <a:spcAft>
                <a:spcPts val="0"/>
              </a:spcAft>
              <a:buNone/>
              <a:defRPr/>
            </a:pPr>
            <a:r>
              <a:rPr lang="tr-TR" sz="2000" dirty="0" smtClean="0"/>
              <a:t> </a:t>
            </a:r>
            <a:endParaRPr lang="tr-TR" sz="2000" dirty="0"/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000" dirty="0" smtClean="0"/>
              <a:t>Topa </a:t>
            </a:r>
            <a:r>
              <a:rPr lang="tr-TR" sz="2000" dirty="0"/>
              <a:t>sahip olan takımın aleyhine verilen kararlarda topun yere </a:t>
            </a:r>
            <a:r>
              <a:rPr lang="tr-TR" sz="2000" dirty="0" smtClean="0"/>
              <a:t>bırakılmaması </a:t>
            </a:r>
            <a:r>
              <a:rPr lang="tr-TR" sz="2000" dirty="0"/>
              <a:t>durumunda </a:t>
            </a:r>
          </a:p>
          <a:p>
            <a:pPr>
              <a:spcAft>
                <a:spcPts val="0"/>
              </a:spcAft>
              <a:buNone/>
              <a:defRPr/>
            </a:pPr>
            <a:endParaRPr lang="tr-TR" sz="2000" dirty="0"/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000" dirty="0"/>
              <a:t> Aynı oyuncuya ait ikinci tard cezası diskalifiye sonucunu doğurur.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b="1" dirty="0"/>
              <a:t>Kural 18 : Hakemler</a:t>
            </a:r>
            <a:br>
              <a:rPr lang="tr-TR" b="1" dirty="0"/>
            </a:br>
            <a:endParaRPr lang="tr-TR" dirty="0"/>
          </a:p>
        </p:txBody>
      </p:sp>
      <p:sp>
        <p:nvSpPr>
          <p:cNvPr id="34818" name="2 İçerik Yer Tutucusu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525963"/>
          </a:xfrm>
        </p:spPr>
        <p:txBody>
          <a:bodyPr>
            <a:noAutofit/>
          </a:bodyPr>
          <a:lstStyle/>
          <a:p>
            <a:r>
              <a:rPr lang="tr-TR" dirty="0" smtClean="0"/>
              <a:t> </a:t>
            </a:r>
            <a:r>
              <a:rPr lang="tr-TR" sz="2400" dirty="0" smtClean="0"/>
              <a:t>IHF kuralı tümüyle uygulanır.</a:t>
            </a:r>
          </a:p>
          <a:p>
            <a:endParaRPr lang="tr-TR" sz="2400" dirty="0" smtClean="0"/>
          </a:p>
          <a:p>
            <a:r>
              <a:rPr lang="tr-TR" sz="2400" dirty="0" smtClean="0"/>
              <a:t>Her müsabaka eşit yetkilere sahip iki hakem tarafından yönetilir. Yazı ve saat hakemi de bunlara yardımcı olurlar.</a:t>
            </a:r>
          </a:p>
          <a:p>
            <a:endParaRPr lang="tr-TR" sz="2400" dirty="0" smtClean="0"/>
          </a:p>
          <a:p>
            <a:r>
              <a:rPr lang="tr-TR" sz="2400" dirty="0" smtClean="0"/>
              <a:t> Hakemler oyuncuların davranışlarını, oyun mahalline geldikleri andan terk ettikleri ana kadar denetlerler.</a:t>
            </a:r>
          </a:p>
          <a:p>
            <a:r>
              <a:rPr lang="tr-TR" sz="2400" dirty="0" smtClean="0"/>
              <a:t> Hakemler maçtan önce oyun alanını, kaleleri ve topları gözden geçirirler ve müsabakanın hangi topla oynanacağına karar verirler .</a:t>
            </a:r>
          </a:p>
          <a:p>
            <a:r>
              <a:rPr lang="tr-TR" sz="2400" dirty="0" smtClean="0"/>
              <a:t>Anlaşmazlık durumu olursa baş hakemin kararı geçerlidir.</a:t>
            </a:r>
          </a:p>
          <a:p>
            <a:endParaRPr lang="tr-TR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b="1" dirty="0"/>
              <a:t>Kural 19 : Saat ve Yazı Hakemleri</a:t>
            </a:r>
            <a:br>
              <a:rPr lang="fi-FI" b="1" dirty="0"/>
            </a:br>
            <a:endParaRPr lang="tr-TR" dirty="0"/>
          </a:p>
        </p:txBody>
      </p:sp>
      <p:sp>
        <p:nvSpPr>
          <p:cNvPr id="35842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 smtClean="0"/>
              <a:t>Yazı hakemi takım listelerini kontrol eder</a:t>
            </a:r>
            <a:r>
              <a:rPr lang="tr-TR" sz="2400" dirty="0" smtClean="0"/>
              <a:t>.</a:t>
            </a:r>
          </a:p>
          <a:p>
            <a:r>
              <a:rPr lang="tr-TR" sz="2400" dirty="0" smtClean="0"/>
              <a:t>Saat ve yazı hakemleri yedek oyuncuların giriş ve çıkışlarını kontrol ederler.</a:t>
            </a:r>
          </a:p>
          <a:p>
            <a:r>
              <a:rPr lang="tr-TR" sz="2400" dirty="0" smtClean="0"/>
              <a:t> Bir oyuncu tard cezası aldığında, yazı hakemi bir kart göstererek bunu teyit eder. Bu kartın üzerinde, oyuncunun ilk tard cezası için "1" ve ikinci tard cezası için "2" ibareleri bulunur.</a:t>
            </a:r>
          </a:p>
          <a:p>
            <a:r>
              <a:rPr lang="tr-TR" sz="2400" dirty="0" smtClean="0"/>
              <a:t>Skorbord yoksa, oyun süresinin durdurulduğu molalarda saat hakemi, takım yöneticilerine müsabakanın oynanan ve geriye kalan süresini bildirir.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plaj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476250"/>
            <a:ext cx="6775450" cy="3451225"/>
          </a:xfrm>
          <a:prstGeom prst="rect">
            <a:avLst/>
          </a:prstGeom>
          <a:noFill/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971550" y="4072276"/>
            <a:ext cx="651668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tr-TR" sz="1400" dirty="0"/>
              <a:t>2013 yılında Danimarka'nın Randers kentinde yapılan Büyükler Avrupa Plaj Hentbolu Şampiyonası sona erdi.</a:t>
            </a:r>
          </a:p>
          <a:p>
            <a:pPr algn="ctr"/>
            <a:r>
              <a:rPr lang="tr-TR" sz="1400" dirty="0"/>
              <a:t/>
            </a:r>
            <a:br>
              <a:rPr lang="tr-TR" sz="1400" dirty="0"/>
            </a:br>
            <a:r>
              <a:rPr lang="tr-TR" sz="1400" dirty="0"/>
              <a:t>Şampiyonada çeyrek finale kadar yükselen Millilerimiz, Ukrayna'ya mağlup olarak 8. oldu. Erkek Milli Takımımız ise 10. olarak şampiyona tamamladı.</a:t>
            </a:r>
            <a:br>
              <a:rPr lang="tr-TR" sz="1400" dirty="0"/>
            </a:br>
            <a:r>
              <a:rPr lang="tr-TR" sz="1400" dirty="0"/>
              <a:t/>
            </a:r>
            <a:br>
              <a:rPr lang="tr-TR" sz="1400" dirty="0"/>
            </a:br>
            <a:r>
              <a:rPr lang="tr-TR" sz="1400" dirty="0"/>
              <a:t>Plaj Avrupa Şampiyonasında  Bayanlarda  Macaristan, Danimarka'yı 2-1 yenerek şampiyon olurken, erkeklerde ise Hırvatistan, Rusya'yı 2-0 yenerek şampiyon oldu.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b="1" dirty="0"/>
              <a:t/>
            </a:r>
            <a:br>
              <a:rPr lang="tr-TR" b="1" dirty="0"/>
            </a:br>
            <a:endParaRPr lang="tr-TR" dirty="0"/>
          </a:p>
        </p:txBody>
      </p:sp>
      <p:pic>
        <p:nvPicPr>
          <p:cNvPr id="3074" name="Picture 2" descr="Köyceğiz'de plaj hentbolu heyecanı başladı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88840"/>
            <a:ext cx="6336704" cy="3569678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467544" y="332656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 smtClean="0"/>
              <a:t>Üniversiteler Spor Federasyonu ile Köyceğiz Belediyesi’nin ortaklaşa düzenlediği 15. Uluslararası ve Türkiye Üniversiteler Köyceğiz Yaşar Sevim Plaj Hentbol Şampiyonası yapılan açılış töreni ve karşılaşmalarla başladı.</a:t>
            </a:r>
            <a:endParaRPr lang="tr-T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b="1" dirty="0"/>
              <a:t>Mersin Büyükşehir Belediyesi tarafından 1. Plaj Oyunları kapsamında düzenlenen Plaj Hentbolu finali Mersin Marina'da yapıldı</a:t>
            </a:r>
            <a:r>
              <a:rPr lang="tr-TR" sz="2800" b="1" dirty="0"/>
              <a:t>.</a:t>
            </a:r>
            <a:br>
              <a:rPr lang="tr-TR" sz="2800" b="1" dirty="0"/>
            </a:br>
            <a:endParaRPr lang="tr-TR" sz="2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5013176"/>
            <a:ext cx="8291264" cy="1612776"/>
          </a:xfrm>
        </p:spPr>
        <p:txBody>
          <a:bodyPr>
            <a:normAutofit fontScale="85000" lnSpcReduction="20000"/>
          </a:bodyPr>
          <a:lstStyle/>
          <a:p>
            <a:r>
              <a:rPr lang="tr-TR" sz="2100" b="1" dirty="0"/>
              <a:t>Plaj Hentbolu müsabakalarına, liselerarası erkekler kategorisinde 12, liselerarası bayanlar kategorisinde 4 </a:t>
            </a:r>
            <a:r>
              <a:rPr lang="tr-TR" sz="2100" b="1" dirty="0" smtClean="0"/>
              <a:t>takım katıldı.</a:t>
            </a:r>
            <a:r>
              <a:rPr lang="tr-TR" sz="2100" b="1" dirty="0"/>
              <a:t> Liselerarası bayanlarda Mersin Spor Lisesi birinciliği göğüslerken, Yahya </a:t>
            </a:r>
            <a:r>
              <a:rPr lang="tr-TR" sz="2100" b="1" dirty="0" err="1"/>
              <a:t>Günsür</a:t>
            </a:r>
            <a:r>
              <a:rPr lang="tr-TR" sz="2100" b="1" dirty="0"/>
              <a:t> Lisesi ikinci, Mersin Anadolu Lisesi ise üçüncü oldu.</a:t>
            </a:r>
          </a:p>
          <a:p>
            <a:r>
              <a:rPr lang="tr-TR" sz="2100" b="1" dirty="0"/>
              <a:t>Liselerarası erkekler müsabakası finalinde birincilik Mersin Spor Lisesi’nin olurken, ikincilik Endüstri Meslek Lisesi’nin, üçüncülük ise Nihal Erdem Lisesi’nin oldu.</a:t>
            </a:r>
          </a:p>
          <a:p>
            <a:pPr>
              <a:buNone/>
            </a:pPr>
            <a:endParaRPr lang="tr-TR" sz="2000" dirty="0"/>
          </a:p>
        </p:txBody>
      </p:sp>
      <p:pic>
        <p:nvPicPr>
          <p:cNvPr id="109570" name="Picture 2" descr="Plaj Hentbolu Ve Plaj Futbolu Ödülleri Sahiplerini Buld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96752"/>
            <a:ext cx="5400600" cy="3701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1043608" y="260648"/>
            <a:ext cx="54951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/>
              <a:t>19 Yaş Avrupa Plaj Hentbol Şampiyonası</a:t>
            </a:r>
            <a:endParaRPr lang="tr-TR" sz="3200" b="1" dirty="0"/>
          </a:p>
        </p:txBody>
      </p:sp>
      <p:sp>
        <p:nvSpPr>
          <p:cNvPr id="5" name="4 Dikdörtgen"/>
          <p:cNvSpPr/>
          <p:nvPr/>
        </p:nvSpPr>
        <p:spPr>
          <a:xfrm>
            <a:off x="0" y="1412776"/>
            <a:ext cx="86764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Danimarka'nın </a:t>
            </a:r>
            <a:r>
              <a:rPr lang="tr-TR" dirty="0" err="1" smtClean="0"/>
              <a:t>Randers</a:t>
            </a:r>
            <a:r>
              <a:rPr lang="tr-TR" dirty="0" smtClean="0"/>
              <a:t> kentinde yapılan 19 Yaş Avrupa Plaj Hentbol şampiyonasında Bayan Plaj Hentbol Milli Takımımız, bronz madalyanın sahibi oldu. 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3.4.'lük maçında ilk seti Rusya 13-11 alırken, 2.seti Genç Bayan Milli Takımımız 16-21 alarak setlerde eşitliği sağladı. Kazananın belirleneceği birebir atışlarda 2-5 üstünlüğü yakalayan Genç Bayanlarımız turnuvayı 3. olarak bitirdi ve bronz madalyanın sahibi oldu.</a:t>
            </a:r>
            <a:endParaRPr lang="tr-TR" dirty="0"/>
          </a:p>
        </p:txBody>
      </p:sp>
      <p:pic>
        <p:nvPicPr>
          <p:cNvPr id="2050" name="Picture 2" descr="http://www.ajansspor.com/resimv3/u18milli_plajvoleybolu_top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429000"/>
            <a:ext cx="5715000" cy="3219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tr-TR" b="1" dirty="0"/>
              <a:t>18. Köyceğiz Yaşar Sevim Üniversiteler Plaj Hentbolu Şampiyonası </a:t>
            </a:r>
            <a:r>
              <a:rPr lang="tr-TR" b="1" dirty="0" smtClean="0"/>
              <a:t>27-30 Haziran  </a:t>
            </a:r>
            <a:r>
              <a:rPr lang="tr-TR" b="1" dirty="0"/>
              <a:t>2015</a:t>
            </a:r>
          </a:p>
        </p:txBody>
      </p:sp>
      <p:pic>
        <p:nvPicPr>
          <p:cNvPr id="1026" name="Picture 2" descr="https://scontent.xx.fbcdn.net/hphotos-xaf1/v/t1.0-9/11017690_10205922908099427_8115572676928677133_n.jpg?oh=a6ff9760aa02b36ca7532872ca6a3138&amp;oe=55C7DC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6858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1907704" y="332656"/>
            <a:ext cx="54954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smtClean="0"/>
              <a:t>Genç Milli Bayan Plaj Milli Takım</a:t>
            </a:r>
            <a:endParaRPr lang="tr-TR" sz="3200" dirty="0"/>
          </a:p>
        </p:txBody>
      </p:sp>
      <p:sp>
        <p:nvSpPr>
          <p:cNvPr id="6" name="5 Dikdörtgen"/>
          <p:cNvSpPr/>
          <p:nvPr/>
        </p:nvSpPr>
        <p:spPr>
          <a:xfrm>
            <a:off x="539552" y="1772816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10-14 Temmuz 2015 tarihleri arasında İspanya'nın Lorca kentinde düzenlenecek olan 2014 Avrupa Bayanlar Plaj Şampiyonasında mücadele edecek Genç Milli Bayan Plaj Hentbol Takımımız, kampa giriyor.</a:t>
            </a:r>
            <a:endParaRPr lang="tr-TR" dirty="0"/>
          </a:p>
        </p:txBody>
      </p:sp>
      <p:pic>
        <p:nvPicPr>
          <p:cNvPr id="108546" name="Picture 2" descr="http://icdncube.posta.com.tr/editor/FG800xNULL/2010/06/24/fft26_mf27131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852936"/>
            <a:ext cx="5715000" cy="3800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b="1" dirty="0"/>
              <a:t>Kural 1 : Oyun Alanı</a:t>
            </a:r>
            <a:br>
              <a:rPr lang="tr-TR" b="1" dirty="0"/>
            </a:br>
            <a:endParaRPr lang="tr-TR" dirty="0"/>
          </a:p>
        </p:txBody>
      </p:sp>
      <p:sp>
        <p:nvSpPr>
          <p:cNvPr id="15362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 </a:t>
            </a:r>
            <a:r>
              <a:rPr lang="tr-TR" sz="2000" dirty="0" smtClean="0"/>
              <a:t>Oyun alanı  dikdörtgen biçiminde, 27 m uzunluğunda ve 12 m genişliğindedir. Bir oynama alanı ve iki kale alanından oluşur.Oyun Alanı'nın yüzeyi en az 40 cm derinliğinde bir kum tabakasından müteşekkildir. Oyun Alanı'nın çevresinde yaklaşık 3 m genişliğinde serbest bir alan bulunmalıdır.</a:t>
            </a:r>
          </a:p>
          <a:p>
            <a:endParaRPr lang="tr-TR" dirty="0" smtClean="0"/>
          </a:p>
          <a:p>
            <a:pPr marL="342900" lvl="2" indent="-342900"/>
            <a:r>
              <a:rPr lang="tr-TR" sz="2000" dirty="0" smtClean="0"/>
              <a:t> Oynama alanı 15 m uzunluğunda ve 12 m genişliğindedir. Çevreleyen çizgiler 8 cm civarında genişliği olan elastik, renkli bir şerit veya yine esnek ve renkli bir halat ile gösterilir.</a:t>
            </a:r>
          </a:p>
          <a:p>
            <a:endParaRPr lang="tr-T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KAYNAKÇA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sz="2800" dirty="0" smtClean="0">
                <a:hlinkClick r:id="rId2"/>
              </a:rPr>
              <a:t>http://www.</a:t>
            </a:r>
            <a:r>
              <a:rPr lang="tr-TR" sz="2800" dirty="0" err="1" smtClean="0">
                <a:hlinkClick r:id="rId2"/>
              </a:rPr>
              <a:t>thf</a:t>
            </a:r>
            <a:r>
              <a:rPr lang="tr-TR" sz="2800" dirty="0" smtClean="0">
                <a:hlinkClick r:id="rId2"/>
              </a:rPr>
              <a:t>.gov.tr/milli-</a:t>
            </a:r>
            <a:r>
              <a:rPr lang="tr-TR" sz="2800" dirty="0" err="1" smtClean="0">
                <a:hlinkClick r:id="rId2"/>
              </a:rPr>
              <a:t>takimlar</a:t>
            </a:r>
            <a:r>
              <a:rPr lang="tr-TR" sz="2800" dirty="0" smtClean="0">
                <a:hlinkClick r:id="rId2"/>
              </a:rPr>
              <a:t>/plaj-hentbolu/bayanlar-milli-takim</a:t>
            </a:r>
            <a:endParaRPr lang="tr-TR" sz="2800" dirty="0" smtClean="0"/>
          </a:p>
          <a:p>
            <a:endParaRPr lang="tr-TR" sz="2800" dirty="0" smtClean="0"/>
          </a:p>
          <a:p>
            <a:r>
              <a:rPr lang="tr-TR" sz="2800" dirty="0" smtClean="0">
                <a:hlinkClick r:id="rId3"/>
              </a:rPr>
              <a:t>http://www.</a:t>
            </a:r>
            <a:r>
              <a:rPr lang="tr-TR" sz="2800" dirty="0" err="1" smtClean="0">
                <a:hlinkClick r:id="rId3"/>
              </a:rPr>
              <a:t>thf</a:t>
            </a:r>
            <a:r>
              <a:rPr lang="tr-TR" sz="2800" dirty="0" smtClean="0">
                <a:hlinkClick r:id="rId3"/>
              </a:rPr>
              <a:t>.gov.tr/milli-</a:t>
            </a:r>
            <a:r>
              <a:rPr lang="tr-TR" sz="2800" dirty="0" err="1" smtClean="0">
                <a:hlinkClick r:id="rId3"/>
              </a:rPr>
              <a:t>takimlar</a:t>
            </a:r>
            <a:r>
              <a:rPr lang="tr-TR" sz="2800" dirty="0" smtClean="0">
                <a:hlinkClick r:id="rId3"/>
              </a:rPr>
              <a:t>/plaj-hentbolu/erkekler-milli-takim</a:t>
            </a:r>
            <a:endParaRPr lang="tr-TR" sz="2800" dirty="0" smtClean="0"/>
          </a:p>
          <a:p>
            <a:endParaRPr lang="tr-TR" sz="2800" dirty="0" smtClean="0"/>
          </a:p>
          <a:p>
            <a:r>
              <a:rPr lang="tr-TR" sz="2800" dirty="0" smtClean="0">
                <a:hlinkClick r:id="rId4"/>
              </a:rPr>
              <a:t>http://www.posta.com.tr/yasam/</a:t>
            </a:r>
            <a:r>
              <a:rPr lang="tr-TR" sz="2800" dirty="0" err="1" smtClean="0">
                <a:hlinkClick r:id="rId4"/>
              </a:rPr>
              <a:t>fotogaleri</a:t>
            </a:r>
            <a:r>
              <a:rPr lang="tr-TR" sz="2800" dirty="0" smtClean="0">
                <a:hlinkClick r:id="rId4"/>
              </a:rPr>
              <a:t>/</a:t>
            </a:r>
            <a:r>
              <a:rPr lang="tr-TR" sz="2800" dirty="0" err="1" smtClean="0">
                <a:hlinkClick r:id="rId4"/>
              </a:rPr>
              <a:t>FotoGaleri</a:t>
            </a:r>
            <a:r>
              <a:rPr lang="tr-TR" sz="2800" dirty="0" smtClean="0">
                <a:hlinkClick r:id="rId4"/>
              </a:rPr>
              <a:t>/Antalya-da-plaj-hentbolu-</a:t>
            </a:r>
            <a:r>
              <a:rPr lang="tr-TR" sz="2800" dirty="0" err="1" smtClean="0">
                <a:hlinkClick r:id="rId4"/>
              </a:rPr>
              <a:t>heyecani</a:t>
            </a:r>
            <a:r>
              <a:rPr lang="tr-TR" sz="2800" dirty="0" smtClean="0">
                <a:hlinkClick r:id="rId4"/>
              </a:rPr>
              <a:t>.</a:t>
            </a:r>
            <a:r>
              <a:rPr lang="tr-TR" sz="2800" dirty="0" err="1" smtClean="0">
                <a:hlinkClick r:id="rId4"/>
              </a:rPr>
              <a:t>htm</a:t>
            </a:r>
            <a:r>
              <a:rPr lang="tr-TR" sz="2800" dirty="0" smtClean="0">
                <a:hlinkClick r:id="rId4"/>
              </a:rPr>
              <a:t>?</a:t>
            </a:r>
            <a:r>
              <a:rPr lang="tr-TR" sz="2800" dirty="0" err="1" smtClean="0">
                <a:hlinkClick r:id="rId4"/>
              </a:rPr>
              <a:t>ArticleID</a:t>
            </a:r>
            <a:r>
              <a:rPr lang="tr-TR" sz="2800" dirty="0" smtClean="0">
                <a:hlinkClick r:id="rId4"/>
              </a:rPr>
              <a:t>=34430&amp;</a:t>
            </a:r>
            <a:r>
              <a:rPr lang="tr-TR" sz="2800" dirty="0" err="1" smtClean="0">
                <a:hlinkClick r:id="rId4"/>
              </a:rPr>
              <a:t>PageIndex</a:t>
            </a:r>
            <a:r>
              <a:rPr lang="tr-TR" sz="2800" dirty="0" smtClean="0">
                <a:hlinkClick r:id="rId4"/>
              </a:rPr>
              <a:t>=6</a:t>
            </a:r>
            <a:endParaRPr lang="tr-TR" sz="2800" dirty="0" smtClean="0"/>
          </a:p>
          <a:p>
            <a:endParaRPr lang="tr-TR" sz="2800" dirty="0" smtClean="0"/>
          </a:p>
          <a:p>
            <a:r>
              <a:rPr lang="tr-TR" dirty="0" smtClean="0"/>
              <a:t>Hentbol NİHAT ERTEM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http://sks.akdeniz.edu.tr/_dinamik/76/5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2 İçerik Yer Tutucusu"/>
          <p:cNvSpPr>
            <a:spLocks noGrp="1"/>
          </p:cNvSpPr>
          <p:nvPr>
            <p:ph idx="1"/>
          </p:nvPr>
        </p:nvSpPr>
        <p:spPr>
          <a:xfrm>
            <a:off x="323850" y="1125538"/>
            <a:ext cx="8229600" cy="4525962"/>
          </a:xfrm>
        </p:spPr>
        <p:txBody>
          <a:bodyPr>
            <a:normAutofit/>
          </a:bodyPr>
          <a:lstStyle/>
          <a:p>
            <a:r>
              <a:rPr lang="tr-TR" sz="2000" dirty="0" smtClean="0"/>
              <a:t> Saat hakemi masası en az üç dört kişinin oturmasına yetecek durumda olmalı ve kenar çizgisinin tam ortasından en az 3 m geriye konmalıdır.</a:t>
            </a:r>
          </a:p>
          <a:p>
            <a:endParaRPr lang="tr-TR" sz="2000" dirty="0" smtClean="0"/>
          </a:p>
          <a:p>
            <a:r>
              <a:rPr lang="tr-TR" sz="2000" dirty="0" smtClean="0"/>
              <a:t> Saha oyuncuları için değişme alanı 15 m uzunluğunda ve yaklaşık 3 m genişliğindedir. Sahanın her iki yanında, kenar çizgilerinin dışında birer tane bulunur.</a:t>
            </a:r>
          </a:p>
          <a:p>
            <a:endParaRPr lang="tr-TR" sz="2000" dirty="0" smtClean="0"/>
          </a:p>
          <a:p>
            <a:r>
              <a:rPr lang="tr-TR" sz="2000" dirty="0" smtClean="0"/>
              <a:t>Kaleciler sahayı değişme alanındaki kenar çizgisi ya da kendi takımlarının kale alanındaki kenar çizgisi üzerinden terk etmek zorundadırlar.</a:t>
            </a:r>
          </a:p>
          <a:p>
            <a:endParaRPr lang="tr-TR" sz="2000" dirty="0" smtClean="0"/>
          </a:p>
          <a:p>
            <a:r>
              <a:rPr lang="tr-TR" sz="2000" dirty="0" smtClean="0"/>
              <a:t>Kaleciler sahaya kendi takımlarının kale alanındaki kenar çizgisi üzerinden girmek zorundadırlar.</a:t>
            </a:r>
          </a:p>
          <a:p>
            <a:endParaRPr lang="tr-T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ALANYA'DA 12. ULUSLARARASI PLAJ HENTBOLU TURNUVASI BAŞLAD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b="1" dirty="0"/>
              <a:t>Kural 2 : Oyun Süresi</a:t>
            </a:r>
            <a:br>
              <a:rPr lang="tr-TR" b="1" dirty="0"/>
            </a:br>
            <a:endParaRPr lang="tr-TR" dirty="0"/>
          </a:p>
        </p:txBody>
      </p:sp>
      <p:sp>
        <p:nvSpPr>
          <p:cNvPr id="17410" name="2 İçerik Yer Tutucusu"/>
          <p:cNvSpPr>
            <a:spLocks noGrp="1"/>
          </p:cNvSpPr>
          <p:nvPr>
            <p:ph idx="1"/>
          </p:nvPr>
        </p:nvSpPr>
        <p:spPr>
          <a:xfrm>
            <a:off x="395536" y="980729"/>
            <a:ext cx="8229600" cy="3600400"/>
          </a:xfrm>
        </p:spPr>
        <p:txBody>
          <a:bodyPr>
            <a:normAutofit/>
          </a:bodyPr>
          <a:lstStyle/>
          <a:p>
            <a:r>
              <a:rPr lang="tr-TR" sz="2000" dirty="0" smtClean="0"/>
              <a:t>Oyun ayrı ayrı sonuçlanan iki devreden oluşur. Her devre 10 dakika sürer. Devre arası 5 dakika sürer.</a:t>
            </a:r>
          </a:p>
          <a:p>
            <a:endParaRPr lang="tr-TR" sz="2000" dirty="0" smtClean="0"/>
          </a:p>
          <a:p>
            <a:r>
              <a:rPr lang="tr-TR" sz="2000" dirty="0" smtClean="0"/>
              <a:t> Her devre hakem atışıyla başlar. Yazı-tura ile kaleler belirlenir. Diğer takım hangi kenar çizgisinde değişme alanının bulunacağını seçer. Devre arasından sonra takımlar kaleleri değişirler. Değişme alanlarını değişmezler.</a:t>
            </a:r>
          </a:p>
          <a:p>
            <a:endParaRPr lang="tr-TR" sz="2000" dirty="0" smtClean="0"/>
          </a:p>
          <a:p>
            <a:r>
              <a:rPr lang="tr-TR" sz="2000" dirty="0" smtClean="0"/>
              <a:t>Bir devrenin sonunda skor berabere ise "altın gol" uygulamasına geçilir, yani bir sonraki gol kazananı belirler. Oyun tekrar hakem atışıyla başlar.</a:t>
            </a:r>
          </a:p>
          <a:p>
            <a:endParaRPr lang="tr-TR" sz="1800" dirty="0" smtClean="0"/>
          </a:p>
        </p:txBody>
      </p:sp>
      <p:sp>
        <p:nvSpPr>
          <p:cNvPr id="4" name="3 Dikdörtgen"/>
          <p:cNvSpPr/>
          <p:nvPr/>
        </p:nvSpPr>
        <p:spPr>
          <a:xfrm>
            <a:off x="2195736" y="43651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3600" b="1" dirty="0" smtClean="0">
                <a:latin typeface="+mj-lt"/>
              </a:rPr>
              <a:t>Kural 3: Top</a:t>
            </a:r>
            <a:br>
              <a:rPr lang="tr-TR" sz="3600" b="1" dirty="0" smtClean="0">
                <a:latin typeface="+mj-lt"/>
              </a:rPr>
            </a:br>
            <a:endParaRPr lang="tr-TR" sz="3600" dirty="0">
              <a:latin typeface="+mj-lt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251520" y="5157192"/>
            <a:ext cx="8604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dirty="0" smtClean="0"/>
              <a:t>Erkekler topu 350 - 370 g ağırlığındadır ve çevresi 54 - 56 cm'dir. Bayanlar topu 280 - 300 g ağırlığındadır ve çevresi 50 - 52 cm’dir.Karışık takımlarla oynanan oyunlarda erkek topu kullanılır.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Başlık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tr-TR" b="1" dirty="0" smtClean="0"/>
              <a:t>Kural 4:Takımlar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196752"/>
            <a:ext cx="8219256" cy="4929411"/>
          </a:xfrm>
        </p:spPr>
        <p:txBody>
          <a:bodyPr rtlCol="0">
            <a:normAutofit lnSpcReduction="10000"/>
          </a:bodyPr>
          <a:lstStyle/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000" b="1" dirty="0"/>
              <a:t> Prensipte takımlar 8 kişiden oluşurlar ve en az 6 tanesi oyunun başlangıcında sahada bulunmalıdır. Oyuncu sayısı dördün altına düşerse, oyun durur ve söz konusu takım mağlup olarak ilan edilir</a:t>
            </a:r>
            <a:r>
              <a:rPr lang="tr-TR" sz="2000" b="1" dirty="0" smtClean="0"/>
              <a:t>.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sz="2000" b="1" dirty="0"/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000" b="1" dirty="0"/>
              <a:t> En çok 4 oyuncu (3 saha oyuncusu ve 1 kaleci) sahada bulunabilir. Geriye kalan oyuncular yedektir ve kendi değişme alanlarında kalırlar. Prensipte, oturmaları gereklidir</a:t>
            </a:r>
            <a:r>
              <a:rPr lang="tr-TR" sz="2000" b="1" dirty="0" smtClean="0"/>
              <a:t>.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sz="2000" b="1" dirty="0"/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000" b="1" dirty="0" smtClean="0"/>
              <a:t>Oyunun </a:t>
            </a:r>
            <a:r>
              <a:rPr lang="tr-TR" sz="2000" b="1" dirty="0"/>
              <a:t>durmasına yol açan bir hatalı değişme sonrasında, oyun karşı takım lehine bir serbest atış </a:t>
            </a:r>
            <a:r>
              <a:rPr lang="tr-TR" sz="2000" b="1" dirty="0" smtClean="0"/>
              <a:t>veya </a:t>
            </a:r>
            <a:r>
              <a:rPr lang="tr-TR" sz="2000" b="1" dirty="0"/>
              <a:t>6-metre atışıyla </a:t>
            </a:r>
            <a:r>
              <a:rPr lang="tr-TR" sz="2000" b="1" dirty="0" smtClean="0"/>
              <a:t> </a:t>
            </a:r>
            <a:r>
              <a:rPr lang="tr-TR" sz="2000" b="1" dirty="0"/>
              <a:t>devam eder. Aksi takdirde, duruma bağlı olarak olayın gerektirdiği atışla yeniden başlar. Hatalı oyuncu tard edilir</a:t>
            </a:r>
            <a:r>
              <a:rPr lang="tr-TR" sz="2000" b="1" dirty="0" smtClean="0"/>
              <a:t>.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sz="2000" b="1" dirty="0"/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000" b="1" dirty="0" smtClean="0"/>
              <a:t>Tüm </a:t>
            </a:r>
            <a:r>
              <a:rPr lang="tr-TR" sz="2000" b="1" dirty="0"/>
              <a:t>oyuncular yalınayak oynarlar. Çorap veya bandaj kullanılmasına izin verilir. Spor ayakkabıları ve ayağa giyilen diğer eşyaya izin verilmez.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Antalyada plaj hentbolu heyecan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Gri Tonlamalı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1587</TotalTime>
  <Words>825</Words>
  <Application>Microsoft Office PowerPoint</Application>
  <PresentationFormat>Ekran Gösterisi (4:3)</PresentationFormat>
  <Paragraphs>151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1" baseType="lpstr">
      <vt:lpstr>Ofis Teması</vt:lpstr>
      <vt:lpstr>Slayt 1</vt:lpstr>
      <vt:lpstr>Slayt 2</vt:lpstr>
      <vt:lpstr>Kural 1 : Oyun Alanı </vt:lpstr>
      <vt:lpstr>Slayt 4</vt:lpstr>
      <vt:lpstr>Slayt 5</vt:lpstr>
      <vt:lpstr>Slayt 6</vt:lpstr>
      <vt:lpstr>Kural 2 : Oyun Süresi </vt:lpstr>
      <vt:lpstr>Kural 4:Takımlar</vt:lpstr>
      <vt:lpstr>Slayt 9</vt:lpstr>
      <vt:lpstr>Kural 5 :Kaleci</vt:lpstr>
      <vt:lpstr>Kural 7: Topla Oynama</vt:lpstr>
      <vt:lpstr>Kural 9 : Skor ve Oyun Sonucunun Belirlenmesi </vt:lpstr>
      <vt:lpstr>Slayt 13</vt:lpstr>
      <vt:lpstr>Kural 10 : Oyuna Başlama </vt:lpstr>
      <vt:lpstr>Kural 12 : Kaleci Atışı</vt:lpstr>
      <vt:lpstr>Kural 13 : Serbest Atış </vt:lpstr>
      <vt:lpstr>Kural 14 : 6 Metre Atışı </vt:lpstr>
      <vt:lpstr>Slayt 18</vt:lpstr>
      <vt:lpstr>Kural 15 : Hakem Atışı </vt:lpstr>
      <vt:lpstr>Kural 16 : Atışların Kullanılması </vt:lpstr>
      <vt:lpstr>Kural 17 : Cezalar </vt:lpstr>
      <vt:lpstr>Kural 18 : Hakemler </vt:lpstr>
      <vt:lpstr>Kural 19 : Saat ve Yazı Hakemleri </vt:lpstr>
      <vt:lpstr>Slayt 24</vt:lpstr>
      <vt:lpstr> </vt:lpstr>
      <vt:lpstr>Mersin Büyükşehir Belediyesi tarafından 1. Plaj Oyunları kapsamında düzenlenen Plaj Hentbolu finali Mersin Marina'da yapıldı. </vt:lpstr>
      <vt:lpstr>Slayt 27</vt:lpstr>
      <vt:lpstr>18. Köyceğiz Yaşar Sevim Üniversiteler Plaj Hentbolu Şampiyonası 27-30 Haziran  2015</vt:lpstr>
      <vt:lpstr>Slayt 29</vt:lpstr>
      <vt:lpstr>KAYNAKÇA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lenovo</dc:creator>
  <cp:lastModifiedBy>ng</cp:lastModifiedBy>
  <cp:revision>57</cp:revision>
  <dcterms:created xsi:type="dcterms:W3CDTF">2015-05-26T20:33:20Z</dcterms:created>
  <dcterms:modified xsi:type="dcterms:W3CDTF">2015-06-02T09:07:28Z</dcterms:modified>
</cp:coreProperties>
</file>