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94006-6AE1-476B-8A7E-25BA7FFBFACA}" type="datetimeFigureOut">
              <a:rPr lang="tr-TR" smtClean="0"/>
              <a:pPr/>
              <a:t>11.2.2018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CCBF2-2BCA-40CC-A002-90798119AD6C}" type="slidenum">
              <a:rPr lang="tr-TR" smtClean="0"/>
              <a:pPr/>
              <a:t>‹#›</a:t>
            </a:fld>
            <a:endParaRPr lang="tr-TR"/>
          </a:p>
        </p:txBody>
      </p:sp>
    </p:spTree>
    <p:extLst>
      <p:ext uri="{BB962C8B-B14F-4D97-AF65-F5344CB8AC3E}">
        <p14:creationId xmlns:p14="http://schemas.microsoft.com/office/powerpoint/2010/main" val="351142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5CCBF2-2BCA-40CC-A002-90798119AD6C}" type="slidenum">
              <a:rPr lang="tr-TR" smtClean="0"/>
              <a:pPr/>
              <a:t>1</a:t>
            </a:fld>
            <a:endParaRPr lang="tr-TR"/>
          </a:p>
        </p:txBody>
      </p:sp>
    </p:spTree>
    <p:extLst>
      <p:ext uri="{BB962C8B-B14F-4D97-AF65-F5344CB8AC3E}">
        <p14:creationId xmlns:p14="http://schemas.microsoft.com/office/powerpoint/2010/main" val="95945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kumimoji="0" lang="en-US" dirty="0"/>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2BBB5E19-F10A-4C2F-BF6F-11C513378A2E}" type="slidenum">
              <a:rPr kumimoji="0" lang="en-US" smtClean="0"/>
              <a:pPr/>
              <a:t>‹#›</a:t>
            </a:fld>
            <a:endParaRPr kumimoji="0" lang="en-US" dirty="0"/>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6096000" y="6356350"/>
            <a:ext cx="762000" cy="365125"/>
          </a:xfrm>
        </p:spPr>
        <p:txBody>
          <a:bodyPr/>
          <a:lstStyle/>
          <a:p>
            <a:fld id="{2BBB5E19-F10A-4C2F-BF6F-11C513378A2E}" type="slidenum">
              <a:rPr kumimoji="0" lang="en-US" smtClean="0"/>
              <a:pPr/>
              <a:t>‹#›</a:t>
            </a:fld>
            <a:endParaRPr kumimoji="0"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kumimoji="0"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2BBB5E19-F10A-4C2F-BF6F-11C513378A2E}" type="slidenum">
              <a:rPr kumimoji="0" lang="en-US" smtClean="0"/>
              <a:pPr/>
              <a:t>‹#›</a:t>
            </a:fld>
            <a:endParaRPr kumimoji="0"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2/11/2018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2/11/2018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2/11/2018</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2/11/2018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lgn="r" eaLnBrk="1" latinLnBrk="0" hangingPunct="1"/>
            <a:fld id="{E6F9B8CD-342D-4579-98EC-A8FD6B7370E1}" type="datetimeFigureOut">
              <a:rPr lang="en-US" smtClean="0"/>
              <a:pPr algn="r" eaLnBrk="1" latinLnBrk="0" hangingPunct="1"/>
              <a:t>2/11/2018</a:t>
            </a:fld>
            <a:endParaRPr lang="en-US"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285728"/>
            <a:ext cx="8229600" cy="797848"/>
          </a:xfrm>
        </p:spPr>
        <p:txBody>
          <a:bodyPr>
            <a:noAutofit/>
          </a:bodyPr>
          <a:lstStyle/>
          <a:p>
            <a:r>
              <a:rPr lang="tr-TR" sz="3200" dirty="0" smtClean="0">
                <a:latin typeface="Times New Roman" pitchFamily="18" charset="0"/>
                <a:cs typeface="Times New Roman" pitchFamily="18" charset="0"/>
              </a:rPr>
              <a:t>BİRİNCİ BASAMAK SAĞLIK HİZMETLERİNDE TUTULAN KAYITLAR</a:t>
            </a:r>
            <a:endParaRPr lang="tr-TR" sz="3200" dirty="0">
              <a:latin typeface="Times New Roman" pitchFamily="18" charset="0"/>
              <a:cs typeface="Times New Roman" pitchFamily="18" charset="0"/>
            </a:endParaRPr>
          </a:p>
        </p:txBody>
      </p:sp>
      <p:sp>
        <p:nvSpPr>
          <p:cNvPr id="3" name="İçerik Yer Tutucusu 2"/>
          <p:cNvSpPr>
            <a:spLocks noGrp="1"/>
          </p:cNvSpPr>
          <p:nvPr>
            <p:ph idx="1"/>
          </p:nvPr>
        </p:nvSpPr>
        <p:spPr>
          <a:xfrm>
            <a:off x="457200" y="1600200"/>
            <a:ext cx="8229600" cy="4757758"/>
          </a:xfrm>
        </p:spPr>
        <p:txBody>
          <a:bodyPr>
            <a:normAutofit/>
          </a:bodyPr>
          <a:lstStyle/>
          <a:p>
            <a:pPr marL="0" indent="0">
              <a:buNone/>
            </a:pPr>
            <a:r>
              <a:rPr lang="tr-TR" dirty="0" smtClean="0"/>
              <a:t>İÇİNDEKİLER                                                                      SAYFA</a:t>
            </a:r>
          </a:p>
          <a:p>
            <a:pPr marL="0" indent="0">
              <a:buNone/>
            </a:pPr>
            <a:r>
              <a:rPr lang="tr-TR" dirty="0" smtClean="0"/>
              <a:t>1.Kayıtların Tutulması ve Denetim</a:t>
            </a:r>
            <a:endParaRPr lang="tr-TR" dirty="0"/>
          </a:p>
          <a:p>
            <a:pPr marL="0" indent="0">
              <a:buNone/>
            </a:pPr>
            <a:r>
              <a:rPr lang="tr-TR" dirty="0" smtClean="0"/>
              <a:t>a.Tutulacak Kayıtlar……………………………………………………...4-6</a:t>
            </a:r>
          </a:p>
          <a:p>
            <a:pPr marL="0" indent="0">
              <a:buNone/>
            </a:pPr>
            <a:r>
              <a:rPr lang="tr-TR" dirty="0" smtClean="0"/>
              <a:t>b. Kayıtların Tutulma Şekli ve Muhafazası……………………..7-10</a:t>
            </a:r>
            <a:br>
              <a:rPr lang="tr-TR" dirty="0" smtClean="0"/>
            </a:br>
            <a:r>
              <a:rPr lang="tr-TR" dirty="0" smtClean="0"/>
              <a:t>c.Kayıtların Devri………………………………………………………….11-12</a:t>
            </a:r>
          </a:p>
          <a:p>
            <a:pPr marL="0" indent="0">
              <a:buNone/>
            </a:pPr>
            <a:r>
              <a:rPr lang="tr-TR" dirty="0" smtClean="0"/>
              <a:t>d.Denetim……………………………………………………………………13-14</a:t>
            </a:r>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254172287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Kayıtların Devri </a:t>
            </a:r>
            <a:endParaRPr lang="tr-TR" dirty="0"/>
          </a:p>
        </p:txBody>
      </p:sp>
      <p:sp>
        <p:nvSpPr>
          <p:cNvPr id="3" name="2 İçerik Yer Tutucusu"/>
          <p:cNvSpPr>
            <a:spLocks noGrp="1"/>
          </p:cNvSpPr>
          <p:nvPr>
            <p:ph idx="1"/>
          </p:nvPr>
        </p:nvSpPr>
        <p:spPr>
          <a:xfrm>
            <a:off x="4071934" y="1600200"/>
            <a:ext cx="4614866" cy="5043510"/>
          </a:xfrm>
        </p:spPr>
        <p:txBody>
          <a:bodyPr>
            <a:normAutofit/>
          </a:bodyPr>
          <a:lstStyle/>
          <a:p>
            <a:r>
              <a:rPr lang="tr-TR" dirty="0" smtClean="0"/>
              <a:t/>
            </a:r>
            <a:br>
              <a:rPr lang="tr-TR" dirty="0" smtClean="0"/>
            </a:br>
            <a:r>
              <a:rPr lang="tr-TR" dirty="0" smtClean="0"/>
              <a:t>Bulunduğu bölgeden ayrılacak olan aile hekimi kendisine kayıtlı kişilerin verilerini sorumlu olacak aile hekimine devreder. Devir teslimin yapılamadığı durumlarda ayrılacak olan aile hekimi bu verileri bölgesindeki toplum sağlığı merkezine teslim eder. </a:t>
            </a:r>
          </a:p>
          <a:p>
            <a:endParaRPr lang="tr-TR" dirty="0"/>
          </a:p>
        </p:txBody>
      </p:sp>
      <p:pic>
        <p:nvPicPr>
          <p:cNvPr id="5" name="3 İçerik Yer Tutucusu" descr="j0422458.jpg"/>
          <p:cNvPicPr>
            <a:picLocks noChangeAspect="1"/>
          </p:cNvPicPr>
          <p:nvPr/>
        </p:nvPicPr>
        <p:blipFill>
          <a:blip r:embed="rId2"/>
          <a:stretch>
            <a:fillRect/>
          </a:stretch>
        </p:blipFill>
        <p:spPr>
          <a:xfrm>
            <a:off x="357158" y="1928802"/>
            <a:ext cx="3593367" cy="4525963"/>
          </a:xfrm>
          <a:prstGeom prst="rect">
            <a:avLst/>
          </a:prstGeom>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lstStyle/>
          <a:p>
            <a:r>
              <a:rPr lang="tr-TR" dirty="0" smtClean="0"/>
              <a:t>Ayrılan aile hekiminin hiçbir şekilde verileri devredemediği hallerde toplum sağlığı merkezi gerekli verileri temin ederek sorumlu olacak aile hekimine verir ve devir teslimi yapmayan aile hekimi ile ilgili tutanak tutarak müdürlüğe bildirir. </a:t>
            </a:r>
            <a:endParaRPr lang="tr-TR" dirty="0"/>
          </a:p>
        </p:txBody>
      </p:sp>
      <p:pic>
        <p:nvPicPr>
          <p:cNvPr id="6" name="5 Resim" descr="5520960-blank-veterinarian-prescription-form-with-stethoscope-glasses-and-pen.jpg"/>
          <p:cNvPicPr>
            <a:picLocks noChangeAspect="1"/>
          </p:cNvPicPr>
          <p:nvPr/>
        </p:nvPicPr>
        <p:blipFill>
          <a:blip r:embed="rId2" cstate="print"/>
          <a:stretch>
            <a:fillRect/>
          </a:stretch>
        </p:blipFill>
        <p:spPr>
          <a:xfrm>
            <a:off x="2357422" y="3571876"/>
            <a:ext cx="3786214" cy="2857496"/>
          </a:xfrm>
          <a:prstGeom prst="rect">
            <a:avLst/>
          </a:prstGeom>
        </p:spPr>
      </p:pic>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Denetim </a:t>
            </a:r>
            <a:br>
              <a:rPr lang="tr-TR" dirty="0" smtClean="0"/>
            </a:br>
            <a:endParaRPr lang="tr-TR" dirty="0"/>
          </a:p>
        </p:txBody>
      </p:sp>
      <p:sp>
        <p:nvSpPr>
          <p:cNvPr id="8" name="7 İçerik Yer Tutucusu"/>
          <p:cNvSpPr>
            <a:spLocks noGrp="1"/>
          </p:cNvSpPr>
          <p:nvPr>
            <p:ph idx="1"/>
          </p:nvPr>
        </p:nvSpPr>
        <p:spPr>
          <a:xfrm>
            <a:off x="4143372" y="1600200"/>
            <a:ext cx="4543428" cy="4525963"/>
          </a:xfrm>
        </p:spPr>
        <p:txBody>
          <a:bodyPr>
            <a:normAutofit fontScale="92500" lnSpcReduction="20000"/>
          </a:bodyPr>
          <a:lstStyle/>
          <a:p>
            <a:endParaRPr lang="tr-TR" dirty="0" smtClean="0"/>
          </a:p>
          <a:p>
            <a:r>
              <a:rPr lang="tr-TR" dirty="0" smtClean="0"/>
              <a:t>Aile sağlığı merkezi, aile hekimleri ve aile sağlığı elemanları, mevzuat ve sözleşme hükümlerine uygunluk ile diğer konularda Bakanlık, ilgili mülkî idare amirleri ve yerel sağlık idare amirleri veya bunların görevlendireceği personelin denetimine tâbidir. Denetim yapmaya yetkili amir, ilgili mevzuat ve sözleşme şartlarına aykırılığı doğrudan kendisi tespit edebileceği gibi, tespiti yapmak üzere incelemeci veya soruşturmacı da görevlendirebilir</a:t>
            </a:r>
          </a:p>
          <a:p>
            <a:endParaRPr lang="tr-TR" dirty="0"/>
          </a:p>
        </p:txBody>
      </p:sp>
      <p:pic>
        <p:nvPicPr>
          <p:cNvPr id="10" name="9 Resim" descr="imaj_icdenetim.gif"/>
          <p:cNvPicPr>
            <a:picLocks noChangeAspect="1"/>
          </p:cNvPicPr>
          <p:nvPr/>
        </p:nvPicPr>
        <p:blipFill>
          <a:blip r:embed="rId2"/>
          <a:stretch>
            <a:fillRect/>
          </a:stretch>
        </p:blipFill>
        <p:spPr>
          <a:xfrm>
            <a:off x="500034" y="2786058"/>
            <a:ext cx="3114675" cy="2357454"/>
          </a:xfrm>
          <a:prstGeom prst="rect">
            <a:avLst/>
          </a:prstGeom>
        </p:spPr>
      </p:pic>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57620" y="1600200"/>
            <a:ext cx="4829180" cy="4525963"/>
          </a:xfrm>
        </p:spPr>
        <p:txBody>
          <a:bodyPr/>
          <a:lstStyle/>
          <a:p>
            <a:r>
              <a:rPr lang="tr-TR" dirty="0" smtClean="0"/>
              <a:t>. Bu denetimler Bakanlıkça belirlenen denetleme formları ile gerçekleştirilir. Mevzuat ve sözleşme şartlarına aykırılık tespit edildiği takdirde, Aile Hekimliği Pilot Uygulaması Kapsamında Sağlık Bakanlığınca Çalıştırılan Personele Yapılacak Ödemeler ve Sözleşme Şartları Hakkında Yönetmelikte belirtilen hükümler çerçevesinde ilgililer hakkında işlem tesis edilir. </a:t>
            </a:r>
            <a:endParaRPr lang="tr-TR" dirty="0"/>
          </a:p>
        </p:txBody>
      </p:sp>
      <p:pic>
        <p:nvPicPr>
          <p:cNvPr id="4" name="3 Resim" descr="form.JPG"/>
          <p:cNvPicPr>
            <a:picLocks noChangeAspect="1"/>
          </p:cNvPicPr>
          <p:nvPr/>
        </p:nvPicPr>
        <p:blipFill>
          <a:blip r:embed="rId2" cstate="print"/>
          <a:stretch>
            <a:fillRect/>
          </a:stretch>
        </p:blipFill>
        <p:spPr>
          <a:xfrm>
            <a:off x="357158" y="2285992"/>
            <a:ext cx="3428992" cy="3500462"/>
          </a:xfrm>
          <a:prstGeom prst="rect">
            <a:avLst/>
          </a:prstGeom>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sz="3600" dirty="0" smtClean="0"/>
          </a:p>
          <a:p>
            <a:endParaRPr lang="tr-TR" sz="3600" dirty="0" smtClean="0"/>
          </a:p>
          <a:p>
            <a:pPr>
              <a:buNone/>
            </a:pPr>
            <a:r>
              <a:rPr lang="tr-TR" sz="3600" dirty="0" smtClean="0"/>
              <a:t> 	     </a:t>
            </a:r>
            <a:r>
              <a:rPr lang="tr-TR" sz="7200" dirty="0" smtClean="0">
                <a:latin typeface="Algerian" pitchFamily="82" charset="0"/>
                <a:cs typeface="MV Boli" pitchFamily="2" charset="0"/>
              </a:rPr>
              <a:t>TEŞEKKÜRLER</a:t>
            </a:r>
            <a:endParaRPr lang="tr-TR" sz="7200" dirty="0">
              <a:latin typeface="Algerian" pitchFamily="82" charset="0"/>
              <a:cs typeface="MV Boli" pitchFamily="2"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Tutulacak Kayıtlar </a:t>
            </a:r>
            <a:endParaRPr lang="tr-TR" dirty="0"/>
          </a:p>
        </p:txBody>
      </p:sp>
      <p:sp>
        <p:nvSpPr>
          <p:cNvPr id="5" name="4 Metin kutusu"/>
          <p:cNvSpPr txBox="1"/>
          <p:nvPr/>
        </p:nvSpPr>
        <p:spPr>
          <a:xfrm>
            <a:off x="4643438" y="1928802"/>
            <a:ext cx="4143404" cy="6740307"/>
          </a:xfrm>
          <a:prstGeom prst="rect">
            <a:avLst/>
          </a:prstGeom>
          <a:noFill/>
        </p:spPr>
        <p:txBody>
          <a:bodyPr wrap="square" rtlCol="0">
            <a:spAutoFit/>
          </a:bodyPr>
          <a:lstStyle/>
          <a:p>
            <a:r>
              <a:rPr lang="tr-TR" dirty="0" smtClean="0"/>
              <a:t>	</a:t>
            </a:r>
            <a:r>
              <a:rPr lang="tr-TR" sz="2800" dirty="0" smtClean="0"/>
              <a:t>Aile hekimlerinin kullandığı basılı veya elektronik ortamda tutulan kayıtlar, kişilerin sağlık dosyaları ile raporlar, sevk belgesi ve reçete gibi belgeler resmi kayıt ve evrak niteliğindedir.</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
            </a:r>
            <a:br>
              <a:rPr lang="tr-TR" dirty="0" smtClean="0"/>
            </a:br>
            <a:r>
              <a:rPr lang="tr-TR" dirty="0" smtClean="0"/>
              <a:t/>
            </a:r>
            <a:br>
              <a:rPr lang="tr-TR" dirty="0" smtClean="0"/>
            </a:br>
            <a:endParaRPr lang="tr-TR" dirty="0"/>
          </a:p>
        </p:txBody>
      </p:sp>
      <p:pic>
        <p:nvPicPr>
          <p:cNvPr id="7" name="6 İçerik Yer Tutucusu" descr="4550010432.jpg"/>
          <p:cNvPicPr>
            <a:picLocks noGrp="1" noChangeAspect="1"/>
          </p:cNvPicPr>
          <p:nvPr>
            <p:ph idx="1"/>
          </p:nvPr>
        </p:nvPicPr>
        <p:blipFill>
          <a:blip r:embed="rId2"/>
          <a:stretch>
            <a:fillRect/>
          </a:stretch>
        </p:blipFill>
        <p:spPr>
          <a:xfrm>
            <a:off x="428596" y="1714488"/>
            <a:ext cx="3357586" cy="4714908"/>
          </a:xfrm>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4829196"/>
          </a:xfrm>
        </p:spPr>
        <p:txBody>
          <a:bodyPr>
            <a:normAutofit/>
          </a:bodyPr>
          <a:lstStyle/>
          <a:p>
            <a:r>
              <a:rPr lang="tr-TR" dirty="0" smtClean="0"/>
              <a:t>Kayıtlı kişi sayısı, </a:t>
            </a:r>
          </a:p>
          <a:p>
            <a:r>
              <a:rPr lang="tr-TR" dirty="0" smtClean="0"/>
              <a:t>Yapılan hizmetlerin listesi, </a:t>
            </a:r>
          </a:p>
          <a:p>
            <a:r>
              <a:rPr lang="tr-TR" dirty="0" smtClean="0"/>
              <a:t>Muayene edilen ve sevk edilen hasta sayısı,</a:t>
            </a:r>
          </a:p>
          <a:p>
            <a:r>
              <a:rPr lang="tr-TR" dirty="0" smtClean="0"/>
              <a:t>Kodları ile birlikte konulan teşhisler,</a:t>
            </a:r>
          </a:p>
          <a:p>
            <a:r>
              <a:rPr lang="tr-TR" dirty="0" smtClean="0"/>
              <a:t>Reçete içeriği,</a:t>
            </a:r>
          </a:p>
          <a:p>
            <a:r>
              <a:rPr lang="tr-TR" dirty="0" smtClean="0"/>
              <a:t>Aşılama,gebe ve lohusa izlemi, </a:t>
            </a:r>
          </a:p>
          <a:p>
            <a:r>
              <a:rPr lang="tr-TR" dirty="0" smtClean="0"/>
              <a:t>Bebek ve çocuk izlemi,</a:t>
            </a:r>
          </a:p>
          <a:p>
            <a:r>
              <a:rPr lang="tr-TR" dirty="0" smtClean="0"/>
              <a:t> Aile plânlaması  ve bulaşıcı hastalıklar ile ilgili veriler </a:t>
            </a:r>
          </a:p>
          <a:p>
            <a:r>
              <a:rPr lang="tr-TR" dirty="0" smtClean="0"/>
              <a:t>Bakanlık tarafından belirlenen benzeri veriler evrak kayıt kriterlerine göre belirli aralıklarla düzenli olarak basılı veya elektronik ortamda Bakanlığa bildirilir. </a:t>
            </a:r>
          </a:p>
          <a:p>
            <a:pPr>
              <a:buNone/>
            </a:pPr>
            <a:endParaRPr lang="tr-TR" dirty="0" smtClean="0"/>
          </a:p>
          <a:p>
            <a:pPr>
              <a:buNone/>
            </a:pPr>
            <a:endParaRPr lang="tr-TR" dirty="0" smtClean="0"/>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222.jpg"/>
          <p:cNvPicPr>
            <a:picLocks noGrp="1" noChangeAspect="1"/>
          </p:cNvPicPr>
          <p:nvPr>
            <p:ph idx="1"/>
          </p:nvPr>
        </p:nvPicPr>
        <p:blipFill>
          <a:blip r:embed="rId2"/>
          <a:stretch>
            <a:fillRect/>
          </a:stretch>
        </p:blipFill>
        <p:spPr>
          <a:xfrm>
            <a:off x="2214546" y="2071678"/>
            <a:ext cx="4786346" cy="3786214"/>
          </a:xfrm>
        </p:spPr>
      </p:pic>
      <p:pic>
        <p:nvPicPr>
          <p:cNvPr id="5" name="4 Resim" descr="7280854-medical-report-form-in-doctors-hospital-office-showing-health-concept.jpg"/>
          <p:cNvPicPr>
            <a:picLocks noChangeAspect="1"/>
          </p:cNvPicPr>
          <p:nvPr/>
        </p:nvPicPr>
        <p:blipFill>
          <a:blip r:embed="rId3"/>
          <a:stretch>
            <a:fillRect/>
          </a:stretch>
        </p:blipFill>
        <p:spPr>
          <a:xfrm rot="20282444">
            <a:off x="294157" y="4092717"/>
            <a:ext cx="3340315" cy="2221310"/>
          </a:xfrm>
          <a:prstGeom prst="rect">
            <a:avLst/>
          </a:prstGeom>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Resim" descr="hastanelerde-tablet-pc-donemi.jpg"/>
          <p:cNvPicPr>
            <a:picLocks noChangeAspect="1"/>
          </p:cNvPicPr>
          <p:nvPr/>
        </p:nvPicPr>
        <p:blipFill>
          <a:blip r:embed="rId2"/>
          <a:stretch>
            <a:fillRect/>
          </a:stretch>
        </p:blipFill>
        <p:spPr>
          <a:xfrm>
            <a:off x="0" y="1571612"/>
            <a:ext cx="9144000" cy="5286388"/>
          </a:xfrm>
          <a:prstGeom prst="rect">
            <a:avLst/>
          </a:prstGeom>
        </p:spPr>
      </p:pic>
      <p:sp>
        <p:nvSpPr>
          <p:cNvPr id="15" name="14 Dikdörtgen"/>
          <p:cNvSpPr/>
          <p:nvPr/>
        </p:nvSpPr>
        <p:spPr>
          <a:xfrm>
            <a:off x="214282" y="285728"/>
            <a:ext cx="8929718" cy="1569660"/>
          </a:xfrm>
          <a:prstGeom prst="rect">
            <a:avLst/>
          </a:prstGeom>
        </p:spPr>
        <p:txBody>
          <a:bodyPr wrap="square">
            <a:spAutoFit/>
          </a:bodyPr>
          <a:lstStyle/>
          <a:p>
            <a:r>
              <a:rPr lang="tr-TR" sz="3200" dirty="0" smtClean="0">
                <a:solidFill>
                  <a:schemeClr val="bg1"/>
                </a:solidFill>
              </a:rPr>
              <a:t>Aile hekimlerinin ve aile sağlığı elemanlarının kendileri ile ilgili kayıtları müdürlükte tutulur. </a:t>
            </a:r>
            <a:br>
              <a:rPr lang="tr-TR" sz="3200" dirty="0" smtClean="0">
                <a:solidFill>
                  <a:schemeClr val="bg1"/>
                </a:solidFill>
              </a:rPr>
            </a:br>
            <a:endParaRPr lang="tr-TR" sz="3200" dirty="0">
              <a:solidFill>
                <a:schemeClr val="bg1"/>
              </a:solidFill>
            </a:endParaRPr>
          </a:p>
        </p:txBody>
      </p: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Kayıtların Tutulma Şekli ve Muhafazası </a:t>
            </a:r>
            <a:br>
              <a:rPr lang="tr-TR" dirty="0" smtClean="0"/>
            </a:br>
            <a:endParaRPr lang="tr-TR" dirty="0"/>
          </a:p>
        </p:txBody>
      </p:sp>
      <p:sp>
        <p:nvSpPr>
          <p:cNvPr id="3" name="2 İçerik Yer Tutucusu"/>
          <p:cNvSpPr>
            <a:spLocks noGrp="1"/>
          </p:cNvSpPr>
          <p:nvPr>
            <p:ph idx="1"/>
          </p:nvPr>
        </p:nvSpPr>
        <p:spPr>
          <a:xfrm>
            <a:off x="457200" y="1600200"/>
            <a:ext cx="8229600" cy="5043510"/>
          </a:xfrm>
        </p:spPr>
        <p:txBody>
          <a:bodyPr>
            <a:normAutofit/>
          </a:bodyPr>
          <a:lstStyle/>
          <a:p>
            <a:pPr marL="457200" indent="-457200">
              <a:buFont typeface="+mj-lt"/>
              <a:buAutoNum type="arabicPeriod"/>
            </a:pPr>
            <a:r>
              <a:rPr lang="tr-TR" dirty="0" smtClean="0"/>
              <a:t>Aile hekimi kendisine kayıtlı kişilerin kişisel sağlık dosyalarını tutmakla yükümlüdür. Kayıtların güvenliği ve mahremiyeti aile hekiminin sorumluluğundadır. </a:t>
            </a:r>
          </a:p>
          <a:p>
            <a:pPr marL="457200" indent="-457200">
              <a:buFont typeface="+mj-lt"/>
              <a:buAutoNum type="arabicPeriod"/>
            </a:pPr>
            <a:r>
              <a:rPr lang="tr-TR" dirty="0" smtClean="0"/>
              <a:t>Denetim sırasında talep edilmesi halinde, aile hekimi hasta haklarına riayet etmek suretiyle kendisine kayıtlı kişilerin dosyalarını göstermek zorundadır. </a:t>
            </a:r>
          </a:p>
          <a:p>
            <a:pPr marL="457200" indent="-457200">
              <a:buFont typeface="+mj-lt"/>
              <a:buAutoNum type="arabicPeriod"/>
            </a:pPr>
            <a:r>
              <a:rPr lang="tr-TR" dirty="0" smtClean="0"/>
              <a:t>Kişi, kendisi ile ilgili tutulan kayıtların bir nüshasını aile hekiminden talep edebilir. </a:t>
            </a:r>
          </a:p>
        </p:txBody>
      </p:sp>
      <p:pic>
        <p:nvPicPr>
          <p:cNvPr id="5" name="4 Resim" descr="form.JPG"/>
          <p:cNvPicPr>
            <a:picLocks noChangeAspect="1"/>
          </p:cNvPicPr>
          <p:nvPr/>
        </p:nvPicPr>
        <p:blipFill>
          <a:blip r:embed="rId2" cstate="print"/>
          <a:stretch>
            <a:fillRect/>
          </a:stretch>
        </p:blipFill>
        <p:spPr>
          <a:xfrm>
            <a:off x="2786050" y="4737850"/>
            <a:ext cx="3655964" cy="2120150"/>
          </a:xfrm>
          <a:prstGeom prst="rect">
            <a:avLst/>
          </a:prstGeom>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229600" cy="4614882"/>
          </a:xfrm>
        </p:spPr>
        <p:txBody>
          <a:bodyPr/>
          <a:lstStyle/>
          <a:p>
            <a:pPr marL="457200" indent="-457200">
              <a:buAutoNum type="arabicPeriod" startAt="4"/>
            </a:pPr>
            <a:r>
              <a:rPr lang="tr-TR" dirty="0" smtClean="0"/>
              <a:t>Aile hekimlerinin, lisans hakları Bakanlığa ait olan veya Bakanlıkça belirlenip ilan edilen, standartlara haiz bir aile hekimliği bilgi sistemi yazılımı kullanmaları şarttır. </a:t>
            </a:r>
          </a:p>
          <a:p>
            <a:pPr marL="457200" indent="-457200">
              <a:buAutoNum type="arabicPeriod" startAt="4"/>
            </a:pPr>
            <a:r>
              <a:rPr lang="tr-TR" dirty="0" smtClean="0"/>
              <a:t>Aile hekimleri, bakmakla yükümlü olduğu vatandaşlara ait bilgi sisteminde tuttuğu tüm verilerin ilgili mevzuatı çerçevesinde gizliğini, bütünlüğünü, güvenliğini ve mahremiyetini sağlamakla yükümlüdür. </a:t>
            </a:r>
            <a:br>
              <a:rPr lang="tr-TR" dirty="0" smtClean="0"/>
            </a:br>
            <a:endParaRPr lang="tr-TR" dirty="0" smtClean="0"/>
          </a:p>
          <a:p>
            <a:pPr marL="457200" indent="-457200">
              <a:buNone/>
            </a:pPr>
            <a:endParaRPr lang="tr-TR" dirty="0"/>
          </a:p>
        </p:txBody>
      </p:sp>
      <p:pic>
        <p:nvPicPr>
          <p:cNvPr id="4" name="3 Resim" descr="hastakabul.jpg"/>
          <p:cNvPicPr>
            <a:picLocks noChangeAspect="1"/>
          </p:cNvPicPr>
          <p:nvPr/>
        </p:nvPicPr>
        <p:blipFill>
          <a:blip r:embed="rId2"/>
          <a:stretch>
            <a:fillRect/>
          </a:stretch>
        </p:blipFill>
        <p:spPr>
          <a:xfrm>
            <a:off x="571472" y="4429132"/>
            <a:ext cx="8143932" cy="2071702"/>
          </a:xfrm>
          <a:prstGeom prst="rect">
            <a:avLst/>
          </a:prstGeom>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600200"/>
            <a:ext cx="8229600" cy="4757758"/>
          </a:xfrm>
        </p:spPr>
        <p:txBody>
          <a:bodyPr>
            <a:normAutofit/>
          </a:bodyPr>
          <a:lstStyle/>
          <a:p>
            <a:pPr marL="457200" indent="-457200">
              <a:buAutoNum type="arabicPeriod" startAt="6"/>
            </a:pPr>
            <a:r>
              <a:rPr lang="tr-TR" dirty="0" smtClean="0"/>
              <a:t>Herhangi bir vatandaşa ait kişisel veriler ile kişisel sağlık verileri, müdürlük ya da Bakanlık haricindeki herhangi bir kayıt ortamında (bilgisayar, hard disk, CD, DVD, yazılı doküman gibi) yüklenici firma tarafından kaydedilemez. Bu durumun tespiti halinde bu yazılımın kullanımı iptal edilir. </a:t>
            </a:r>
          </a:p>
          <a:p>
            <a:pPr marL="457200" indent="-457200">
              <a:buNone/>
            </a:pPr>
            <a:r>
              <a:rPr lang="tr-TR" dirty="0" smtClean="0"/>
              <a:t/>
            </a:r>
            <a:br>
              <a:rPr lang="tr-TR" dirty="0" smtClean="0"/>
            </a:br>
            <a:endParaRPr lang="tr-TR" dirty="0"/>
          </a:p>
        </p:txBody>
      </p:sp>
      <p:pic>
        <p:nvPicPr>
          <p:cNvPr id="5" name="4 Resim" descr="7280854-medical-report-form-in-doctors-hospital-office-showing-health-concept.jpg"/>
          <p:cNvPicPr>
            <a:picLocks noChangeAspect="1"/>
          </p:cNvPicPr>
          <p:nvPr/>
        </p:nvPicPr>
        <p:blipFill>
          <a:blip r:embed="rId2"/>
          <a:stretch>
            <a:fillRect/>
          </a:stretch>
        </p:blipFill>
        <p:spPr>
          <a:xfrm>
            <a:off x="500034" y="3929066"/>
            <a:ext cx="4143404" cy="2533650"/>
          </a:xfrm>
          <a:prstGeom prst="rect">
            <a:avLst/>
          </a:prstGeom>
        </p:spPr>
      </p:pic>
      <p:pic>
        <p:nvPicPr>
          <p:cNvPr id="6" name="5 Resim" descr="p-form.jpg"/>
          <p:cNvPicPr>
            <a:picLocks noChangeAspect="1"/>
          </p:cNvPicPr>
          <p:nvPr/>
        </p:nvPicPr>
        <p:blipFill>
          <a:blip r:embed="rId3" cstate="print"/>
          <a:stretch>
            <a:fillRect/>
          </a:stretch>
        </p:blipFill>
        <p:spPr>
          <a:xfrm>
            <a:off x="4643438" y="3929066"/>
            <a:ext cx="4000496" cy="2571768"/>
          </a:xfrm>
          <a:prstGeom prst="rect">
            <a:avLst/>
          </a:prstGeom>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sz="1800" dirty="0" smtClean="0">
                <a:solidFill>
                  <a:schemeClr val="accent1"/>
                </a:solidFill>
              </a:rPr>
              <a:t>7.</a:t>
            </a:r>
            <a:r>
              <a:rPr lang="tr-TR" sz="2000" dirty="0" smtClean="0">
                <a:solidFill>
                  <a:schemeClr val="accent1"/>
                </a:solidFill>
              </a:rPr>
              <a:t>	</a:t>
            </a:r>
            <a:r>
              <a:rPr lang="tr-TR" dirty="0" smtClean="0"/>
              <a:t>Aile hekimliği bilgi sistemi ekranlarında hiçbir surette kişi, ürün ya da hizmet reklamına yer verilemez, hiçbir ürün ya da hizmetin satışı ve satışını teşvik edici yönlendirmeler yapılamaz. </a:t>
            </a:r>
            <a:br>
              <a:rPr lang="tr-TR" dirty="0" smtClean="0"/>
            </a:br>
            <a:r>
              <a:rPr lang="tr-TR" dirty="0" smtClean="0"/>
              <a:t/>
            </a:r>
            <a:br>
              <a:rPr lang="tr-TR" dirty="0" smtClean="0"/>
            </a:br>
            <a:endParaRPr lang="tr-TR" dirty="0"/>
          </a:p>
        </p:txBody>
      </p:sp>
      <p:pic>
        <p:nvPicPr>
          <p:cNvPr id="6" name="5 Resim" descr="C-Users-emily.mckenzie-Desktop-MED3OOO-Emilys-Files-Images-Photos-43.jpg"/>
          <p:cNvPicPr>
            <a:picLocks noChangeAspect="1"/>
          </p:cNvPicPr>
          <p:nvPr/>
        </p:nvPicPr>
        <p:blipFill>
          <a:blip r:embed="rId2"/>
          <a:stretch>
            <a:fillRect/>
          </a:stretch>
        </p:blipFill>
        <p:spPr>
          <a:xfrm>
            <a:off x="1714480" y="3286124"/>
            <a:ext cx="5500726" cy="3000396"/>
          </a:xfrm>
          <a:prstGeom prst="rect">
            <a:avLst/>
          </a:prstGeom>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342</Words>
  <Application>Microsoft Office PowerPoint</Application>
  <PresentationFormat>Ekran Gösterisi (4:3)</PresentationFormat>
  <Paragraphs>46</Paragraphs>
  <Slides>14</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14</vt:i4>
      </vt:variant>
    </vt:vector>
  </HeadingPairs>
  <TitlesOfParts>
    <vt:vector size="24" baseType="lpstr">
      <vt:lpstr>Algerian</vt:lpstr>
      <vt:lpstr>Arial</vt:lpstr>
      <vt:lpstr>Bodoni MT Condensed</vt:lpstr>
      <vt:lpstr>Calibri</vt:lpstr>
      <vt:lpstr>Courier New</vt:lpstr>
      <vt:lpstr>Franklin Gothic Book</vt:lpstr>
      <vt:lpstr>MV Boli</vt:lpstr>
      <vt:lpstr>Times New Roman</vt:lpstr>
      <vt:lpstr>Wingdings</vt:lpstr>
      <vt:lpstr>Decatur</vt:lpstr>
      <vt:lpstr>BİRİNCİ BASAMAK SAĞLIK HİZMETLERİNDE TUTULAN KAYITLAR</vt:lpstr>
      <vt:lpstr>Tutulacak Kayıtlar </vt:lpstr>
      <vt:lpstr>PowerPoint Sunusu</vt:lpstr>
      <vt:lpstr>PowerPoint Sunusu</vt:lpstr>
      <vt:lpstr>PowerPoint Sunusu</vt:lpstr>
      <vt:lpstr> Kayıtların Tutulma Şekli ve Muhafazası  </vt:lpstr>
      <vt:lpstr>PowerPoint Sunusu</vt:lpstr>
      <vt:lpstr>PowerPoint Sunusu</vt:lpstr>
      <vt:lpstr>PowerPoint Sunusu</vt:lpstr>
      <vt:lpstr>Kayıtların Devri </vt:lpstr>
      <vt:lpstr>PowerPoint Sunusu</vt:lpstr>
      <vt:lpstr> Denetim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ÜNİVERSİESİ  SAĞLIK HİZMETLERİ MESLEK YÜKSEK OKULU   Tıbbi Dokümantasyon ve Sekreterlik  Programı</dc:title>
  <dc:creator>pc</dc:creator>
  <cp:lastModifiedBy>Zeynep Köksal</cp:lastModifiedBy>
  <cp:revision>25</cp:revision>
  <dcterms:created xsi:type="dcterms:W3CDTF">2012-10-07T17:13:15Z</dcterms:created>
  <dcterms:modified xsi:type="dcterms:W3CDTF">2018-02-11T13:20:02Z</dcterms:modified>
</cp:coreProperties>
</file>