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913E1-A560-2A45-8B98-9E0A5BF9F30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E5DA9-8096-0A47-975C-94FB618507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57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6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84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5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8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09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39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7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2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15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49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13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4AE53-4DB5-134A-9F70-7288AF69C950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F4516-2E79-8044-895A-F20B51C969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14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TUTUM BELGESİ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x-none" sz="3000"/>
              <a:t>1.Toplumsal cinsiyet eşitliğine ilişkin farkındalığı arttırmak amacıyla çalışmalar yapmak,</a:t>
            </a:r>
          </a:p>
          <a:p>
            <a:pPr eaLnBrk="1" hangingPunct="1">
              <a:lnSpc>
                <a:spcPct val="90000"/>
              </a:lnSpc>
            </a:pPr>
            <a:r>
              <a:rPr lang="x-none" altLang="x-none" sz="3000"/>
              <a:t> </a:t>
            </a:r>
            <a:endParaRPr lang="tr-TR" altLang="x-none" sz="3000"/>
          </a:p>
          <a:p>
            <a:pPr eaLnBrk="1" hangingPunct="1">
              <a:lnSpc>
                <a:spcPct val="90000"/>
              </a:lnSpc>
            </a:pPr>
            <a:r>
              <a:rPr lang="x-none" altLang="x-none" sz="3000"/>
              <a:t>2.“Toplumsal Cinsiyet Eşitliği” dersinin aynı veya farklı bir adla yetkili kurullarınca alınacak karar doğrultusunda </a:t>
            </a:r>
            <a:r>
              <a:rPr lang="tr-TR" altLang="x-none" sz="3000"/>
              <a:t>programlarında </a:t>
            </a:r>
            <a:r>
              <a:rPr lang="x-none" altLang="x-none" sz="3000" b="1"/>
              <a:t>zorunlu veya seçmeli ders </a:t>
            </a:r>
            <a:r>
              <a:rPr lang="x-none" altLang="x-none" sz="3000"/>
              <a:t>şeklinde yer almasını ya da buna ilişkin bilgilendirici çalışmalar</a:t>
            </a:r>
            <a:r>
              <a:rPr lang="tr-TR" altLang="x-none" sz="3000"/>
              <a:t>ın</a:t>
            </a:r>
            <a:r>
              <a:rPr lang="x-none" altLang="x-none" sz="3000"/>
              <a:t> yapılmasını sağl</a:t>
            </a:r>
            <a:r>
              <a:rPr lang="tr-TR" altLang="x-none" sz="3000"/>
              <a:t>amak,</a:t>
            </a:r>
            <a:r>
              <a:rPr lang="x-none" altLang="x-none" sz="3000"/>
              <a:t>	</a:t>
            </a:r>
            <a:endParaRPr lang="tr-TR" altLang="x-none" sz="3000"/>
          </a:p>
          <a:p>
            <a:pPr eaLnBrk="1" hangingPunct="1">
              <a:lnSpc>
                <a:spcPct val="90000"/>
              </a:lnSpc>
            </a:pPr>
            <a:r>
              <a:rPr lang="x-none" altLang="x-none" sz="3000"/>
              <a:t> </a:t>
            </a:r>
            <a:endParaRPr lang="tr-TR" altLang="x-none" sz="3000"/>
          </a:p>
          <a:p>
            <a:pPr eaLnBrk="1" hangingPunct="1">
              <a:lnSpc>
                <a:spcPct val="90000"/>
              </a:lnSpc>
            </a:pPr>
            <a:endParaRPr lang="tr-TR" altLang="x-none" sz="3000"/>
          </a:p>
        </p:txBody>
      </p:sp>
    </p:spTree>
    <p:extLst>
      <p:ext uri="{BB962C8B-B14F-4D97-AF65-F5344CB8AC3E}">
        <p14:creationId xmlns:p14="http://schemas.microsoft.com/office/powerpoint/2010/main" val="1940395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TUTUM BELGESİ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x-none" altLang="x-none" sz="2700"/>
              <a:t>3. Y</a:t>
            </a:r>
            <a:r>
              <a:rPr lang="tr-TR" altLang="x-none" sz="2700"/>
              <a:t>erleşkelerde</a:t>
            </a:r>
            <a:r>
              <a:rPr lang="x-none" altLang="x-none" sz="2700"/>
              <a:t> güvenli yaşamın sağlanması için cinsel taciz ve cinsel saldırıyla ilgili bilgilendirme, ulaşılabilir başvuru yerleri ve </a:t>
            </a:r>
            <a:r>
              <a:rPr lang="tr-TR" altLang="x-none" sz="2700"/>
              <a:t>diğer</a:t>
            </a:r>
            <a:r>
              <a:rPr lang="x-none" altLang="x-none" sz="2700"/>
              <a:t> gerekleri (aydınlatma, ulaşım vb) yerine getirme</a:t>
            </a:r>
            <a:r>
              <a:rPr lang="tr-TR" altLang="x-none" sz="2700"/>
              <a:t>k,  </a:t>
            </a:r>
          </a:p>
          <a:p>
            <a:pPr algn="just" eaLnBrk="1" hangingPunct="1">
              <a:lnSpc>
                <a:spcPct val="90000"/>
              </a:lnSpc>
            </a:pPr>
            <a:endParaRPr lang="tr-TR" altLang="x-none" sz="2700"/>
          </a:p>
          <a:p>
            <a:pPr algn="just" eaLnBrk="1" hangingPunct="1">
              <a:lnSpc>
                <a:spcPct val="90000"/>
              </a:lnSpc>
            </a:pPr>
            <a:r>
              <a:rPr lang="x-none" altLang="x-none" sz="2700"/>
              <a:t>4.Yönetici</a:t>
            </a:r>
            <a:r>
              <a:rPr lang="tr-TR" altLang="x-none" sz="2700"/>
              <a:t>lerin</a:t>
            </a:r>
            <a:r>
              <a:rPr lang="x-none" altLang="x-none" sz="2700"/>
              <a:t>, akademik ve idari personelin </a:t>
            </a:r>
            <a:r>
              <a:rPr lang="tr-TR" altLang="x-none" sz="2700"/>
              <a:t> ve öğrencilerin </a:t>
            </a:r>
            <a:r>
              <a:rPr lang="x-none" altLang="x-none" sz="2700"/>
              <a:t>toplumsal cinsiyet eşitliğine ilişkin eğitimler almalarını sağlayıcı çalışmalar</a:t>
            </a:r>
            <a:r>
              <a:rPr lang="tr-TR" altLang="x-none" sz="2700"/>
              <a:t>ı teşvik etmek,</a:t>
            </a:r>
          </a:p>
          <a:p>
            <a:pPr algn="just" eaLnBrk="1" hangingPunct="1">
              <a:lnSpc>
                <a:spcPct val="90000"/>
              </a:lnSpc>
              <a:buFont typeface="Arial" charset="-94"/>
              <a:buNone/>
            </a:pPr>
            <a:r>
              <a:rPr lang="x-none" altLang="x-none" sz="2700"/>
              <a:t> </a:t>
            </a:r>
            <a:endParaRPr lang="tr-TR" altLang="x-none" sz="2700"/>
          </a:p>
          <a:p>
            <a:pPr algn="just" eaLnBrk="1" hangingPunct="1">
              <a:lnSpc>
                <a:spcPct val="90000"/>
              </a:lnSpc>
            </a:pPr>
            <a:r>
              <a:rPr lang="x-none" altLang="x-none" sz="2700"/>
              <a:t>5.</a:t>
            </a:r>
            <a:r>
              <a:rPr lang="tr-TR" altLang="x-none" sz="2700"/>
              <a:t>T</a:t>
            </a:r>
            <a:r>
              <a:rPr lang="x-none" altLang="x-none" sz="2700"/>
              <a:t>oplumsal cinsiyet eşitliğini izlemeye ilişkin çalışmalarda bulu</a:t>
            </a:r>
            <a:r>
              <a:rPr lang="tr-TR" altLang="x-none" sz="2700"/>
              <a:t>nmak,</a:t>
            </a:r>
          </a:p>
          <a:p>
            <a:pPr eaLnBrk="1" hangingPunct="1">
              <a:lnSpc>
                <a:spcPct val="90000"/>
              </a:lnSpc>
            </a:pPr>
            <a:endParaRPr lang="tr-TR" altLang="x-none" sz="2700"/>
          </a:p>
        </p:txBody>
      </p:sp>
    </p:spTree>
    <p:extLst>
      <p:ext uri="{BB962C8B-B14F-4D97-AF65-F5344CB8AC3E}">
        <p14:creationId xmlns:p14="http://schemas.microsoft.com/office/powerpoint/2010/main" val="79908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TUTUM BELGESİ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x-none" altLang="x-none" sz="3000"/>
              <a:t>6. Bu amaçları yerine getirmede işbirliği içinde çalışacak olan Üniversitelerdeki Kadın Sorunları Araştırma ve Uygulama Merkezleri</a:t>
            </a:r>
            <a:r>
              <a:rPr lang="tr-TR" altLang="x-none" sz="3000"/>
              <a:t> ve benzeri birimler ile SKS daire başkanlıklarının</a:t>
            </a:r>
            <a:r>
              <a:rPr lang="x-none" altLang="x-none" sz="3000"/>
              <a:t> çalışma biçimi ve işlevselliklerinin güçlendirilmesini sağlayıcı çalışmalarda bulun</a:t>
            </a:r>
            <a:r>
              <a:rPr lang="tr-TR" altLang="x-none" sz="3000"/>
              <a:t>mak,</a:t>
            </a:r>
          </a:p>
          <a:p>
            <a:pPr algn="just" eaLnBrk="1" hangingPunct="1"/>
            <a:r>
              <a:rPr lang="tr-TR" altLang="x-none" sz="3000"/>
              <a:t> </a:t>
            </a:r>
          </a:p>
          <a:p>
            <a:pPr algn="just" eaLnBrk="1" hangingPunct="1"/>
            <a:r>
              <a:rPr lang="tr-TR" altLang="x-none" sz="3000"/>
              <a:t>7. B</a:t>
            </a:r>
            <a:r>
              <a:rPr lang="x-none" altLang="x-none" sz="3000"/>
              <a:t>u merkezlerin  </a:t>
            </a:r>
            <a:r>
              <a:rPr lang="tr-TR" altLang="x-none" sz="3000"/>
              <a:t>bulunmadığı</a:t>
            </a:r>
            <a:r>
              <a:rPr lang="x-none" altLang="x-none" sz="3000"/>
              <a:t> üniversitelerde </a:t>
            </a:r>
            <a:r>
              <a:rPr lang="tr-TR" altLang="x-none" sz="3000"/>
              <a:t>kurulmalarını</a:t>
            </a:r>
            <a:r>
              <a:rPr lang="x-none" altLang="x-none" sz="3000"/>
              <a:t> teşvik e</a:t>
            </a:r>
            <a:r>
              <a:rPr lang="tr-TR" altLang="x-none" sz="3000"/>
              <a:t>tmek.</a:t>
            </a:r>
          </a:p>
          <a:p>
            <a:pPr eaLnBrk="1" hangingPunct="1"/>
            <a:endParaRPr lang="tr-TR" altLang="x-none" sz="3000"/>
          </a:p>
        </p:txBody>
      </p:sp>
    </p:spTree>
    <p:extLst>
      <p:ext uri="{BB962C8B-B14F-4D97-AF65-F5344CB8AC3E}">
        <p14:creationId xmlns:p14="http://schemas.microsoft.com/office/powerpoint/2010/main" val="193863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Macintosh PowerPoint</Application>
  <PresentationFormat>Geniş Ekran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Teması</vt:lpstr>
      <vt:lpstr>TUTUM BELGESİ</vt:lpstr>
      <vt:lpstr>TUTUM BELGESİ</vt:lpstr>
      <vt:lpstr>TUTUM BELGESİ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TUTUM BELGESİ</dc:title>
  <dc:creator>Gülriz Uygur</dc:creator>
  <cp:lastModifiedBy>Gülriz Uygur</cp:lastModifiedBy>
  <cp:revision>1</cp:revision>
  <dcterms:created xsi:type="dcterms:W3CDTF">2017-11-26T18:50:35Z</dcterms:created>
  <dcterms:modified xsi:type="dcterms:W3CDTF">2017-11-26T18:51:36Z</dcterms:modified>
</cp:coreProperties>
</file>