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9" r:id="rId2"/>
    <p:sldId id="400" r:id="rId3"/>
    <p:sldId id="396" r:id="rId4"/>
    <p:sldId id="399" r:id="rId5"/>
    <p:sldId id="398" r:id="rId6"/>
    <p:sldId id="370" r:id="rId7"/>
    <p:sldId id="371" r:id="rId8"/>
    <p:sldId id="372" r:id="rId9"/>
    <p:sldId id="373" r:id="rId10"/>
    <p:sldId id="374" r:id="rId11"/>
    <p:sldId id="375" r:id="rId12"/>
    <p:sldId id="376" r:id="rId13"/>
    <p:sldId id="377" r:id="rId14"/>
    <p:sldId id="378" r:id="rId15"/>
    <p:sldId id="379" r:id="rId16"/>
    <p:sldId id="380" r:id="rId17"/>
    <p:sldId id="313"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94660"/>
  </p:normalViewPr>
  <p:slideViewPr>
    <p:cSldViewPr snapToGrid="0">
      <p:cViewPr varScale="1">
        <p:scale>
          <a:sx n="114" d="100"/>
          <a:sy n="114" d="100"/>
        </p:scale>
        <p:origin x="675" y="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a:t>Asıl başlık stilini düzenlemek için tıklayın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6F0CFE92-5396-4DB0-913F-977A3BD17EE2}" type="datetimeFigureOut">
              <a:rPr lang="tr-TR" smtClean="0"/>
              <a:t>13.11.2018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3389682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0CFE92-5396-4DB0-913F-977A3BD17EE2}" type="datetimeFigureOut">
              <a:rPr lang="tr-TR" smtClean="0"/>
              <a:t>13.11.2018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957879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0CFE92-5396-4DB0-913F-977A3BD17EE2}" type="datetimeFigureOut">
              <a:rPr lang="tr-TR" smtClean="0"/>
              <a:t>13.11.2018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36649074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D04B4B1-5120-4ADF-B474-4D4DF482FF22}"/>
              </a:ext>
            </a:extLst>
          </p:cNvPr>
          <p:cNvSpPr>
            <a:spLocks noGrp="1"/>
          </p:cNvSpPr>
          <p:nvPr>
            <p:ph type="title"/>
          </p:nvPr>
        </p:nvSpPr>
        <p:spPr>
          <a:xfrm>
            <a:off x="457200" y="274638"/>
            <a:ext cx="8229600" cy="1143000"/>
          </a:xfrm>
        </p:spPr>
        <p:txBody>
          <a:bodyPr/>
          <a:lstStyle/>
          <a:p>
            <a:r>
              <a:rPr lang="tr-TR"/>
              <a:t>Asıl başlık stilini düzenlemek için tıklayın</a:t>
            </a:r>
          </a:p>
        </p:txBody>
      </p:sp>
      <p:sp>
        <p:nvSpPr>
          <p:cNvPr id="3" name="Tablo Yer Tutucusu 2">
            <a:extLst>
              <a:ext uri="{FF2B5EF4-FFF2-40B4-BE49-F238E27FC236}">
                <a16:creationId xmlns:a16="http://schemas.microsoft.com/office/drawing/2014/main" id="{0D39E11A-A991-4B78-8266-825AD1BEA449}"/>
              </a:ext>
            </a:extLst>
          </p:cNvPr>
          <p:cNvSpPr>
            <a:spLocks noGrp="1"/>
          </p:cNvSpPr>
          <p:nvPr>
            <p:ph type="tbl" idx="1"/>
          </p:nvPr>
        </p:nvSpPr>
        <p:spPr>
          <a:xfrm>
            <a:off x="457200" y="1600200"/>
            <a:ext cx="8229600" cy="4525963"/>
          </a:xfrm>
        </p:spPr>
        <p:txBody>
          <a:bodyPr/>
          <a:lstStyle/>
          <a:p>
            <a:endParaRPr lang="tr-TR"/>
          </a:p>
        </p:txBody>
      </p:sp>
      <p:sp>
        <p:nvSpPr>
          <p:cNvPr id="4" name="Veri Yer Tutucusu 3">
            <a:extLst>
              <a:ext uri="{FF2B5EF4-FFF2-40B4-BE49-F238E27FC236}">
                <a16:creationId xmlns:a16="http://schemas.microsoft.com/office/drawing/2014/main" id="{7ED90C3B-DA10-4665-9517-614001FC5508}"/>
              </a:ext>
            </a:extLst>
          </p:cNvPr>
          <p:cNvSpPr>
            <a:spLocks noGrp="1"/>
          </p:cNvSpPr>
          <p:nvPr>
            <p:ph type="dt" sz="half" idx="10"/>
          </p:nvPr>
        </p:nvSpPr>
        <p:spPr>
          <a:xfrm>
            <a:off x="457200" y="6245225"/>
            <a:ext cx="2133600" cy="476250"/>
          </a:xfrm>
        </p:spPr>
        <p:txBody>
          <a:bodyPr/>
          <a:lstStyle>
            <a:lvl1pPr>
              <a:defRPr/>
            </a:lvl1pPr>
          </a:lstStyle>
          <a:p>
            <a:endParaRPr lang="tr-TR" altLang="en-US"/>
          </a:p>
        </p:txBody>
      </p:sp>
      <p:sp>
        <p:nvSpPr>
          <p:cNvPr id="5" name="Alt Bilgi Yer Tutucusu 4">
            <a:extLst>
              <a:ext uri="{FF2B5EF4-FFF2-40B4-BE49-F238E27FC236}">
                <a16:creationId xmlns:a16="http://schemas.microsoft.com/office/drawing/2014/main" id="{84686458-1890-4F85-A7D9-90C71628376F}"/>
              </a:ext>
            </a:extLst>
          </p:cNvPr>
          <p:cNvSpPr>
            <a:spLocks noGrp="1"/>
          </p:cNvSpPr>
          <p:nvPr>
            <p:ph type="ftr" sz="quarter" idx="11"/>
          </p:nvPr>
        </p:nvSpPr>
        <p:spPr>
          <a:xfrm>
            <a:off x="3124200" y="6245225"/>
            <a:ext cx="2895600" cy="476250"/>
          </a:xfrm>
        </p:spPr>
        <p:txBody>
          <a:bodyPr/>
          <a:lstStyle>
            <a:lvl1pPr>
              <a:defRPr/>
            </a:lvl1pPr>
          </a:lstStyle>
          <a:p>
            <a:endParaRPr lang="tr-TR" altLang="en-US"/>
          </a:p>
        </p:txBody>
      </p:sp>
      <p:sp>
        <p:nvSpPr>
          <p:cNvPr id="6" name="Slayt Numarası Yer Tutucusu 5">
            <a:extLst>
              <a:ext uri="{FF2B5EF4-FFF2-40B4-BE49-F238E27FC236}">
                <a16:creationId xmlns:a16="http://schemas.microsoft.com/office/drawing/2014/main" id="{8BBA5065-52F0-453B-9899-B43A57D8F9E9}"/>
              </a:ext>
            </a:extLst>
          </p:cNvPr>
          <p:cNvSpPr>
            <a:spLocks noGrp="1"/>
          </p:cNvSpPr>
          <p:nvPr>
            <p:ph type="sldNum" sz="quarter" idx="12"/>
          </p:nvPr>
        </p:nvSpPr>
        <p:spPr>
          <a:xfrm>
            <a:off x="6553200" y="6245225"/>
            <a:ext cx="2133600" cy="476250"/>
          </a:xfrm>
        </p:spPr>
        <p:txBody>
          <a:bodyPr/>
          <a:lstStyle>
            <a:lvl1pPr>
              <a:defRPr/>
            </a:lvl1pPr>
          </a:lstStyle>
          <a:p>
            <a:fld id="{CDCA2BED-C83B-4BD7-962C-250D5AA796E7}" type="slidenum">
              <a:rPr lang="tr-TR" altLang="en-US"/>
              <a:pPr/>
              <a:t>‹#›</a:t>
            </a:fld>
            <a:endParaRPr lang="tr-TR" altLang="en-US"/>
          </a:p>
        </p:txBody>
      </p:sp>
    </p:spTree>
    <p:extLst>
      <p:ext uri="{BB962C8B-B14F-4D97-AF65-F5344CB8AC3E}">
        <p14:creationId xmlns:p14="http://schemas.microsoft.com/office/powerpoint/2010/main" val="3384624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F0CFE92-5396-4DB0-913F-977A3BD17EE2}" type="datetimeFigureOut">
              <a:rPr lang="tr-TR" smtClean="0"/>
              <a:t>13.11.2018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2330602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6F0CFE92-5396-4DB0-913F-977A3BD17EE2}" type="datetimeFigureOut">
              <a:rPr lang="tr-TR" smtClean="0"/>
              <a:t>13.11.2018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4197523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F0CFE92-5396-4DB0-913F-977A3BD17EE2}" type="datetimeFigureOut">
              <a:rPr lang="tr-TR" smtClean="0"/>
              <a:t>13.11.2018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857229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F0CFE92-5396-4DB0-913F-977A3BD17EE2}" type="datetimeFigureOut">
              <a:rPr lang="tr-TR" smtClean="0"/>
              <a:t>13.11.2018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2428553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F0CFE92-5396-4DB0-913F-977A3BD17EE2}" type="datetimeFigureOut">
              <a:rPr lang="tr-TR" smtClean="0"/>
              <a:t>13.11.2018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1887885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0CFE92-5396-4DB0-913F-977A3BD17EE2}" type="datetimeFigureOut">
              <a:rPr lang="tr-TR" smtClean="0"/>
              <a:t>13.11.2018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3934305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6F0CFE92-5396-4DB0-913F-977A3BD17EE2}" type="datetimeFigureOut">
              <a:rPr lang="tr-TR" smtClean="0"/>
              <a:t>13.11.2018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706921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6F0CFE92-5396-4DB0-913F-977A3BD17EE2}" type="datetimeFigureOut">
              <a:rPr lang="tr-TR" smtClean="0"/>
              <a:t>13.11.2018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018BBF8-3F43-4629-9C0B-78611CA1D6AB}" type="slidenum">
              <a:rPr lang="tr-TR" smtClean="0"/>
              <a:t>‹#›</a:t>
            </a:fld>
            <a:endParaRPr lang="tr-TR"/>
          </a:p>
        </p:txBody>
      </p:sp>
    </p:spTree>
    <p:extLst>
      <p:ext uri="{BB962C8B-B14F-4D97-AF65-F5344CB8AC3E}">
        <p14:creationId xmlns:p14="http://schemas.microsoft.com/office/powerpoint/2010/main" val="1668744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0CFE92-5396-4DB0-913F-977A3BD17EE2}" type="datetimeFigureOut">
              <a:rPr lang="tr-TR" smtClean="0"/>
              <a:t>13.11.2018</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18BBF8-3F43-4629-9C0B-78611CA1D6AB}" type="slidenum">
              <a:rPr lang="tr-TR" smtClean="0"/>
              <a:t>‹#›</a:t>
            </a:fld>
            <a:endParaRPr lang="tr-TR"/>
          </a:p>
        </p:txBody>
      </p:sp>
    </p:spTree>
    <p:extLst>
      <p:ext uri="{BB962C8B-B14F-4D97-AF65-F5344CB8AC3E}">
        <p14:creationId xmlns:p14="http://schemas.microsoft.com/office/powerpoint/2010/main" val="9208838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8.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5.bin"/><Relationship Id="rId4" Type="http://schemas.openxmlformats.org/officeDocument/2006/relationships/image" Target="../media/image10.wmf"/></Relationships>
</file>

<file path=ppt/slides/_rels/slide14.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7.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9.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astro.columbia.edu/~archung/labs/fall2001/lec01_fall01.html" TargetMode="External"/><Relationship Id="rId2" Type="http://schemas.openxmlformats.org/officeDocument/2006/relationships/hyperlink" Target="http://www.physics.hku.hk/~nature/CD/regulare/lectures/chap02.html" TargetMode="External"/><Relationship Id="rId1" Type="http://schemas.openxmlformats.org/officeDocument/2006/relationships/slideLayout" Target="../slideLayouts/slideLayout2.xml"/><Relationship Id="rId6" Type="http://schemas.openxmlformats.org/officeDocument/2006/relationships/hyperlink" Target="http://www.astrologyclub.org/articles/nodes/nodes.htm" TargetMode="External"/><Relationship Id="rId5" Type="http://schemas.openxmlformats.org/officeDocument/2006/relationships/hyperlink" Target="http://www.phy.olemiss.edu/~luca/astr/Topics-Introduction/Eclipses-N.html" TargetMode="External"/><Relationship Id="rId4" Type="http://schemas.openxmlformats.org/officeDocument/2006/relationships/hyperlink" Target="http://www.timezone.com/library/tmachine/tmachine0005" TargetMode="Externa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image" Target="../media/image1.wmf"/></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a:extLst>
              <a:ext uri="{FF2B5EF4-FFF2-40B4-BE49-F238E27FC236}">
                <a16:creationId xmlns:a16="http://schemas.microsoft.com/office/drawing/2014/main" id="{09BF4523-C2CF-4A42-A87D-7FC25FFACE96}"/>
              </a:ext>
            </a:extLst>
          </p:cNvPr>
          <p:cNvSpPr>
            <a:spLocks noGrp="1" noChangeArrowheads="1"/>
          </p:cNvSpPr>
          <p:nvPr>
            <p:ph type="title"/>
          </p:nvPr>
        </p:nvSpPr>
        <p:spPr>
          <a:xfrm>
            <a:off x="1500894" y="100668"/>
            <a:ext cx="6142212" cy="1237377"/>
          </a:xfrm>
          <a:solidFill>
            <a:srgbClr val="A4D1FA"/>
          </a:solidFill>
          <a:ln>
            <a:solidFill>
              <a:srgbClr val="000099"/>
            </a:solidFill>
            <a:miter lim="800000"/>
            <a:headEnd/>
            <a:tailEnd/>
          </a:ln>
        </p:spPr>
        <p:txBody>
          <a:bodyPr vert="horz" lIns="91440" tIns="45720" rIns="91440" bIns="45720" rtlCol="0" anchor="ctr">
            <a:normAutofit/>
          </a:bodyPr>
          <a:lstStyle/>
          <a:p>
            <a:pPr algn="ctr"/>
            <a:r>
              <a:rPr lang="tr-TR" altLang="en-US" sz="2800" b="1" dirty="0">
                <a:solidFill>
                  <a:srgbClr val="000099"/>
                </a:solidFill>
                <a:latin typeface="Times New Roman" panose="02020603050405020304" pitchFamily="18" charset="0"/>
                <a:cs typeface="Times New Roman" panose="02020603050405020304" pitchFamily="18" charset="0"/>
              </a:rPr>
              <a:t>IV. GEZEGENLERİN GÖRÜNEN  HAREKETİ</a:t>
            </a:r>
            <a:r>
              <a:rPr lang="en-US" altLang="en-US" sz="2800" b="1" dirty="0">
                <a:solidFill>
                  <a:srgbClr val="000099"/>
                </a:solidFill>
                <a:latin typeface="Times New Roman" panose="02020603050405020304" pitchFamily="18" charset="0"/>
                <a:cs typeface="Times New Roman" panose="02020603050405020304" pitchFamily="18" charset="0"/>
              </a:rPr>
              <a:t> - I</a:t>
            </a:r>
            <a:endParaRPr lang="tr-TR" altLang="en-US" sz="2800" b="1" dirty="0">
              <a:solidFill>
                <a:srgbClr val="000099"/>
              </a:solidFill>
              <a:latin typeface="Times New Roman" panose="02020603050405020304" pitchFamily="18" charset="0"/>
              <a:cs typeface="Times New Roman" panose="02020603050405020304" pitchFamily="18" charset="0"/>
            </a:endParaRPr>
          </a:p>
        </p:txBody>
      </p:sp>
      <p:sp>
        <p:nvSpPr>
          <p:cNvPr id="154627" name="Rectangle 3">
            <a:extLst>
              <a:ext uri="{FF2B5EF4-FFF2-40B4-BE49-F238E27FC236}">
                <a16:creationId xmlns:a16="http://schemas.microsoft.com/office/drawing/2014/main" id="{CE90DCF0-9452-4E90-BB6D-BBC827FEDDCC}"/>
              </a:ext>
            </a:extLst>
          </p:cNvPr>
          <p:cNvSpPr>
            <a:spLocks noGrp="1" noChangeArrowheads="1"/>
          </p:cNvSpPr>
          <p:nvPr>
            <p:ph type="body" idx="1"/>
          </p:nvPr>
        </p:nvSpPr>
        <p:spPr>
          <a:xfrm>
            <a:off x="628650" y="1518407"/>
            <a:ext cx="7886700" cy="5142452"/>
          </a:xfrm>
        </p:spPr>
        <p:txBody>
          <a:bodyPr>
            <a:normAutofit fontScale="55000" lnSpcReduction="20000"/>
          </a:bodyPr>
          <a:lstStyle/>
          <a:p>
            <a:pPr algn="just">
              <a:lnSpc>
                <a:spcPct val="170000"/>
              </a:lnSpc>
            </a:pPr>
            <a:r>
              <a:rPr lang="tr-TR" altLang="en-US" sz="2500" dirty="0">
                <a:latin typeface="Times New Roman" panose="02020603050405020304" pitchFamily="18" charset="0"/>
                <a:cs typeface="Times New Roman" panose="02020603050405020304" pitchFamily="18" charset="0"/>
              </a:rPr>
              <a:t>Yıldızlar, gökyüzünde işgal ettikleri yerleri her ne kadar saatten saate değiştirseler de bağıl şekillerini muhafaza ederler. Başka bir deyişle yıldızların günlük hareketten başka göze çarpacak kadar büyük özel hareketleri yoktur. Fakat </a:t>
            </a:r>
            <a:r>
              <a:rPr lang="en-US" altLang="en-US" sz="2500" dirty="0">
                <a:latin typeface="Times New Roman" panose="02020603050405020304" pitchFamily="18" charset="0"/>
                <a:cs typeface="Times New Roman" panose="02020603050405020304" pitchFamily="18" charset="0"/>
              </a:rPr>
              <a:t>G</a:t>
            </a:r>
            <a:r>
              <a:rPr lang="tr-TR" altLang="en-US" sz="2500" dirty="0" err="1">
                <a:latin typeface="Times New Roman" panose="02020603050405020304" pitchFamily="18" charset="0"/>
                <a:cs typeface="Times New Roman" panose="02020603050405020304" pitchFamily="18" charset="0"/>
              </a:rPr>
              <a:t>üneş</a:t>
            </a:r>
            <a:r>
              <a:rPr lang="tr-TR" altLang="en-US" sz="2500" dirty="0">
                <a:latin typeface="Times New Roman" panose="02020603050405020304" pitchFamily="18" charset="0"/>
                <a:cs typeface="Times New Roman" panose="02020603050405020304" pitchFamily="18" charset="0"/>
              </a:rPr>
              <a:t>; ve </a:t>
            </a:r>
            <a:r>
              <a:rPr lang="en-US" altLang="en-US" sz="2500" dirty="0">
                <a:latin typeface="Times New Roman" panose="02020603050405020304" pitchFamily="18" charset="0"/>
                <a:cs typeface="Times New Roman" panose="02020603050405020304" pitchFamily="18" charset="0"/>
              </a:rPr>
              <a:t>A</a:t>
            </a:r>
            <a:r>
              <a:rPr lang="tr-TR" altLang="en-US" sz="2500" dirty="0">
                <a:latin typeface="Times New Roman" panose="02020603050405020304" pitchFamily="18" charset="0"/>
                <a:cs typeface="Times New Roman" panose="02020603050405020304" pitchFamily="18" charset="0"/>
              </a:rPr>
              <a:t>y takım yıldız1ar arasında daima doğuya kayarak hareket ederler, yani özel hareketlere sahiptirler. Bu iki gök cisminden başka, gök yüzünde parlak yıldız gibi görünen fakat hakikatte yıldızlardan tamamen farklı olan bir kaç gök cismi de yıldızlar arasındaki yerlerini değiştirir, yani bu gök cisimlerinin de özel hareketleri vardır. Bu cisimlere eski Yunanlılar </a:t>
            </a:r>
            <a:r>
              <a:rPr lang="tr-TR" altLang="en-US" sz="2500" dirty="0">
                <a:solidFill>
                  <a:srgbClr val="FF0000"/>
                </a:solidFill>
                <a:latin typeface="Times New Roman" panose="02020603050405020304" pitchFamily="18" charset="0"/>
                <a:cs typeface="Times New Roman" panose="02020603050405020304" pitchFamily="18" charset="0"/>
              </a:rPr>
              <a:t>Planet</a:t>
            </a:r>
            <a:r>
              <a:rPr lang="tr-TR" altLang="en-US" sz="2500" dirty="0">
                <a:latin typeface="Times New Roman" panose="02020603050405020304" pitchFamily="18" charset="0"/>
                <a:cs typeface="Times New Roman" panose="02020603050405020304" pitchFamily="18" charset="0"/>
              </a:rPr>
              <a:t> yani gezegen adını  vermişlerdir.</a:t>
            </a:r>
            <a:endParaRPr lang="en-US" altLang="en-US" sz="2500" dirty="0">
              <a:latin typeface="Times New Roman" panose="02020603050405020304" pitchFamily="18" charset="0"/>
              <a:cs typeface="Times New Roman" panose="02020603050405020304" pitchFamily="18" charset="0"/>
            </a:endParaRPr>
          </a:p>
          <a:p>
            <a:pPr algn="just">
              <a:lnSpc>
                <a:spcPct val="170000"/>
              </a:lnSpc>
            </a:pPr>
            <a:endParaRPr lang="tr-TR" altLang="en-US" sz="2500" dirty="0">
              <a:latin typeface="Times New Roman" panose="02020603050405020304" pitchFamily="18" charset="0"/>
              <a:cs typeface="Times New Roman" panose="02020603050405020304" pitchFamily="18" charset="0"/>
            </a:endParaRPr>
          </a:p>
          <a:p>
            <a:pPr algn="just">
              <a:lnSpc>
                <a:spcPct val="170000"/>
              </a:lnSpc>
            </a:pPr>
            <a:r>
              <a:rPr lang="tr-TR" altLang="en-US" sz="2500" dirty="0">
                <a:latin typeface="Times New Roman" panose="02020603050405020304" pitchFamily="18" charset="0"/>
                <a:cs typeface="Times New Roman" panose="02020603050405020304" pitchFamily="18" charset="0"/>
              </a:rPr>
              <a:t>Güneş</a:t>
            </a:r>
            <a:r>
              <a:rPr lang="en-US" altLang="en-US" sz="2500" dirty="0">
                <a:latin typeface="Times New Roman" panose="02020603050405020304" pitchFamily="18" charset="0"/>
                <a:cs typeface="Times New Roman" panose="02020603050405020304" pitchFamily="18" charset="0"/>
              </a:rPr>
              <a:t>’</a:t>
            </a:r>
            <a:r>
              <a:rPr lang="tr-TR" altLang="en-US" sz="2500" dirty="0">
                <a:latin typeface="Times New Roman" panose="02020603050405020304" pitchFamily="18" charset="0"/>
                <a:cs typeface="Times New Roman" panose="02020603050405020304" pitchFamily="18" charset="0"/>
              </a:rPr>
              <a:t>e olan uzaklıkları sırasına göre gezegenler; Merkür, Venüs, Yer</a:t>
            </a:r>
            <a:r>
              <a:rPr lang="en-US" altLang="en-US" sz="2500" dirty="0">
                <a:latin typeface="Times New Roman" panose="02020603050405020304" pitchFamily="18" charset="0"/>
                <a:cs typeface="Times New Roman" panose="02020603050405020304" pitchFamily="18" charset="0"/>
              </a:rPr>
              <a:t>,</a:t>
            </a:r>
            <a:r>
              <a:rPr lang="tr-TR" altLang="en-US" sz="2500" dirty="0">
                <a:latin typeface="Times New Roman" panose="02020603050405020304" pitchFamily="18" charset="0"/>
                <a:cs typeface="Times New Roman" panose="02020603050405020304" pitchFamily="18" charset="0"/>
              </a:rPr>
              <a:t> Mars, Jüpiter, Satürn, Uranüs ve Neptün’dür.  Cüce gezegenler ise </a:t>
            </a:r>
            <a:r>
              <a:rPr lang="tr-TR" altLang="en-US" sz="2500" dirty="0" err="1">
                <a:latin typeface="Times New Roman" panose="02020603050405020304" pitchFamily="18" charset="0"/>
                <a:cs typeface="Times New Roman" panose="02020603050405020304" pitchFamily="18" charset="0"/>
              </a:rPr>
              <a:t>Ceres</a:t>
            </a:r>
            <a:r>
              <a:rPr lang="tr-TR" altLang="en-US" sz="2500" dirty="0">
                <a:latin typeface="Times New Roman" panose="02020603050405020304" pitchFamily="18" charset="0"/>
                <a:cs typeface="Times New Roman" panose="02020603050405020304" pitchFamily="18" charset="0"/>
              </a:rPr>
              <a:t>, </a:t>
            </a:r>
            <a:r>
              <a:rPr lang="tr-TR" altLang="en-US" sz="2500" dirty="0" err="1">
                <a:latin typeface="Times New Roman" panose="02020603050405020304" pitchFamily="18" charset="0"/>
                <a:cs typeface="Times New Roman" panose="02020603050405020304" pitchFamily="18" charset="0"/>
              </a:rPr>
              <a:t>Plüto</a:t>
            </a:r>
            <a:r>
              <a:rPr lang="en-US" altLang="en-US" sz="2500" dirty="0">
                <a:latin typeface="Times New Roman" panose="02020603050405020304" pitchFamily="18" charset="0"/>
                <a:cs typeface="Times New Roman" panose="02020603050405020304" pitchFamily="18" charset="0"/>
              </a:rPr>
              <a:t>,</a:t>
            </a:r>
            <a:r>
              <a:rPr lang="tr-TR" altLang="en-US" sz="2500" dirty="0">
                <a:latin typeface="Times New Roman" panose="02020603050405020304" pitchFamily="18" charset="0"/>
                <a:cs typeface="Times New Roman" panose="02020603050405020304" pitchFamily="18" charset="0"/>
              </a:rPr>
              <a:t> </a:t>
            </a:r>
            <a:r>
              <a:rPr lang="tr-TR" altLang="en-US" sz="2500" dirty="0" err="1">
                <a:latin typeface="Times New Roman" panose="02020603050405020304" pitchFamily="18" charset="0"/>
                <a:cs typeface="Times New Roman" panose="02020603050405020304" pitchFamily="18" charset="0"/>
              </a:rPr>
              <a:t>Haumea</a:t>
            </a:r>
            <a:r>
              <a:rPr lang="en-US" altLang="en-US" sz="2500" dirty="0">
                <a:latin typeface="Times New Roman" panose="02020603050405020304" pitchFamily="18" charset="0"/>
                <a:cs typeface="Times New Roman" panose="02020603050405020304" pitchFamily="18" charset="0"/>
              </a:rPr>
              <a:t>, </a:t>
            </a:r>
            <a:r>
              <a:rPr lang="en-US" altLang="en-US" sz="2500" dirty="0" err="1">
                <a:latin typeface="Times New Roman" panose="02020603050405020304" pitchFamily="18" charset="0"/>
                <a:cs typeface="Times New Roman" panose="02020603050405020304" pitchFamily="18" charset="0"/>
              </a:rPr>
              <a:t>Makemake</a:t>
            </a:r>
            <a:r>
              <a:rPr lang="en-US" altLang="en-US" sz="2500" dirty="0">
                <a:latin typeface="Times New Roman" panose="02020603050405020304" pitchFamily="18" charset="0"/>
                <a:cs typeface="Times New Roman" panose="02020603050405020304" pitchFamily="18" charset="0"/>
              </a:rPr>
              <a:t> </a:t>
            </a:r>
            <a:r>
              <a:rPr lang="tr-TR" altLang="en-US" sz="2500" dirty="0">
                <a:latin typeface="Times New Roman" panose="02020603050405020304" pitchFamily="18" charset="0"/>
                <a:cs typeface="Times New Roman" panose="02020603050405020304" pitchFamily="18" charset="0"/>
              </a:rPr>
              <a:t>ve </a:t>
            </a:r>
            <a:r>
              <a:rPr lang="tr-TR" altLang="en-US" sz="2500" dirty="0" err="1">
                <a:latin typeface="Times New Roman" panose="02020603050405020304" pitchFamily="18" charset="0"/>
                <a:cs typeface="Times New Roman" panose="02020603050405020304" pitchFamily="18" charset="0"/>
              </a:rPr>
              <a:t>Eris’tir</a:t>
            </a:r>
            <a:r>
              <a:rPr lang="tr-TR" altLang="en-US" sz="2500" dirty="0">
                <a:latin typeface="Times New Roman" panose="02020603050405020304" pitchFamily="18" charset="0"/>
                <a:cs typeface="Times New Roman" panose="02020603050405020304" pitchFamily="18" charset="0"/>
              </a:rPr>
              <a:t>.</a:t>
            </a:r>
            <a:endParaRPr lang="en-US" altLang="en-US" sz="2500" dirty="0">
              <a:latin typeface="Times New Roman" panose="02020603050405020304" pitchFamily="18" charset="0"/>
              <a:cs typeface="Times New Roman" panose="02020603050405020304" pitchFamily="18" charset="0"/>
            </a:endParaRPr>
          </a:p>
          <a:p>
            <a:pPr algn="just">
              <a:lnSpc>
                <a:spcPct val="170000"/>
              </a:lnSpc>
            </a:pPr>
            <a:endParaRPr lang="tr-TR" altLang="en-US" sz="2500" dirty="0">
              <a:latin typeface="Times New Roman" panose="02020603050405020304" pitchFamily="18" charset="0"/>
              <a:cs typeface="Times New Roman" panose="02020603050405020304" pitchFamily="18" charset="0"/>
            </a:endParaRPr>
          </a:p>
          <a:p>
            <a:pPr algn="just">
              <a:lnSpc>
                <a:spcPct val="170000"/>
              </a:lnSpc>
            </a:pPr>
            <a:r>
              <a:rPr lang="tr-TR" altLang="en-US" sz="2500" dirty="0">
                <a:latin typeface="Times New Roman" panose="02020603050405020304" pitchFamily="18" charset="0"/>
                <a:cs typeface="Times New Roman" panose="02020603050405020304" pitchFamily="18" charset="0"/>
              </a:rPr>
              <a:t>Mars ile Jüpiter arasında başka bir gezegenin bulunabileceği kadar geniş bir boşluk vardır. Burada binden fazla küçük gezegenler (</a:t>
            </a:r>
            <a:r>
              <a:rPr lang="tr-TR" altLang="en-US" sz="2500" dirty="0" err="1">
                <a:latin typeface="Times New Roman" panose="02020603050405020304" pitchFamily="18" charset="0"/>
                <a:cs typeface="Times New Roman" panose="02020603050405020304" pitchFamily="18" charset="0"/>
              </a:rPr>
              <a:t>asteroi</a:t>
            </a:r>
            <a:r>
              <a:rPr lang="en-US" altLang="en-US" sz="2500" dirty="0">
                <a:latin typeface="Times New Roman" panose="02020603050405020304" pitchFamily="18" charset="0"/>
                <a:cs typeface="Times New Roman" panose="02020603050405020304" pitchFamily="18" charset="0"/>
              </a:rPr>
              <a:t>d</a:t>
            </a:r>
            <a:r>
              <a:rPr lang="tr-TR" altLang="en-US" sz="2500" dirty="0">
                <a:latin typeface="Times New Roman" panose="02020603050405020304" pitchFamily="18" charset="0"/>
                <a:cs typeface="Times New Roman" panose="02020603050405020304" pitchFamily="18" charset="0"/>
              </a:rPr>
              <a:t>) keşfedilmiştir. </a:t>
            </a:r>
            <a:r>
              <a:rPr lang="tr-TR" altLang="en-US" sz="2500" dirty="0" err="1">
                <a:latin typeface="Times New Roman" panose="02020603050405020304" pitchFamily="18" charset="0"/>
                <a:cs typeface="Times New Roman" panose="02020603050405020304" pitchFamily="18" charset="0"/>
              </a:rPr>
              <a:t>Ceres</a:t>
            </a:r>
            <a:r>
              <a:rPr lang="tr-TR" altLang="en-US" sz="2500" dirty="0">
                <a:latin typeface="Times New Roman" panose="02020603050405020304" pitchFamily="18" charset="0"/>
                <a:cs typeface="Times New Roman" panose="02020603050405020304" pitchFamily="18" charset="0"/>
              </a:rPr>
              <a:t> cüce gezegeni burada bulunmaktadır.</a:t>
            </a:r>
          </a:p>
        </p:txBody>
      </p:sp>
    </p:spTree>
    <p:extLst>
      <p:ext uri="{BB962C8B-B14F-4D97-AF65-F5344CB8AC3E}">
        <p14:creationId xmlns:p14="http://schemas.microsoft.com/office/powerpoint/2010/main" val="40332127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7" name="Rectangle 3">
            <a:extLst>
              <a:ext uri="{FF2B5EF4-FFF2-40B4-BE49-F238E27FC236}">
                <a16:creationId xmlns:a16="http://schemas.microsoft.com/office/drawing/2014/main" id="{95972C71-CE24-4FDF-A661-8005D661BDA3}"/>
              </a:ext>
            </a:extLst>
          </p:cNvPr>
          <p:cNvSpPr>
            <a:spLocks noGrp="1" noChangeArrowheads="1"/>
          </p:cNvSpPr>
          <p:nvPr>
            <p:ph type="body" idx="1"/>
          </p:nvPr>
        </p:nvSpPr>
        <p:spPr>
          <a:xfrm>
            <a:off x="440422" y="624981"/>
            <a:ext cx="8074928" cy="5381536"/>
          </a:xfrm>
        </p:spPr>
        <p:txBody>
          <a:bodyPr>
            <a:normAutofit fontScale="77500" lnSpcReduction="20000"/>
          </a:bodyPr>
          <a:lstStyle/>
          <a:p>
            <a:pPr algn="just">
              <a:lnSpc>
                <a:spcPct val="150000"/>
              </a:lnSpc>
            </a:pPr>
            <a:r>
              <a:rPr lang="tr-TR" altLang="en-US" sz="2400" dirty="0">
                <a:latin typeface="Times New Roman" panose="02020603050405020304" pitchFamily="18" charset="0"/>
                <a:cs typeface="Times New Roman" panose="02020603050405020304" pitchFamily="18" charset="0"/>
              </a:rPr>
              <a:t>Nihayet Kepler kendinden </a:t>
            </a:r>
            <a:r>
              <a:rPr lang="tr-TR" altLang="en-US" sz="2400" dirty="0" err="1">
                <a:latin typeface="Times New Roman" panose="02020603050405020304" pitchFamily="18" charset="0"/>
                <a:cs typeface="Times New Roman" panose="02020603050405020304" pitchFamily="18" charset="0"/>
              </a:rPr>
              <a:t>evel</a:t>
            </a:r>
            <a:r>
              <a:rPr lang="tr-TR" altLang="en-US" sz="2400" dirty="0">
                <a:latin typeface="Times New Roman" panose="02020603050405020304" pitchFamily="18" charset="0"/>
                <a:cs typeface="Times New Roman" panose="02020603050405020304" pitchFamily="18" charset="0"/>
              </a:rPr>
              <a:t> yapılmış binlerce gözlemden faydalanarak </a:t>
            </a:r>
            <a:r>
              <a:rPr lang="tr-TR" altLang="en-US" sz="2400" dirty="0" err="1">
                <a:latin typeface="Times New Roman" panose="02020603050405020304" pitchFamily="18" charset="0"/>
                <a:cs typeface="Times New Roman" panose="02020603050405020304" pitchFamily="18" charset="0"/>
              </a:rPr>
              <a:t>Kopernik</a:t>
            </a:r>
            <a:r>
              <a:rPr lang="tr-TR" altLang="en-US" sz="2400" dirty="0">
                <a:latin typeface="Times New Roman" panose="02020603050405020304" pitchFamily="18" charset="0"/>
                <a:cs typeface="Times New Roman" panose="02020603050405020304" pitchFamily="18" charset="0"/>
              </a:rPr>
              <a:t> sistemini geliştirdi ve kendi adıyla bilinen Kepler kanunlarını buldu. Böylece gezegenlerin görünen hareketleri tam olarak izah edilmiş oluyordu.</a:t>
            </a:r>
          </a:p>
          <a:p>
            <a:pPr algn="just">
              <a:lnSpc>
                <a:spcPct val="150000"/>
              </a:lnSpc>
            </a:pPr>
            <a:r>
              <a:rPr lang="tr-TR" altLang="en-US" sz="2400" dirty="0">
                <a:latin typeface="Times New Roman" panose="02020603050405020304" pitchFamily="18" charset="0"/>
                <a:cs typeface="Times New Roman" panose="02020603050405020304" pitchFamily="18" charset="0"/>
              </a:rPr>
              <a:t>Kepler 1609’da ilk iki kanunu ve 1618de de 3. kanununu yayınladı. Bu kanunlar şöyledir:</a:t>
            </a:r>
          </a:p>
          <a:p>
            <a:pPr algn="just">
              <a:lnSpc>
                <a:spcPct val="150000"/>
              </a:lnSpc>
            </a:pPr>
            <a:r>
              <a:rPr lang="tr-TR" altLang="en-US" sz="2400" dirty="0">
                <a:latin typeface="Times New Roman" panose="02020603050405020304" pitchFamily="18" charset="0"/>
                <a:cs typeface="Times New Roman" panose="02020603050405020304" pitchFamily="18" charset="0"/>
              </a:rPr>
              <a:t>Bütün gezegenler, güneş etrafında birer elips üzerinde hareket ederler. Güneş bu elipslerin odaklarından biri üzerinde bulunur.</a:t>
            </a:r>
          </a:p>
          <a:p>
            <a:pPr algn="just">
              <a:lnSpc>
                <a:spcPct val="150000"/>
              </a:lnSpc>
            </a:pPr>
            <a:r>
              <a:rPr lang="tr-TR" altLang="en-US" sz="2400" dirty="0">
                <a:latin typeface="Times New Roman" panose="02020603050405020304" pitchFamily="18" charset="0"/>
                <a:cs typeface="Times New Roman" panose="02020603050405020304" pitchFamily="18" charset="0"/>
              </a:rPr>
              <a:t>Gezegeni Güneşe birleştiren yarıçap vektörü eşit zamanda eşit alanlar süpürür. Buna alanlar kanunu denir.</a:t>
            </a:r>
          </a:p>
          <a:p>
            <a:pPr algn="just">
              <a:lnSpc>
                <a:spcPct val="150000"/>
              </a:lnSpc>
            </a:pPr>
            <a:r>
              <a:rPr lang="tr-TR" altLang="en-US" sz="2400" dirty="0">
                <a:latin typeface="Times New Roman" panose="02020603050405020304" pitchFamily="18" charset="0"/>
                <a:cs typeface="Times New Roman" panose="02020603050405020304" pitchFamily="18" charset="0"/>
              </a:rPr>
              <a:t>Bu kanuna göre gezegen güneşe yaklaştıkça hızı artar, uzaklaştıkça azalır.</a:t>
            </a:r>
          </a:p>
          <a:p>
            <a:pPr algn="just">
              <a:lnSpc>
                <a:spcPct val="150000"/>
              </a:lnSpc>
            </a:pPr>
            <a:r>
              <a:rPr lang="tr-TR" altLang="en-US" sz="2400" dirty="0">
                <a:latin typeface="Times New Roman" panose="02020603050405020304" pitchFamily="18" charset="0"/>
                <a:cs typeface="Times New Roman" panose="02020603050405020304" pitchFamily="18" charset="0"/>
              </a:rPr>
              <a:t>Gezegenlerin dönemlerinin kareleri, güneşe olan ortalama uzaklıklarının küpleri ile orantılıdır: yani</a:t>
            </a:r>
          </a:p>
        </p:txBody>
      </p:sp>
      <p:sp>
        <p:nvSpPr>
          <p:cNvPr id="159748" name="Rectangle 4">
            <a:extLst>
              <a:ext uri="{FF2B5EF4-FFF2-40B4-BE49-F238E27FC236}">
                <a16:creationId xmlns:a16="http://schemas.microsoft.com/office/drawing/2014/main" id="{667F8D17-D735-4E91-9895-191FDA003564}"/>
              </a:ext>
            </a:extLst>
          </p:cNvPr>
          <p:cNvSpPr>
            <a:spLocks noChangeArrowheads="1"/>
          </p:cNvSpPr>
          <p:nvPr/>
        </p:nvSpPr>
        <p:spPr bwMode="auto">
          <a:xfrm>
            <a:off x="0" y="3176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59749" name="Object 5">
            <a:extLst>
              <a:ext uri="{FF2B5EF4-FFF2-40B4-BE49-F238E27FC236}">
                <a16:creationId xmlns:a16="http://schemas.microsoft.com/office/drawing/2014/main" id="{205A5AD9-B9C8-482B-82DE-D5D894A598BD}"/>
              </a:ext>
            </a:extLst>
          </p:cNvPr>
          <p:cNvGraphicFramePr>
            <a:graphicFrameLocks noChangeAspect="1"/>
          </p:cNvGraphicFramePr>
          <p:nvPr/>
        </p:nvGraphicFramePr>
        <p:xfrm>
          <a:off x="3922713" y="6092825"/>
          <a:ext cx="2305050" cy="636588"/>
        </p:xfrm>
        <a:graphic>
          <a:graphicData uri="http://schemas.openxmlformats.org/presentationml/2006/ole">
            <mc:AlternateContent xmlns:mc="http://schemas.openxmlformats.org/markup-compatibility/2006">
              <mc:Choice xmlns:v="urn:schemas-microsoft-com:vml" Requires="v">
                <p:oleObj spid="_x0000_s2065" name="Equation" r:id="rId3" imgW="1828800" imgH="508000" progId="Equation.3">
                  <p:embed/>
                </p:oleObj>
              </mc:Choice>
              <mc:Fallback>
                <p:oleObj name="Equation" r:id="rId3" imgW="1828800" imgH="508000" progId="Equation.3">
                  <p:embed/>
                  <p:pic>
                    <p:nvPicPr>
                      <p:cNvPr id="159749" name="Object 5">
                        <a:extLst>
                          <a:ext uri="{FF2B5EF4-FFF2-40B4-BE49-F238E27FC236}">
                            <a16:creationId xmlns:a16="http://schemas.microsoft.com/office/drawing/2014/main" id="{205A5AD9-B9C8-482B-82DE-D5D894A598B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22713" y="6092825"/>
                        <a:ext cx="2305050" cy="636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781449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1" name="Rectangle 3">
            <a:extLst>
              <a:ext uri="{FF2B5EF4-FFF2-40B4-BE49-F238E27FC236}">
                <a16:creationId xmlns:a16="http://schemas.microsoft.com/office/drawing/2014/main" id="{BB559A0B-0591-4988-ABDC-BD40ED25CD2C}"/>
              </a:ext>
            </a:extLst>
          </p:cNvPr>
          <p:cNvSpPr>
            <a:spLocks noGrp="1" noChangeArrowheads="1"/>
          </p:cNvSpPr>
          <p:nvPr>
            <p:ph type="body" idx="1"/>
          </p:nvPr>
        </p:nvSpPr>
        <p:spPr>
          <a:xfrm>
            <a:off x="628650" y="616591"/>
            <a:ext cx="7886700" cy="5560372"/>
          </a:xfrm>
        </p:spPr>
        <p:txBody>
          <a:bodyPr>
            <a:normAutofit fontScale="70000" lnSpcReduction="20000"/>
          </a:bodyPr>
          <a:lstStyle/>
          <a:p>
            <a:pPr algn="just">
              <a:lnSpc>
                <a:spcPct val="170000"/>
              </a:lnSpc>
            </a:pPr>
            <a:r>
              <a:rPr lang="tr-TR" altLang="en-US" sz="2400" dirty="0">
                <a:latin typeface="Times New Roman" panose="02020603050405020304" pitchFamily="18" charset="0"/>
                <a:cs typeface="Times New Roman" panose="02020603050405020304" pitchFamily="18" charset="0"/>
              </a:rPr>
              <a:t>Gözlemlerin sonuçlarına dayanarak Kepler’in bulduğu bu kanunlar 17. yüzyılın sonunda Newton’un evrensel çekim kanununu bulması ile matematiksel olarak kanıtlandı. Yalnız 3. kanunun ifadesi biraz değişti. Güneş’in kütlesi </a:t>
            </a:r>
            <a:r>
              <a:rPr lang="tr-TR" altLang="en-US" sz="2400" i="1" dirty="0">
                <a:latin typeface="Times New Roman" panose="02020603050405020304" pitchFamily="18" charset="0"/>
                <a:cs typeface="Times New Roman" panose="02020603050405020304" pitchFamily="18" charset="0"/>
              </a:rPr>
              <a:t>M</a:t>
            </a:r>
            <a:r>
              <a:rPr lang="tr-TR" altLang="en-US" sz="2400" dirty="0">
                <a:latin typeface="Times New Roman" panose="02020603050405020304" pitchFamily="18" charset="0"/>
                <a:cs typeface="Times New Roman" panose="02020603050405020304" pitchFamily="18" charset="0"/>
              </a:rPr>
              <a:t>, gezegenin kütlesi </a:t>
            </a:r>
            <a:r>
              <a:rPr lang="tr-TR" altLang="en-US" sz="2400" i="1" dirty="0">
                <a:latin typeface="Times New Roman" panose="02020603050405020304" pitchFamily="18" charset="0"/>
                <a:cs typeface="Times New Roman" panose="02020603050405020304" pitchFamily="18" charset="0"/>
              </a:rPr>
              <a:t>m</a:t>
            </a:r>
            <a:r>
              <a:rPr lang="tr-TR" altLang="en-US" sz="2400" dirty="0">
                <a:latin typeface="Times New Roman" panose="02020603050405020304" pitchFamily="18" charset="0"/>
                <a:cs typeface="Times New Roman" panose="02020603050405020304" pitchFamily="18" charset="0"/>
              </a:rPr>
              <a:t> ve genel çekim sabiti G olmak üzere kanunun doğru ifadesi ;</a:t>
            </a:r>
          </a:p>
          <a:p>
            <a:pPr algn="just">
              <a:lnSpc>
                <a:spcPct val="170000"/>
              </a:lnSpc>
            </a:pPr>
            <a:endParaRPr lang="tr-TR" altLang="en-US" sz="2400" dirty="0">
              <a:latin typeface="Times New Roman" panose="02020603050405020304" pitchFamily="18" charset="0"/>
              <a:cs typeface="Times New Roman" panose="02020603050405020304" pitchFamily="18" charset="0"/>
            </a:endParaRPr>
          </a:p>
          <a:p>
            <a:pPr algn="just">
              <a:lnSpc>
                <a:spcPct val="170000"/>
              </a:lnSpc>
            </a:pPr>
            <a:endParaRPr lang="tr-TR" altLang="en-US" sz="2400" dirty="0">
              <a:latin typeface="Times New Roman" panose="02020603050405020304" pitchFamily="18" charset="0"/>
              <a:cs typeface="Times New Roman" panose="02020603050405020304" pitchFamily="18" charset="0"/>
            </a:endParaRPr>
          </a:p>
          <a:p>
            <a:pPr algn="just">
              <a:lnSpc>
                <a:spcPct val="170000"/>
              </a:lnSpc>
            </a:pPr>
            <a:endParaRPr lang="tr-TR" altLang="en-US" sz="2400" dirty="0">
              <a:latin typeface="Times New Roman" panose="02020603050405020304" pitchFamily="18" charset="0"/>
              <a:cs typeface="Times New Roman" panose="02020603050405020304" pitchFamily="18" charset="0"/>
            </a:endParaRPr>
          </a:p>
          <a:p>
            <a:pPr algn="just">
              <a:lnSpc>
                <a:spcPct val="170000"/>
              </a:lnSpc>
            </a:pPr>
            <a:endParaRPr lang="tr-TR" altLang="en-US" sz="2400" dirty="0">
              <a:latin typeface="Times New Roman" panose="02020603050405020304" pitchFamily="18" charset="0"/>
              <a:cs typeface="Times New Roman" panose="02020603050405020304" pitchFamily="18" charset="0"/>
            </a:endParaRPr>
          </a:p>
          <a:p>
            <a:pPr algn="just">
              <a:lnSpc>
                <a:spcPct val="170000"/>
              </a:lnSpc>
              <a:buFontTx/>
              <a:buNone/>
            </a:pPr>
            <a:r>
              <a:rPr lang="tr-TR" altLang="en-US" sz="2400" dirty="0">
                <a:latin typeface="Times New Roman" panose="02020603050405020304" pitchFamily="18" charset="0"/>
                <a:cs typeface="Times New Roman" panose="02020603050405020304" pitchFamily="18" charset="0"/>
              </a:rPr>
              <a:t>	</a:t>
            </a:r>
            <a:r>
              <a:rPr lang="tr-TR" altLang="en-US" sz="2400" dirty="0" err="1">
                <a:latin typeface="Times New Roman" panose="02020603050405020304" pitchFamily="18" charset="0"/>
                <a:cs typeface="Times New Roman" panose="02020603050405020304" pitchFamily="18" charset="0"/>
              </a:rPr>
              <a:t>dir</a:t>
            </a:r>
            <a:r>
              <a:rPr lang="tr-TR" altLang="en-US" sz="2400" dirty="0">
                <a:latin typeface="Times New Roman" panose="02020603050405020304" pitchFamily="18" charset="0"/>
                <a:cs typeface="Times New Roman" panose="02020603050405020304" pitchFamily="18" charset="0"/>
              </a:rPr>
              <a:t>. Görülüyor ki sağ taraf tam sabit değildir, çünkü m gezegenden gezegene değişir. Yalnız, güneş sistemindeki en büyük gezegen olan Jüpiter</a:t>
            </a:r>
            <a:r>
              <a:rPr lang="en-US" altLang="en-US" sz="2400" dirty="0">
                <a:latin typeface="Times New Roman" panose="02020603050405020304" pitchFamily="18" charset="0"/>
                <a:cs typeface="Times New Roman" panose="02020603050405020304" pitchFamily="18" charset="0"/>
              </a:rPr>
              <a:t>’</a:t>
            </a:r>
            <a:r>
              <a:rPr lang="tr-TR" altLang="en-US" sz="2400" dirty="0">
                <a:latin typeface="Times New Roman" panose="02020603050405020304" pitchFamily="18" charset="0"/>
                <a:cs typeface="Times New Roman" panose="02020603050405020304" pitchFamily="18" charset="0"/>
              </a:rPr>
              <a:t>in bile kütlesi güneşinkinin 1/10 i kadardır. 0 halde bu değişme çok azdır. Onun için kanunun ilk ifadesi doğru kabul edilebilir.</a:t>
            </a:r>
          </a:p>
        </p:txBody>
      </p:sp>
      <p:sp>
        <p:nvSpPr>
          <p:cNvPr id="160772" name="Rectangle 4">
            <a:extLst>
              <a:ext uri="{FF2B5EF4-FFF2-40B4-BE49-F238E27FC236}">
                <a16:creationId xmlns:a16="http://schemas.microsoft.com/office/drawing/2014/main" id="{CA501950-DD50-40F5-BA4F-3F77D669BBF0}"/>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60773" name="Object 5">
            <a:extLst>
              <a:ext uri="{FF2B5EF4-FFF2-40B4-BE49-F238E27FC236}">
                <a16:creationId xmlns:a16="http://schemas.microsoft.com/office/drawing/2014/main" id="{5402C169-84D3-4993-B046-D47C7A4B555B}"/>
              </a:ext>
            </a:extLst>
          </p:cNvPr>
          <p:cNvGraphicFramePr>
            <a:graphicFrameLocks noChangeAspect="1"/>
          </p:cNvGraphicFramePr>
          <p:nvPr>
            <p:extLst>
              <p:ext uri="{D42A27DB-BD31-4B8C-83A1-F6EECF244321}">
                <p14:modId xmlns:p14="http://schemas.microsoft.com/office/powerpoint/2010/main" val="1034381704"/>
              </p:ext>
            </p:extLst>
          </p:nvPr>
        </p:nvGraphicFramePr>
        <p:xfrm>
          <a:off x="3322638" y="2785028"/>
          <a:ext cx="2233612" cy="1150938"/>
        </p:xfrm>
        <a:graphic>
          <a:graphicData uri="http://schemas.openxmlformats.org/presentationml/2006/ole">
            <mc:AlternateContent xmlns:mc="http://schemas.openxmlformats.org/markup-compatibility/2006">
              <mc:Choice xmlns:v="urn:schemas-microsoft-com:vml" Requires="v">
                <p:oleObj spid="_x0000_s3089" name="Equation" r:id="rId3" imgW="977900" imgH="508000" progId="Equation.3">
                  <p:embed/>
                </p:oleObj>
              </mc:Choice>
              <mc:Fallback>
                <p:oleObj name="Equation" r:id="rId3" imgW="977900" imgH="508000" progId="Equation.3">
                  <p:embed/>
                  <p:pic>
                    <p:nvPicPr>
                      <p:cNvPr id="160773" name="Object 5">
                        <a:extLst>
                          <a:ext uri="{FF2B5EF4-FFF2-40B4-BE49-F238E27FC236}">
                            <a16:creationId xmlns:a16="http://schemas.microsoft.com/office/drawing/2014/main" id="{5402C169-84D3-4993-B046-D47C7A4B555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22638" y="2785028"/>
                        <a:ext cx="2233612" cy="1150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49336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5" name="Rectangle 3">
            <a:extLst>
              <a:ext uri="{FF2B5EF4-FFF2-40B4-BE49-F238E27FC236}">
                <a16:creationId xmlns:a16="http://schemas.microsoft.com/office/drawing/2014/main" id="{BB4DBAF7-742B-4A5C-AD52-DD9797D285FD}"/>
              </a:ext>
            </a:extLst>
          </p:cNvPr>
          <p:cNvSpPr>
            <a:spLocks noGrp="1" noChangeArrowheads="1"/>
          </p:cNvSpPr>
          <p:nvPr>
            <p:ph type="body" idx="1"/>
          </p:nvPr>
        </p:nvSpPr>
        <p:spPr>
          <a:xfrm>
            <a:off x="628650" y="1367406"/>
            <a:ext cx="7886700" cy="5184395"/>
          </a:xfrm>
        </p:spPr>
        <p:txBody>
          <a:bodyPr>
            <a:normAutofit fontScale="70000" lnSpcReduction="20000"/>
          </a:bodyPr>
          <a:lstStyle/>
          <a:p>
            <a:pPr algn="just">
              <a:lnSpc>
                <a:spcPct val="160000"/>
              </a:lnSpc>
            </a:pPr>
            <a:r>
              <a:rPr lang="tr-TR" altLang="en-US" sz="2800" dirty="0">
                <a:latin typeface="Times New Roman" panose="02020603050405020304" pitchFamily="18" charset="0"/>
                <a:cs typeface="Times New Roman" panose="02020603050405020304" pitchFamily="18" charset="0"/>
              </a:rPr>
              <a:t>Gezegenlerin Güneş etrafındaki hareketlere şu özelliklere sahiptir:</a:t>
            </a:r>
          </a:p>
          <a:p>
            <a:pPr algn="just">
              <a:lnSpc>
                <a:spcPct val="160000"/>
              </a:lnSpc>
            </a:pPr>
            <a:r>
              <a:rPr lang="tr-TR" altLang="en-US" sz="2800" dirty="0">
                <a:latin typeface="Times New Roman" panose="02020603050405020304" pitchFamily="18" charset="0"/>
                <a:cs typeface="Times New Roman" panose="02020603050405020304" pitchFamily="18" charset="0"/>
              </a:rPr>
              <a:t>1. Yörüngeleri daireye yakındır, başka bir deyişle yörüngeler dış merkezlikleri çok küçük elipslerdir. Yalnız </a:t>
            </a:r>
            <a:r>
              <a:rPr lang="en-US" altLang="en-US" sz="2800" dirty="0">
                <a:latin typeface="Times New Roman" panose="02020603050405020304" pitchFamily="18" charset="0"/>
                <a:cs typeface="Times New Roman" panose="02020603050405020304" pitchFamily="18" charset="0"/>
              </a:rPr>
              <a:t>P</a:t>
            </a:r>
            <a:r>
              <a:rPr lang="tr-TR" altLang="en-US" sz="2800" dirty="0" err="1">
                <a:latin typeface="Times New Roman" panose="02020603050405020304" pitchFamily="18" charset="0"/>
                <a:cs typeface="Times New Roman" panose="02020603050405020304" pitchFamily="18" charset="0"/>
              </a:rPr>
              <a:t>luto</a:t>
            </a:r>
            <a:r>
              <a:rPr lang="tr-TR" altLang="en-US" sz="2800" dirty="0">
                <a:latin typeface="Times New Roman" panose="02020603050405020304" pitchFamily="18" charset="0"/>
                <a:cs typeface="Times New Roman" panose="02020603050405020304" pitchFamily="18" charset="0"/>
              </a:rPr>
              <a:t> ve </a:t>
            </a:r>
            <a:r>
              <a:rPr lang="en-US" altLang="en-US" sz="2800" dirty="0">
                <a:latin typeface="Times New Roman" panose="02020603050405020304" pitchFamily="18" charset="0"/>
                <a:cs typeface="Times New Roman" panose="02020603050405020304" pitchFamily="18" charset="0"/>
              </a:rPr>
              <a:t>M</a:t>
            </a:r>
            <a:r>
              <a:rPr lang="tr-TR" altLang="en-US" sz="2800" dirty="0" err="1">
                <a:latin typeface="Times New Roman" panose="02020603050405020304" pitchFamily="18" charset="0"/>
                <a:cs typeface="Times New Roman" panose="02020603050405020304" pitchFamily="18" charset="0"/>
              </a:rPr>
              <a:t>erkür</a:t>
            </a:r>
            <a:r>
              <a:rPr lang="en-US" altLang="en-US" sz="2800" dirty="0">
                <a:latin typeface="Times New Roman" panose="02020603050405020304" pitchFamily="18" charset="0"/>
                <a:cs typeface="Times New Roman" panose="02020603050405020304" pitchFamily="18" charset="0"/>
              </a:rPr>
              <a:t>’</a:t>
            </a:r>
            <a:r>
              <a:rPr lang="tr-TR" altLang="en-US" sz="2800" dirty="0">
                <a:latin typeface="Times New Roman" panose="02020603050405020304" pitchFamily="18" charset="0"/>
                <a:cs typeface="Times New Roman" panose="02020603050405020304" pitchFamily="18" charset="0"/>
              </a:rPr>
              <a:t>ün yörüngelerinin dış merkezlikleri biraz büyüktür.</a:t>
            </a:r>
          </a:p>
          <a:p>
            <a:pPr algn="just">
              <a:lnSpc>
                <a:spcPct val="160000"/>
              </a:lnSpc>
            </a:pPr>
            <a:r>
              <a:rPr lang="tr-TR" altLang="en-US" sz="2800" dirty="0">
                <a:latin typeface="Times New Roman" panose="02020603050405020304" pitchFamily="18" charset="0"/>
                <a:cs typeface="Times New Roman" panose="02020603050405020304" pitchFamily="18" charset="0"/>
              </a:rPr>
              <a:t>2. Gezegenlerin yörüngeleri bazen hemen hemen aynı düzlemdedir : yalnız </a:t>
            </a:r>
            <a:r>
              <a:rPr lang="tr-TR" altLang="en-US" sz="2800" dirty="0" err="1">
                <a:latin typeface="Times New Roman" panose="02020603050405020304" pitchFamily="18" charset="0"/>
                <a:cs typeface="Times New Roman" panose="02020603050405020304" pitchFamily="18" charset="0"/>
              </a:rPr>
              <a:t>pluto’nun</a:t>
            </a:r>
            <a:r>
              <a:rPr lang="tr-TR" altLang="en-US" sz="2800" dirty="0">
                <a:latin typeface="Times New Roman" panose="02020603050405020304" pitchFamily="18" charset="0"/>
                <a:cs typeface="Times New Roman" panose="02020603050405020304" pitchFamily="18" charset="0"/>
              </a:rPr>
              <a:t> yörüngesinin eğimi büyüktür; diğerlerinin yörüngelerinin </a:t>
            </a:r>
            <a:r>
              <a:rPr lang="tr-TR" altLang="en-US" sz="2800" dirty="0" err="1">
                <a:latin typeface="Times New Roman" panose="02020603050405020304" pitchFamily="18" charset="0"/>
                <a:cs typeface="Times New Roman" panose="02020603050405020304" pitchFamily="18" charset="0"/>
              </a:rPr>
              <a:t>ekliptiğe</a:t>
            </a:r>
            <a:r>
              <a:rPr lang="tr-TR" altLang="en-US" sz="2800" dirty="0">
                <a:latin typeface="Times New Roman" panose="02020603050405020304" pitchFamily="18" charset="0"/>
                <a:cs typeface="Times New Roman" panose="02020603050405020304" pitchFamily="18" charset="0"/>
              </a:rPr>
              <a:t> nazaran eğimleri 8</a:t>
            </a:r>
            <a:r>
              <a:rPr lang="tr-TR" altLang="en-US" sz="2800" baseline="52000" dirty="0">
                <a:latin typeface="Times New Roman" panose="02020603050405020304" pitchFamily="18" charset="0"/>
                <a:cs typeface="Times New Roman" panose="02020603050405020304" pitchFamily="18" charset="0"/>
              </a:rPr>
              <a:t>o</a:t>
            </a:r>
            <a:r>
              <a:rPr lang="tr-TR" altLang="en-US" sz="2800" dirty="0">
                <a:latin typeface="Times New Roman" panose="02020603050405020304" pitchFamily="18" charset="0"/>
                <a:cs typeface="Times New Roman" panose="02020603050405020304" pitchFamily="18" charset="0"/>
              </a:rPr>
              <a:t> </a:t>
            </a:r>
            <a:r>
              <a:rPr lang="tr-TR" altLang="en-US" sz="2800" dirty="0" err="1">
                <a:latin typeface="Times New Roman" panose="02020603050405020304" pitchFamily="18" charset="0"/>
                <a:cs typeface="Times New Roman" panose="02020603050405020304" pitchFamily="18" charset="0"/>
              </a:rPr>
              <a:t>yi</a:t>
            </a:r>
            <a:r>
              <a:rPr lang="tr-TR" altLang="en-US" sz="2800" dirty="0">
                <a:latin typeface="Times New Roman" panose="02020603050405020304" pitchFamily="18" charset="0"/>
                <a:cs typeface="Times New Roman" panose="02020603050405020304" pitchFamily="18" charset="0"/>
              </a:rPr>
              <a:t> geçmez. Kısaca gezegenler gökyüzünde daima </a:t>
            </a:r>
            <a:r>
              <a:rPr lang="tr-TR" altLang="en-US" sz="2800" dirty="0" err="1">
                <a:latin typeface="Times New Roman" panose="02020603050405020304" pitchFamily="18" charset="0"/>
                <a:cs typeface="Times New Roman" panose="02020603050405020304" pitchFamily="18" charset="0"/>
              </a:rPr>
              <a:t>ekliptiğe</a:t>
            </a:r>
            <a:r>
              <a:rPr lang="tr-TR" altLang="en-US" sz="2800" dirty="0">
                <a:latin typeface="Times New Roman" panose="02020603050405020304" pitchFamily="18" charset="0"/>
                <a:cs typeface="Times New Roman" panose="02020603050405020304" pitchFamily="18" charset="0"/>
              </a:rPr>
              <a:t> yakan bulunur1ar.</a:t>
            </a:r>
          </a:p>
          <a:p>
            <a:pPr algn="just">
              <a:lnSpc>
                <a:spcPct val="160000"/>
              </a:lnSpc>
            </a:pPr>
            <a:r>
              <a:rPr lang="tr-TR" altLang="en-US" sz="2800" dirty="0">
                <a:latin typeface="Times New Roman" panose="02020603050405020304" pitchFamily="18" charset="0"/>
                <a:cs typeface="Times New Roman" panose="02020603050405020304" pitchFamily="18" charset="0"/>
              </a:rPr>
              <a:t>3. Bütün gezegenler, güneş etrafında batıdan doğuya doğru dolanırlar.</a:t>
            </a:r>
          </a:p>
        </p:txBody>
      </p:sp>
    </p:spTree>
    <p:extLst>
      <p:ext uri="{BB962C8B-B14F-4D97-AF65-F5344CB8AC3E}">
        <p14:creationId xmlns:p14="http://schemas.microsoft.com/office/powerpoint/2010/main" val="8639527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9" name="Rectangle 3">
            <a:extLst>
              <a:ext uri="{FF2B5EF4-FFF2-40B4-BE49-F238E27FC236}">
                <a16:creationId xmlns:a16="http://schemas.microsoft.com/office/drawing/2014/main" id="{70B5C5B6-E87C-4E53-9A86-221C0FCA01F6}"/>
              </a:ext>
            </a:extLst>
          </p:cNvPr>
          <p:cNvSpPr>
            <a:spLocks noGrp="1" noChangeArrowheads="1"/>
          </p:cNvSpPr>
          <p:nvPr>
            <p:ph type="body" idx="1"/>
          </p:nvPr>
        </p:nvSpPr>
        <p:spPr>
          <a:xfrm>
            <a:off x="426368" y="885825"/>
            <a:ext cx="8229600" cy="3883316"/>
          </a:xfrm>
        </p:spPr>
        <p:txBody>
          <a:bodyPr>
            <a:normAutofit lnSpcReduction="10000"/>
          </a:bodyPr>
          <a:lstStyle/>
          <a:p>
            <a:pPr algn="just">
              <a:lnSpc>
                <a:spcPct val="150000"/>
              </a:lnSpc>
            </a:pPr>
            <a:r>
              <a:rPr lang="tr-TR" altLang="en-US" dirty="0">
                <a:latin typeface="Times New Roman" panose="02020603050405020304" pitchFamily="18" charset="0"/>
                <a:cs typeface="Times New Roman" panose="02020603050405020304" pitchFamily="18" charset="0"/>
              </a:rPr>
              <a:t>Gezegenlerin yörüngelerini birer daire kabul ederek onların güneş etrafındaki ortalama hızları hakkında fikir edinebiliriz. Güneşe ortalama uzaklıkları a</a:t>
            </a:r>
            <a:r>
              <a:rPr lang="tr-TR" altLang="en-US" baseline="-25000" dirty="0">
                <a:latin typeface="Times New Roman" panose="02020603050405020304" pitchFamily="18" charset="0"/>
                <a:cs typeface="Times New Roman" panose="02020603050405020304" pitchFamily="18" charset="0"/>
              </a:rPr>
              <a:t>1</a:t>
            </a:r>
            <a:r>
              <a:rPr lang="tr-TR" altLang="en-US" dirty="0">
                <a:latin typeface="Times New Roman" panose="02020603050405020304" pitchFamily="18" charset="0"/>
                <a:cs typeface="Times New Roman" panose="02020603050405020304" pitchFamily="18" charset="0"/>
              </a:rPr>
              <a:t>, a</a:t>
            </a:r>
            <a:r>
              <a:rPr lang="tr-TR" altLang="en-US" baseline="-25000" dirty="0">
                <a:latin typeface="Times New Roman" panose="02020603050405020304" pitchFamily="18" charset="0"/>
                <a:cs typeface="Times New Roman" panose="02020603050405020304" pitchFamily="18" charset="0"/>
              </a:rPr>
              <a:t>2</a:t>
            </a:r>
            <a:r>
              <a:rPr lang="tr-TR" altLang="en-US" dirty="0">
                <a:latin typeface="Times New Roman" panose="02020603050405020304" pitchFamily="18" charset="0"/>
                <a:cs typeface="Times New Roman" panose="02020603050405020304" pitchFamily="18" charset="0"/>
              </a:rPr>
              <a:t> olan iki gezegenin güneş etrafındaki yörüngelerinin uzunlukları 2</a:t>
            </a:r>
            <a:r>
              <a:rPr lang="el-GR" altLang="en-US" dirty="0">
                <a:latin typeface="Times New Roman" panose="02020603050405020304" pitchFamily="18" charset="0"/>
                <a:cs typeface="Times New Roman" panose="02020603050405020304" pitchFamily="18" charset="0"/>
              </a:rPr>
              <a:t>π</a:t>
            </a:r>
            <a:r>
              <a:rPr lang="tr-TR" altLang="en-US" dirty="0">
                <a:latin typeface="Times New Roman" panose="02020603050405020304" pitchFamily="18" charset="0"/>
                <a:cs typeface="Times New Roman" panose="02020603050405020304" pitchFamily="18" charset="0"/>
              </a:rPr>
              <a:t>a</a:t>
            </a:r>
            <a:r>
              <a:rPr lang="tr-TR" altLang="en-US" baseline="-25000" dirty="0">
                <a:latin typeface="Times New Roman" panose="02020603050405020304" pitchFamily="18" charset="0"/>
                <a:cs typeface="Times New Roman" panose="02020603050405020304" pitchFamily="18" charset="0"/>
              </a:rPr>
              <a:t>1</a:t>
            </a:r>
            <a:r>
              <a:rPr lang="tr-TR" altLang="en-US" dirty="0">
                <a:latin typeface="Times New Roman" panose="02020603050405020304" pitchFamily="18" charset="0"/>
                <a:cs typeface="Times New Roman" panose="02020603050405020304" pitchFamily="18" charset="0"/>
              </a:rPr>
              <a:t> ve 2</a:t>
            </a:r>
            <a:r>
              <a:rPr lang="el-GR" altLang="en-US" dirty="0">
                <a:latin typeface="Times New Roman" panose="02020603050405020304" pitchFamily="18" charset="0"/>
                <a:cs typeface="Times New Roman" panose="02020603050405020304" pitchFamily="18" charset="0"/>
              </a:rPr>
              <a:t>π</a:t>
            </a:r>
            <a:r>
              <a:rPr lang="tr-TR" altLang="en-US" dirty="0">
                <a:latin typeface="Times New Roman" panose="02020603050405020304" pitchFamily="18" charset="0"/>
                <a:cs typeface="Times New Roman" panose="02020603050405020304" pitchFamily="18" charset="0"/>
              </a:rPr>
              <a:t>a</a:t>
            </a:r>
            <a:r>
              <a:rPr lang="en-US" altLang="en-US" baseline="-25000" dirty="0">
                <a:latin typeface="Times New Roman" panose="02020603050405020304" pitchFamily="18" charset="0"/>
                <a:cs typeface="Times New Roman" panose="02020603050405020304" pitchFamily="18" charset="0"/>
              </a:rPr>
              <a:t>2</a:t>
            </a:r>
            <a:r>
              <a:rPr lang="tr-TR" altLang="en-US" dirty="0">
                <a:latin typeface="Times New Roman" panose="02020603050405020304" pitchFamily="18" charset="0"/>
                <a:cs typeface="Times New Roman" panose="02020603050405020304" pitchFamily="18" charset="0"/>
              </a:rPr>
              <a:t> </a:t>
            </a:r>
            <a:r>
              <a:rPr lang="tr-TR" altLang="en-US" dirty="0" err="1">
                <a:latin typeface="Times New Roman" panose="02020603050405020304" pitchFamily="18" charset="0"/>
                <a:cs typeface="Times New Roman" panose="02020603050405020304" pitchFamily="18" charset="0"/>
              </a:rPr>
              <a:t>dir</a:t>
            </a:r>
            <a:r>
              <a:rPr lang="tr-TR" altLang="en-US" dirty="0">
                <a:latin typeface="Times New Roman" panose="02020603050405020304" pitchFamily="18" charset="0"/>
                <a:cs typeface="Times New Roman" panose="02020603050405020304" pitchFamily="18" charset="0"/>
              </a:rPr>
              <a:t>. Bu gezegenlerin dolanma müddetleri P</a:t>
            </a:r>
            <a:r>
              <a:rPr lang="tr-TR" altLang="en-US" baseline="-25000" dirty="0">
                <a:latin typeface="Times New Roman" panose="02020603050405020304" pitchFamily="18" charset="0"/>
                <a:cs typeface="Times New Roman" panose="02020603050405020304" pitchFamily="18" charset="0"/>
              </a:rPr>
              <a:t>1</a:t>
            </a:r>
            <a:r>
              <a:rPr lang="tr-TR" altLang="en-US" dirty="0">
                <a:latin typeface="Times New Roman" panose="02020603050405020304" pitchFamily="18" charset="0"/>
                <a:cs typeface="Times New Roman" panose="02020603050405020304" pitchFamily="18" charset="0"/>
              </a:rPr>
              <a:t>, P</a:t>
            </a:r>
            <a:r>
              <a:rPr lang="tr-TR" altLang="en-US" baseline="-25000" dirty="0">
                <a:latin typeface="Times New Roman" panose="02020603050405020304" pitchFamily="18" charset="0"/>
                <a:cs typeface="Times New Roman" panose="02020603050405020304" pitchFamily="18" charset="0"/>
              </a:rPr>
              <a:t>2</a:t>
            </a:r>
            <a:r>
              <a:rPr lang="tr-TR" altLang="en-US" dirty="0">
                <a:latin typeface="Times New Roman" panose="02020603050405020304" pitchFamily="18" charset="0"/>
                <a:cs typeface="Times New Roman" panose="02020603050405020304" pitchFamily="18" charset="0"/>
              </a:rPr>
              <a:t> olursa, birim zamandaki hızları</a:t>
            </a:r>
            <a:r>
              <a:rPr lang="en-US" altLang="en-US" dirty="0">
                <a:latin typeface="Times New Roman" panose="02020603050405020304" pitchFamily="18" charset="0"/>
                <a:cs typeface="Times New Roman" panose="02020603050405020304" pitchFamily="18" charset="0"/>
              </a:rPr>
              <a:t>;</a:t>
            </a:r>
            <a:endParaRPr lang="tr-TR" altLang="en-US" dirty="0">
              <a:latin typeface="Times New Roman" panose="02020603050405020304" pitchFamily="18" charset="0"/>
              <a:cs typeface="Times New Roman" panose="02020603050405020304" pitchFamily="18" charset="0"/>
            </a:endParaRPr>
          </a:p>
          <a:p>
            <a:pPr lvl="4" algn="just">
              <a:lnSpc>
                <a:spcPct val="150000"/>
              </a:lnSpc>
            </a:pPr>
            <a:endParaRPr lang="tr-TR" altLang="en-US" dirty="0">
              <a:latin typeface="Times New Roman" panose="02020603050405020304" pitchFamily="18" charset="0"/>
              <a:cs typeface="Times New Roman" panose="02020603050405020304" pitchFamily="18" charset="0"/>
            </a:endParaRPr>
          </a:p>
        </p:txBody>
      </p:sp>
      <p:sp>
        <p:nvSpPr>
          <p:cNvPr id="162820" name="Rectangle 4">
            <a:extLst>
              <a:ext uri="{FF2B5EF4-FFF2-40B4-BE49-F238E27FC236}">
                <a16:creationId xmlns:a16="http://schemas.microsoft.com/office/drawing/2014/main" id="{A31EA6EA-9333-4911-B638-067AD053AFDB}"/>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62821" name="Object 5">
            <a:extLst>
              <a:ext uri="{FF2B5EF4-FFF2-40B4-BE49-F238E27FC236}">
                <a16:creationId xmlns:a16="http://schemas.microsoft.com/office/drawing/2014/main" id="{19AAD5BF-BBD3-418F-B800-EF49A95B1944}"/>
              </a:ext>
            </a:extLst>
          </p:cNvPr>
          <p:cNvGraphicFramePr>
            <a:graphicFrameLocks noChangeAspect="1"/>
          </p:cNvGraphicFramePr>
          <p:nvPr>
            <p:extLst>
              <p:ext uri="{D42A27DB-BD31-4B8C-83A1-F6EECF244321}">
                <p14:modId xmlns:p14="http://schemas.microsoft.com/office/powerpoint/2010/main" val="832241662"/>
              </p:ext>
            </p:extLst>
          </p:nvPr>
        </p:nvGraphicFramePr>
        <p:xfrm>
          <a:off x="2656675" y="5524502"/>
          <a:ext cx="1152525" cy="796925"/>
        </p:xfrm>
        <a:graphic>
          <a:graphicData uri="http://schemas.openxmlformats.org/presentationml/2006/ole">
            <mc:AlternateContent xmlns:mc="http://schemas.openxmlformats.org/markup-compatibility/2006">
              <mc:Choice xmlns:v="urn:schemas-microsoft-com:vml" Requires="v">
                <p:oleObj spid="_x0000_s4128" name="Equation" r:id="rId3" imgW="647700" imgH="444500" progId="Equation.3">
                  <p:embed/>
                </p:oleObj>
              </mc:Choice>
              <mc:Fallback>
                <p:oleObj name="Equation" r:id="rId3" imgW="647700" imgH="444500" progId="Equation.3">
                  <p:embed/>
                  <p:pic>
                    <p:nvPicPr>
                      <p:cNvPr id="162821" name="Object 5">
                        <a:extLst>
                          <a:ext uri="{FF2B5EF4-FFF2-40B4-BE49-F238E27FC236}">
                            <a16:creationId xmlns:a16="http://schemas.microsoft.com/office/drawing/2014/main" id="{19AAD5BF-BBD3-418F-B800-EF49A95B194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56675" y="5524502"/>
                        <a:ext cx="1152525" cy="796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2822" name="Rectangle 6">
            <a:extLst>
              <a:ext uri="{FF2B5EF4-FFF2-40B4-BE49-F238E27FC236}">
                <a16:creationId xmlns:a16="http://schemas.microsoft.com/office/drawing/2014/main" id="{7EE551D1-DB53-4C45-A2DA-C58D81D52020}"/>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62823" name="Object 7">
            <a:extLst>
              <a:ext uri="{FF2B5EF4-FFF2-40B4-BE49-F238E27FC236}">
                <a16:creationId xmlns:a16="http://schemas.microsoft.com/office/drawing/2014/main" id="{74D80C22-E9D7-4EE6-9795-68F207C7DB03}"/>
              </a:ext>
            </a:extLst>
          </p:cNvPr>
          <p:cNvGraphicFramePr>
            <a:graphicFrameLocks noChangeAspect="1"/>
          </p:cNvGraphicFramePr>
          <p:nvPr>
            <p:extLst>
              <p:ext uri="{D42A27DB-BD31-4B8C-83A1-F6EECF244321}">
                <p14:modId xmlns:p14="http://schemas.microsoft.com/office/powerpoint/2010/main" val="2846665218"/>
              </p:ext>
            </p:extLst>
          </p:nvPr>
        </p:nvGraphicFramePr>
        <p:xfrm>
          <a:off x="4752183" y="5522914"/>
          <a:ext cx="1223962" cy="798513"/>
        </p:xfrm>
        <a:graphic>
          <a:graphicData uri="http://schemas.openxmlformats.org/presentationml/2006/ole">
            <mc:AlternateContent xmlns:mc="http://schemas.openxmlformats.org/markup-compatibility/2006">
              <mc:Choice xmlns:v="urn:schemas-microsoft-com:vml" Requires="v">
                <p:oleObj spid="_x0000_s4129" name="Equation" r:id="rId5" imgW="685800" imgH="444500" progId="Equation.3">
                  <p:embed/>
                </p:oleObj>
              </mc:Choice>
              <mc:Fallback>
                <p:oleObj name="Equation" r:id="rId5" imgW="685800" imgH="444500" progId="Equation.3">
                  <p:embed/>
                  <p:pic>
                    <p:nvPicPr>
                      <p:cNvPr id="162823" name="Object 7">
                        <a:extLst>
                          <a:ext uri="{FF2B5EF4-FFF2-40B4-BE49-F238E27FC236}">
                            <a16:creationId xmlns:a16="http://schemas.microsoft.com/office/drawing/2014/main" id="{74D80C22-E9D7-4EE6-9795-68F207C7DB0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52183" y="5522914"/>
                        <a:ext cx="1223962" cy="798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145761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3" name="Rectangle 3">
            <a:extLst>
              <a:ext uri="{FF2B5EF4-FFF2-40B4-BE49-F238E27FC236}">
                <a16:creationId xmlns:a16="http://schemas.microsoft.com/office/drawing/2014/main" id="{9AF3B820-6A56-46F0-BB89-01D3C780F837}"/>
              </a:ext>
            </a:extLst>
          </p:cNvPr>
          <p:cNvSpPr>
            <a:spLocks noGrp="1" noChangeArrowheads="1"/>
          </p:cNvSpPr>
          <p:nvPr>
            <p:ph type="body" idx="1"/>
          </p:nvPr>
        </p:nvSpPr>
        <p:spPr/>
        <p:txBody>
          <a:bodyPr>
            <a:normAutofit lnSpcReduction="10000"/>
          </a:bodyPr>
          <a:lstStyle/>
          <a:p>
            <a:pPr>
              <a:lnSpc>
                <a:spcPct val="90000"/>
              </a:lnSpc>
            </a:pPr>
            <a:r>
              <a:rPr lang="tr-TR" altLang="en-US" sz="2400" dirty="0">
                <a:latin typeface="Monotype Corsiva" panose="03010101010201010101" pitchFamily="66" charset="0"/>
              </a:rPr>
              <a:t>Buradan </a:t>
            </a:r>
          </a:p>
          <a:p>
            <a:pPr>
              <a:lnSpc>
                <a:spcPct val="90000"/>
              </a:lnSpc>
              <a:buFontTx/>
              <a:buNone/>
            </a:pPr>
            <a:r>
              <a:rPr lang="tr-TR" altLang="en-US" sz="2400" dirty="0">
                <a:latin typeface="Monotype Corsiva" panose="03010101010201010101" pitchFamily="66" charset="0"/>
              </a:rPr>
              <a:t>					ve</a:t>
            </a:r>
          </a:p>
          <a:p>
            <a:pPr>
              <a:lnSpc>
                <a:spcPct val="90000"/>
              </a:lnSpc>
            </a:pPr>
            <a:endParaRPr lang="tr-TR" altLang="en-US" sz="2400" dirty="0">
              <a:latin typeface="Monotype Corsiva" panose="03010101010201010101" pitchFamily="66" charset="0"/>
            </a:endParaRPr>
          </a:p>
          <a:p>
            <a:pPr>
              <a:lnSpc>
                <a:spcPct val="90000"/>
              </a:lnSpc>
            </a:pPr>
            <a:r>
              <a:rPr lang="tr-TR" altLang="en-US" sz="2400" dirty="0">
                <a:latin typeface="Monotype Corsiva" panose="03010101010201010101" pitchFamily="66" charset="0"/>
              </a:rPr>
              <a:t>elde edilir. P</a:t>
            </a:r>
            <a:r>
              <a:rPr lang="tr-TR" altLang="en-US" sz="2400" baseline="-25000" dirty="0">
                <a:latin typeface="Monotype Corsiva" panose="03010101010201010101" pitchFamily="66" charset="0"/>
              </a:rPr>
              <a:t>1</a:t>
            </a:r>
            <a:r>
              <a:rPr lang="tr-TR" altLang="en-US" sz="2400" dirty="0">
                <a:latin typeface="Monotype Corsiva" panose="03010101010201010101" pitchFamily="66" charset="0"/>
              </a:rPr>
              <a:t> ve P</a:t>
            </a:r>
            <a:r>
              <a:rPr lang="tr-TR" altLang="en-US" sz="2400" baseline="-25000" dirty="0">
                <a:latin typeface="Monotype Corsiva" panose="03010101010201010101" pitchFamily="66" charset="0"/>
              </a:rPr>
              <a:t>2</a:t>
            </a:r>
            <a:r>
              <a:rPr lang="tr-TR" altLang="en-US" sz="2400" dirty="0">
                <a:latin typeface="Monotype Corsiva" panose="03010101010201010101" pitchFamily="66" charset="0"/>
              </a:rPr>
              <a:t> değerleri 3. Kepler kanununda yerine konursa</a:t>
            </a:r>
          </a:p>
          <a:p>
            <a:pPr>
              <a:lnSpc>
                <a:spcPct val="90000"/>
              </a:lnSpc>
              <a:buFontTx/>
              <a:buNone/>
            </a:pPr>
            <a:r>
              <a:rPr lang="tr-TR" altLang="en-US" sz="2400" dirty="0">
                <a:latin typeface="Monotype Corsiva" panose="03010101010201010101" pitchFamily="66" charset="0"/>
              </a:rPr>
              <a:t>                             veya</a:t>
            </a:r>
          </a:p>
          <a:p>
            <a:pPr>
              <a:lnSpc>
                <a:spcPct val="90000"/>
              </a:lnSpc>
            </a:pPr>
            <a:endParaRPr lang="tr-TR" altLang="en-US" sz="2400" dirty="0">
              <a:latin typeface="Monotype Corsiva" panose="03010101010201010101" pitchFamily="66" charset="0"/>
            </a:endParaRPr>
          </a:p>
          <a:p>
            <a:pPr>
              <a:lnSpc>
                <a:spcPct val="90000"/>
              </a:lnSpc>
            </a:pPr>
            <a:endParaRPr lang="tr-TR" altLang="en-US" sz="2400" dirty="0">
              <a:latin typeface="Monotype Corsiva" panose="03010101010201010101" pitchFamily="66" charset="0"/>
            </a:endParaRPr>
          </a:p>
          <a:p>
            <a:pPr>
              <a:lnSpc>
                <a:spcPct val="90000"/>
              </a:lnSpc>
              <a:buFontTx/>
              <a:buNone/>
            </a:pPr>
            <a:r>
              <a:rPr lang="tr-TR" altLang="en-US" sz="2400" dirty="0">
                <a:latin typeface="Monotype Corsiva" panose="03010101010201010101" pitchFamily="66" charset="0"/>
              </a:rPr>
              <a:t>bulunur. </a:t>
            </a:r>
          </a:p>
          <a:p>
            <a:pPr algn="just">
              <a:lnSpc>
                <a:spcPct val="90000"/>
              </a:lnSpc>
              <a:buFontTx/>
              <a:buNone/>
            </a:pPr>
            <a:r>
              <a:rPr lang="tr-TR" altLang="en-US" sz="2400" dirty="0"/>
              <a:t>	</a:t>
            </a:r>
            <a:r>
              <a:rPr lang="tr-TR" altLang="en-US" sz="2400" dirty="0">
                <a:latin typeface="Monotype Corsiva" panose="03010101010201010101" pitchFamily="66" charset="0"/>
              </a:rPr>
              <a:t>O halde gezegenlerin</a:t>
            </a:r>
            <a:r>
              <a:rPr lang="en-US" altLang="en-US" sz="2400" dirty="0">
                <a:latin typeface="Monotype Corsiva" panose="03010101010201010101" pitchFamily="66" charset="0"/>
              </a:rPr>
              <a:t> </a:t>
            </a:r>
            <a:r>
              <a:rPr lang="tr-TR" altLang="en-US" sz="2400" dirty="0">
                <a:latin typeface="Monotype Corsiva" panose="03010101010201010101" pitchFamily="66" charset="0"/>
              </a:rPr>
              <a:t>hızları güneşe olan uzaklıklarının kare kökleri ile ters orantılıdır ; yani güneşe daha, yakın olan gezegen daha hızlı hareket eder.</a:t>
            </a:r>
          </a:p>
        </p:txBody>
      </p:sp>
      <p:sp>
        <p:nvSpPr>
          <p:cNvPr id="163844" name="Rectangle 4">
            <a:extLst>
              <a:ext uri="{FF2B5EF4-FFF2-40B4-BE49-F238E27FC236}">
                <a16:creationId xmlns:a16="http://schemas.microsoft.com/office/drawing/2014/main" id="{E41908E8-E5C3-47C7-8900-F19EC6A82959}"/>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63845" name="Object 5">
            <a:extLst>
              <a:ext uri="{FF2B5EF4-FFF2-40B4-BE49-F238E27FC236}">
                <a16:creationId xmlns:a16="http://schemas.microsoft.com/office/drawing/2014/main" id="{92FF4D26-98BC-4117-A280-0C692038026D}"/>
              </a:ext>
            </a:extLst>
          </p:cNvPr>
          <p:cNvGraphicFramePr>
            <a:graphicFrameLocks noChangeAspect="1"/>
          </p:cNvGraphicFramePr>
          <p:nvPr/>
        </p:nvGraphicFramePr>
        <p:xfrm>
          <a:off x="2843213" y="1989138"/>
          <a:ext cx="1152525" cy="796925"/>
        </p:xfrm>
        <a:graphic>
          <a:graphicData uri="http://schemas.openxmlformats.org/presentationml/2006/ole">
            <mc:AlternateContent xmlns:mc="http://schemas.openxmlformats.org/markup-compatibility/2006">
              <mc:Choice xmlns:v="urn:schemas-microsoft-com:vml" Requires="v">
                <p:oleObj spid="_x0000_s5182" name="Equation" r:id="rId3" imgW="647700" imgH="444500" progId="Equation.3">
                  <p:embed/>
                </p:oleObj>
              </mc:Choice>
              <mc:Fallback>
                <p:oleObj name="Equation" r:id="rId3" imgW="647700" imgH="444500" progId="Equation.3">
                  <p:embed/>
                  <p:pic>
                    <p:nvPicPr>
                      <p:cNvPr id="163845" name="Object 5">
                        <a:extLst>
                          <a:ext uri="{FF2B5EF4-FFF2-40B4-BE49-F238E27FC236}">
                            <a16:creationId xmlns:a16="http://schemas.microsoft.com/office/drawing/2014/main" id="{92FF4D26-98BC-4117-A280-0C69203802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213" y="1989138"/>
                        <a:ext cx="1152525" cy="796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846" name="Rectangle 6">
            <a:extLst>
              <a:ext uri="{FF2B5EF4-FFF2-40B4-BE49-F238E27FC236}">
                <a16:creationId xmlns:a16="http://schemas.microsoft.com/office/drawing/2014/main" id="{42C75AD5-0817-4D49-9E3A-1801936D835A}"/>
              </a:ext>
            </a:extLst>
          </p:cNvPr>
          <p:cNvSpPr>
            <a:spLocks noChangeArrowheads="1"/>
          </p:cNvSpPr>
          <p:nvPr/>
        </p:nvSpPr>
        <p:spPr bwMode="auto">
          <a:xfrm>
            <a:off x="0" y="32051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63847" name="Object 7">
            <a:extLst>
              <a:ext uri="{FF2B5EF4-FFF2-40B4-BE49-F238E27FC236}">
                <a16:creationId xmlns:a16="http://schemas.microsoft.com/office/drawing/2014/main" id="{07CA8FB9-8A1A-496B-9B4E-62601CF8ACED}"/>
              </a:ext>
            </a:extLst>
          </p:cNvPr>
          <p:cNvGraphicFramePr>
            <a:graphicFrameLocks noChangeAspect="1"/>
          </p:cNvGraphicFramePr>
          <p:nvPr/>
        </p:nvGraphicFramePr>
        <p:xfrm>
          <a:off x="4716463" y="1989138"/>
          <a:ext cx="1223962" cy="798512"/>
        </p:xfrm>
        <a:graphic>
          <a:graphicData uri="http://schemas.openxmlformats.org/presentationml/2006/ole">
            <mc:AlternateContent xmlns:mc="http://schemas.openxmlformats.org/markup-compatibility/2006">
              <mc:Choice xmlns:v="urn:schemas-microsoft-com:vml" Requires="v">
                <p:oleObj spid="_x0000_s5183" name="Equation" r:id="rId5" imgW="685800" imgH="444500" progId="Equation.3">
                  <p:embed/>
                </p:oleObj>
              </mc:Choice>
              <mc:Fallback>
                <p:oleObj name="Equation" r:id="rId5" imgW="685800" imgH="444500" progId="Equation.3">
                  <p:embed/>
                  <p:pic>
                    <p:nvPicPr>
                      <p:cNvPr id="163847" name="Object 7">
                        <a:extLst>
                          <a:ext uri="{FF2B5EF4-FFF2-40B4-BE49-F238E27FC236}">
                            <a16:creationId xmlns:a16="http://schemas.microsoft.com/office/drawing/2014/main" id="{07CA8FB9-8A1A-496B-9B4E-62601CF8ACE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16463" y="1989138"/>
                        <a:ext cx="1223962" cy="7985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848" name="Rectangle 8">
            <a:extLst>
              <a:ext uri="{FF2B5EF4-FFF2-40B4-BE49-F238E27FC236}">
                <a16:creationId xmlns:a16="http://schemas.microsoft.com/office/drawing/2014/main" id="{3DD5633A-6F56-458A-9801-605268615FC1}"/>
              </a:ext>
            </a:extLst>
          </p:cNvPr>
          <p:cNvSpPr>
            <a:spLocks noChangeArrowheads="1"/>
          </p:cNvSpPr>
          <p:nvPr/>
        </p:nvSpPr>
        <p:spPr bwMode="auto">
          <a:xfrm>
            <a:off x="0" y="3200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63849" name="Object 9">
            <a:extLst>
              <a:ext uri="{FF2B5EF4-FFF2-40B4-BE49-F238E27FC236}">
                <a16:creationId xmlns:a16="http://schemas.microsoft.com/office/drawing/2014/main" id="{50F93C4B-E0B8-46CD-9602-0BDC1909753B}"/>
              </a:ext>
            </a:extLst>
          </p:cNvPr>
          <p:cNvGraphicFramePr>
            <a:graphicFrameLocks noChangeAspect="1"/>
          </p:cNvGraphicFramePr>
          <p:nvPr/>
        </p:nvGraphicFramePr>
        <p:xfrm>
          <a:off x="2268538" y="3789363"/>
          <a:ext cx="1008062" cy="793750"/>
        </p:xfrm>
        <a:graphic>
          <a:graphicData uri="http://schemas.openxmlformats.org/presentationml/2006/ole">
            <mc:AlternateContent xmlns:mc="http://schemas.openxmlformats.org/markup-compatibility/2006">
              <mc:Choice xmlns:v="urn:schemas-microsoft-com:vml" Requires="v">
                <p:oleObj spid="_x0000_s5184" name="Equation" r:id="rId7" imgW="584200" imgH="457200" progId="Equation.3">
                  <p:embed/>
                </p:oleObj>
              </mc:Choice>
              <mc:Fallback>
                <p:oleObj name="Equation" r:id="rId7" imgW="584200" imgH="457200" progId="Equation.3">
                  <p:embed/>
                  <p:pic>
                    <p:nvPicPr>
                      <p:cNvPr id="163849" name="Object 9">
                        <a:extLst>
                          <a:ext uri="{FF2B5EF4-FFF2-40B4-BE49-F238E27FC236}">
                            <a16:creationId xmlns:a16="http://schemas.microsoft.com/office/drawing/2014/main" id="{50F93C4B-E0B8-46CD-9602-0BDC1909753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68538" y="3789363"/>
                        <a:ext cx="1008062" cy="793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850" name="Rectangle 10">
            <a:extLst>
              <a:ext uri="{FF2B5EF4-FFF2-40B4-BE49-F238E27FC236}">
                <a16:creationId xmlns:a16="http://schemas.microsoft.com/office/drawing/2014/main" id="{663615D9-26AB-44A2-9874-2A89F36BDB28}"/>
              </a:ext>
            </a:extLst>
          </p:cNvPr>
          <p:cNvSpPr>
            <a:spLocks noChangeArrowheads="1"/>
          </p:cNvSpPr>
          <p:nvPr/>
        </p:nvSpPr>
        <p:spPr bwMode="auto">
          <a:xfrm>
            <a:off x="0" y="31765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63851" name="Object 11">
            <a:extLst>
              <a:ext uri="{FF2B5EF4-FFF2-40B4-BE49-F238E27FC236}">
                <a16:creationId xmlns:a16="http://schemas.microsoft.com/office/drawing/2014/main" id="{D0D4038E-3B17-4943-83AA-753A5CA0D320}"/>
              </a:ext>
            </a:extLst>
          </p:cNvPr>
          <p:cNvGraphicFramePr>
            <a:graphicFrameLocks noChangeAspect="1"/>
          </p:cNvGraphicFramePr>
          <p:nvPr/>
        </p:nvGraphicFramePr>
        <p:xfrm>
          <a:off x="4859338" y="3789363"/>
          <a:ext cx="1079500" cy="784225"/>
        </p:xfrm>
        <a:graphic>
          <a:graphicData uri="http://schemas.openxmlformats.org/presentationml/2006/ole">
            <mc:AlternateContent xmlns:mc="http://schemas.openxmlformats.org/markup-compatibility/2006">
              <mc:Choice xmlns:v="urn:schemas-microsoft-com:vml" Requires="v">
                <p:oleObj spid="_x0000_s5185" name="Equation" r:id="rId9" imgW="698500" imgH="508000" progId="Equation.3">
                  <p:embed/>
                </p:oleObj>
              </mc:Choice>
              <mc:Fallback>
                <p:oleObj name="Equation" r:id="rId9" imgW="698500" imgH="508000" progId="Equation.3">
                  <p:embed/>
                  <p:pic>
                    <p:nvPicPr>
                      <p:cNvPr id="163851" name="Object 11">
                        <a:extLst>
                          <a:ext uri="{FF2B5EF4-FFF2-40B4-BE49-F238E27FC236}">
                            <a16:creationId xmlns:a16="http://schemas.microsoft.com/office/drawing/2014/main" id="{D0D4038E-3B17-4943-83AA-753A5CA0D320}"/>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59338" y="3789363"/>
                        <a:ext cx="1079500" cy="784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197979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7" name="Rectangle 3">
            <a:extLst>
              <a:ext uri="{FF2B5EF4-FFF2-40B4-BE49-F238E27FC236}">
                <a16:creationId xmlns:a16="http://schemas.microsoft.com/office/drawing/2014/main" id="{63010D0B-E1D9-4430-8444-A4D545409ADC}"/>
              </a:ext>
            </a:extLst>
          </p:cNvPr>
          <p:cNvSpPr>
            <a:spLocks noGrp="1" noChangeArrowheads="1"/>
          </p:cNvSpPr>
          <p:nvPr>
            <p:ph type="body" idx="1"/>
          </p:nvPr>
        </p:nvSpPr>
        <p:spPr>
          <a:xfrm>
            <a:off x="406865" y="624980"/>
            <a:ext cx="8393185" cy="6161714"/>
          </a:xfrm>
        </p:spPr>
        <p:txBody>
          <a:bodyPr>
            <a:normAutofit fontScale="70000" lnSpcReduction="20000"/>
          </a:bodyPr>
          <a:lstStyle/>
          <a:p>
            <a:pPr algn="just">
              <a:lnSpc>
                <a:spcPct val="170000"/>
              </a:lnSpc>
            </a:pPr>
            <a:r>
              <a:rPr lang="tr-TR" altLang="en-US" sz="2400" dirty="0">
                <a:latin typeface="Times New Roman" panose="02020603050405020304" pitchFamily="18" charset="0"/>
                <a:cs typeface="Times New Roman" panose="02020603050405020304" pitchFamily="18" charset="0"/>
              </a:rPr>
              <a:t>Bir gezegenin güneşe göre gösteren durumunu gösteren terimler kullanılır (Şekil 8). Y yeri</a:t>
            </a:r>
            <a:r>
              <a:rPr lang="en-US" altLang="en-US" sz="2400" dirty="0">
                <a:latin typeface="Times New Roman" panose="02020603050405020304" pitchFamily="18" charset="0"/>
                <a:cs typeface="Times New Roman" panose="02020603050405020304" pitchFamily="18" charset="0"/>
              </a:rPr>
              <a:t>n</a:t>
            </a:r>
            <a:r>
              <a:rPr lang="tr-TR" altLang="en-US" sz="2400" dirty="0">
                <a:latin typeface="Times New Roman" panose="02020603050405020304" pitchFamily="18" charset="0"/>
                <a:cs typeface="Times New Roman" panose="02020603050405020304" pitchFamily="18" charset="0"/>
              </a:rPr>
              <a:t> durumu, içteki daire bir iç gezegenin dıştaki de bir dış gezegenin yörüngesi olsun. Gözlemciden gezegene ve güneşe  giden doğrular arasındaki açıya gezegenin </a:t>
            </a:r>
            <a:r>
              <a:rPr lang="tr-TR" altLang="en-US" sz="2400" dirty="0">
                <a:solidFill>
                  <a:srgbClr val="E00C25"/>
                </a:solidFill>
                <a:latin typeface="Times New Roman" panose="02020603050405020304" pitchFamily="18" charset="0"/>
                <a:cs typeface="Times New Roman" panose="02020603050405020304" pitchFamily="18" charset="0"/>
              </a:rPr>
              <a:t>uzanımı (</a:t>
            </a:r>
            <a:r>
              <a:rPr lang="tr-TR" altLang="en-US" sz="2400" dirty="0" err="1">
                <a:solidFill>
                  <a:srgbClr val="E00C25"/>
                </a:solidFill>
                <a:latin typeface="Times New Roman" panose="02020603050405020304" pitchFamily="18" charset="0"/>
                <a:cs typeface="Times New Roman" panose="02020603050405020304" pitchFamily="18" charset="0"/>
              </a:rPr>
              <a:t>elogasyonu</a:t>
            </a:r>
            <a:r>
              <a:rPr lang="tr-TR" altLang="en-US" sz="2400" dirty="0">
                <a:solidFill>
                  <a:srgbClr val="E00C25"/>
                </a:solidFill>
                <a:latin typeface="Times New Roman" panose="02020603050405020304" pitchFamily="18" charset="0"/>
                <a:cs typeface="Times New Roman" panose="02020603050405020304" pitchFamily="18" charset="0"/>
              </a:rPr>
              <a:t>)</a:t>
            </a:r>
            <a:r>
              <a:rPr lang="tr-TR" altLang="en-US" sz="2400" dirty="0">
                <a:latin typeface="Times New Roman" panose="02020603050405020304" pitchFamily="18" charset="0"/>
                <a:cs typeface="Times New Roman" panose="02020603050405020304" pitchFamily="18" charset="0"/>
              </a:rPr>
              <a:t> denir. Yani gezegenin güneşe olan </a:t>
            </a:r>
            <a:r>
              <a:rPr lang="tr-TR" altLang="en-US" sz="2400" dirty="0" err="1">
                <a:latin typeface="Times New Roman" panose="02020603050405020304" pitchFamily="18" charset="0"/>
                <a:cs typeface="Times New Roman" panose="02020603050405020304" pitchFamily="18" charset="0"/>
              </a:rPr>
              <a:t>açısal</a:t>
            </a:r>
            <a:r>
              <a:rPr lang="tr-TR" altLang="en-US" sz="2400" dirty="0">
                <a:latin typeface="Times New Roman" panose="02020603050405020304" pitchFamily="18" charset="0"/>
                <a:cs typeface="Times New Roman" panose="02020603050405020304" pitchFamily="18" charset="0"/>
              </a:rPr>
              <a:t> uzaklığıdır. P’ deki gezegen GYP açısıdır. Bir dış gezegen için uzanım 0</a:t>
            </a:r>
            <a:r>
              <a:rPr lang="tr-TR" altLang="en-US" sz="2400" baseline="30000" dirty="0">
                <a:latin typeface="Times New Roman" panose="02020603050405020304" pitchFamily="18" charset="0"/>
                <a:cs typeface="Times New Roman" panose="02020603050405020304" pitchFamily="18" charset="0"/>
              </a:rPr>
              <a:t>o</a:t>
            </a:r>
            <a:r>
              <a:rPr lang="tr-TR" altLang="en-US" sz="2400" dirty="0">
                <a:latin typeface="Times New Roman" panose="02020603050405020304" pitchFamily="18" charset="0"/>
                <a:cs typeface="Times New Roman" panose="02020603050405020304" pitchFamily="18" charset="0"/>
              </a:rPr>
              <a:t> ila 180</a:t>
            </a:r>
            <a:r>
              <a:rPr lang="tr-TR" altLang="en-US" sz="2400" baseline="30000" dirty="0">
                <a:latin typeface="Times New Roman" panose="02020603050405020304" pitchFamily="18" charset="0"/>
                <a:cs typeface="Times New Roman" panose="02020603050405020304" pitchFamily="18" charset="0"/>
              </a:rPr>
              <a:t>o</a:t>
            </a:r>
            <a:r>
              <a:rPr lang="tr-TR" altLang="en-US" sz="2400" dirty="0">
                <a:latin typeface="Times New Roman" panose="02020603050405020304" pitchFamily="18" charset="0"/>
                <a:cs typeface="Times New Roman" panose="02020603050405020304" pitchFamily="18" charset="0"/>
              </a:rPr>
              <a:t> arasında herhangi bir değeri alabilir. Bir iç gezegen için ise 90° den küçük olması gerekir ve en büyük uzanım adımı olan bir maksimum değeri vardır. Bu en büyük uzanım yerden güneşe çizilen doğru ile gezegen yörüngesine çizilen teğet arasında kalan açıdır (Şekilde GYM açısı) Gezegenin uzanımı sıfır olduğu zaman </a:t>
            </a:r>
            <a:r>
              <a:rPr lang="tr-TR" altLang="en-US" sz="2400" dirty="0">
                <a:solidFill>
                  <a:srgbClr val="E00C25"/>
                </a:solidFill>
                <a:latin typeface="Times New Roman" panose="02020603050405020304" pitchFamily="18" charset="0"/>
                <a:cs typeface="Times New Roman" panose="02020603050405020304" pitchFamily="18" charset="0"/>
              </a:rPr>
              <a:t>kavuşum (</a:t>
            </a:r>
            <a:r>
              <a:rPr lang="tr-TR" altLang="en-US" sz="2400" dirty="0" err="1">
                <a:solidFill>
                  <a:srgbClr val="E00C25"/>
                </a:solidFill>
                <a:latin typeface="Times New Roman" panose="02020603050405020304" pitchFamily="18" charset="0"/>
                <a:cs typeface="Times New Roman" panose="02020603050405020304" pitchFamily="18" charset="0"/>
              </a:rPr>
              <a:t>konjunksiyon</a:t>
            </a:r>
            <a:r>
              <a:rPr lang="tr-TR" altLang="en-US" sz="2400" dirty="0">
                <a:latin typeface="Times New Roman" panose="02020603050405020304" pitchFamily="18" charset="0"/>
                <a:cs typeface="Times New Roman" panose="02020603050405020304" pitchFamily="18" charset="0"/>
              </a:rPr>
              <a:t>) konumundadır denir. Gezegen, Güneş ve Yer arasında  bulunuyorsa </a:t>
            </a:r>
            <a:r>
              <a:rPr lang="tr-TR" altLang="en-US" sz="2400" dirty="0">
                <a:solidFill>
                  <a:srgbClr val="E00C25"/>
                </a:solidFill>
                <a:latin typeface="Times New Roman" panose="02020603050405020304" pitchFamily="18" charset="0"/>
                <a:cs typeface="Times New Roman" panose="02020603050405020304" pitchFamily="18" charset="0"/>
              </a:rPr>
              <a:t>alt kavuşum (Alt </a:t>
            </a:r>
            <a:r>
              <a:rPr lang="tr-TR" altLang="en-US" sz="2400" dirty="0" err="1">
                <a:solidFill>
                  <a:srgbClr val="E00C25"/>
                </a:solidFill>
                <a:latin typeface="Times New Roman" panose="02020603050405020304" pitchFamily="18" charset="0"/>
                <a:cs typeface="Times New Roman" panose="02020603050405020304" pitchFamily="18" charset="0"/>
              </a:rPr>
              <a:t>konjunksiyon</a:t>
            </a:r>
            <a:r>
              <a:rPr lang="tr-TR"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rPr>
              <a:t>G</a:t>
            </a:r>
            <a:r>
              <a:rPr lang="tr-TR" altLang="en-US" sz="2400" dirty="0" err="1">
                <a:latin typeface="Times New Roman" panose="02020603050405020304" pitchFamily="18" charset="0"/>
                <a:cs typeface="Times New Roman" panose="02020603050405020304" pitchFamily="18" charset="0"/>
              </a:rPr>
              <a:t>üneşin</a:t>
            </a:r>
            <a:r>
              <a:rPr lang="tr-TR" altLang="en-US" sz="2400" dirty="0">
                <a:latin typeface="Times New Roman" panose="02020603050405020304" pitchFamily="18" charset="0"/>
                <a:cs typeface="Times New Roman" panose="02020603050405020304" pitchFamily="18" charset="0"/>
              </a:rPr>
              <a:t> ötesinde bulunuyorsa </a:t>
            </a:r>
            <a:r>
              <a:rPr lang="tr-TR" altLang="en-US" sz="2400" dirty="0">
                <a:solidFill>
                  <a:srgbClr val="E00C25"/>
                </a:solidFill>
                <a:latin typeface="Times New Roman" panose="02020603050405020304" pitchFamily="18" charset="0"/>
                <a:cs typeface="Times New Roman" panose="02020603050405020304" pitchFamily="18" charset="0"/>
              </a:rPr>
              <a:t>üst kavuşum (üst </a:t>
            </a:r>
            <a:r>
              <a:rPr lang="tr-TR" altLang="en-US" sz="2400" dirty="0" err="1">
                <a:solidFill>
                  <a:srgbClr val="E00C25"/>
                </a:solidFill>
                <a:latin typeface="Times New Roman" panose="02020603050405020304" pitchFamily="18" charset="0"/>
                <a:cs typeface="Times New Roman" panose="02020603050405020304" pitchFamily="18" charset="0"/>
              </a:rPr>
              <a:t>konjunksiyon</a:t>
            </a:r>
            <a:r>
              <a:rPr lang="tr-TR" altLang="en-US" sz="2400" dirty="0">
                <a:latin typeface="Times New Roman" panose="02020603050405020304" pitchFamily="18" charset="0"/>
                <a:cs typeface="Times New Roman" panose="02020603050405020304" pitchFamily="18" charset="0"/>
              </a:rPr>
              <a:t>) konumundadır. Bir dış gezegen için alt kavuşum halinin mümkün olamayacağı açıktır. Gezegenin uzanımı 180</a:t>
            </a:r>
            <a:r>
              <a:rPr lang="tr-TR" altLang="en-US" sz="2400" baseline="30000" dirty="0">
                <a:latin typeface="Times New Roman" panose="02020603050405020304" pitchFamily="18" charset="0"/>
                <a:cs typeface="Times New Roman" panose="02020603050405020304" pitchFamily="18" charset="0"/>
              </a:rPr>
              <a:t>o</a:t>
            </a:r>
            <a:r>
              <a:rPr lang="tr-TR" altLang="en-US" sz="2400" dirty="0">
                <a:latin typeface="Times New Roman" panose="02020603050405020304" pitchFamily="18" charset="0"/>
                <a:cs typeface="Times New Roman" panose="02020603050405020304" pitchFamily="18" charset="0"/>
              </a:rPr>
              <a:t> olduğu zaman </a:t>
            </a:r>
            <a:r>
              <a:rPr lang="tr-TR" altLang="en-US" sz="2400" dirty="0">
                <a:solidFill>
                  <a:srgbClr val="E00C25"/>
                </a:solidFill>
                <a:latin typeface="Times New Roman" panose="02020603050405020304" pitchFamily="18" charset="0"/>
                <a:cs typeface="Times New Roman" panose="02020603050405020304" pitchFamily="18" charset="0"/>
              </a:rPr>
              <a:t>karşılaşma </a:t>
            </a:r>
            <a:r>
              <a:rPr lang="tr-TR" altLang="en-US" sz="2400" dirty="0">
                <a:latin typeface="Times New Roman" panose="02020603050405020304" pitchFamily="18" charset="0"/>
                <a:cs typeface="Times New Roman" panose="02020603050405020304" pitchFamily="18" charset="0"/>
              </a:rPr>
              <a:t>(</a:t>
            </a:r>
            <a:r>
              <a:rPr lang="tr-TR" altLang="en-US" sz="2400" dirty="0" err="1">
                <a:latin typeface="Times New Roman" panose="02020603050405020304" pitchFamily="18" charset="0"/>
                <a:cs typeface="Times New Roman" panose="02020603050405020304" pitchFamily="18" charset="0"/>
              </a:rPr>
              <a:t>opozisyon</a:t>
            </a:r>
            <a:r>
              <a:rPr lang="tr-TR" altLang="en-US" sz="2400" dirty="0">
                <a:latin typeface="Times New Roman" panose="02020603050405020304" pitchFamily="18" charset="0"/>
                <a:cs typeface="Times New Roman" panose="02020603050405020304" pitchFamily="18" charset="0"/>
              </a:rPr>
              <a:t>) 900 olduğu zaman da </a:t>
            </a:r>
            <a:r>
              <a:rPr lang="tr-TR" altLang="en-US" sz="2400" dirty="0">
                <a:solidFill>
                  <a:srgbClr val="E00C25"/>
                </a:solidFill>
                <a:latin typeface="Times New Roman" panose="02020603050405020304" pitchFamily="18" charset="0"/>
                <a:cs typeface="Times New Roman" panose="02020603050405020304" pitchFamily="18" charset="0"/>
              </a:rPr>
              <a:t>dörtlük (</a:t>
            </a:r>
            <a:r>
              <a:rPr lang="tr-TR" altLang="en-US" sz="2400" dirty="0" err="1">
                <a:solidFill>
                  <a:srgbClr val="E00C25"/>
                </a:solidFill>
                <a:latin typeface="Times New Roman" panose="02020603050405020304" pitchFamily="18" charset="0"/>
                <a:cs typeface="Times New Roman" panose="02020603050405020304" pitchFamily="18" charset="0"/>
              </a:rPr>
              <a:t>kuadratür</a:t>
            </a:r>
            <a:r>
              <a:rPr lang="tr-TR" altLang="en-US" sz="2400" dirty="0">
                <a:solidFill>
                  <a:srgbClr val="E00C25"/>
                </a:solidFill>
                <a:latin typeface="Times New Roman" panose="02020603050405020304" pitchFamily="18" charset="0"/>
                <a:cs typeface="Times New Roman" panose="02020603050405020304" pitchFamily="18" charset="0"/>
              </a:rPr>
              <a:t>)</a:t>
            </a:r>
            <a:r>
              <a:rPr lang="tr-TR" altLang="en-US" sz="2400" dirty="0">
                <a:latin typeface="Times New Roman" panose="02020603050405020304" pitchFamily="18" charset="0"/>
                <a:cs typeface="Times New Roman" panose="02020603050405020304" pitchFamily="18" charset="0"/>
              </a:rPr>
              <a:t> konumundadır denir. İç gezegenler ne karşılaşma, ne de dörtlük durumunda bulunabilirler.</a:t>
            </a:r>
          </a:p>
        </p:txBody>
      </p:sp>
    </p:spTree>
    <p:extLst>
      <p:ext uri="{BB962C8B-B14F-4D97-AF65-F5344CB8AC3E}">
        <p14:creationId xmlns:p14="http://schemas.microsoft.com/office/powerpoint/2010/main" val="2807501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Oval">
            <a:extLst>
              <a:ext uri="{FF2B5EF4-FFF2-40B4-BE49-F238E27FC236}">
                <a16:creationId xmlns:a16="http://schemas.microsoft.com/office/drawing/2014/main" id="{3024C7D6-F393-450E-B4FF-279AC33738D5}"/>
              </a:ext>
            </a:extLst>
          </p:cNvPr>
          <p:cNvSpPr/>
          <p:nvPr/>
        </p:nvSpPr>
        <p:spPr>
          <a:xfrm>
            <a:off x="2236788" y="2478088"/>
            <a:ext cx="1524000" cy="15240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 name="3 Oval">
            <a:extLst>
              <a:ext uri="{FF2B5EF4-FFF2-40B4-BE49-F238E27FC236}">
                <a16:creationId xmlns:a16="http://schemas.microsoft.com/office/drawing/2014/main" id="{E2238B07-E030-4BB4-8D79-8E44199BA828}"/>
              </a:ext>
            </a:extLst>
          </p:cNvPr>
          <p:cNvSpPr/>
          <p:nvPr/>
        </p:nvSpPr>
        <p:spPr>
          <a:xfrm>
            <a:off x="1828800" y="2057400"/>
            <a:ext cx="2362200" cy="23622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Oval">
            <a:extLst>
              <a:ext uri="{FF2B5EF4-FFF2-40B4-BE49-F238E27FC236}">
                <a16:creationId xmlns:a16="http://schemas.microsoft.com/office/drawing/2014/main" id="{637E87BB-D6C2-4B10-A7D9-0DEA80F9E3B4}"/>
              </a:ext>
            </a:extLst>
          </p:cNvPr>
          <p:cNvSpPr/>
          <p:nvPr/>
        </p:nvSpPr>
        <p:spPr>
          <a:xfrm>
            <a:off x="1447800" y="1676400"/>
            <a:ext cx="3124200" cy="3124200"/>
          </a:xfrm>
          <a:prstGeom prst="ellipse">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65894" name="25 Metin kutusu">
            <a:extLst>
              <a:ext uri="{FF2B5EF4-FFF2-40B4-BE49-F238E27FC236}">
                <a16:creationId xmlns:a16="http://schemas.microsoft.com/office/drawing/2014/main" id="{61CE469C-952C-4D05-985D-47A319842DEF}"/>
              </a:ext>
            </a:extLst>
          </p:cNvPr>
          <p:cNvSpPr txBox="1">
            <a:spLocks noChangeArrowheads="1"/>
          </p:cNvSpPr>
          <p:nvPr/>
        </p:nvSpPr>
        <p:spPr bwMode="auto">
          <a:xfrm>
            <a:off x="2438400" y="3352800"/>
            <a:ext cx="10668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000">
                <a:cs typeface="Arial" panose="020B0604020202020204" pitchFamily="34" charset="0"/>
              </a:rPr>
              <a:t>Güneş</a:t>
            </a:r>
          </a:p>
        </p:txBody>
      </p:sp>
      <p:sp>
        <p:nvSpPr>
          <p:cNvPr id="165895" name="33 Metin kutusu">
            <a:extLst>
              <a:ext uri="{FF2B5EF4-FFF2-40B4-BE49-F238E27FC236}">
                <a16:creationId xmlns:a16="http://schemas.microsoft.com/office/drawing/2014/main" id="{FAC4100E-4F60-4DF8-A505-C608BCB5E2B8}"/>
              </a:ext>
            </a:extLst>
          </p:cNvPr>
          <p:cNvSpPr txBox="1">
            <a:spLocks noChangeArrowheads="1"/>
          </p:cNvSpPr>
          <p:nvPr/>
        </p:nvSpPr>
        <p:spPr bwMode="auto">
          <a:xfrm>
            <a:off x="3892550" y="3027363"/>
            <a:ext cx="8397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000">
                <a:cs typeface="Arial" panose="020B0604020202020204" pitchFamily="34" charset="0"/>
              </a:rPr>
              <a:t>Yer</a:t>
            </a:r>
          </a:p>
        </p:txBody>
      </p:sp>
      <p:cxnSp>
        <p:nvCxnSpPr>
          <p:cNvPr id="45" name="44 Düz Bağlayıcı">
            <a:extLst>
              <a:ext uri="{FF2B5EF4-FFF2-40B4-BE49-F238E27FC236}">
                <a16:creationId xmlns:a16="http://schemas.microsoft.com/office/drawing/2014/main" id="{2CC0EAD5-56F2-4E2F-A1AC-4BBBB34BD053}"/>
              </a:ext>
            </a:extLst>
          </p:cNvPr>
          <p:cNvCxnSpPr>
            <a:stCxn id="5" idx="2"/>
            <a:endCxn id="5" idx="6"/>
          </p:cNvCxnSpPr>
          <p:nvPr/>
        </p:nvCxnSpPr>
        <p:spPr>
          <a:xfrm rot="10800000" flipH="1">
            <a:off x="1447800" y="3238500"/>
            <a:ext cx="3124200" cy="158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46" name="45 Güneş">
            <a:extLst>
              <a:ext uri="{FF2B5EF4-FFF2-40B4-BE49-F238E27FC236}">
                <a16:creationId xmlns:a16="http://schemas.microsoft.com/office/drawing/2014/main" id="{496AF64C-A0B3-43BC-95C7-D233ECA4CFAF}"/>
              </a:ext>
            </a:extLst>
          </p:cNvPr>
          <p:cNvSpPr/>
          <p:nvPr/>
        </p:nvSpPr>
        <p:spPr>
          <a:xfrm>
            <a:off x="2840038" y="3067050"/>
            <a:ext cx="330200" cy="331788"/>
          </a:xfrm>
          <a:prstGeom prst="sun">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7" name="46 Oval">
            <a:extLst>
              <a:ext uri="{FF2B5EF4-FFF2-40B4-BE49-F238E27FC236}">
                <a16:creationId xmlns:a16="http://schemas.microsoft.com/office/drawing/2014/main" id="{01F52AE3-5ACD-40ED-AB9B-71348557406A}"/>
              </a:ext>
            </a:extLst>
          </p:cNvPr>
          <p:cNvSpPr/>
          <p:nvPr/>
        </p:nvSpPr>
        <p:spPr>
          <a:xfrm flipH="1" flipV="1">
            <a:off x="3721100" y="321945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8" name="47 Oval">
            <a:extLst>
              <a:ext uri="{FF2B5EF4-FFF2-40B4-BE49-F238E27FC236}">
                <a16:creationId xmlns:a16="http://schemas.microsoft.com/office/drawing/2014/main" id="{224CB6A5-D7CD-4B26-97F5-F0D2820D15B9}"/>
              </a:ext>
            </a:extLst>
          </p:cNvPr>
          <p:cNvSpPr/>
          <p:nvPr/>
        </p:nvSpPr>
        <p:spPr>
          <a:xfrm flipH="1" flipV="1">
            <a:off x="1417638" y="320675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49" name="48 Oval">
            <a:extLst>
              <a:ext uri="{FF2B5EF4-FFF2-40B4-BE49-F238E27FC236}">
                <a16:creationId xmlns:a16="http://schemas.microsoft.com/office/drawing/2014/main" id="{DCB0D863-31BD-44B5-9EC2-2AB5812A7D2A}"/>
              </a:ext>
            </a:extLst>
          </p:cNvPr>
          <p:cNvSpPr/>
          <p:nvPr/>
        </p:nvSpPr>
        <p:spPr>
          <a:xfrm flipH="1" flipV="1">
            <a:off x="2200275" y="319722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2" name="51 Oval">
            <a:extLst>
              <a:ext uri="{FF2B5EF4-FFF2-40B4-BE49-F238E27FC236}">
                <a16:creationId xmlns:a16="http://schemas.microsoft.com/office/drawing/2014/main" id="{FE3DEE1F-AEFB-4E1A-8DAE-A83E57253615}"/>
              </a:ext>
            </a:extLst>
          </p:cNvPr>
          <p:cNvSpPr/>
          <p:nvPr/>
        </p:nvSpPr>
        <p:spPr>
          <a:xfrm flipH="1" flipV="1">
            <a:off x="4532313" y="3213100"/>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65902" name="23 Metin kutusu">
            <a:extLst>
              <a:ext uri="{FF2B5EF4-FFF2-40B4-BE49-F238E27FC236}">
                <a16:creationId xmlns:a16="http://schemas.microsoft.com/office/drawing/2014/main" id="{2BA7BAAD-EB63-4DFC-983C-4458F11DBB95}"/>
              </a:ext>
            </a:extLst>
          </p:cNvPr>
          <p:cNvSpPr txBox="1">
            <a:spLocks noChangeArrowheads="1"/>
          </p:cNvSpPr>
          <p:nvPr/>
        </p:nvSpPr>
        <p:spPr bwMode="auto">
          <a:xfrm rot="-5400000">
            <a:off x="801688" y="3148012"/>
            <a:ext cx="1066800"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900" b="1">
                <a:latin typeface="Arial Black" panose="020B0A04020102020204" pitchFamily="34" charset="0"/>
                <a:cs typeface="Aharoni" pitchFamily="2" charset="0"/>
              </a:rPr>
              <a:t>Kavuşum</a:t>
            </a:r>
          </a:p>
        </p:txBody>
      </p:sp>
      <p:sp>
        <p:nvSpPr>
          <p:cNvPr id="165903" name="23 Metin kutusu">
            <a:extLst>
              <a:ext uri="{FF2B5EF4-FFF2-40B4-BE49-F238E27FC236}">
                <a16:creationId xmlns:a16="http://schemas.microsoft.com/office/drawing/2014/main" id="{E919751A-F036-4D34-8B50-A7FAB45437C8}"/>
              </a:ext>
            </a:extLst>
          </p:cNvPr>
          <p:cNvSpPr txBox="1">
            <a:spLocks noChangeArrowheads="1"/>
          </p:cNvSpPr>
          <p:nvPr/>
        </p:nvSpPr>
        <p:spPr bwMode="auto">
          <a:xfrm>
            <a:off x="3429000" y="2438400"/>
            <a:ext cx="2286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000">
                <a:cs typeface="Arial" panose="020B0604020202020204" pitchFamily="34" charset="0"/>
              </a:rPr>
              <a:t>M</a:t>
            </a:r>
          </a:p>
        </p:txBody>
      </p:sp>
      <p:cxnSp>
        <p:nvCxnSpPr>
          <p:cNvPr id="64" name="63 Düz Bağlayıcı">
            <a:extLst>
              <a:ext uri="{FF2B5EF4-FFF2-40B4-BE49-F238E27FC236}">
                <a16:creationId xmlns:a16="http://schemas.microsoft.com/office/drawing/2014/main" id="{81A2E26C-FB9B-41AE-AD91-6849B877061F}"/>
              </a:ext>
            </a:extLst>
          </p:cNvPr>
          <p:cNvCxnSpPr/>
          <p:nvPr/>
        </p:nvCxnSpPr>
        <p:spPr>
          <a:xfrm rot="5400000">
            <a:off x="2692400" y="3141663"/>
            <a:ext cx="3017837" cy="26988"/>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70" name="69 Oval">
            <a:extLst>
              <a:ext uri="{FF2B5EF4-FFF2-40B4-BE49-F238E27FC236}">
                <a16:creationId xmlns:a16="http://schemas.microsoft.com/office/drawing/2014/main" id="{EBDFC4AE-F4B1-41F5-BD54-26DEB4D3E5DE}"/>
              </a:ext>
            </a:extLst>
          </p:cNvPr>
          <p:cNvSpPr/>
          <p:nvPr/>
        </p:nvSpPr>
        <p:spPr>
          <a:xfrm flipH="1" flipV="1">
            <a:off x="4167188" y="2170113"/>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165906" name="23 Metin kutusu">
            <a:extLst>
              <a:ext uri="{FF2B5EF4-FFF2-40B4-BE49-F238E27FC236}">
                <a16:creationId xmlns:a16="http://schemas.microsoft.com/office/drawing/2014/main" id="{F12B1808-9A80-4FBC-A001-8CC38C03E74F}"/>
              </a:ext>
            </a:extLst>
          </p:cNvPr>
          <p:cNvSpPr txBox="1">
            <a:spLocks noChangeArrowheads="1"/>
          </p:cNvSpPr>
          <p:nvPr/>
        </p:nvSpPr>
        <p:spPr bwMode="auto">
          <a:xfrm rot="-5400000">
            <a:off x="1602582" y="3177381"/>
            <a:ext cx="1066800" cy="230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900" b="1">
                <a:latin typeface="Arial Black" panose="020B0A04020102020204" pitchFamily="34" charset="0"/>
                <a:cs typeface="Aharoni" pitchFamily="2" charset="0"/>
              </a:rPr>
              <a:t>Dış Kavuşum</a:t>
            </a:r>
          </a:p>
        </p:txBody>
      </p:sp>
      <p:sp>
        <p:nvSpPr>
          <p:cNvPr id="165907" name="23 Metin kutusu">
            <a:extLst>
              <a:ext uri="{FF2B5EF4-FFF2-40B4-BE49-F238E27FC236}">
                <a16:creationId xmlns:a16="http://schemas.microsoft.com/office/drawing/2014/main" id="{2A2DEC79-B5B5-41CE-B3D5-EA644283AD36}"/>
              </a:ext>
            </a:extLst>
          </p:cNvPr>
          <p:cNvSpPr txBox="1">
            <a:spLocks noChangeArrowheads="1"/>
          </p:cNvSpPr>
          <p:nvPr/>
        </p:nvSpPr>
        <p:spPr bwMode="auto">
          <a:xfrm rot="-5400000">
            <a:off x="4172744" y="3158331"/>
            <a:ext cx="10668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900" b="1">
                <a:latin typeface="Arial Black" panose="020B0A04020102020204" pitchFamily="34" charset="0"/>
                <a:cs typeface="Aharoni" pitchFamily="2" charset="0"/>
              </a:rPr>
              <a:t>Karşılaşma</a:t>
            </a:r>
          </a:p>
        </p:txBody>
      </p:sp>
      <p:sp>
        <p:nvSpPr>
          <p:cNvPr id="165908" name="23 Metin kutusu">
            <a:extLst>
              <a:ext uri="{FF2B5EF4-FFF2-40B4-BE49-F238E27FC236}">
                <a16:creationId xmlns:a16="http://schemas.microsoft.com/office/drawing/2014/main" id="{423627D0-09ED-484E-B4C0-3AA91B8855DE}"/>
              </a:ext>
            </a:extLst>
          </p:cNvPr>
          <p:cNvSpPr txBox="1">
            <a:spLocks noChangeArrowheads="1"/>
          </p:cNvSpPr>
          <p:nvPr/>
        </p:nvSpPr>
        <p:spPr bwMode="auto">
          <a:xfrm>
            <a:off x="4191000" y="2057400"/>
            <a:ext cx="6858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900" b="1">
                <a:latin typeface="Arial Black" panose="020B0A04020102020204" pitchFamily="34" charset="0"/>
                <a:cs typeface="Aharoni" pitchFamily="2" charset="0"/>
              </a:rPr>
              <a:t>Dörtlük</a:t>
            </a:r>
          </a:p>
        </p:txBody>
      </p:sp>
      <p:cxnSp>
        <p:nvCxnSpPr>
          <p:cNvPr id="81" name="80 Düz Bağlayıcı">
            <a:extLst>
              <a:ext uri="{FF2B5EF4-FFF2-40B4-BE49-F238E27FC236}">
                <a16:creationId xmlns:a16="http://schemas.microsoft.com/office/drawing/2014/main" id="{E16E899A-F4E4-4FC6-84F3-AC36337B0C89}"/>
              </a:ext>
            </a:extLst>
          </p:cNvPr>
          <p:cNvCxnSpPr/>
          <p:nvPr/>
        </p:nvCxnSpPr>
        <p:spPr>
          <a:xfrm>
            <a:off x="3190875" y="2414588"/>
            <a:ext cx="1025525" cy="86042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2" name="81 Düz Bağlayıcı">
            <a:extLst>
              <a:ext uri="{FF2B5EF4-FFF2-40B4-BE49-F238E27FC236}">
                <a16:creationId xmlns:a16="http://schemas.microsoft.com/office/drawing/2014/main" id="{DF265911-37F0-4DE5-95BB-0289F5F79221}"/>
              </a:ext>
            </a:extLst>
          </p:cNvPr>
          <p:cNvCxnSpPr>
            <a:stCxn id="5" idx="0"/>
          </p:cNvCxnSpPr>
          <p:nvPr/>
        </p:nvCxnSpPr>
        <p:spPr>
          <a:xfrm rot="16200000" flipH="1">
            <a:off x="2818606" y="1867694"/>
            <a:ext cx="1560513" cy="1177925"/>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87" name="86 Oval">
            <a:extLst>
              <a:ext uri="{FF2B5EF4-FFF2-40B4-BE49-F238E27FC236}">
                <a16:creationId xmlns:a16="http://schemas.microsoft.com/office/drawing/2014/main" id="{F864731E-A2D3-466B-943C-9BA5C02F8C29}"/>
              </a:ext>
            </a:extLst>
          </p:cNvPr>
          <p:cNvSpPr/>
          <p:nvPr/>
        </p:nvSpPr>
        <p:spPr>
          <a:xfrm flipH="1" flipV="1">
            <a:off x="2987675" y="1633538"/>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1" name="90 Oval">
            <a:extLst>
              <a:ext uri="{FF2B5EF4-FFF2-40B4-BE49-F238E27FC236}">
                <a16:creationId xmlns:a16="http://schemas.microsoft.com/office/drawing/2014/main" id="{FB58FA03-F0B9-42F9-8850-0B273935258E}"/>
              </a:ext>
            </a:extLst>
          </p:cNvPr>
          <p:cNvSpPr/>
          <p:nvPr/>
        </p:nvSpPr>
        <p:spPr>
          <a:xfrm flipH="1" flipV="1">
            <a:off x="3444875" y="2627313"/>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93" name="92 Oval">
            <a:extLst>
              <a:ext uri="{FF2B5EF4-FFF2-40B4-BE49-F238E27FC236}">
                <a16:creationId xmlns:a16="http://schemas.microsoft.com/office/drawing/2014/main" id="{B30AADE0-03A5-4F4D-ABB0-1D958F729F73}"/>
              </a:ext>
            </a:extLst>
          </p:cNvPr>
          <p:cNvSpPr/>
          <p:nvPr/>
        </p:nvSpPr>
        <p:spPr>
          <a:xfrm flipH="1" flipV="1">
            <a:off x="4151313" y="3209925"/>
            <a:ext cx="76200" cy="7620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cxnSp>
        <p:nvCxnSpPr>
          <p:cNvPr id="97" name="96 Düz Ok Bağlayıcısı">
            <a:extLst>
              <a:ext uri="{FF2B5EF4-FFF2-40B4-BE49-F238E27FC236}">
                <a16:creationId xmlns:a16="http://schemas.microsoft.com/office/drawing/2014/main" id="{04703B9C-9AF1-469D-81D9-09A3B2A194A3}"/>
              </a:ext>
            </a:extLst>
          </p:cNvPr>
          <p:cNvCxnSpPr/>
          <p:nvPr/>
        </p:nvCxnSpPr>
        <p:spPr>
          <a:xfrm rot="5400000">
            <a:off x="3858419" y="3082132"/>
            <a:ext cx="238125" cy="109537"/>
          </a:xfrm>
          <a:prstGeom prst="straightConnector1">
            <a:avLst/>
          </a:prstGeom>
          <a:ln w="19050">
            <a:solidFill>
              <a:srgbClr val="C0000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65915" name="23 Metin kutusu">
            <a:extLst>
              <a:ext uri="{FF2B5EF4-FFF2-40B4-BE49-F238E27FC236}">
                <a16:creationId xmlns:a16="http://schemas.microsoft.com/office/drawing/2014/main" id="{035792B9-CDE3-407A-880A-FFA528D4AC41}"/>
              </a:ext>
            </a:extLst>
          </p:cNvPr>
          <p:cNvSpPr txBox="1">
            <a:spLocks noChangeArrowheads="1"/>
          </p:cNvSpPr>
          <p:nvPr/>
        </p:nvSpPr>
        <p:spPr bwMode="auto">
          <a:xfrm rot="-5400000">
            <a:off x="3315494" y="3161506"/>
            <a:ext cx="1066800"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900" b="1">
                <a:latin typeface="Arial Black" panose="020B0A04020102020204" pitchFamily="34" charset="0"/>
                <a:cs typeface="Aharoni" pitchFamily="2" charset="0"/>
              </a:rPr>
              <a:t>İç Kavuşum</a:t>
            </a:r>
          </a:p>
        </p:txBody>
      </p:sp>
      <p:sp>
        <p:nvSpPr>
          <p:cNvPr id="165916" name="23 Metin kutusu">
            <a:extLst>
              <a:ext uri="{FF2B5EF4-FFF2-40B4-BE49-F238E27FC236}">
                <a16:creationId xmlns:a16="http://schemas.microsoft.com/office/drawing/2014/main" id="{6290AF64-5F3D-48E0-8DD5-5C1258C8A6EA}"/>
              </a:ext>
            </a:extLst>
          </p:cNvPr>
          <p:cNvSpPr txBox="1">
            <a:spLocks noChangeArrowheads="1"/>
          </p:cNvSpPr>
          <p:nvPr/>
        </p:nvSpPr>
        <p:spPr bwMode="auto">
          <a:xfrm>
            <a:off x="2914650" y="1411288"/>
            <a:ext cx="2286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1000" b="1">
                <a:cs typeface="Arial" panose="020B0604020202020204" pitchFamily="34" charset="0"/>
              </a:rPr>
              <a:t>P</a:t>
            </a:r>
          </a:p>
        </p:txBody>
      </p:sp>
      <p:sp>
        <p:nvSpPr>
          <p:cNvPr id="165917" name="23 Metin kutusu">
            <a:extLst>
              <a:ext uri="{FF2B5EF4-FFF2-40B4-BE49-F238E27FC236}">
                <a16:creationId xmlns:a16="http://schemas.microsoft.com/office/drawing/2014/main" id="{4E403B57-B8D3-43D6-8B11-305217642400}"/>
              </a:ext>
            </a:extLst>
          </p:cNvPr>
          <p:cNvSpPr txBox="1">
            <a:spLocks noChangeArrowheads="1"/>
          </p:cNvSpPr>
          <p:nvPr/>
        </p:nvSpPr>
        <p:spPr bwMode="auto">
          <a:xfrm rot="-1793769">
            <a:off x="2103438" y="2425700"/>
            <a:ext cx="10668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800">
                <a:latin typeface="Arial Black" panose="020B0A04020102020204" pitchFamily="34" charset="0"/>
                <a:cs typeface="Aharoni" pitchFamily="2" charset="0"/>
              </a:rPr>
              <a:t>İç Gezegen</a:t>
            </a:r>
          </a:p>
        </p:txBody>
      </p:sp>
      <p:sp>
        <p:nvSpPr>
          <p:cNvPr id="165918" name="23 Metin kutusu">
            <a:extLst>
              <a:ext uri="{FF2B5EF4-FFF2-40B4-BE49-F238E27FC236}">
                <a16:creationId xmlns:a16="http://schemas.microsoft.com/office/drawing/2014/main" id="{CAC0BEE0-F003-4EA8-9231-34E8D3306212}"/>
              </a:ext>
            </a:extLst>
          </p:cNvPr>
          <p:cNvSpPr txBox="1">
            <a:spLocks noChangeArrowheads="1"/>
          </p:cNvSpPr>
          <p:nvPr/>
        </p:nvSpPr>
        <p:spPr bwMode="auto">
          <a:xfrm rot="-1793769">
            <a:off x="1695450" y="1727200"/>
            <a:ext cx="1066800"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r>
              <a:rPr lang="tr-TR" altLang="en-US" sz="800">
                <a:latin typeface="Arial Black" panose="020B0A04020102020204" pitchFamily="34" charset="0"/>
                <a:cs typeface="Aharoni" pitchFamily="2" charset="0"/>
              </a:rPr>
              <a:t>Dış Gezegen</a:t>
            </a:r>
          </a:p>
        </p:txBody>
      </p:sp>
      <p:sp>
        <p:nvSpPr>
          <p:cNvPr id="165919" name="105 Metin kutusu">
            <a:extLst>
              <a:ext uri="{FF2B5EF4-FFF2-40B4-BE49-F238E27FC236}">
                <a16:creationId xmlns:a16="http://schemas.microsoft.com/office/drawing/2014/main" id="{B8E05D3A-BAFE-48EE-A6A5-2F57FF0CAE61}"/>
              </a:ext>
            </a:extLst>
          </p:cNvPr>
          <p:cNvSpPr txBox="1">
            <a:spLocks noChangeArrowheads="1"/>
          </p:cNvSpPr>
          <p:nvPr/>
        </p:nvSpPr>
        <p:spPr bwMode="auto">
          <a:xfrm>
            <a:off x="5562600" y="914400"/>
            <a:ext cx="31273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tr-TR" altLang="en-US">
                <a:cs typeface="Arial" panose="020B0604020202020204" pitchFamily="34" charset="0"/>
              </a:rPr>
              <a:t>1</a:t>
            </a:r>
          </a:p>
        </p:txBody>
      </p:sp>
      <p:sp>
        <p:nvSpPr>
          <p:cNvPr id="165920" name="Text Box 32">
            <a:extLst>
              <a:ext uri="{FF2B5EF4-FFF2-40B4-BE49-F238E27FC236}">
                <a16:creationId xmlns:a16="http://schemas.microsoft.com/office/drawing/2014/main" id="{816D2280-FA02-452C-94E2-10E23C594E6A}"/>
              </a:ext>
            </a:extLst>
          </p:cNvPr>
          <p:cNvSpPr txBox="1">
            <a:spLocks noChangeArrowheads="1"/>
          </p:cNvSpPr>
          <p:nvPr/>
        </p:nvSpPr>
        <p:spPr bwMode="auto">
          <a:xfrm>
            <a:off x="900113" y="5589588"/>
            <a:ext cx="22320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b="1"/>
              <a:t>Şekil 8</a:t>
            </a:r>
          </a:p>
        </p:txBody>
      </p:sp>
    </p:spTree>
    <p:extLst>
      <p:ext uri="{BB962C8B-B14F-4D97-AF65-F5344CB8AC3E}">
        <p14:creationId xmlns:p14="http://schemas.microsoft.com/office/powerpoint/2010/main" val="3384659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D035D90D-D8EB-4232-AE36-E735E8D2A9A0}"/>
              </a:ext>
            </a:extLst>
          </p:cNvPr>
          <p:cNvSpPr>
            <a:spLocks noGrp="1" noChangeArrowheads="1"/>
          </p:cNvSpPr>
          <p:nvPr>
            <p:ph type="title"/>
          </p:nvPr>
        </p:nvSpPr>
        <p:spPr/>
        <p:txBody>
          <a:bodyPr/>
          <a:lstStyle/>
          <a:p>
            <a:pPr algn="l"/>
            <a:r>
              <a:rPr lang="tr-TR" altLang="en-US" b="1">
                <a:solidFill>
                  <a:srgbClr val="E00C25"/>
                </a:solidFill>
                <a:latin typeface="Monotype Corsiva" panose="03010101010201010101" pitchFamily="66" charset="0"/>
              </a:rPr>
              <a:t>Kaynaklar</a:t>
            </a:r>
          </a:p>
        </p:txBody>
      </p:sp>
      <p:sp>
        <p:nvSpPr>
          <p:cNvPr id="67587" name="Rectangle 3">
            <a:extLst>
              <a:ext uri="{FF2B5EF4-FFF2-40B4-BE49-F238E27FC236}">
                <a16:creationId xmlns:a16="http://schemas.microsoft.com/office/drawing/2014/main" id="{C84C476E-A8B3-4296-BD6F-6F6709109433}"/>
              </a:ext>
            </a:extLst>
          </p:cNvPr>
          <p:cNvSpPr>
            <a:spLocks noGrp="1" noChangeArrowheads="1"/>
          </p:cNvSpPr>
          <p:nvPr>
            <p:ph type="body" idx="1"/>
          </p:nvPr>
        </p:nvSpPr>
        <p:spPr/>
        <p:txBody>
          <a:bodyPr>
            <a:normAutofit lnSpcReduction="10000"/>
          </a:bodyPr>
          <a:lstStyle/>
          <a:p>
            <a:pPr>
              <a:lnSpc>
                <a:spcPct val="90000"/>
              </a:lnSpc>
            </a:pPr>
            <a:r>
              <a:rPr lang="tr-TR" altLang="en-US" sz="2800" b="1" u="sng">
                <a:latin typeface="Monotype Corsiva" panose="03010101010201010101" pitchFamily="66" charset="0"/>
              </a:rPr>
              <a:t>Astronomi I Ders Notları by Prof. Dr. Semanur ENGİN, Ankara Üniversitesi</a:t>
            </a:r>
          </a:p>
          <a:p>
            <a:pPr>
              <a:lnSpc>
                <a:spcPct val="90000"/>
              </a:lnSpc>
            </a:pPr>
            <a:r>
              <a:rPr lang="tr-TR" altLang="en-US" sz="2800">
                <a:latin typeface="Monotype Corsiva" panose="03010101010201010101" pitchFamily="66" charset="0"/>
                <a:hlinkClick r:id="rId2"/>
              </a:rPr>
              <a:t>http://www.physics.hku.hk/~nature/CD/regulare/lectures/chap02.html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3"/>
              </a:rPr>
              <a:t>http://www.astro.columbia.edu/~archung/labs/fall2001/lec01_fall01.html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4"/>
              </a:rPr>
              <a:t>http://www.timezone.com/library/tmachine/tmachine0005</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5"/>
              </a:rPr>
              <a:t>http://www.phy.olemiss.edu/~luca/astr/Topics-Introduction/Eclipses-N.html</a:t>
            </a:r>
            <a:endParaRPr lang="tr-TR" altLang="en-US" sz="2800">
              <a:latin typeface="Monotype Corsiva" panose="03010101010201010101" pitchFamily="66" charset="0"/>
            </a:endParaRPr>
          </a:p>
          <a:p>
            <a:pPr>
              <a:lnSpc>
                <a:spcPct val="90000"/>
              </a:lnSpc>
            </a:pPr>
            <a:r>
              <a:rPr lang="tr-TR" altLang="en-US" sz="2800">
                <a:latin typeface="Monotype Corsiva" panose="03010101010201010101" pitchFamily="66" charset="0"/>
                <a:hlinkClick r:id="rId6"/>
              </a:rPr>
              <a:t>http://www.astrologyclub.org/articles/nodes/nodes.htm</a:t>
            </a: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a:p>
            <a:pPr>
              <a:lnSpc>
                <a:spcPct val="90000"/>
              </a:lnSpc>
            </a:pPr>
            <a:endParaRPr lang="tr-TR" altLang="en-US" sz="2800">
              <a:latin typeface="Monotype Corsiva" panose="03010101010201010101" pitchFamily="66" charset="0"/>
            </a:endParaRPr>
          </a:p>
        </p:txBody>
      </p:sp>
    </p:spTree>
    <p:extLst>
      <p:ext uri="{BB962C8B-B14F-4D97-AF65-F5344CB8AC3E}">
        <p14:creationId xmlns:p14="http://schemas.microsoft.com/office/powerpoint/2010/main" val="9130955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a:extLst>
              <a:ext uri="{FF2B5EF4-FFF2-40B4-BE49-F238E27FC236}">
                <a16:creationId xmlns:a16="http://schemas.microsoft.com/office/drawing/2014/main" id="{FAEF79C3-FD74-4002-8CBC-4DAEDB9AA078}"/>
              </a:ext>
            </a:extLst>
          </p:cNvPr>
          <p:cNvSpPr>
            <a:spLocks noGrp="1" noChangeArrowheads="1"/>
          </p:cNvSpPr>
          <p:nvPr>
            <p:ph type="title"/>
          </p:nvPr>
        </p:nvSpPr>
        <p:spPr>
          <a:xfrm>
            <a:off x="179388" y="260350"/>
            <a:ext cx="8229600" cy="1143000"/>
          </a:xfrm>
        </p:spPr>
        <p:txBody>
          <a:bodyPr/>
          <a:lstStyle/>
          <a:p>
            <a:r>
              <a:rPr lang="tr-TR" altLang="en-US" sz="5000">
                <a:solidFill>
                  <a:srgbClr val="CC00FF"/>
                </a:solidFill>
                <a:latin typeface="Monotype Corsiva" panose="03010101010201010101" pitchFamily="66" charset="0"/>
              </a:rPr>
              <a:t>Bode Yasası</a:t>
            </a:r>
          </a:p>
        </p:txBody>
      </p:sp>
      <p:sp>
        <p:nvSpPr>
          <p:cNvPr id="188421" name="Rectangle 5">
            <a:extLst>
              <a:ext uri="{FF2B5EF4-FFF2-40B4-BE49-F238E27FC236}">
                <a16:creationId xmlns:a16="http://schemas.microsoft.com/office/drawing/2014/main" id="{92816D58-469E-4009-BC52-9B355220F0F9}"/>
              </a:ext>
            </a:extLst>
          </p:cNvPr>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tr-TR"/>
          </a:p>
        </p:txBody>
      </p:sp>
      <p:graphicFrame>
        <p:nvGraphicFramePr>
          <p:cNvPr id="188420" name="Object 4">
            <a:extLst>
              <a:ext uri="{FF2B5EF4-FFF2-40B4-BE49-F238E27FC236}">
                <a16:creationId xmlns:a16="http://schemas.microsoft.com/office/drawing/2014/main" id="{E106395E-79EA-4C5A-964E-C4F1233C98BF}"/>
              </a:ext>
            </a:extLst>
          </p:cNvPr>
          <p:cNvGraphicFramePr>
            <a:graphicFrameLocks noChangeAspect="1"/>
          </p:cNvGraphicFramePr>
          <p:nvPr/>
        </p:nvGraphicFramePr>
        <p:xfrm>
          <a:off x="3419475" y="1557338"/>
          <a:ext cx="1833563" cy="1296987"/>
        </p:xfrm>
        <a:graphic>
          <a:graphicData uri="http://schemas.openxmlformats.org/presentationml/2006/ole">
            <mc:AlternateContent xmlns:mc="http://schemas.openxmlformats.org/markup-compatibility/2006">
              <mc:Choice xmlns:v="urn:schemas-microsoft-com:vml" Requires="v">
                <p:oleObj spid="_x0000_s1041" name="Equation" r:id="rId3" imgW="888840" imgH="634680" progId="Equation.3">
                  <p:embed/>
                </p:oleObj>
              </mc:Choice>
              <mc:Fallback>
                <p:oleObj name="Equation" r:id="rId3" imgW="888840" imgH="634680" progId="Equation.3">
                  <p:embed/>
                  <p:pic>
                    <p:nvPicPr>
                      <p:cNvPr id="188420" name="Object 4">
                        <a:extLst>
                          <a:ext uri="{FF2B5EF4-FFF2-40B4-BE49-F238E27FC236}">
                            <a16:creationId xmlns:a16="http://schemas.microsoft.com/office/drawing/2014/main" id="{E106395E-79EA-4C5A-964E-C4F1233C98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1557338"/>
                        <a:ext cx="1833563" cy="12969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88422" name="Picture 6">
            <a:extLst>
              <a:ext uri="{FF2B5EF4-FFF2-40B4-BE49-F238E27FC236}">
                <a16:creationId xmlns:a16="http://schemas.microsoft.com/office/drawing/2014/main" id="{F4131434-E470-4808-96A6-902D0C23A97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8175" y="2565400"/>
            <a:ext cx="4679950" cy="3903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33898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83F79175-9450-4180-B948-D68644F1EF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17658" y="1247251"/>
            <a:ext cx="6586832" cy="3702254"/>
          </a:xfrm>
          <a:prstGeom prst="rect">
            <a:avLst/>
          </a:prstGeom>
        </p:spPr>
      </p:pic>
      <p:sp>
        <p:nvSpPr>
          <p:cNvPr id="4" name="Dikdörtgen 3">
            <a:extLst>
              <a:ext uri="{FF2B5EF4-FFF2-40B4-BE49-F238E27FC236}">
                <a16:creationId xmlns:a16="http://schemas.microsoft.com/office/drawing/2014/main" id="{EDA2D9A4-1C72-49D8-82D3-64EFA7AF975B}"/>
              </a:ext>
            </a:extLst>
          </p:cNvPr>
          <p:cNvSpPr/>
          <p:nvPr/>
        </p:nvSpPr>
        <p:spPr>
          <a:xfrm>
            <a:off x="3386866" y="5358971"/>
            <a:ext cx="4224233" cy="369332"/>
          </a:xfrm>
          <a:prstGeom prst="rect">
            <a:avLst/>
          </a:prstGeom>
        </p:spPr>
        <p:txBody>
          <a:bodyPr wrap="none">
            <a:spAutoFit/>
          </a:bodyPr>
          <a:lstStyle/>
          <a:p>
            <a:r>
              <a:rPr lang="en-US" dirty="0">
                <a:solidFill>
                  <a:schemeClr val="bg1"/>
                </a:solidFill>
                <a:latin typeface="Arial" panose="020B0604020202020204" pitchFamily="34" charset="0"/>
              </a:rPr>
              <a:t>The Solar System. Image Credit: NASA</a:t>
            </a:r>
            <a:endParaRPr lang="tr-TR" dirty="0">
              <a:solidFill>
                <a:schemeClr val="bg1"/>
              </a:solidFill>
            </a:endParaRPr>
          </a:p>
        </p:txBody>
      </p:sp>
    </p:spTree>
    <p:extLst>
      <p:ext uri="{BB962C8B-B14F-4D97-AF65-F5344CB8AC3E}">
        <p14:creationId xmlns:p14="http://schemas.microsoft.com/office/powerpoint/2010/main" val="28220411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a:extLst>
              <a:ext uri="{FF2B5EF4-FFF2-40B4-BE49-F238E27FC236}">
                <a16:creationId xmlns:a16="http://schemas.microsoft.com/office/drawing/2014/main" id="{47A096A3-839A-4336-B5D8-6573107F8752}"/>
              </a:ext>
            </a:extLst>
          </p:cNvPr>
          <p:cNvSpPr>
            <a:spLocks noGrp="1" noChangeArrowheads="1"/>
          </p:cNvSpPr>
          <p:nvPr>
            <p:ph type="title"/>
          </p:nvPr>
        </p:nvSpPr>
        <p:spPr/>
        <p:txBody>
          <a:bodyPr/>
          <a:lstStyle/>
          <a:p>
            <a:r>
              <a:rPr lang="tr-TR" altLang="en-US">
                <a:latin typeface="Monotype Corsiva" panose="03010101010201010101" pitchFamily="66" charset="0"/>
              </a:rPr>
              <a:t>Gezegenlerin Özellikleri</a:t>
            </a:r>
          </a:p>
        </p:txBody>
      </p:sp>
      <p:pic>
        <p:nvPicPr>
          <p:cNvPr id="186795" name="Picture 427">
            <a:extLst>
              <a:ext uri="{FF2B5EF4-FFF2-40B4-BE49-F238E27FC236}">
                <a16:creationId xmlns:a16="http://schemas.microsoft.com/office/drawing/2014/main" id="{B8411C76-DFEB-4B48-AF89-EB12D82090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863" y="2105025"/>
            <a:ext cx="9056687" cy="265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24602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5348" name="Picture 4">
            <a:extLst>
              <a:ext uri="{FF2B5EF4-FFF2-40B4-BE49-F238E27FC236}">
                <a16:creationId xmlns:a16="http://schemas.microsoft.com/office/drawing/2014/main" id="{4A739515-690A-46E1-830A-C276C0488F4C}"/>
              </a:ext>
            </a:extLst>
          </p:cNvPr>
          <p:cNvPicPr preferRelativeResize="0">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5106" y="2008028"/>
            <a:ext cx="8713788" cy="2965450"/>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5349" name="Text Box 5">
            <a:extLst>
              <a:ext uri="{FF2B5EF4-FFF2-40B4-BE49-F238E27FC236}">
                <a16:creationId xmlns:a16="http://schemas.microsoft.com/office/drawing/2014/main" id="{DF66B748-3E2E-4FB0-9733-C3F2BCE161DC}"/>
              </a:ext>
            </a:extLst>
          </p:cNvPr>
          <p:cNvSpPr txBox="1">
            <a:spLocks noChangeArrowheads="1"/>
          </p:cNvSpPr>
          <p:nvPr/>
        </p:nvSpPr>
        <p:spPr bwMode="auto">
          <a:xfrm>
            <a:off x="955806" y="790473"/>
            <a:ext cx="7232388"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altLang="en-US" sz="4000" b="1" dirty="0" err="1">
                <a:latin typeface="Monotype Corsiva" panose="03010101010201010101" pitchFamily="66" charset="0"/>
              </a:rPr>
              <a:t>Bazı</a:t>
            </a:r>
            <a:r>
              <a:rPr lang="en-US" altLang="en-US" sz="4000" b="1" dirty="0">
                <a:latin typeface="Monotype Corsiva" panose="03010101010201010101" pitchFamily="66" charset="0"/>
              </a:rPr>
              <a:t> </a:t>
            </a:r>
            <a:r>
              <a:rPr lang="tr-TR" altLang="en-US" sz="4000" b="1" dirty="0">
                <a:latin typeface="Monotype Corsiva" panose="03010101010201010101" pitchFamily="66" charset="0"/>
              </a:rPr>
              <a:t>Cüce Gezegenler ’in Özellikleri</a:t>
            </a:r>
          </a:p>
        </p:txBody>
      </p:sp>
    </p:spTree>
    <p:extLst>
      <p:ext uri="{BB962C8B-B14F-4D97-AF65-F5344CB8AC3E}">
        <p14:creationId xmlns:p14="http://schemas.microsoft.com/office/powerpoint/2010/main" val="114698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1" name="Rectangle 3">
            <a:extLst>
              <a:ext uri="{FF2B5EF4-FFF2-40B4-BE49-F238E27FC236}">
                <a16:creationId xmlns:a16="http://schemas.microsoft.com/office/drawing/2014/main" id="{D8A20C4A-F23C-4945-ADAD-82714F423922}"/>
              </a:ext>
            </a:extLst>
          </p:cNvPr>
          <p:cNvSpPr>
            <a:spLocks noGrp="1" noChangeArrowheads="1"/>
          </p:cNvSpPr>
          <p:nvPr>
            <p:ph type="body" idx="1"/>
          </p:nvPr>
        </p:nvSpPr>
        <p:spPr>
          <a:xfrm>
            <a:off x="628650" y="961558"/>
            <a:ext cx="7886700" cy="4351338"/>
          </a:xfrm>
        </p:spPr>
        <p:txBody>
          <a:bodyPr>
            <a:normAutofit/>
          </a:bodyPr>
          <a:lstStyle/>
          <a:p>
            <a:pPr algn="just">
              <a:lnSpc>
                <a:spcPct val="150000"/>
              </a:lnSpc>
            </a:pPr>
            <a:r>
              <a:rPr lang="tr-TR" altLang="en-US" sz="2000" dirty="0">
                <a:latin typeface="Times New Roman" panose="02020603050405020304" pitchFamily="18" charset="0"/>
                <a:cs typeface="Times New Roman" panose="02020603050405020304" pitchFamily="18" charset="0"/>
              </a:rPr>
              <a:t>Gezegenlerin görünen hareketleri güneş ve ayınkine göre çok daha karışıktır. Yıldızlar arasında hareketlerini incelersek görürüz ki gezegenler uzun bir müddet doğuya, sonra kısa bir süre batıya doğru hareket ederler, zikzak ve dönmeler yaparlar (Şekil. 6). Doğuya doğru olan harekete “ileri”, batıya doğru olan harekete de geri" hareket denir.</a:t>
            </a:r>
          </a:p>
        </p:txBody>
      </p:sp>
      <p:pic>
        <p:nvPicPr>
          <p:cNvPr id="155652" name="Nesne 12">
            <a:extLst>
              <a:ext uri="{FF2B5EF4-FFF2-40B4-BE49-F238E27FC236}">
                <a16:creationId xmlns:a16="http://schemas.microsoft.com/office/drawing/2014/main" id="{48869DDA-106A-4FDD-8AAB-1C7D3CF358AE}"/>
              </a:ext>
            </a:extLst>
          </p:cNvPr>
          <p:cNvPicPr>
            <a:picLocks noChangeArrowheads="1"/>
          </p:cNvPicPr>
          <p:nvPr/>
        </p:nvPicPr>
        <p:blipFill>
          <a:blip r:embed="rId2">
            <a:extLst>
              <a:ext uri="{28A0092B-C50C-407E-A947-70E740481C1C}">
                <a14:useLocalDpi xmlns:a14="http://schemas.microsoft.com/office/drawing/2010/main" val="0"/>
              </a:ext>
            </a:extLst>
          </a:blip>
          <a:srcRect t="-13020" r="-2864" b="-9636"/>
          <a:stretch>
            <a:fillRect/>
          </a:stretch>
        </p:blipFill>
        <p:spPr bwMode="auto">
          <a:xfrm>
            <a:off x="1619250" y="4149725"/>
            <a:ext cx="570547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5653" name="Text Box 5">
            <a:extLst>
              <a:ext uri="{FF2B5EF4-FFF2-40B4-BE49-F238E27FC236}">
                <a16:creationId xmlns:a16="http://schemas.microsoft.com/office/drawing/2014/main" id="{CF5A590F-C6F4-4499-A4E6-C334D50F3972}"/>
              </a:ext>
            </a:extLst>
          </p:cNvPr>
          <p:cNvSpPr txBox="1">
            <a:spLocks noChangeArrowheads="1"/>
          </p:cNvSpPr>
          <p:nvPr/>
        </p:nvSpPr>
        <p:spPr bwMode="auto">
          <a:xfrm>
            <a:off x="1401006" y="5775762"/>
            <a:ext cx="100806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tr-TR" altLang="en-US" dirty="0"/>
              <a:t>Şekil 6. </a:t>
            </a:r>
          </a:p>
        </p:txBody>
      </p:sp>
    </p:spTree>
    <p:extLst>
      <p:ext uri="{BB962C8B-B14F-4D97-AF65-F5344CB8AC3E}">
        <p14:creationId xmlns:p14="http://schemas.microsoft.com/office/powerpoint/2010/main" val="3267741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5" name="Rectangle 3">
            <a:extLst>
              <a:ext uri="{FF2B5EF4-FFF2-40B4-BE49-F238E27FC236}">
                <a16:creationId xmlns:a16="http://schemas.microsoft.com/office/drawing/2014/main" id="{4FDC46C5-FE57-4EF6-BE7C-E05C79D8641E}"/>
              </a:ext>
            </a:extLst>
          </p:cNvPr>
          <p:cNvSpPr>
            <a:spLocks noGrp="1" noChangeArrowheads="1"/>
          </p:cNvSpPr>
          <p:nvPr>
            <p:ph type="body" idx="1"/>
          </p:nvPr>
        </p:nvSpPr>
        <p:spPr>
          <a:xfrm>
            <a:off x="628650" y="768612"/>
            <a:ext cx="7886700" cy="4351338"/>
          </a:xfrm>
        </p:spPr>
        <p:txBody>
          <a:bodyPr vert="horz" lIns="91440" tIns="45720" rIns="91440" bIns="45720" rtlCol="0">
            <a:normAutofit/>
          </a:bodyPr>
          <a:lstStyle/>
          <a:p>
            <a:pPr algn="just">
              <a:lnSpc>
                <a:spcPct val="150000"/>
              </a:lnSpc>
            </a:pPr>
            <a:r>
              <a:rPr lang="tr-TR" altLang="en-US" sz="2000" dirty="0">
                <a:latin typeface="Times New Roman" panose="02020603050405020304" pitchFamily="18" charset="0"/>
                <a:cs typeface="Times New Roman" panose="02020603050405020304" pitchFamily="18" charset="0"/>
              </a:rPr>
              <a:t>Sonuç olarak, gezegenlerin yıldızlar arasındaki görünen hareketleri şöyledir: Gezegenler düğümler yaparak doğuya doğru ilerlemektedirler ve bu hareketleri sırasında </a:t>
            </a:r>
            <a:r>
              <a:rPr lang="tr-TR" altLang="en-US" sz="2000" dirty="0" err="1">
                <a:latin typeface="Times New Roman" panose="02020603050405020304" pitchFamily="18" charset="0"/>
                <a:cs typeface="Times New Roman" panose="02020603050405020304" pitchFamily="18" charset="0"/>
              </a:rPr>
              <a:t>ekliptikten</a:t>
            </a:r>
            <a:r>
              <a:rPr lang="tr-TR" altLang="en-US" sz="2000" dirty="0">
                <a:latin typeface="Times New Roman" panose="02020603050405020304" pitchFamily="18" charset="0"/>
                <a:cs typeface="Times New Roman" panose="02020603050405020304" pitchFamily="18" charset="0"/>
              </a:rPr>
              <a:t> fazla ayrılmamaktadırlar.</a:t>
            </a:r>
            <a:endParaRPr lang="en-US" altLang="en-US" sz="2000" dirty="0">
              <a:latin typeface="Times New Roman" panose="02020603050405020304" pitchFamily="18" charset="0"/>
              <a:cs typeface="Times New Roman" panose="02020603050405020304" pitchFamily="18" charset="0"/>
            </a:endParaRPr>
          </a:p>
          <a:p>
            <a:pPr algn="just">
              <a:lnSpc>
                <a:spcPct val="150000"/>
              </a:lnSpc>
            </a:pPr>
            <a:endParaRPr lang="tr-TR" altLang="en-US" sz="2000" dirty="0">
              <a:latin typeface="Times New Roman" panose="02020603050405020304" pitchFamily="18" charset="0"/>
              <a:cs typeface="Times New Roman" panose="02020603050405020304" pitchFamily="18" charset="0"/>
            </a:endParaRPr>
          </a:p>
          <a:p>
            <a:pPr algn="just">
              <a:lnSpc>
                <a:spcPct val="150000"/>
              </a:lnSpc>
            </a:pPr>
            <a:r>
              <a:rPr lang="tr-TR" altLang="en-US" sz="2000" dirty="0">
                <a:latin typeface="Times New Roman" panose="02020603050405020304" pitchFamily="18" charset="0"/>
                <a:cs typeface="Times New Roman" panose="02020603050405020304" pitchFamily="18" charset="0"/>
              </a:rPr>
              <a:t>Gezegenler. Güneş’e olan uzaklıklarına göre iki sınıfa ayrılırlar: Güneş’e yerden daha yakın olanlara iç gezegenler, güneşe yerden daha uzak olana da dış gezegenler denir. Buna göre Merkür ve Venüs iç gezegenler, Mars Jüpiter, Satürn, Uranüs, Neptün dış gezegenlerdir.</a:t>
            </a:r>
          </a:p>
        </p:txBody>
      </p:sp>
    </p:spTree>
    <p:extLst>
      <p:ext uri="{BB962C8B-B14F-4D97-AF65-F5344CB8AC3E}">
        <p14:creationId xmlns:p14="http://schemas.microsoft.com/office/powerpoint/2010/main" val="3700052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9" name="Rectangle 3">
            <a:extLst>
              <a:ext uri="{FF2B5EF4-FFF2-40B4-BE49-F238E27FC236}">
                <a16:creationId xmlns:a16="http://schemas.microsoft.com/office/drawing/2014/main" id="{36AE2562-9835-4842-B54E-DB5A551EBDB1}"/>
              </a:ext>
            </a:extLst>
          </p:cNvPr>
          <p:cNvSpPr>
            <a:spLocks noGrp="1" noChangeArrowheads="1"/>
          </p:cNvSpPr>
          <p:nvPr>
            <p:ph type="body" idx="1"/>
          </p:nvPr>
        </p:nvSpPr>
        <p:spPr>
          <a:xfrm>
            <a:off x="628650" y="595619"/>
            <a:ext cx="7886700" cy="5841403"/>
          </a:xfrm>
        </p:spPr>
        <p:txBody>
          <a:bodyPr>
            <a:normAutofit fontScale="70000" lnSpcReduction="20000"/>
          </a:bodyPr>
          <a:lstStyle/>
          <a:p>
            <a:pPr algn="just">
              <a:lnSpc>
                <a:spcPct val="170000"/>
              </a:lnSpc>
            </a:pPr>
            <a:r>
              <a:rPr lang="tr-TR" altLang="en-US" sz="2100" dirty="0">
                <a:latin typeface="Times New Roman" panose="02020603050405020304" pitchFamily="18" charset="0"/>
                <a:cs typeface="Times New Roman" panose="02020603050405020304" pitchFamily="18" charset="0"/>
              </a:rPr>
              <a:t>Gezegenlerin yerden görünen bu karışık hareketlerini açıklamak için tarihin başlangıcından beri çeşitli teoriler ortaya atılmıştır. En eski teori </a:t>
            </a:r>
            <a:r>
              <a:rPr lang="tr-TR" altLang="en-US" sz="2100" dirty="0" err="1">
                <a:latin typeface="Times New Roman" panose="02020603050405020304" pitchFamily="18" charset="0"/>
                <a:cs typeface="Times New Roman" panose="02020603050405020304" pitchFamily="18" charset="0"/>
              </a:rPr>
              <a:t>Batlamyus</a:t>
            </a:r>
            <a:r>
              <a:rPr lang="en-US" altLang="en-US" sz="2100" dirty="0">
                <a:latin typeface="Times New Roman" panose="02020603050405020304" pitchFamily="18" charset="0"/>
                <a:cs typeface="Times New Roman" panose="02020603050405020304" pitchFamily="18" charset="0"/>
              </a:rPr>
              <a:t>’a</a:t>
            </a:r>
            <a:r>
              <a:rPr lang="tr-TR" altLang="en-US" sz="2100" dirty="0">
                <a:latin typeface="Times New Roman" panose="02020603050405020304" pitchFamily="18" charset="0"/>
                <a:cs typeface="Times New Roman" panose="02020603050405020304" pitchFamily="18" charset="0"/>
              </a:rPr>
              <a:t> (M.S ikinci yüzyıl) </a:t>
            </a:r>
            <a:r>
              <a:rPr lang="en-US" altLang="en-US" sz="2100" dirty="0" err="1">
                <a:latin typeface="Times New Roman" panose="02020603050405020304" pitchFamily="18" charset="0"/>
                <a:cs typeface="Times New Roman" panose="02020603050405020304" pitchFamily="18" charset="0"/>
              </a:rPr>
              <a:t>aittir</a:t>
            </a:r>
            <a:r>
              <a:rPr lang="tr-TR" altLang="en-US" sz="2100" dirty="0">
                <a:latin typeface="Times New Roman" panose="02020603050405020304" pitchFamily="18" charset="0"/>
                <a:cs typeface="Times New Roman" panose="02020603050405020304" pitchFamily="18" charset="0"/>
              </a:rPr>
              <a:t>. </a:t>
            </a:r>
            <a:r>
              <a:rPr lang="tr-TR" altLang="en-US" sz="2100" dirty="0" err="1">
                <a:latin typeface="Times New Roman" panose="02020603050405020304" pitchFamily="18" charset="0"/>
                <a:cs typeface="Times New Roman" panose="02020603050405020304" pitchFamily="18" charset="0"/>
              </a:rPr>
              <a:t>Batlamyus</a:t>
            </a:r>
            <a:r>
              <a:rPr lang="en-US" altLang="en-US" sz="2100" dirty="0">
                <a:latin typeface="Times New Roman" panose="02020603050405020304" pitchFamily="18" charset="0"/>
                <a:cs typeface="Times New Roman" panose="02020603050405020304" pitchFamily="18" charset="0"/>
              </a:rPr>
              <a:t>’</a:t>
            </a:r>
            <a:r>
              <a:rPr lang="tr-TR" altLang="en-US" sz="2100" dirty="0">
                <a:latin typeface="Times New Roman" panose="02020603050405020304" pitchFamily="18" charset="0"/>
                <a:cs typeface="Times New Roman" panose="02020603050405020304" pitchFamily="18" charset="0"/>
              </a:rPr>
              <a:t>a göre Ay ve Güneş yer etrafında birer daire, gezegenler ise yer etrafında birer daire değil, dairenin çemberini merkez kabul eden küçük daireler çizmektedir. Gezegen daima küçük daireler üzerinde hareket edecek,</a:t>
            </a:r>
            <a:r>
              <a:rPr lang="en-US" altLang="en-US" sz="2100" dirty="0">
                <a:latin typeface="Times New Roman" panose="02020603050405020304" pitchFamily="18" charset="0"/>
                <a:cs typeface="Times New Roman" panose="02020603050405020304" pitchFamily="18" charset="0"/>
              </a:rPr>
              <a:t> </a:t>
            </a:r>
            <a:r>
              <a:rPr lang="tr-TR" altLang="en-US" sz="2100" dirty="0">
                <a:latin typeface="Times New Roman" panose="02020603050405020304" pitchFamily="18" charset="0"/>
                <a:cs typeface="Times New Roman" panose="02020603050405020304" pitchFamily="18" charset="0"/>
              </a:rPr>
              <a:t>fakat küçük dairelerin merkezi de büyük daire üzerinde hareket edeceğinden bu iki hareketin sonucu olarak gezegen yukarıdaki şekildeki gibi düğüm meydana getirecektir. İlk bakışta bu sistem gezegenlerin görünen hareketlerinin açıklar gibi görünmekle beraber, sonraları bunun pek doyurucu olmadığı görülmüş ve yeni küçük daireler ilave edilmiştir. Yine de 16. yüzyıla kadar yerine yeni bir </a:t>
            </a:r>
            <a:r>
              <a:rPr lang="en-US" altLang="en-US" sz="2100" dirty="0">
                <a:latin typeface="Times New Roman" panose="02020603050405020304" pitchFamily="18" charset="0"/>
                <a:cs typeface="Times New Roman" panose="02020603050405020304" pitchFamily="18" charset="0"/>
              </a:rPr>
              <a:t>s</a:t>
            </a:r>
            <a:r>
              <a:rPr lang="tr-TR" altLang="en-US" sz="2100" dirty="0">
                <a:latin typeface="Times New Roman" panose="02020603050405020304" pitchFamily="18" charset="0"/>
                <a:cs typeface="Times New Roman" panose="02020603050405020304" pitchFamily="18" charset="0"/>
              </a:rPr>
              <a:t>istem konamamıştır. Nihayet 16. yüzyılda </a:t>
            </a:r>
            <a:r>
              <a:rPr lang="tr-TR" altLang="en-US" sz="2100" dirty="0" err="1">
                <a:latin typeface="Times New Roman" panose="02020603050405020304" pitchFamily="18" charset="0"/>
                <a:cs typeface="Times New Roman" panose="02020603050405020304" pitchFamily="18" charset="0"/>
              </a:rPr>
              <a:t>Kopernik</a:t>
            </a:r>
            <a:r>
              <a:rPr lang="tr-TR" altLang="en-US" sz="2100" dirty="0">
                <a:latin typeface="Times New Roman" panose="02020603050405020304" pitchFamily="18" charset="0"/>
                <a:cs typeface="Times New Roman" panose="02020603050405020304" pitchFamily="18" charset="0"/>
              </a:rPr>
              <a:t> Yer merkezli sistem yerine güneş merkezli sistemi koydu ; ona göre Yer ve gezegenler güneş etrafında dairesel yörüngeler üzerinde dolanırlar ve yer bir eksen etrafında dönmektedir. (Halbuki </a:t>
            </a:r>
            <a:r>
              <a:rPr lang="tr-TR" altLang="en-US" sz="2100" dirty="0" err="1">
                <a:latin typeface="Times New Roman" panose="02020603050405020304" pitchFamily="18" charset="0"/>
                <a:cs typeface="Times New Roman" panose="02020603050405020304" pitchFamily="18" charset="0"/>
              </a:rPr>
              <a:t>Batlamyus</a:t>
            </a:r>
            <a:r>
              <a:rPr lang="tr-TR" altLang="en-US" sz="2100" dirty="0">
                <a:latin typeface="Times New Roman" panose="02020603050405020304" pitchFamily="18" charset="0"/>
                <a:cs typeface="Times New Roman" panose="02020603050405020304" pitchFamily="18" charset="0"/>
              </a:rPr>
              <a:t>, günlük hareketleri açıklamak için gök küresinin bir eksen etrafında döndüğünü kabul ediyordu). </a:t>
            </a:r>
            <a:r>
              <a:rPr lang="tr-TR" altLang="en-US" sz="2100" dirty="0" err="1">
                <a:latin typeface="Times New Roman" panose="02020603050405020304" pitchFamily="18" charset="0"/>
                <a:cs typeface="Times New Roman" panose="02020603050405020304" pitchFamily="18" charset="0"/>
              </a:rPr>
              <a:t>Kopernik</a:t>
            </a:r>
            <a:r>
              <a:rPr lang="tr-TR" altLang="en-US" sz="2100" dirty="0">
                <a:latin typeface="Times New Roman" panose="02020603050405020304" pitchFamily="18" charset="0"/>
                <a:cs typeface="Times New Roman" panose="02020603050405020304" pitchFamily="18" charset="0"/>
              </a:rPr>
              <a:t> sistemi ile de görünen hareketler tamamen açıklanamıyordu. Bunun için Güneş</a:t>
            </a:r>
            <a:r>
              <a:rPr lang="en-US" altLang="en-US" sz="2100" dirty="0">
                <a:latin typeface="Times New Roman" panose="02020603050405020304" pitchFamily="18" charset="0"/>
                <a:cs typeface="Times New Roman" panose="02020603050405020304" pitchFamily="18" charset="0"/>
              </a:rPr>
              <a:t>’</a:t>
            </a:r>
            <a:r>
              <a:rPr lang="tr-TR" altLang="en-US" sz="2100" dirty="0">
                <a:latin typeface="Times New Roman" panose="02020603050405020304" pitchFamily="18" charset="0"/>
                <a:cs typeface="Times New Roman" panose="02020603050405020304" pitchFamily="18" charset="0"/>
              </a:rPr>
              <a:t>in dairelerin tam merkezinde olmadığı kabul edildi ve yine aykırılık gösterenlerin </a:t>
            </a:r>
            <a:r>
              <a:rPr lang="tr-TR" altLang="en-US" sz="2100" dirty="0" err="1">
                <a:latin typeface="Times New Roman" panose="02020603050405020304" pitchFamily="18" charset="0"/>
                <a:cs typeface="Times New Roman" panose="02020603050405020304" pitchFamily="18" charset="0"/>
              </a:rPr>
              <a:t>Batlamyus</a:t>
            </a:r>
            <a:r>
              <a:rPr lang="tr-TR" altLang="en-US" sz="2100" dirty="0">
                <a:latin typeface="Times New Roman" panose="02020603050405020304" pitchFamily="18" charset="0"/>
                <a:cs typeface="Times New Roman" panose="02020603050405020304" pitchFamily="18" charset="0"/>
              </a:rPr>
              <a:t> sistemindeki gibi merkezleri güneş etrafında dolanan küçük çemberler üzerinde hareket ettikleri düşünüldü. Bu suretle gerçeğe yaklaşıldı, fakat yine de yeterli değildi. </a:t>
            </a:r>
          </a:p>
        </p:txBody>
      </p:sp>
    </p:spTree>
    <p:extLst>
      <p:ext uri="{BB962C8B-B14F-4D97-AF65-F5344CB8AC3E}">
        <p14:creationId xmlns:p14="http://schemas.microsoft.com/office/powerpoint/2010/main" val="1808699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a:extLst>
              <a:ext uri="{FF2B5EF4-FFF2-40B4-BE49-F238E27FC236}">
                <a16:creationId xmlns:a16="http://schemas.microsoft.com/office/drawing/2014/main" id="{6A352313-6C8C-40D1-B4EE-4E77AB130A8B}"/>
              </a:ext>
            </a:extLst>
          </p:cNvPr>
          <p:cNvSpPr>
            <a:spLocks noGrp="1" noChangeArrowheads="1"/>
          </p:cNvSpPr>
          <p:nvPr>
            <p:ph type="title"/>
          </p:nvPr>
        </p:nvSpPr>
        <p:spPr/>
        <p:txBody>
          <a:bodyPr/>
          <a:lstStyle/>
          <a:p>
            <a:endParaRPr lang="en-US" altLang="en-US"/>
          </a:p>
        </p:txBody>
      </p:sp>
      <p:pic>
        <p:nvPicPr>
          <p:cNvPr id="158723" name="Nesne 13">
            <a:extLst>
              <a:ext uri="{FF2B5EF4-FFF2-40B4-BE49-F238E27FC236}">
                <a16:creationId xmlns:a16="http://schemas.microsoft.com/office/drawing/2014/main" id="{CAAEFB2E-A7E0-4FA5-8904-05D9F35AC657}"/>
              </a:ext>
            </a:extLst>
          </p:cNvPr>
          <p:cNvPicPr>
            <a:picLocks noGrp="1" noChangeArrowheads="1"/>
          </p:cNvPicPr>
          <p:nvPr>
            <p:ph type="body" idx="1"/>
          </p:nvPr>
        </p:nvPicPr>
        <p:blipFill>
          <a:blip r:embed="rId2">
            <a:extLst>
              <a:ext uri="{28A0092B-C50C-407E-A947-70E740481C1C}">
                <a14:useLocalDpi xmlns:a14="http://schemas.microsoft.com/office/drawing/2010/main" val="0"/>
              </a:ext>
            </a:extLst>
          </a:blip>
          <a:srcRect r="-125" b="-1222"/>
          <a:stretch>
            <a:fillRect/>
          </a:stretch>
        </p:blipFill>
        <p:spPr>
          <a:xfrm>
            <a:off x="2770188" y="1844675"/>
            <a:ext cx="3889375" cy="37004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8724" name="Rectangle 4">
            <a:extLst>
              <a:ext uri="{FF2B5EF4-FFF2-40B4-BE49-F238E27FC236}">
                <a16:creationId xmlns:a16="http://schemas.microsoft.com/office/drawing/2014/main" id="{13BF3692-A321-499E-B428-E906606D8D10}"/>
              </a:ext>
            </a:extLst>
          </p:cNvPr>
          <p:cNvSpPr>
            <a:spLocks noChangeArrowheads="1"/>
          </p:cNvSpPr>
          <p:nvPr/>
        </p:nvSpPr>
        <p:spPr bwMode="auto">
          <a:xfrm>
            <a:off x="4284663" y="5949950"/>
            <a:ext cx="908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pPr algn="ctr"/>
            <a:r>
              <a:rPr lang="tr-TR" altLang="en-US" b="1"/>
              <a:t>Şekil 7</a:t>
            </a:r>
          </a:p>
        </p:txBody>
      </p:sp>
    </p:spTree>
    <p:extLst>
      <p:ext uri="{BB962C8B-B14F-4D97-AF65-F5344CB8AC3E}">
        <p14:creationId xmlns:p14="http://schemas.microsoft.com/office/powerpoint/2010/main" val="1160224378"/>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TotalTime>
  <Words>1160</Words>
  <Application>Microsoft Office PowerPoint</Application>
  <PresentationFormat>Ekran Gösterisi (4:3)</PresentationFormat>
  <Paragraphs>65</Paragraphs>
  <Slides>17</Slides>
  <Notes>0</Notes>
  <HiddenSlides>0</HiddenSlides>
  <MMClips>0</MMClips>
  <ScaleCrop>false</ScaleCrop>
  <HeadingPairs>
    <vt:vector size="8" baseType="variant">
      <vt:variant>
        <vt:lpstr>Kullanılan Yazı Tipleri</vt:lpstr>
      </vt:variant>
      <vt:variant>
        <vt:i4>7</vt:i4>
      </vt:variant>
      <vt:variant>
        <vt:lpstr>Tema</vt:lpstr>
      </vt:variant>
      <vt:variant>
        <vt:i4>1</vt:i4>
      </vt:variant>
      <vt:variant>
        <vt:lpstr>Eklenmiş OLE Hizmet Programları</vt:lpstr>
      </vt:variant>
      <vt:variant>
        <vt:i4>1</vt:i4>
      </vt:variant>
      <vt:variant>
        <vt:lpstr>Slayt Başlıkları</vt:lpstr>
      </vt:variant>
      <vt:variant>
        <vt:i4>17</vt:i4>
      </vt:variant>
    </vt:vector>
  </HeadingPairs>
  <TitlesOfParts>
    <vt:vector size="26" baseType="lpstr">
      <vt:lpstr>Aharoni</vt:lpstr>
      <vt:lpstr>Arial</vt:lpstr>
      <vt:lpstr>Arial Black</vt:lpstr>
      <vt:lpstr>Calibri</vt:lpstr>
      <vt:lpstr>Calibri Light</vt:lpstr>
      <vt:lpstr>Monotype Corsiva</vt:lpstr>
      <vt:lpstr>Times New Roman</vt:lpstr>
      <vt:lpstr>Office Teması</vt:lpstr>
      <vt:lpstr>Equation</vt:lpstr>
      <vt:lpstr>IV. GEZEGENLERİN GÖRÜNEN  HAREKETİ - I</vt:lpstr>
      <vt:lpstr>Bode Yasası</vt:lpstr>
      <vt:lpstr>PowerPoint Sunusu</vt:lpstr>
      <vt:lpstr>Gezegenlerin Özellikleri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 GEZEGENLERİN GÖRÜNEN          HAREKETİ </dc:title>
  <dc:creator>ibrahim özavcı</dc:creator>
  <cp:lastModifiedBy>ibrahim özavcı</cp:lastModifiedBy>
  <cp:revision>16</cp:revision>
  <dcterms:created xsi:type="dcterms:W3CDTF">2018-11-07T13:35:09Z</dcterms:created>
  <dcterms:modified xsi:type="dcterms:W3CDTF">2018-11-13T14:58:34Z</dcterms:modified>
</cp:coreProperties>
</file>