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69" r:id="rId2"/>
    <p:sldId id="473" r:id="rId3"/>
    <p:sldId id="470" r:id="rId4"/>
    <p:sldId id="471" r:id="rId5"/>
    <p:sldId id="472" r:id="rId6"/>
    <p:sldId id="474" r:id="rId7"/>
    <p:sldId id="492" r:id="rId8"/>
    <p:sldId id="493" r:id="rId9"/>
    <p:sldId id="494" r:id="rId10"/>
    <p:sldId id="475" r:id="rId11"/>
    <p:sldId id="476" r:id="rId12"/>
    <p:sldId id="495" r:id="rId13"/>
    <p:sldId id="496" r:id="rId14"/>
    <p:sldId id="497" r:id="rId15"/>
    <p:sldId id="477" r:id="rId16"/>
    <p:sldId id="478" r:id="rId17"/>
    <p:sldId id="498" r:id="rId18"/>
    <p:sldId id="479" r:id="rId19"/>
    <p:sldId id="499" r:id="rId20"/>
    <p:sldId id="481" r:id="rId21"/>
    <p:sldId id="482" r:id="rId22"/>
    <p:sldId id="500"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13.12.2020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13.12.2020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13.12.2020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13.12.2020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smtClean="0"/>
              <a:t>İletişim </a:t>
            </a:r>
            <a:r>
              <a:rPr lang="tr-TR" sz="2800" dirty="0"/>
              <a:t>engelleri gönderilen mesajın içeriğinde yer alan bilgilerin alıcı tarafından doğru şekilde alınmasını </a:t>
            </a:r>
            <a:r>
              <a:rPr lang="tr-TR" sz="2800" dirty="0" smtClean="0"/>
              <a:t>engelleyen faktörler olarak tanımlanır. </a:t>
            </a:r>
            <a:endParaRPr lang="tr-TR" sz="2800" dirty="0"/>
          </a:p>
          <a:p>
            <a:pPr>
              <a:spcBef>
                <a:spcPts val="1800"/>
              </a:spcBef>
            </a:pPr>
            <a:r>
              <a:rPr lang="tr-TR" sz="2800" dirty="0"/>
              <a:t>Engeller mesajın alınmasını ya da iletilmesini olumsuz yönde </a:t>
            </a:r>
            <a:r>
              <a:rPr lang="tr-TR" sz="2800" dirty="0" smtClean="0"/>
              <a:t>etkilerler.</a:t>
            </a:r>
            <a:endParaRPr lang="tr-TR" sz="2800" dirty="0"/>
          </a:p>
          <a:p>
            <a:pPr>
              <a:spcBef>
                <a:spcPts val="1800"/>
              </a:spcBef>
            </a:pPr>
            <a:r>
              <a:rPr lang="tr-TR" sz="2800" dirty="0" smtClean="0"/>
              <a:t>İletişim engellerinin genel birleştiği nokta bu nedenlere bağlı olarak kurulan iletişimin aslında verilmek istenen iletiyi doğru kişiye, doğru zamanda ya da doğru şekilde iletilemiyor olmasına neden olmalarıdır.</a:t>
            </a:r>
            <a:endParaRPr lang="tr-TR" sz="2800" dirty="0"/>
          </a:p>
          <a:p>
            <a:pPr>
              <a:spcBef>
                <a:spcPts val="1800"/>
              </a:spcBef>
            </a:pPr>
            <a:endParaRPr lang="tr-TR" sz="2800" dirty="0" smtClean="0"/>
          </a:p>
        </p:txBody>
      </p:sp>
    </p:spTree>
    <p:extLst>
      <p:ext uri="{BB962C8B-B14F-4D97-AF65-F5344CB8AC3E}">
        <p14:creationId xmlns:p14="http://schemas.microsoft.com/office/powerpoint/2010/main" val="1258314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Kişisel Engeller:</a:t>
            </a:r>
          </a:p>
          <a:p>
            <a:pPr marL="0" indent="0">
              <a:spcBef>
                <a:spcPts val="1800"/>
              </a:spcBef>
              <a:buNone/>
            </a:pPr>
            <a:r>
              <a:rPr lang="tr-TR" sz="2800" dirty="0" smtClean="0"/>
              <a:t>Kişisel engeller doğrudan gönderici ve alıcı ile bağlantılı olan engellerdir. Bunlar kişiler kültürel birikimlerinden, alışkanlıklarından, anlayışlarından, tecrübelerinden, taleplerinden ya da duygularından kaynaklanabilir.</a:t>
            </a:r>
          </a:p>
          <a:p>
            <a:pPr>
              <a:spcBef>
                <a:spcPts val="1800"/>
              </a:spcBef>
            </a:pPr>
            <a:endParaRPr lang="tr-TR" sz="2800" b="1" dirty="0" smtClean="0"/>
          </a:p>
        </p:txBody>
      </p:sp>
    </p:spTree>
    <p:extLst>
      <p:ext uri="{BB962C8B-B14F-4D97-AF65-F5344CB8AC3E}">
        <p14:creationId xmlns:p14="http://schemas.microsoft.com/office/powerpoint/2010/main" val="70911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Kişisel Engeller:</a:t>
            </a:r>
          </a:p>
          <a:p>
            <a:pPr>
              <a:spcBef>
                <a:spcPts val="1800"/>
              </a:spcBef>
            </a:pPr>
            <a:r>
              <a:rPr lang="tr-TR" sz="2800" i="1" dirty="0" smtClean="0"/>
              <a:t>Bilişsel Faktörler: </a:t>
            </a:r>
            <a:r>
              <a:rPr lang="tr-TR" sz="2800" dirty="0" smtClean="0"/>
              <a:t>Bu faktörler gönderici ya da alıcının zihnindeki kalıp ve şemaların uyumu ile ilgilidir. </a:t>
            </a:r>
          </a:p>
          <a:p>
            <a:pPr>
              <a:spcBef>
                <a:spcPts val="1800"/>
              </a:spcBef>
            </a:pPr>
            <a:r>
              <a:rPr lang="tr-TR" sz="2800" i="1" dirty="0" smtClean="0"/>
              <a:t>Dil ve Anlatım Güçlükleri: </a:t>
            </a:r>
            <a:r>
              <a:rPr lang="tr-TR" sz="2800" dirty="0" smtClean="0"/>
              <a:t>Dilin karmaşık kullanımı, yetersiz kullanımı ya da fazla kullanımı gibi durumlar iletişim engellerine neden olabilir.</a:t>
            </a:r>
          </a:p>
          <a:p>
            <a:pPr>
              <a:spcBef>
                <a:spcPts val="1800"/>
              </a:spcBef>
            </a:pPr>
            <a:r>
              <a:rPr lang="tr-TR" sz="2800" i="1" dirty="0" smtClean="0"/>
              <a:t>Duygusal Engeller: </a:t>
            </a:r>
            <a:r>
              <a:rPr lang="tr-TR" sz="2800" dirty="0" smtClean="0"/>
              <a:t>Gönderici ya da alıcıdaki korku, güvensizlik ya da kuşku gibi duygular iletişim engellerine neden olabilir. Ya da alıcının kodu açarken hissettiği duygular yanlış anlamalara neden olabilir.</a:t>
            </a:r>
          </a:p>
        </p:txBody>
      </p:sp>
    </p:spTree>
    <p:extLst>
      <p:ext uri="{BB962C8B-B14F-4D97-AF65-F5344CB8AC3E}">
        <p14:creationId xmlns:p14="http://schemas.microsoft.com/office/powerpoint/2010/main" val="2344140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Kişisel Engeller:</a:t>
            </a:r>
          </a:p>
          <a:p>
            <a:pPr>
              <a:spcBef>
                <a:spcPts val="1800"/>
              </a:spcBef>
            </a:pPr>
            <a:r>
              <a:rPr lang="tr-TR" sz="2800" i="1" dirty="0" smtClean="0"/>
              <a:t>Yaş ve Cinsiyet</a:t>
            </a:r>
            <a:r>
              <a:rPr lang="tr-TR" sz="2800" dirty="0" smtClean="0"/>
              <a:t>: Yaş ve cinsiyet kişilerin ilgi alanları bağlamında ya da toplumsal cinsiyet kalıp yargıları bağlamında iletişim engeli olarak karşımıza çıkmaktadır.</a:t>
            </a:r>
          </a:p>
          <a:p>
            <a:pPr>
              <a:spcBef>
                <a:spcPts val="1800"/>
              </a:spcBef>
            </a:pPr>
            <a:r>
              <a:rPr lang="tr-TR" sz="2800" i="1" dirty="0" smtClean="0"/>
              <a:t>Öğrenim Düzeyi: </a:t>
            </a:r>
            <a:r>
              <a:rPr lang="tr-TR" sz="2800" dirty="0" smtClean="0"/>
              <a:t>Öğrenim düzeyi mesajın başarılı bir şekilde kodlanma yada çözülme sürecini etkilemektedir. </a:t>
            </a:r>
          </a:p>
          <a:p>
            <a:pPr>
              <a:spcBef>
                <a:spcPts val="1800"/>
              </a:spcBef>
            </a:pPr>
            <a:r>
              <a:rPr lang="tr-TR" sz="2800" i="1" dirty="0" smtClean="0"/>
              <a:t>Kültürel Farklılıklar: </a:t>
            </a:r>
            <a:r>
              <a:rPr lang="tr-TR" sz="2800" dirty="0" smtClean="0"/>
              <a:t>Kültürlere göre mesajların anlamları farklılaşmakta ve yorumlanması değişmektedir. Bu nedende kültürel farklılıkların kişiler arası iletişimde bozulmalar gözlenebilir.</a:t>
            </a:r>
          </a:p>
        </p:txBody>
      </p:sp>
    </p:spTree>
    <p:extLst>
      <p:ext uri="{BB962C8B-B14F-4D97-AF65-F5344CB8AC3E}">
        <p14:creationId xmlns:p14="http://schemas.microsoft.com/office/powerpoint/2010/main" val="2846260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Kişisel Engeller:</a:t>
            </a:r>
          </a:p>
          <a:p>
            <a:pPr>
              <a:spcBef>
                <a:spcPts val="1800"/>
              </a:spcBef>
            </a:pPr>
            <a:r>
              <a:rPr lang="tr-TR" sz="2800" i="1" dirty="0" smtClean="0"/>
              <a:t>Seçici Algılama, Önyargı, ve Varsayımlar: </a:t>
            </a:r>
            <a:r>
              <a:rPr lang="tr-TR" sz="2800" dirty="0" smtClean="0"/>
              <a:t>Seçici algılama bütünü değil parçayı değerlendirmeye olanak sağlar. Önyargılar ve varsayımlar da aynı şekilde neyin nasıl anlaşılacağına ilişkin kişiyi yönlendirir. Bu nedenle hem alıcı hem de gönderici açısından algıda seçicilik, önyargı ve varsayımlar iletişim engellerine neden olabilir.</a:t>
            </a:r>
          </a:p>
          <a:p>
            <a:pPr>
              <a:spcBef>
                <a:spcPts val="1800"/>
              </a:spcBef>
            </a:pPr>
            <a:r>
              <a:rPr lang="tr-TR" sz="2800" i="1" dirty="0" smtClean="0"/>
              <a:t>Tutumlar:</a:t>
            </a:r>
            <a:r>
              <a:rPr lang="tr-TR" sz="2800" dirty="0" smtClean="0"/>
              <a:t> Kişinin seneler içerisinde yerleşmiş tutumları belirli iletilere kendisini kapatmasına neden olabilir. </a:t>
            </a:r>
          </a:p>
          <a:p>
            <a:pPr>
              <a:spcBef>
                <a:spcPts val="1800"/>
              </a:spcBef>
            </a:pPr>
            <a:r>
              <a:rPr lang="tr-TR" sz="2800" i="1" dirty="0" smtClean="0"/>
              <a:t>İhtiyaçlar: </a:t>
            </a:r>
            <a:r>
              <a:rPr lang="tr-TR" sz="2800" dirty="0" smtClean="0"/>
              <a:t>Mesajın içeriği ve alıcının o anki ihtiyacı arasında bir bağ yoksa bu durum iletişimin sağlıklı sürmesini engelleyebilir.</a:t>
            </a:r>
          </a:p>
        </p:txBody>
      </p:sp>
    </p:spTree>
    <p:extLst>
      <p:ext uri="{BB962C8B-B14F-4D97-AF65-F5344CB8AC3E}">
        <p14:creationId xmlns:p14="http://schemas.microsoft.com/office/powerpoint/2010/main" val="3778792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Kişisel Engeller:</a:t>
            </a:r>
          </a:p>
          <a:p>
            <a:pPr>
              <a:spcBef>
                <a:spcPts val="1800"/>
              </a:spcBef>
            </a:pPr>
            <a:r>
              <a:rPr lang="tr-TR" sz="2800" i="1" dirty="0" smtClean="0"/>
              <a:t>Tecrübeler: </a:t>
            </a:r>
            <a:r>
              <a:rPr lang="tr-TR" sz="2800" dirty="0" smtClean="0"/>
              <a:t>Tecrübeler iletinin nasıl oluşturulacağını ya da nasıl anlamlandırılacağını etkiler. Kişinin birikmiş tecrübeleri ya da hiç edinmedi tecrübeleri nedeniyle doğru iletişim kurmakta güçlük çekilebilir.</a:t>
            </a:r>
          </a:p>
          <a:p>
            <a:pPr>
              <a:spcBef>
                <a:spcPts val="1800"/>
              </a:spcBef>
            </a:pPr>
            <a:r>
              <a:rPr lang="tr-TR" sz="2800" i="1" dirty="0" smtClean="0"/>
              <a:t>Bilgi</a:t>
            </a:r>
            <a:r>
              <a:rPr lang="tr-TR" sz="2800" dirty="0" smtClean="0"/>
              <a:t> </a:t>
            </a:r>
            <a:r>
              <a:rPr lang="tr-TR" sz="2800" i="1" dirty="0" smtClean="0"/>
              <a:t>Eksikliği</a:t>
            </a:r>
            <a:r>
              <a:rPr lang="tr-TR" sz="2800" dirty="0" smtClean="0"/>
              <a:t>: Hem göndericinin hem de alıcının iletişim kurulacak olan konuya ilişkin bilgi eksikliği iletinin anlaşılırlığını etkileyecektir.</a:t>
            </a:r>
          </a:p>
        </p:txBody>
      </p:sp>
    </p:spTree>
    <p:extLst>
      <p:ext uri="{BB962C8B-B14F-4D97-AF65-F5344CB8AC3E}">
        <p14:creationId xmlns:p14="http://schemas.microsoft.com/office/powerpoint/2010/main" val="1971785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Fiziksel ve Teknik Engeller:</a:t>
            </a:r>
          </a:p>
          <a:p>
            <a:pPr>
              <a:spcBef>
                <a:spcPts val="1800"/>
              </a:spcBef>
            </a:pPr>
            <a:r>
              <a:rPr lang="tr-TR" sz="2800" dirty="0" smtClean="0"/>
              <a:t>İletişimin kurulduğu ortamın çevresel koşulları sağlıklı iletişiminin kurulmasında önem taşımaktadır.</a:t>
            </a:r>
          </a:p>
          <a:p>
            <a:pPr>
              <a:spcBef>
                <a:spcPts val="1800"/>
              </a:spcBef>
            </a:pPr>
            <a:r>
              <a:rPr lang="tr-TR" sz="2800" dirty="0" smtClean="0"/>
              <a:t>Dikkat dağıtıcılar, teknolojik problemler ya da gürültü gibi fiziksel ya da teknik detaylar iletişim engellerine neden olabilir.</a:t>
            </a:r>
          </a:p>
        </p:txBody>
      </p:sp>
    </p:spTree>
    <p:extLst>
      <p:ext uri="{BB962C8B-B14F-4D97-AF65-F5344CB8AC3E}">
        <p14:creationId xmlns:p14="http://schemas.microsoft.com/office/powerpoint/2010/main" val="1754124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Fiziksel ve Teknik Engeller:</a:t>
            </a:r>
          </a:p>
          <a:p>
            <a:pPr>
              <a:spcBef>
                <a:spcPts val="1800"/>
              </a:spcBef>
            </a:pPr>
            <a:r>
              <a:rPr lang="tr-TR" sz="2800" dirty="0" smtClean="0"/>
              <a:t>Mesajın oluşturulduğu sembollerin teknik özelliklerinin kodlayıcı ya da alıcı tarafından bilinip bilinmemesi ya da bu sembollerin karşı tarafa eksik ulaşması iletişim engeline neden olabilir. </a:t>
            </a:r>
          </a:p>
          <a:p>
            <a:pPr>
              <a:spcBef>
                <a:spcPts val="1800"/>
              </a:spcBef>
            </a:pPr>
            <a:r>
              <a:rPr lang="tr-TR" sz="2800" dirty="0" smtClean="0"/>
              <a:t>İletişim kanalının ya da aracının uygun seçilmemesi bir diğer iletişim engeli nedenidir.  İletişim kanalının teknolojisine ayak uydurulmaması, iletişim kanalında yaşanan teknik problemler yine bu engellerin arasında yer almaktadır.</a:t>
            </a:r>
          </a:p>
        </p:txBody>
      </p:sp>
    </p:spTree>
    <p:extLst>
      <p:ext uri="{BB962C8B-B14F-4D97-AF65-F5344CB8AC3E}">
        <p14:creationId xmlns:p14="http://schemas.microsoft.com/office/powerpoint/2010/main" val="1590187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Fiziksel ve Teknik Engeller:</a:t>
            </a:r>
          </a:p>
          <a:p>
            <a:pPr>
              <a:spcBef>
                <a:spcPts val="1800"/>
              </a:spcBef>
            </a:pPr>
            <a:r>
              <a:rPr lang="tr-TR" sz="2800" dirty="0" smtClean="0"/>
              <a:t>Ortamda bulunan gürültü de iletişimi engelleyen en önemli kavramlardan biridir. Mesajın çözümlenmesinden kodlanmasına kadar iletişime zarar verecek her şey gürültü olarak tanımlanmaktadır. </a:t>
            </a:r>
          </a:p>
          <a:p>
            <a:pPr>
              <a:spcBef>
                <a:spcPts val="1800"/>
              </a:spcBef>
            </a:pPr>
            <a:r>
              <a:rPr lang="tr-TR" sz="2800" dirty="0" smtClean="0"/>
              <a:t>İletişimin sürekli olarak başkaları tarafından kesilmesi, arada kapıların ve duvarların olması, ortamın fazla sıcak ya da soğuk olması gibi bir çok faktör de fiziksel ve teknik engeller arasında yer almaktadır.</a:t>
            </a:r>
          </a:p>
        </p:txBody>
      </p:sp>
    </p:spTree>
    <p:extLst>
      <p:ext uri="{BB962C8B-B14F-4D97-AF65-F5344CB8AC3E}">
        <p14:creationId xmlns:p14="http://schemas.microsoft.com/office/powerpoint/2010/main" val="1616353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numCol="2">
            <a:normAutofit/>
          </a:bodyPr>
          <a:lstStyle/>
          <a:p>
            <a:pPr>
              <a:spcBef>
                <a:spcPts val="1800"/>
              </a:spcBef>
            </a:pPr>
            <a:r>
              <a:rPr lang="tr-TR" sz="2800" b="1" dirty="0" smtClean="0"/>
              <a:t>Örgütsel Engeller:</a:t>
            </a:r>
          </a:p>
          <a:p>
            <a:pPr>
              <a:spcBef>
                <a:spcPts val="1800"/>
              </a:spcBef>
            </a:pPr>
            <a:r>
              <a:rPr lang="tr-TR" sz="2800" dirty="0" smtClean="0"/>
              <a:t>İletişim sürecine engel olan örgütsel engeller ise şöyle sıralanmaktadır; </a:t>
            </a:r>
          </a:p>
          <a:p>
            <a:pPr>
              <a:spcBef>
                <a:spcPts val="1800"/>
              </a:spcBef>
            </a:pPr>
            <a:r>
              <a:rPr lang="tr-TR" sz="2800" dirty="0" smtClean="0"/>
              <a:t>- Örgüt büyüklüğü ve fiziksel yapısı,</a:t>
            </a:r>
          </a:p>
          <a:p>
            <a:pPr>
              <a:spcBef>
                <a:spcPts val="1800"/>
              </a:spcBef>
            </a:pPr>
            <a:r>
              <a:rPr lang="tr-TR" sz="2800" dirty="0" smtClean="0"/>
              <a:t>- Geri besleme yetersizliği,</a:t>
            </a:r>
          </a:p>
          <a:p>
            <a:pPr>
              <a:spcBef>
                <a:spcPts val="1800"/>
              </a:spcBef>
            </a:pPr>
            <a:r>
              <a:rPr lang="tr-TR" sz="2800" dirty="0" smtClean="0"/>
              <a:t>- Aşırı bilgi yüklenmesi,</a:t>
            </a:r>
          </a:p>
          <a:p>
            <a:pPr>
              <a:spcBef>
                <a:spcPts val="1800"/>
              </a:spcBef>
            </a:pPr>
            <a:r>
              <a:rPr lang="tr-TR" sz="2800" dirty="0" smtClean="0"/>
              <a:t>- Statü farklılıkları</a:t>
            </a:r>
          </a:p>
          <a:p>
            <a:pPr>
              <a:spcBef>
                <a:spcPts val="1800"/>
              </a:spcBef>
            </a:pPr>
            <a:endParaRPr lang="tr-TR" sz="2800" dirty="0" smtClean="0"/>
          </a:p>
          <a:p>
            <a:pPr>
              <a:spcBef>
                <a:spcPts val="1800"/>
              </a:spcBef>
            </a:pPr>
            <a:endParaRPr lang="tr-TR" sz="2800" dirty="0"/>
          </a:p>
          <a:p>
            <a:pPr>
              <a:spcBef>
                <a:spcPts val="1800"/>
              </a:spcBef>
            </a:pPr>
            <a:endParaRPr lang="tr-TR" sz="2800" dirty="0" smtClean="0"/>
          </a:p>
          <a:p>
            <a:pPr>
              <a:spcBef>
                <a:spcPts val="1800"/>
              </a:spcBef>
            </a:pPr>
            <a:r>
              <a:rPr lang="tr-TR" sz="2800" dirty="0" smtClean="0"/>
              <a:t>-Yönetim tarzı,</a:t>
            </a:r>
          </a:p>
          <a:p>
            <a:pPr>
              <a:spcBef>
                <a:spcPts val="1800"/>
              </a:spcBef>
            </a:pPr>
            <a:r>
              <a:rPr lang="tr-TR" sz="2800" dirty="0" smtClean="0"/>
              <a:t>- Hiyerarşi</a:t>
            </a:r>
          </a:p>
          <a:p>
            <a:pPr>
              <a:spcBef>
                <a:spcPts val="1800"/>
              </a:spcBef>
            </a:pPr>
            <a:r>
              <a:rPr lang="tr-TR" sz="2800" dirty="0" smtClean="0"/>
              <a:t>- Rol ilişkileri</a:t>
            </a:r>
          </a:p>
          <a:p>
            <a:pPr>
              <a:spcBef>
                <a:spcPts val="1800"/>
              </a:spcBef>
            </a:pPr>
            <a:r>
              <a:rPr lang="tr-TR" sz="2800" dirty="0" smtClean="0"/>
              <a:t>- Zaman baskısı</a:t>
            </a:r>
          </a:p>
        </p:txBody>
      </p:sp>
    </p:spTree>
    <p:extLst>
      <p:ext uri="{BB962C8B-B14F-4D97-AF65-F5344CB8AC3E}">
        <p14:creationId xmlns:p14="http://schemas.microsoft.com/office/powerpoint/2010/main" val="41062784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Semantik Engeller:</a:t>
            </a:r>
          </a:p>
          <a:p>
            <a:pPr>
              <a:spcBef>
                <a:spcPts val="1800"/>
              </a:spcBef>
            </a:pPr>
            <a:r>
              <a:rPr lang="tr-TR" sz="2800" dirty="0" smtClean="0"/>
              <a:t>Kodlama ve kod açma sürecinde yaşanan engeller semantik engeller olarak tanımlanır.</a:t>
            </a:r>
          </a:p>
          <a:p>
            <a:pPr>
              <a:spcBef>
                <a:spcPts val="1800"/>
              </a:spcBef>
            </a:pPr>
            <a:r>
              <a:rPr lang="tr-TR" sz="2800" dirty="0" smtClean="0"/>
              <a:t>Bunlar, kelimelerin yorumlanması, açıklamaların gözden kaçması, yetersiz kelime dilbilgisi ve noktalama işareti bilgisi, dolaylı ve imalı anlatımlar ve ortak dil yetersizlikleridir. </a:t>
            </a:r>
            <a:endParaRPr lang="tr-TR" sz="2800" dirty="0"/>
          </a:p>
        </p:txBody>
      </p:sp>
    </p:spTree>
    <p:extLst>
      <p:ext uri="{BB962C8B-B14F-4D97-AF65-F5344CB8AC3E}">
        <p14:creationId xmlns:p14="http://schemas.microsoft.com/office/powerpoint/2010/main" val="2041788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smtClean="0"/>
              <a:t>İletişim engellerine ilişkin söylenmiş en ünlü söz Mevlana’ya aittir.</a:t>
            </a:r>
          </a:p>
          <a:p>
            <a:pPr>
              <a:spcBef>
                <a:spcPts val="1800"/>
              </a:spcBef>
            </a:pPr>
            <a:endParaRPr lang="tr-TR" sz="2800" dirty="0"/>
          </a:p>
          <a:p>
            <a:pPr algn="ctr">
              <a:spcBef>
                <a:spcPts val="1800"/>
              </a:spcBef>
            </a:pPr>
            <a:r>
              <a:rPr lang="tr-TR" sz="3200" b="1" i="1" dirty="0" smtClean="0"/>
              <a:t>«Ne kadara bilirsen bil, söylediklerin karşıdakinin anlayabildiği kadardır»</a:t>
            </a:r>
          </a:p>
          <a:p>
            <a:pPr algn="ctr">
              <a:spcBef>
                <a:spcPts val="1800"/>
              </a:spcBef>
            </a:pPr>
            <a:endParaRPr lang="tr-TR" sz="3200" b="1" i="1" dirty="0"/>
          </a:p>
          <a:p>
            <a:pPr algn="r">
              <a:spcBef>
                <a:spcPts val="1800"/>
              </a:spcBef>
            </a:pPr>
            <a:r>
              <a:rPr lang="tr-TR" sz="3200" b="1" i="1" dirty="0" smtClean="0"/>
              <a:t>Mevlana</a:t>
            </a:r>
          </a:p>
        </p:txBody>
      </p:sp>
    </p:spTree>
    <p:extLst>
      <p:ext uri="{BB962C8B-B14F-4D97-AF65-F5344CB8AC3E}">
        <p14:creationId xmlns:p14="http://schemas.microsoft.com/office/powerpoint/2010/main" val="1094530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lnSpcReduction="10000"/>
          </a:bodyPr>
          <a:lstStyle/>
          <a:p>
            <a:pPr>
              <a:spcBef>
                <a:spcPts val="1800"/>
              </a:spcBef>
            </a:pPr>
            <a:r>
              <a:rPr lang="tr-TR" sz="2800" b="1" dirty="0" smtClean="0"/>
              <a:t>İletişim Engellerinin Önlenmesi: </a:t>
            </a:r>
          </a:p>
          <a:p>
            <a:pPr>
              <a:spcBef>
                <a:spcPts val="1800"/>
              </a:spcBef>
            </a:pPr>
            <a:r>
              <a:rPr lang="tr-TR" sz="2800" dirty="0" smtClean="0"/>
              <a:t>İletişimin sağlıklı bir şekilde gerçekleştirilebilmesi için iletişim engellerinin bilinmesi ve farkına varılması ortadan kaldırılması için en önemli adımlardır. </a:t>
            </a:r>
          </a:p>
          <a:p>
            <a:pPr>
              <a:spcBef>
                <a:spcPts val="1800"/>
              </a:spcBef>
            </a:pPr>
            <a:r>
              <a:rPr lang="tr-TR" sz="2800" dirty="0" smtClean="0"/>
              <a:t>İletişim engellerinden göndericinin sorumluluğundaki engellerin ortadan kaldırılması için gönderenin mesajdaki amacı iyi oluşturmasına noktalara temas etmesi ve yalnızca önemli noktaları vurgulaması gerekir. Mesajı anlaşılır hale getirmeli yanlış yorumlamalara neden olmamak için açık ve anlaşılır kelimeler seçmelidir. Kullanacağı kanallı ve araçları iletişimin amacına uygun seçmeli alıcının ilgisini çekecek şekilde düzenlemelidir. Çevredeki gürültü kaynaklarını kontrol altına alarak geri bildirimlerle mesajın doğru anlaşılıp anlaşılmadığını kontrol etmelidir. Teknik terim ve jargonların olabildiğince az kullanılması ve ortak dile önem verilmesi, </a:t>
            </a:r>
          </a:p>
        </p:txBody>
      </p:sp>
    </p:spTree>
    <p:extLst>
      <p:ext uri="{BB962C8B-B14F-4D97-AF65-F5344CB8AC3E}">
        <p14:creationId xmlns:p14="http://schemas.microsoft.com/office/powerpoint/2010/main" val="31966180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İletişim Engellerinin Önlenmesi: </a:t>
            </a:r>
          </a:p>
          <a:p>
            <a:pPr>
              <a:spcBef>
                <a:spcPts val="1800"/>
              </a:spcBef>
            </a:pPr>
            <a:r>
              <a:rPr lang="tr-TR" sz="2800" dirty="0" smtClean="0"/>
              <a:t>İletişim </a:t>
            </a:r>
            <a:r>
              <a:rPr lang="tr-TR" sz="2800" dirty="0"/>
              <a:t>engellerinden </a:t>
            </a:r>
            <a:r>
              <a:rPr lang="tr-TR" sz="2800" dirty="0" smtClean="0"/>
              <a:t>alıcının </a:t>
            </a:r>
            <a:r>
              <a:rPr lang="tr-TR" sz="2800" dirty="0"/>
              <a:t>sorumluluğundaki engellerin ortadan kaldırılması </a:t>
            </a:r>
            <a:r>
              <a:rPr lang="tr-TR" sz="2800" dirty="0" smtClean="0"/>
              <a:t>için alıcının dinleme becerisine sahip olması ve bu beceriyi kullanması, göndericinin rahat bir şekilde iletişim kurabilmesi için kendisini rahat hissetmesine yardımcı olması, onunla empati kurması, onun dikkatini toplamasına yardımcı olması, sabırlı olması, nazik olması, doğru yerde ve doğru şekilde soru sorması gerekmektedir.</a:t>
            </a:r>
          </a:p>
        </p:txBody>
      </p:sp>
    </p:spTree>
    <p:extLst>
      <p:ext uri="{BB962C8B-B14F-4D97-AF65-F5344CB8AC3E}">
        <p14:creationId xmlns:p14="http://schemas.microsoft.com/office/powerpoint/2010/main" val="11528236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İletişim Engellerinin Önlenmesi: </a:t>
            </a:r>
          </a:p>
          <a:p>
            <a:pPr>
              <a:spcBef>
                <a:spcPts val="1800"/>
              </a:spcBef>
            </a:pPr>
            <a:r>
              <a:rPr lang="tr-TR" sz="2800" dirty="0" smtClean="0"/>
              <a:t>İletişim </a:t>
            </a:r>
            <a:r>
              <a:rPr lang="tr-TR" sz="2800" dirty="0"/>
              <a:t>engellerinden </a:t>
            </a:r>
            <a:r>
              <a:rPr lang="tr-TR" sz="2800" dirty="0" smtClean="0"/>
              <a:t>hem gönderici hem de alıcının </a:t>
            </a:r>
            <a:r>
              <a:rPr lang="tr-TR" sz="2800" dirty="0"/>
              <a:t>sorumluluğundaki engellerin ortadan kaldırılması </a:t>
            </a:r>
            <a:r>
              <a:rPr lang="tr-TR" sz="2800" dirty="0" smtClean="0"/>
              <a:t>için duygusal tepkilerin ortadan kaldırılması, sözlerin davranışlarla desteklenmesi, güven ortamının oluşturulması, tarafsız olunması ve ön yargılardan kaçınılması, basit ve anlaşılır bir dil kullanılması gerekmektedir. </a:t>
            </a:r>
          </a:p>
        </p:txBody>
      </p:sp>
    </p:spTree>
    <p:extLst>
      <p:ext uri="{BB962C8B-B14F-4D97-AF65-F5344CB8AC3E}">
        <p14:creationId xmlns:p14="http://schemas.microsoft.com/office/powerpoint/2010/main" val="25446028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lnSpcReduction="10000"/>
          </a:bodyPr>
          <a:lstStyle/>
          <a:p>
            <a:r>
              <a:rPr lang="tr-TR" dirty="0" smtClean="0"/>
              <a:t>Köksal Akyol, A., Oğuz, V. </a:t>
            </a:r>
            <a:r>
              <a:rPr lang="tr-TR" dirty="0"/>
              <a:t>(2014</a:t>
            </a:r>
            <a:r>
              <a:rPr lang="tr-TR" dirty="0" smtClean="0"/>
              <a:t>). İletişimi Oluşturan Temel Koşullar ve İletişim Engelleri.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smtClean="0"/>
              <a:t>Metin, Ş. </a:t>
            </a:r>
            <a:r>
              <a:rPr lang="tr-TR" dirty="0"/>
              <a:t>(2017). </a:t>
            </a:r>
            <a:r>
              <a:rPr lang="tr-TR" dirty="0" smtClean="0"/>
              <a:t>Çocukla İletişim Engelleri. </a:t>
            </a:r>
            <a:r>
              <a:rPr lang="tr-TR" dirty="0"/>
              <a:t>Çocuk ve İletişim. Ed.: Neriman Aral. Vize Yayıncılık, </a:t>
            </a:r>
            <a:r>
              <a:rPr lang="tr-TR" dirty="0" smtClean="0"/>
              <a:t>Ankara.</a:t>
            </a:r>
          </a:p>
          <a:p>
            <a:r>
              <a:rPr lang="tr-TR" dirty="0" err="1"/>
              <a:t>Elgünler</a:t>
            </a:r>
            <a:r>
              <a:rPr lang="tr-TR" dirty="0"/>
              <a:t>, T. Ç., &amp; Fener, T. Ç. (2011). İletişimin kalitesini etkileyen engeller ve bu engellerin giderilmesi. </a:t>
            </a:r>
            <a:r>
              <a:rPr lang="tr-TR" dirty="0" err="1"/>
              <a:t>The</a:t>
            </a:r>
            <a:r>
              <a:rPr lang="tr-TR" dirty="0"/>
              <a:t> </a:t>
            </a:r>
            <a:r>
              <a:rPr lang="tr-TR" dirty="0" err="1"/>
              <a:t>Turkish</a:t>
            </a:r>
            <a:r>
              <a:rPr lang="tr-TR" dirty="0"/>
              <a:t> Online </a:t>
            </a:r>
            <a:r>
              <a:rPr lang="tr-TR" dirty="0" err="1"/>
              <a:t>Journal</a:t>
            </a:r>
            <a:r>
              <a:rPr lang="tr-TR" dirty="0"/>
              <a:t> of Design Art </a:t>
            </a:r>
            <a:r>
              <a:rPr lang="tr-TR" dirty="0" err="1"/>
              <a:t>and</a:t>
            </a:r>
            <a:r>
              <a:rPr lang="tr-TR" dirty="0"/>
              <a:t> </a:t>
            </a:r>
            <a:r>
              <a:rPr lang="tr-TR" dirty="0" err="1"/>
              <a:t>Communication</a:t>
            </a:r>
            <a:r>
              <a:rPr lang="tr-TR" dirty="0"/>
              <a:t>, 1(1), 35-39</a:t>
            </a:r>
            <a:r>
              <a:rPr lang="tr-TR" dirty="0" smtClean="0"/>
              <a:t>.</a:t>
            </a:r>
          </a:p>
          <a:p>
            <a:r>
              <a:rPr lang="tr-TR" dirty="0"/>
              <a:t>Kıran, S. (2008). Okulöncesi dönemi çocuklarına yönelik hazırlanan masal ve öykü kitaplarında geçen iletişim engelleri (</a:t>
            </a:r>
            <a:r>
              <a:rPr lang="tr-TR" dirty="0" err="1"/>
              <a:t>Master's</a:t>
            </a:r>
            <a:r>
              <a:rPr lang="tr-TR" dirty="0"/>
              <a:t> </a:t>
            </a:r>
            <a:r>
              <a:rPr lang="tr-TR" dirty="0" err="1"/>
              <a:t>thesis</a:t>
            </a:r>
            <a:r>
              <a:rPr lang="tr-TR" dirty="0"/>
              <a:t>, Adnan Menderes Üniversitesi, Sosyal Bilimler Enstitüsü).</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a:t>İletişimin sağlıklı bir şekilde kurulmasını engelleyen bir çok farklı etmen bulunmaktadır. Bu etmenler farklı bilim insanları tarafından farklı şekilde sınıflandırılmış olsa da genel olarak başlıkların içerikleri arasında ciddi farklılıklar bulunmamaktadır. </a:t>
            </a:r>
          </a:p>
          <a:p>
            <a:pPr>
              <a:spcBef>
                <a:spcPts val="1800"/>
              </a:spcBef>
            </a:pPr>
            <a:r>
              <a:rPr lang="tr-TR" sz="2800" dirty="0" smtClean="0"/>
              <a:t>Bu </a:t>
            </a:r>
            <a:r>
              <a:rPr lang="tr-TR" sz="2800" dirty="0"/>
              <a:t>sınıflamalar, fiziksel engeller, psikolojik engeller, teknik engeller, semantik engeller, örgütsel engeller, kişisel engeller, sürece ilişkin engeller, sosyal engeller gibi bir çok şekilde karşımıza çıkmaktadır.</a:t>
            </a:r>
          </a:p>
          <a:p>
            <a:pPr>
              <a:spcBef>
                <a:spcPts val="1800"/>
              </a:spcBef>
            </a:pPr>
            <a:endParaRPr lang="tr-TR" sz="2800" dirty="0" smtClean="0"/>
          </a:p>
        </p:txBody>
      </p:sp>
    </p:spTree>
    <p:extLst>
      <p:ext uri="{BB962C8B-B14F-4D97-AF65-F5344CB8AC3E}">
        <p14:creationId xmlns:p14="http://schemas.microsoft.com/office/powerpoint/2010/main" val="2110606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smtClean="0"/>
              <a:t>Dersimizde kullanacağımız sınıflama ise;</a:t>
            </a:r>
          </a:p>
          <a:p>
            <a:pPr>
              <a:spcBef>
                <a:spcPts val="1800"/>
              </a:spcBef>
            </a:pPr>
            <a:r>
              <a:rPr lang="tr-TR" sz="2800" dirty="0" smtClean="0"/>
              <a:t>- Sürece İlişkin Engeller</a:t>
            </a:r>
          </a:p>
          <a:p>
            <a:pPr>
              <a:spcBef>
                <a:spcPts val="1800"/>
              </a:spcBef>
            </a:pPr>
            <a:r>
              <a:rPr lang="tr-TR" sz="2800" dirty="0" smtClean="0"/>
              <a:t>- Kişisel Engeller</a:t>
            </a:r>
          </a:p>
          <a:p>
            <a:pPr>
              <a:spcBef>
                <a:spcPts val="1800"/>
              </a:spcBef>
            </a:pPr>
            <a:r>
              <a:rPr lang="tr-TR" sz="2800" dirty="0" smtClean="0"/>
              <a:t>- Fiziksel ve Teknik Engeller</a:t>
            </a:r>
          </a:p>
          <a:p>
            <a:pPr>
              <a:spcBef>
                <a:spcPts val="1800"/>
              </a:spcBef>
            </a:pPr>
            <a:r>
              <a:rPr lang="tr-TR" sz="2800" dirty="0" smtClean="0"/>
              <a:t>-Semantik </a:t>
            </a:r>
            <a:r>
              <a:rPr lang="tr-TR" sz="2800" dirty="0"/>
              <a:t>Engeller </a:t>
            </a:r>
          </a:p>
          <a:p>
            <a:pPr>
              <a:spcBef>
                <a:spcPts val="1800"/>
              </a:spcBef>
            </a:pPr>
            <a:r>
              <a:rPr lang="tr-TR" sz="2800" dirty="0" smtClean="0"/>
              <a:t>-Örgütsel Engeller</a:t>
            </a:r>
          </a:p>
          <a:p>
            <a:pPr>
              <a:spcBef>
                <a:spcPts val="1800"/>
              </a:spcBef>
            </a:pPr>
            <a:r>
              <a:rPr lang="tr-TR" sz="2800" dirty="0" smtClean="0"/>
              <a:t>Şeklindedir.</a:t>
            </a:r>
          </a:p>
        </p:txBody>
      </p:sp>
    </p:spTree>
    <p:extLst>
      <p:ext uri="{BB962C8B-B14F-4D97-AF65-F5344CB8AC3E}">
        <p14:creationId xmlns:p14="http://schemas.microsoft.com/office/powerpoint/2010/main" val="3311921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Sürece İlişkin Engeller:</a:t>
            </a:r>
          </a:p>
          <a:p>
            <a:pPr>
              <a:spcBef>
                <a:spcPts val="1800"/>
              </a:spcBef>
            </a:pPr>
            <a:r>
              <a:rPr lang="tr-TR" sz="2800" dirty="0" smtClean="0"/>
              <a:t>İletişim sürecine yönelik engeller bu süreçteki herhangi bir adım ya da bu adımlara bağlı süreçlerde yaşanan engelleri tanımlamaktadır.</a:t>
            </a:r>
          </a:p>
          <a:p>
            <a:pPr>
              <a:spcBef>
                <a:spcPts val="1800"/>
              </a:spcBef>
            </a:pPr>
            <a:r>
              <a:rPr lang="tr-TR" sz="2800" dirty="0" smtClean="0"/>
              <a:t>Bu engeller göndericiye, kodlamaya, ortama, kodun çözülmesine, alıcıya ya da geri bildirime ilişkin gerçekleşebilir.</a:t>
            </a:r>
          </a:p>
          <a:p>
            <a:pPr>
              <a:spcBef>
                <a:spcPts val="1800"/>
              </a:spcBef>
            </a:pPr>
            <a:r>
              <a:rPr lang="tr-TR" sz="2800" dirty="0" smtClean="0"/>
              <a:t>Bir mesaj için uygun bir ortamın seçilmeyişi, doğru bir kanalın kullanılmayışı sürece ilişkin iletişim engellerine örnek olarak verilebilir.</a:t>
            </a:r>
          </a:p>
        </p:txBody>
      </p:sp>
    </p:spTree>
    <p:extLst>
      <p:ext uri="{BB962C8B-B14F-4D97-AF65-F5344CB8AC3E}">
        <p14:creationId xmlns:p14="http://schemas.microsoft.com/office/powerpoint/2010/main" val="167839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Sürece İlişkin Engeller:</a:t>
            </a:r>
          </a:p>
          <a:p>
            <a:pPr>
              <a:spcBef>
                <a:spcPts val="1800"/>
              </a:spcBef>
            </a:pPr>
            <a:r>
              <a:rPr lang="tr-TR" sz="2800" dirty="0" smtClean="0"/>
              <a:t>Göndericiye ilişkin süreçte yaşanabilecek engeller;</a:t>
            </a:r>
          </a:p>
          <a:p>
            <a:pPr>
              <a:spcBef>
                <a:spcPts val="1800"/>
              </a:spcBef>
            </a:pPr>
            <a:r>
              <a:rPr lang="tr-TR" sz="2800" dirty="0" smtClean="0"/>
              <a:t>Gönderici yeterli bir iletişim becerisine sahip olmayabilir. Göndericinin bilgi eksikliği, planlama eksikliği gibi eksiklikleri olabilir. Düşüncelerin tam olarak netleşmeden iletişime başlanması ya da yanlış kodlanması olabilir. Ya da kaynak kişi düşüncelerini iletmek için doğru kelime seçimi yapamayabilir ya da alıcının anlamasına engel olacak dil seçimlerinde bulunabilir. Yanlış bir üslup kullanarak mesajı iletiyor olabilir.</a:t>
            </a:r>
          </a:p>
          <a:p>
            <a:pPr>
              <a:spcBef>
                <a:spcPts val="1800"/>
              </a:spcBef>
            </a:pPr>
            <a:endParaRPr lang="tr-TR" sz="2800" dirty="0" smtClean="0"/>
          </a:p>
        </p:txBody>
      </p:sp>
    </p:spTree>
    <p:extLst>
      <p:ext uri="{BB962C8B-B14F-4D97-AF65-F5344CB8AC3E}">
        <p14:creationId xmlns:p14="http://schemas.microsoft.com/office/powerpoint/2010/main" val="4174995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Sürece İlişkin Engeller:</a:t>
            </a:r>
          </a:p>
          <a:p>
            <a:pPr marL="0" indent="0">
              <a:spcBef>
                <a:spcPts val="1800"/>
              </a:spcBef>
              <a:buNone/>
            </a:pPr>
            <a:r>
              <a:rPr lang="tr-TR" sz="2800" dirty="0" smtClean="0"/>
              <a:t>İletiye ilişkin süreçte yaşanabilecek engeller;</a:t>
            </a:r>
          </a:p>
          <a:p>
            <a:pPr marL="0" indent="0">
              <a:spcBef>
                <a:spcPts val="1800"/>
              </a:spcBef>
              <a:buNone/>
            </a:pPr>
            <a:r>
              <a:rPr lang="tr-TR" sz="2800" dirty="0" smtClean="0"/>
              <a:t>İletinin gönderileceği araca ilişkin süreçte engeller yaşanabilir. Örneğin alıcı e-posta adresini aktif olarak kullanmıyorsa bu yöntem ile iletişim kurmaya çalışmak doğru olmayacaktır. </a:t>
            </a:r>
          </a:p>
          <a:p>
            <a:pPr marL="0" indent="0">
              <a:spcBef>
                <a:spcPts val="1800"/>
              </a:spcBef>
              <a:buNone/>
            </a:pPr>
            <a:r>
              <a:rPr lang="tr-TR" sz="2800" dirty="0"/>
              <a:t>Uygun kanal ve araç seçilmezse sağlıklı iletişim kurulamaz.</a:t>
            </a:r>
          </a:p>
          <a:p>
            <a:pPr marL="0" indent="0">
              <a:spcBef>
                <a:spcPts val="1800"/>
              </a:spcBef>
              <a:buNone/>
            </a:pPr>
            <a:r>
              <a:rPr lang="tr-TR" sz="2800" dirty="0" smtClean="0"/>
              <a:t>Ya da iletişimin kurulmaya çalıştığı ortamda gürültü gibi farklı sıkıtılar varsa bunlar da iletiye ilişkin süreci engelleyecektir.</a:t>
            </a:r>
          </a:p>
        </p:txBody>
      </p:sp>
    </p:spTree>
    <p:extLst>
      <p:ext uri="{BB962C8B-B14F-4D97-AF65-F5344CB8AC3E}">
        <p14:creationId xmlns:p14="http://schemas.microsoft.com/office/powerpoint/2010/main" val="723133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Sürece İlişkin Engeller:</a:t>
            </a:r>
          </a:p>
          <a:p>
            <a:pPr>
              <a:spcBef>
                <a:spcPts val="1800"/>
              </a:spcBef>
            </a:pPr>
            <a:r>
              <a:rPr lang="tr-TR" sz="2800" dirty="0" smtClean="0"/>
              <a:t>Alıcıya ilişkin süreçte yaşanabilecek engeller;</a:t>
            </a:r>
          </a:p>
          <a:p>
            <a:pPr>
              <a:spcBef>
                <a:spcPts val="1800"/>
              </a:spcBef>
            </a:pPr>
            <a:r>
              <a:rPr lang="tr-TR" sz="2800" dirty="0" smtClean="0"/>
              <a:t>Alıcı gönderici tarafından kodlanan mesajda kodu doğru şekilde çözemezse bu da iletişim engeline neden olur. Doğru duymayabilir, hızlı okuyabilir, ya da mesajı doğru anlayamayabilir.</a:t>
            </a:r>
          </a:p>
          <a:p>
            <a:pPr>
              <a:spcBef>
                <a:spcPts val="1800"/>
              </a:spcBef>
            </a:pPr>
            <a:r>
              <a:rPr lang="tr-TR" sz="2800" dirty="0" smtClean="0"/>
              <a:t>Ya da alıcının önyargıları, tutumları, farklı algılaması, yeterli ilgi göstermemesi, bilişsel stili, konuya isteği, doğru dinlememesi iletişimin sağlıklı kurulmasını engelleyebilir. </a:t>
            </a:r>
          </a:p>
        </p:txBody>
      </p:sp>
    </p:spTree>
    <p:extLst>
      <p:ext uri="{BB962C8B-B14F-4D97-AF65-F5344CB8AC3E}">
        <p14:creationId xmlns:p14="http://schemas.microsoft.com/office/powerpoint/2010/main" val="2637147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ENGELLERİ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Sürece İlişkin Engeller:</a:t>
            </a:r>
          </a:p>
          <a:p>
            <a:pPr>
              <a:spcBef>
                <a:spcPts val="1800"/>
              </a:spcBef>
            </a:pPr>
            <a:endParaRPr lang="tr-TR" sz="2800" dirty="0"/>
          </a:p>
          <a:p>
            <a:pPr>
              <a:spcBef>
                <a:spcPts val="1800"/>
              </a:spcBef>
            </a:pPr>
            <a:r>
              <a:rPr lang="tr-TR" sz="2800" dirty="0" smtClean="0"/>
              <a:t>Sürece ilişkin yalanan engeller, yaşandığı ortama, duruma ya da sıklığına bağlı olarak karşılıklı şekilde hem alıcı hem de gönderici için iletişim kurma isteğini azaltabilir. Aynı şekilde kişilerin motivasyonunu etkiler ve zaman zaman savunma mekanizması geliştirmelerine neden olabilir.</a:t>
            </a:r>
          </a:p>
          <a:p>
            <a:pPr>
              <a:spcBef>
                <a:spcPts val="1800"/>
              </a:spcBef>
            </a:pPr>
            <a:endParaRPr lang="tr-TR" sz="2800" dirty="0" smtClean="0"/>
          </a:p>
        </p:txBody>
      </p:sp>
    </p:spTree>
    <p:extLst>
      <p:ext uri="{BB962C8B-B14F-4D97-AF65-F5344CB8AC3E}">
        <p14:creationId xmlns:p14="http://schemas.microsoft.com/office/powerpoint/2010/main" val="1421638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2946</TotalTime>
  <Words>1452</Words>
  <Application>Microsoft Office PowerPoint</Application>
  <PresentationFormat>Geniş ekran</PresentationFormat>
  <Paragraphs>114</Paragraphs>
  <Slides>23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Calibri</vt:lpstr>
      <vt:lpstr>Calibri Light</vt:lpstr>
      <vt:lpstr>Geçmişe bakış</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İLETİŞİM ENGELLERİ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294</cp:revision>
  <dcterms:created xsi:type="dcterms:W3CDTF">2020-08-13T09:39:35Z</dcterms:created>
  <dcterms:modified xsi:type="dcterms:W3CDTF">2020-12-12T21:06:27Z</dcterms:modified>
</cp:coreProperties>
</file>