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94" r:id="rId2"/>
    <p:sldId id="395" r:id="rId3"/>
    <p:sldId id="431" r:id="rId4"/>
    <p:sldId id="423" r:id="rId5"/>
    <p:sldId id="396" r:id="rId6"/>
    <p:sldId id="410" r:id="rId7"/>
    <p:sldId id="411" r:id="rId8"/>
    <p:sldId id="397"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ema Uygulanmış Stil 1 - Vurgu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ema Uygulanmış Stil 1 - Vurgu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FD0F851-EC5A-4D38-B0AD-8093EC10F338}" styleName="Açık Stil 1 - Vurgu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721"/>
    <p:restoredTop sz="94627"/>
  </p:normalViewPr>
  <p:slideViewPr>
    <p:cSldViewPr snapToGrid="0" snapToObjects="1">
      <p:cViewPr varScale="1">
        <p:scale>
          <a:sx n="88" d="100"/>
          <a:sy n="88" d="100"/>
        </p:scale>
        <p:origin x="2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14C95C-4754-3846-95C8-95008481E328}"/>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F7718EB0-EBB6-0745-9597-E2FB2A1F6F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8C25AAB-D505-EC41-85DD-81393A44EBFB}"/>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4CEBFD32-0A11-BD4D-8924-7597BC1827D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4E3F658-A83A-C44A-8217-74D3A0DB0D1C}"/>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2481944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043B8A1-B472-FE4D-8FB5-1E8EF89B0015}"/>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F11FE95-F774-5E40-9E72-852E80005EE2}"/>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1DB85B1C-33B3-1041-9343-9085F6931438}"/>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CF76EE11-C72A-9E46-AA55-B637FC7229C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2886E5E-2416-D74E-82B6-4BC18EDFC9B4}"/>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2029779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C3DEB83-3048-824B-87F3-CB983ED1521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9A0968B9-DEF9-2A4D-8071-9499EFB1B402}"/>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80F68BED-E936-904A-9FFE-F1231B87E93F}"/>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951BFD9F-482B-FE42-A75A-AEFB38A83DE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2B3ED22-39DB-1748-ACD5-AF7DF9C7A2E8}"/>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732962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CFC03D-FCB0-844A-9E53-3425BEE649C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339F377-5D61-1541-B9C6-866F685598DA}"/>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35EF6974-FD1E-F640-995B-37FC156F8866}"/>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E96624F7-83DC-8343-8F76-7908048CF28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ED5B8EE-78A3-554D-8002-598A2B936115}"/>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365297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3542460-34D9-C042-9475-06CAA4C317E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C79F26A-6C95-E345-A50E-5E32D968E2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260AA4CA-EFAC-B44E-87CB-5DA9836C9C1F}"/>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0D427EB7-F7FB-5F42-896A-C690DC0C8D7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EC1032D-13E9-564C-AA66-961179E763B5}"/>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064749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AFD3033-A995-B140-99F4-6647AA46F8C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B23C8BD-F12E-994A-8420-E1484A9D5FB9}"/>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39C3B8E7-3FD6-AE43-A9BB-3ACD3ACF9D0A}"/>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D254F43B-F002-DC47-9B15-D1E37721B804}"/>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6" name="Alt Bilgi Yer Tutucusu 5">
            <a:extLst>
              <a:ext uri="{FF2B5EF4-FFF2-40B4-BE49-F238E27FC236}">
                <a16:creationId xmlns:a16="http://schemas.microsoft.com/office/drawing/2014/main" id="{B262B01F-5EE0-144A-9420-2EC132663BC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9A97FE9-0E27-C644-BD5E-D95B85B51BB0}"/>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2584673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2A7B51F-6459-014D-88A8-F99659288E46}"/>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6057EE1-1A52-7A4A-BB10-A101C1E78C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AEF1D1FB-F5F2-1B4B-89AE-A8229D8E5D86}"/>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5B6E7DB9-9ECD-DD49-A60B-7405C0BAB8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5AC3B65D-CCD6-D04F-A8C8-42BF185772CA}"/>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DC76958F-8B84-7345-96B2-4462BB53C64A}"/>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8" name="Alt Bilgi Yer Tutucusu 7">
            <a:extLst>
              <a:ext uri="{FF2B5EF4-FFF2-40B4-BE49-F238E27FC236}">
                <a16:creationId xmlns:a16="http://schemas.microsoft.com/office/drawing/2014/main" id="{EE92AECC-4D85-BE44-9A1E-3F23902A725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3F03560E-0074-6849-8CF3-D3D46CCAACB5}"/>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334142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3949D89-45FC-704E-BD4C-511A148781A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163E6B19-20AB-764E-B96C-FFBCFEB7F839}"/>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4" name="Alt Bilgi Yer Tutucusu 3">
            <a:extLst>
              <a:ext uri="{FF2B5EF4-FFF2-40B4-BE49-F238E27FC236}">
                <a16:creationId xmlns:a16="http://schemas.microsoft.com/office/drawing/2014/main" id="{D8E2AB5A-0A68-5240-A62E-26CCA9233B0C}"/>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8CEA738-884B-454E-A1EA-3CF9B13D391A}"/>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999629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53116E5-73EA-E84C-B217-02EC9ACA8268}"/>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3" name="Alt Bilgi Yer Tutucusu 2">
            <a:extLst>
              <a:ext uri="{FF2B5EF4-FFF2-40B4-BE49-F238E27FC236}">
                <a16:creationId xmlns:a16="http://schemas.microsoft.com/office/drawing/2014/main" id="{8AD2D85B-6EAB-7A4C-9B63-8862A302D15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A81EFB3F-2742-A24C-8A73-5B359B2EA9F2}"/>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3567687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36C408C-7743-5643-B41E-8BE269CAB5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6F2B54B-C020-B64C-8D9F-CF5A5803FE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562E4D84-FDE6-0F44-A865-72D0098F18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022F66FF-38B6-A849-8B48-716CA7C2C1B0}"/>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6" name="Alt Bilgi Yer Tutucusu 5">
            <a:extLst>
              <a:ext uri="{FF2B5EF4-FFF2-40B4-BE49-F238E27FC236}">
                <a16:creationId xmlns:a16="http://schemas.microsoft.com/office/drawing/2014/main" id="{D80413AE-8DD1-7340-BC33-54A45BC09CE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8788AC7-D4B6-B344-829C-F4266C5C2A73}"/>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261323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03E1BF0-6BE1-334C-B08A-8A7FBA10751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CD2F01A-2B55-6547-B7F7-FD28D16285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C7B17E4-5D1B-6D49-86D8-E9DBE1F31F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EBE08FF5-4969-0043-A216-63DD0DE12F21}"/>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6" name="Alt Bilgi Yer Tutucusu 5">
            <a:extLst>
              <a:ext uri="{FF2B5EF4-FFF2-40B4-BE49-F238E27FC236}">
                <a16:creationId xmlns:a16="http://schemas.microsoft.com/office/drawing/2014/main" id="{369261B2-D478-454B-9AA2-802F9058A7D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7A4C2C8-2C4E-A24F-8F52-22399FE2F3E6}"/>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847947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339E14B-5062-FC45-AE61-B2D9FC9DA8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14D358F-AF5F-0440-9A74-511D0F25C3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95604B8A-6D3A-D042-82C1-8CA0CD9F8A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1129A09E-6494-0D4A-AF47-2D67E4F063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D2D8B45-2B45-2147-9C4D-778AF79509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6628CD-C990-824A-BB7F-D0A3947A1284}" type="slidenum">
              <a:rPr lang="tr-TR" smtClean="0"/>
              <a:t>‹#›</a:t>
            </a:fld>
            <a:endParaRPr lang="tr-TR"/>
          </a:p>
        </p:txBody>
      </p:sp>
    </p:spTree>
    <p:extLst>
      <p:ext uri="{BB962C8B-B14F-4D97-AF65-F5344CB8AC3E}">
        <p14:creationId xmlns:p14="http://schemas.microsoft.com/office/powerpoint/2010/main" val="3931244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007B561-C43D-7942-8294-C3531D5321FD}"/>
              </a:ext>
            </a:extLst>
          </p:cNvPr>
          <p:cNvSpPr>
            <a:spLocks noGrp="1"/>
          </p:cNvSpPr>
          <p:nvPr>
            <p:ph type="title"/>
          </p:nvPr>
        </p:nvSpPr>
        <p:spPr/>
        <p:txBody>
          <a:bodyPr/>
          <a:lstStyle/>
          <a:p>
            <a:pPr algn="ctr"/>
            <a:r>
              <a:rPr lang="tr-TR" b="1" dirty="0"/>
              <a:t>Markalar ve Arketipler</a:t>
            </a:r>
          </a:p>
        </p:txBody>
      </p:sp>
      <p:sp>
        <p:nvSpPr>
          <p:cNvPr id="3" name="İçerik Yer Tutucusu 2">
            <a:extLst>
              <a:ext uri="{FF2B5EF4-FFF2-40B4-BE49-F238E27FC236}">
                <a16:creationId xmlns:a16="http://schemas.microsoft.com/office/drawing/2014/main" id="{1DFC7342-33D5-5E41-8AD7-8C81C779A254}"/>
              </a:ext>
            </a:extLst>
          </p:cNvPr>
          <p:cNvSpPr>
            <a:spLocks noGrp="1"/>
          </p:cNvSpPr>
          <p:nvPr>
            <p:ph idx="1"/>
          </p:nvPr>
        </p:nvSpPr>
        <p:spPr/>
        <p:txBody>
          <a:bodyPr>
            <a:normAutofit fontScale="77500" lnSpcReduction="20000"/>
          </a:bodyPr>
          <a:lstStyle/>
          <a:p>
            <a:r>
              <a:rPr lang="tr-TR" dirty="0"/>
              <a:t>Yaratıcı</a:t>
            </a:r>
          </a:p>
          <a:p>
            <a:r>
              <a:rPr lang="tr-TR" dirty="0"/>
              <a:t>Hükümdar</a:t>
            </a:r>
          </a:p>
          <a:p>
            <a:r>
              <a:rPr lang="tr-TR" dirty="0"/>
              <a:t>Yardımsever</a:t>
            </a:r>
          </a:p>
          <a:p>
            <a:r>
              <a:rPr lang="tr-TR" dirty="0"/>
              <a:t>Bilge</a:t>
            </a:r>
          </a:p>
          <a:p>
            <a:r>
              <a:rPr lang="tr-TR" dirty="0"/>
              <a:t>Kaşif</a:t>
            </a:r>
          </a:p>
          <a:p>
            <a:r>
              <a:rPr lang="tr-TR" dirty="0"/>
              <a:t>Masum</a:t>
            </a:r>
          </a:p>
          <a:p>
            <a:r>
              <a:rPr lang="tr-TR" dirty="0"/>
              <a:t>Kahraman</a:t>
            </a:r>
          </a:p>
          <a:p>
            <a:r>
              <a:rPr lang="tr-TR" dirty="0"/>
              <a:t>Sihirbaz</a:t>
            </a:r>
          </a:p>
          <a:p>
            <a:r>
              <a:rPr lang="tr-TR" dirty="0"/>
              <a:t>Şakacı/ Soytarı</a:t>
            </a:r>
          </a:p>
          <a:p>
            <a:r>
              <a:rPr lang="tr-TR" dirty="0"/>
              <a:t>Aşık</a:t>
            </a:r>
          </a:p>
          <a:p>
            <a:r>
              <a:rPr lang="tr-TR" dirty="0"/>
              <a:t>Asi</a:t>
            </a:r>
          </a:p>
          <a:p>
            <a:pPr marL="0" indent="0" algn="r">
              <a:buNone/>
            </a:pPr>
            <a:r>
              <a:rPr lang="tr-TR" dirty="0"/>
              <a:t>Mark ve </a:t>
            </a:r>
            <a:r>
              <a:rPr lang="tr-TR" dirty="0" err="1"/>
              <a:t>Pearson</a:t>
            </a:r>
            <a:r>
              <a:rPr lang="tr-TR" dirty="0"/>
              <a:t> (2001)</a:t>
            </a:r>
          </a:p>
        </p:txBody>
      </p:sp>
    </p:spTree>
    <p:extLst>
      <p:ext uri="{BB962C8B-B14F-4D97-AF65-F5344CB8AC3E}">
        <p14:creationId xmlns:p14="http://schemas.microsoft.com/office/powerpoint/2010/main" val="342684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5">
            <a:extLst>
              <a:ext uri="{FF2B5EF4-FFF2-40B4-BE49-F238E27FC236}">
                <a16:creationId xmlns:a16="http://schemas.microsoft.com/office/drawing/2014/main" id="{4236254A-E817-9D4C-B553-52C0B63FAE99}"/>
              </a:ext>
            </a:extLst>
          </p:cNvPr>
          <p:cNvSpPr txBox="1"/>
          <p:nvPr/>
        </p:nvSpPr>
        <p:spPr>
          <a:xfrm>
            <a:off x="4792337" y="6356733"/>
            <a:ext cx="6995710" cy="338554"/>
          </a:xfrm>
          <a:prstGeom prst="rect">
            <a:avLst/>
          </a:prstGeom>
          <a:noFill/>
        </p:spPr>
        <p:txBody>
          <a:bodyPr wrap="square" rtlCol="0">
            <a:spAutoFit/>
          </a:bodyPr>
          <a:lstStyle/>
          <a:p>
            <a:pPr algn="r"/>
            <a:r>
              <a:rPr lang="tr-TR" sz="1600" dirty="0"/>
              <a:t>Ay ve Yakın (2017, s. 172)’den alınmıştır.</a:t>
            </a:r>
          </a:p>
        </p:txBody>
      </p:sp>
      <p:pic>
        <p:nvPicPr>
          <p:cNvPr id="3" name="Resim 2"/>
          <p:cNvPicPr>
            <a:picLocks noChangeAspect="1"/>
          </p:cNvPicPr>
          <p:nvPr/>
        </p:nvPicPr>
        <p:blipFill>
          <a:blip r:embed="rId2"/>
          <a:stretch>
            <a:fillRect/>
          </a:stretch>
        </p:blipFill>
        <p:spPr>
          <a:xfrm>
            <a:off x="1023801" y="654503"/>
            <a:ext cx="9784345" cy="4100376"/>
          </a:xfrm>
          <a:prstGeom prst="rect">
            <a:avLst/>
          </a:prstGeom>
        </p:spPr>
      </p:pic>
    </p:spTree>
    <p:extLst>
      <p:ext uri="{BB962C8B-B14F-4D97-AF65-F5344CB8AC3E}">
        <p14:creationId xmlns:p14="http://schemas.microsoft.com/office/powerpoint/2010/main" val="3735175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5">
            <a:extLst>
              <a:ext uri="{FF2B5EF4-FFF2-40B4-BE49-F238E27FC236}">
                <a16:creationId xmlns:a16="http://schemas.microsoft.com/office/drawing/2014/main" id="{4236254A-E817-9D4C-B553-52C0B63FAE99}"/>
              </a:ext>
            </a:extLst>
          </p:cNvPr>
          <p:cNvSpPr txBox="1"/>
          <p:nvPr/>
        </p:nvSpPr>
        <p:spPr>
          <a:xfrm>
            <a:off x="4792337" y="6356733"/>
            <a:ext cx="6995710" cy="338554"/>
          </a:xfrm>
          <a:prstGeom prst="rect">
            <a:avLst/>
          </a:prstGeom>
          <a:noFill/>
        </p:spPr>
        <p:txBody>
          <a:bodyPr wrap="square" rtlCol="0">
            <a:spAutoFit/>
          </a:bodyPr>
          <a:lstStyle/>
          <a:p>
            <a:pPr algn="r"/>
            <a:r>
              <a:rPr lang="tr-TR" sz="1600" dirty="0"/>
              <a:t>Ay ve Yakın (2017, s. 172)’den alınmıştır.</a:t>
            </a:r>
          </a:p>
        </p:txBody>
      </p:sp>
      <p:pic>
        <p:nvPicPr>
          <p:cNvPr id="3" name="Resim 2"/>
          <p:cNvPicPr>
            <a:picLocks noChangeAspect="1"/>
          </p:cNvPicPr>
          <p:nvPr/>
        </p:nvPicPr>
        <p:blipFill>
          <a:blip r:embed="rId2"/>
          <a:stretch>
            <a:fillRect/>
          </a:stretch>
        </p:blipFill>
        <p:spPr>
          <a:xfrm>
            <a:off x="1259749" y="943110"/>
            <a:ext cx="9329874" cy="4313377"/>
          </a:xfrm>
          <a:prstGeom prst="rect">
            <a:avLst/>
          </a:prstGeom>
        </p:spPr>
      </p:pic>
    </p:spTree>
    <p:extLst>
      <p:ext uri="{BB962C8B-B14F-4D97-AF65-F5344CB8AC3E}">
        <p14:creationId xmlns:p14="http://schemas.microsoft.com/office/powerpoint/2010/main" val="1722905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064A2FCF-B950-8F4C-9FA6-F38A0A12598A}"/>
              </a:ext>
            </a:extLst>
          </p:cNvPr>
          <p:cNvPicPr>
            <a:picLocks noGrp="1" noChangeAspect="1"/>
          </p:cNvPicPr>
          <p:nvPr>
            <p:ph idx="1"/>
          </p:nvPr>
        </p:nvPicPr>
        <p:blipFill>
          <a:blip r:embed="rId2"/>
          <a:stretch>
            <a:fillRect/>
          </a:stretch>
        </p:blipFill>
        <p:spPr>
          <a:xfrm>
            <a:off x="3100325" y="903384"/>
            <a:ext cx="6299576" cy="5229512"/>
          </a:xfrm>
        </p:spPr>
      </p:pic>
      <p:sp>
        <p:nvSpPr>
          <p:cNvPr id="7" name="Metin kutusu 6">
            <a:extLst>
              <a:ext uri="{FF2B5EF4-FFF2-40B4-BE49-F238E27FC236}">
                <a16:creationId xmlns:a16="http://schemas.microsoft.com/office/drawing/2014/main" id="{53F65550-5AA4-FE4F-8315-E0C3A8D0D518}"/>
              </a:ext>
            </a:extLst>
          </p:cNvPr>
          <p:cNvSpPr txBox="1"/>
          <p:nvPr/>
        </p:nvSpPr>
        <p:spPr>
          <a:xfrm>
            <a:off x="1" y="6389783"/>
            <a:ext cx="12201214" cy="338554"/>
          </a:xfrm>
          <a:prstGeom prst="rect">
            <a:avLst/>
          </a:prstGeom>
          <a:noFill/>
        </p:spPr>
        <p:txBody>
          <a:bodyPr wrap="square" rtlCol="0">
            <a:spAutoFit/>
          </a:bodyPr>
          <a:lstStyle/>
          <a:p>
            <a:pPr algn="ctr"/>
            <a:r>
              <a:rPr lang="tr-TR" sz="1600" dirty="0"/>
              <a:t>Kurultay, 2017, s. 359’dan alınmıştır</a:t>
            </a:r>
          </a:p>
        </p:txBody>
      </p:sp>
    </p:spTree>
    <p:extLst>
      <p:ext uri="{BB962C8B-B14F-4D97-AF65-F5344CB8AC3E}">
        <p14:creationId xmlns:p14="http://schemas.microsoft.com/office/powerpoint/2010/main" val="2155600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6595CA9-E4BB-B94A-B90D-3C071F9A519F}"/>
              </a:ext>
            </a:extLst>
          </p:cNvPr>
          <p:cNvSpPr>
            <a:spLocks noGrp="1"/>
          </p:cNvSpPr>
          <p:nvPr>
            <p:ph type="title"/>
          </p:nvPr>
        </p:nvSpPr>
        <p:spPr/>
        <p:txBody>
          <a:bodyPr/>
          <a:lstStyle/>
          <a:p>
            <a:pPr algn="ctr"/>
            <a:r>
              <a:rPr lang="tr-TR" b="1" dirty="0"/>
              <a:t>Marka Deneyimi</a:t>
            </a:r>
          </a:p>
        </p:txBody>
      </p:sp>
      <p:sp>
        <p:nvSpPr>
          <p:cNvPr id="3" name="İçerik Yer Tutucusu 2">
            <a:extLst>
              <a:ext uri="{FF2B5EF4-FFF2-40B4-BE49-F238E27FC236}">
                <a16:creationId xmlns:a16="http://schemas.microsoft.com/office/drawing/2014/main" id="{2D262F3E-D39C-334D-9304-6319AFC2BBC6}"/>
              </a:ext>
            </a:extLst>
          </p:cNvPr>
          <p:cNvSpPr>
            <a:spLocks noGrp="1"/>
          </p:cNvSpPr>
          <p:nvPr>
            <p:ph idx="1"/>
          </p:nvPr>
        </p:nvSpPr>
        <p:spPr/>
        <p:txBody>
          <a:bodyPr>
            <a:normAutofit/>
          </a:bodyPr>
          <a:lstStyle/>
          <a:p>
            <a:pPr marL="0" indent="0">
              <a:buNone/>
            </a:pPr>
            <a:endParaRPr lang="tr-TR" i="1" dirty="0"/>
          </a:p>
          <a:p>
            <a:pPr marL="0" indent="0">
              <a:buNone/>
            </a:pPr>
            <a:r>
              <a:rPr lang="tr-TR" dirty="0"/>
              <a:t>“</a:t>
            </a:r>
            <a:r>
              <a:rPr lang="tr-TR" i="1" dirty="0"/>
              <a:t>Günümüzde ürün ve hizmet satın alırken fiyatının yanı sıra eğlenmek, sosyalleşmek, birlikte birbirlerine zaman ayırarak hoş vakit geçirmek çok önemli. Bu paralelde, deneyimsel bir marka yaratmak, sunulan ürün ve bu ürünün sağlayacağı yarar yerine, müşterinin ürünü satın alma sürecinde yaşayacağı deneyime odaklanmaktır. Bu deneyimin aktarılmasında pazarlama iletişimi unsurlarının bir bütünlük oluşturarak kullanılması büyük önem taşımaktadır.</a:t>
            </a:r>
            <a:r>
              <a:rPr lang="tr-TR" dirty="0"/>
              <a:t>”</a:t>
            </a:r>
          </a:p>
          <a:p>
            <a:pPr marL="0" indent="0">
              <a:buNone/>
            </a:pPr>
            <a:endParaRPr lang="tr-TR" i="1" dirty="0"/>
          </a:p>
          <a:p>
            <a:pPr marL="0" indent="0" algn="r">
              <a:buNone/>
            </a:pPr>
            <a:r>
              <a:rPr lang="tr-TR" sz="1600" dirty="0"/>
              <a:t>(Batı, 2017, s. 9)</a:t>
            </a:r>
          </a:p>
        </p:txBody>
      </p:sp>
    </p:spTree>
    <p:extLst>
      <p:ext uri="{BB962C8B-B14F-4D97-AF65-F5344CB8AC3E}">
        <p14:creationId xmlns:p14="http://schemas.microsoft.com/office/powerpoint/2010/main" val="1136596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BEEEB5-B780-5249-8771-6BA3D7284795}"/>
              </a:ext>
            </a:extLst>
          </p:cNvPr>
          <p:cNvSpPr>
            <a:spLocks noGrp="1"/>
          </p:cNvSpPr>
          <p:nvPr>
            <p:ph type="title"/>
          </p:nvPr>
        </p:nvSpPr>
        <p:spPr>
          <a:xfrm>
            <a:off x="132202" y="365125"/>
            <a:ext cx="11221598" cy="1325563"/>
          </a:xfrm>
        </p:spPr>
        <p:txBody>
          <a:bodyPr/>
          <a:lstStyle/>
          <a:p>
            <a:pPr algn="ctr"/>
            <a:r>
              <a:rPr lang="tr-TR" b="1" dirty="0"/>
              <a:t>Örnek İncelemeler</a:t>
            </a:r>
          </a:p>
        </p:txBody>
      </p:sp>
      <p:sp>
        <p:nvSpPr>
          <p:cNvPr id="3" name="İçerik Yer Tutucusu 2">
            <a:extLst>
              <a:ext uri="{FF2B5EF4-FFF2-40B4-BE49-F238E27FC236}">
                <a16:creationId xmlns:a16="http://schemas.microsoft.com/office/drawing/2014/main" id="{AF295885-E475-5844-A27D-B3D74A5C2E57}"/>
              </a:ext>
            </a:extLst>
          </p:cNvPr>
          <p:cNvSpPr>
            <a:spLocks noGrp="1"/>
          </p:cNvSpPr>
          <p:nvPr>
            <p:ph idx="1"/>
          </p:nvPr>
        </p:nvSpPr>
        <p:spPr/>
        <p:txBody>
          <a:bodyPr/>
          <a:lstStyle/>
          <a:p>
            <a:pPr marL="0" indent="0">
              <a:buNone/>
            </a:pPr>
            <a:endParaRPr lang="tr-TR" dirty="0"/>
          </a:p>
          <a:p>
            <a:pPr marL="0" indent="0" algn="ctr">
              <a:buNone/>
            </a:pPr>
            <a:endParaRPr lang="tr-TR" sz="3600" dirty="0"/>
          </a:p>
          <a:p>
            <a:pPr marL="0" indent="0" algn="ctr">
              <a:buNone/>
            </a:pPr>
            <a:r>
              <a:rPr lang="tr-TR" sz="3600" dirty="0"/>
              <a:t>Müşterileri için deneyimler tasarlayan markalardan örnekler</a:t>
            </a:r>
          </a:p>
        </p:txBody>
      </p:sp>
    </p:spTree>
    <p:extLst>
      <p:ext uri="{BB962C8B-B14F-4D97-AF65-F5344CB8AC3E}">
        <p14:creationId xmlns:p14="http://schemas.microsoft.com/office/powerpoint/2010/main" val="6260782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6B9F9B5-933D-3D4A-ABBB-83A53D7B2069}"/>
              </a:ext>
            </a:extLst>
          </p:cNvPr>
          <p:cNvSpPr>
            <a:spLocks noGrp="1"/>
          </p:cNvSpPr>
          <p:nvPr>
            <p:ph type="title"/>
          </p:nvPr>
        </p:nvSpPr>
        <p:spPr/>
        <p:txBody>
          <a:bodyPr/>
          <a:lstStyle/>
          <a:p>
            <a:pPr algn="ctr"/>
            <a:r>
              <a:rPr lang="tr-TR" b="1" dirty="0"/>
              <a:t>Deneyim Tasarımında Beş İlke</a:t>
            </a:r>
          </a:p>
        </p:txBody>
      </p:sp>
      <p:sp>
        <p:nvSpPr>
          <p:cNvPr id="3" name="İçerik Yer Tutucusu 2">
            <a:extLst>
              <a:ext uri="{FF2B5EF4-FFF2-40B4-BE49-F238E27FC236}">
                <a16:creationId xmlns:a16="http://schemas.microsoft.com/office/drawing/2014/main" id="{AADBE966-CAF4-164C-B571-D60F3A1005E5}"/>
              </a:ext>
            </a:extLst>
          </p:cNvPr>
          <p:cNvSpPr>
            <a:spLocks noGrp="1"/>
          </p:cNvSpPr>
          <p:nvPr>
            <p:ph idx="1"/>
          </p:nvPr>
        </p:nvSpPr>
        <p:spPr/>
        <p:txBody>
          <a:bodyPr>
            <a:normAutofit/>
          </a:bodyPr>
          <a:lstStyle/>
          <a:p>
            <a:pPr marL="0" indent="0">
              <a:buNone/>
            </a:pPr>
            <a:r>
              <a:rPr lang="tr-TR" dirty="0" err="1"/>
              <a:t>Pine</a:t>
            </a:r>
            <a:r>
              <a:rPr lang="tr-TR" dirty="0"/>
              <a:t> ve </a:t>
            </a:r>
            <a:r>
              <a:rPr lang="tr-TR" dirty="0" err="1"/>
              <a:t>Gilmore’un</a:t>
            </a:r>
            <a:r>
              <a:rPr lang="tr-TR" dirty="0"/>
              <a:t> unutulmaz deneyimlerin tasarımı için önerdiği ilkeler:</a:t>
            </a:r>
          </a:p>
          <a:p>
            <a:r>
              <a:rPr lang="tr-TR" dirty="0"/>
              <a:t>Deneyimin temasının oluşturulması,</a:t>
            </a:r>
          </a:p>
          <a:p>
            <a:r>
              <a:rPr lang="tr-TR" dirty="0"/>
              <a:t>İzlenimlerin pozitif işaretlerle uyumunun sağlanması,</a:t>
            </a:r>
          </a:p>
          <a:p>
            <a:r>
              <a:rPr lang="tr-TR" dirty="0"/>
              <a:t>Negatif işaretlerin ortadan kaldırılması,</a:t>
            </a:r>
          </a:p>
          <a:p>
            <a:r>
              <a:rPr lang="tr-TR" dirty="0" err="1"/>
              <a:t>Hatırlanabilirlik</a:t>
            </a:r>
            <a:r>
              <a:rPr lang="tr-TR" dirty="0"/>
              <a:t> içerisinde özümsenmesi,</a:t>
            </a:r>
          </a:p>
          <a:p>
            <a:r>
              <a:rPr lang="tr-TR" dirty="0"/>
              <a:t>Beş duyunun birbirine bütünleştirilmesi,</a:t>
            </a:r>
          </a:p>
          <a:p>
            <a:pPr marL="0" indent="0" algn="r">
              <a:buNone/>
            </a:pPr>
            <a:endParaRPr lang="tr-TR" dirty="0"/>
          </a:p>
          <a:p>
            <a:pPr marL="0" indent="0" algn="r">
              <a:buNone/>
            </a:pPr>
            <a:r>
              <a:rPr lang="tr-TR" sz="1600" dirty="0"/>
              <a:t>(Batı, 2017, s. 53-55)</a:t>
            </a:r>
          </a:p>
        </p:txBody>
      </p:sp>
    </p:spTree>
    <p:extLst>
      <p:ext uri="{BB962C8B-B14F-4D97-AF65-F5344CB8AC3E}">
        <p14:creationId xmlns:p14="http://schemas.microsoft.com/office/powerpoint/2010/main" val="4202582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B758679-D226-8344-9EFF-DFFF64EAA519}"/>
              </a:ext>
            </a:extLst>
          </p:cNvPr>
          <p:cNvSpPr>
            <a:spLocks noGrp="1"/>
          </p:cNvSpPr>
          <p:nvPr>
            <p:ph type="title"/>
          </p:nvPr>
        </p:nvSpPr>
        <p:spPr/>
        <p:txBody>
          <a:bodyPr/>
          <a:lstStyle/>
          <a:p>
            <a:pPr algn="ctr"/>
            <a:r>
              <a:rPr lang="tr-TR" b="1" dirty="0"/>
              <a:t>Marka İletişimi</a:t>
            </a:r>
          </a:p>
        </p:txBody>
      </p:sp>
      <p:sp>
        <p:nvSpPr>
          <p:cNvPr id="3" name="İçerik Yer Tutucusu 2">
            <a:extLst>
              <a:ext uri="{FF2B5EF4-FFF2-40B4-BE49-F238E27FC236}">
                <a16:creationId xmlns:a16="http://schemas.microsoft.com/office/drawing/2014/main" id="{6A963998-EFBF-CC4B-977E-D6F22A2957DF}"/>
              </a:ext>
            </a:extLst>
          </p:cNvPr>
          <p:cNvSpPr>
            <a:spLocks noGrp="1"/>
          </p:cNvSpPr>
          <p:nvPr>
            <p:ph idx="1"/>
          </p:nvPr>
        </p:nvSpPr>
        <p:spPr/>
        <p:txBody>
          <a:bodyPr/>
          <a:lstStyle/>
          <a:p>
            <a:r>
              <a:rPr lang="tr-TR" dirty="0"/>
              <a:t>Paketlerin tasarım tarzından, kelimelerin kullanımına, ürünlere konulan isimler, kurum personelinin davranışları, etkileşim deneyimleri vb. marka iletişiminin farklı yönleridir</a:t>
            </a:r>
          </a:p>
          <a:p>
            <a:r>
              <a:rPr lang="tr-TR" dirty="0"/>
              <a:t>Ancak tüketiciler, doğrudan pazarlamacının kontrolünden geçmeyen, başka sinyaller de alırlar.</a:t>
            </a:r>
          </a:p>
          <a:p>
            <a:r>
              <a:rPr lang="tr-TR" dirty="0"/>
              <a:t>Bir markanın iletişim biçimi, uzun dönemli iş başarısı için merkezi önemdedir.</a:t>
            </a:r>
          </a:p>
        </p:txBody>
      </p:sp>
      <p:sp>
        <p:nvSpPr>
          <p:cNvPr id="4" name="Metin kutusu 3">
            <a:extLst>
              <a:ext uri="{FF2B5EF4-FFF2-40B4-BE49-F238E27FC236}">
                <a16:creationId xmlns:a16="http://schemas.microsoft.com/office/drawing/2014/main" id="{EC629C33-A623-994D-86E0-14CDEF3BF4CC}"/>
              </a:ext>
            </a:extLst>
          </p:cNvPr>
          <p:cNvSpPr txBox="1"/>
          <p:nvPr/>
        </p:nvSpPr>
        <p:spPr>
          <a:xfrm>
            <a:off x="3525398" y="6323682"/>
            <a:ext cx="8119431" cy="338554"/>
          </a:xfrm>
          <a:prstGeom prst="rect">
            <a:avLst/>
          </a:prstGeom>
          <a:noFill/>
        </p:spPr>
        <p:txBody>
          <a:bodyPr wrap="square" rtlCol="0">
            <a:spAutoFit/>
          </a:bodyPr>
          <a:lstStyle/>
          <a:p>
            <a:pPr algn="r"/>
            <a:r>
              <a:rPr lang="tr-TR" sz="1600" dirty="0"/>
              <a:t>Feldwick, 2014</a:t>
            </a:r>
          </a:p>
        </p:txBody>
      </p:sp>
    </p:spTree>
    <p:extLst>
      <p:ext uri="{BB962C8B-B14F-4D97-AF65-F5344CB8AC3E}">
        <p14:creationId xmlns:p14="http://schemas.microsoft.com/office/powerpoint/2010/main" val="379499869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2090</TotalTime>
  <Words>240</Words>
  <Application>Microsoft Office PowerPoint</Application>
  <PresentationFormat>Geniş ekran</PresentationFormat>
  <Paragraphs>39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Markalar ve Arketipler</vt:lpstr>
      <vt:lpstr>PowerPoint Sunusu</vt:lpstr>
      <vt:lpstr>PowerPoint Sunusu</vt:lpstr>
      <vt:lpstr>PowerPoint Sunusu</vt:lpstr>
      <vt:lpstr>Marka Deneyimi</vt:lpstr>
      <vt:lpstr>Örnek İncelemeler</vt:lpstr>
      <vt:lpstr>Deneyim Tasarımında Beş İlke</vt:lpstr>
      <vt:lpstr>Marka İletişimi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Kullanıcısı</dc:creator>
  <cp:lastModifiedBy>ilaum</cp:lastModifiedBy>
  <cp:revision>94</cp:revision>
  <dcterms:created xsi:type="dcterms:W3CDTF">2020-07-05T09:05:55Z</dcterms:created>
  <dcterms:modified xsi:type="dcterms:W3CDTF">2020-07-10T09:54:58Z</dcterms:modified>
</cp:coreProperties>
</file>