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16" r:id="rId2"/>
    <p:sldId id="317" r:id="rId3"/>
    <p:sldId id="257" r:id="rId4"/>
    <p:sldId id="259" r:id="rId5"/>
    <p:sldId id="266" r:id="rId6"/>
    <p:sldId id="268" r:id="rId7"/>
    <p:sldId id="273" r:id="rId8"/>
    <p:sldId id="274" r:id="rId9"/>
    <p:sldId id="275" r:id="rId10"/>
    <p:sldId id="276" r:id="rId11"/>
    <p:sldId id="279" r:id="rId12"/>
    <p:sldId id="280" r:id="rId13"/>
    <p:sldId id="281" r:id="rId14"/>
    <p:sldId id="282" r:id="rId15"/>
    <p:sldId id="297" r:id="rId16"/>
    <p:sldId id="302" r:id="rId17"/>
    <p:sldId id="311" r:id="rId18"/>
    <p:sldId id="312" r:id="rId19"/>
    <p:sldId id="326" r:id="rId20"/>
    <p:sldId id="328" r:id="rId21"/>
    <p:sldId id="329" r:id="rId22"/>
    <p:sldId id="332" r:id="rId23"/>
    <p:sldId id="335" r:id="rId24"/>
    <p:sldId id="341" r:id="rId25"/>
    <p:sldId id="35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9F9D-021D-46CB-9FE1-87A46C3BEC71}" type="datetimeFigureOut">
              <a:rPr lang="tr-TR" smtClean="0"/>
              <a:pPr/>
              <a:t>14.10.2018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2203AC-6769-4A15-9008-BCB893B0096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1576371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3800443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2358773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31216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4054135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4280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972863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13605838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373426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241591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318831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4075128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2423510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1843058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3070690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2366294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28AABE0-C247-49E1-9275-8F90BD8376E8}" type="datetimeFigureOut">
              <a:rPr lang="tr-TR" smtClean="0"/>
              <a:pPr/>
              <a:t>14.10.2018</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8EBBA830-9D48-44F5-9B66-9FEB969DCA6B}" type="slidenum">
              <a:rPr lang="tr-TR" smtClean="0"/>
              <a:pPr/>
              <a:t>‹#›</a:t>
            </a:fld>
            <a:endParaRPr lang="tr-TR"/>
          </a:p>
        </p:txBody>
      </p:sp>
    </p:spTree>
    <p:extLst>
      <p:ext uri="{BB962C8B-B14F-4D97-AF65-F5344CB8AC3E}">
        <p14:creationId xmlns:p14="http://schemas.microsoft.com/office/powerpoint/2010/main" val="37838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28AABE0-C247-49E1-9275-8F90BD8376E8}" type="datetimeFigureOut">
              <a:rPr lang="tr-TR" smtClean="0"/>
              <a:pPr/>
              <a:t>14.10.2018</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8EBBA830-9D48-44F5-9B66-9FEB969DCA6B}" type="slidenum">
              <a:rPr lang="tr-TR" smtClean="0"/>
              <a:pPr/>
              <a:t>‹#›</a:t>
            </a:fld>
            <a:endParaRPr lang="tr-TR"/>
          </a:p>
        </p:txBody>
      </p:sp>
    </p:spTree>
    <p:extLst>
      <p:ext uri="{BB962C8B-B14F-4D97-AF65-F5344CB8AC3E}">
        <p14:creationId xmlns:p14="http://schemas.microsoft.com/office/powerpoint/2010/main" val="18896045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42918"/>
            <a:ext cx="8686800" cy="2071702"/>
          </a:xfrm>
        </p:spPr>
        <p:txBody>
          <a:bodyPr>
            <a:normAutofit/>
          </a:bodyPr>
          <a:lstStyle/>
          <a:p>
            <a:r>
              <a:rPr lang="tr-TR" sz="8000" b="1" dirty="0">
                <a:latin typeface="Times New Roman" pitchFamily="18" charset="0"/>
                <a:cs typeface="Times New Roman" pitchFamily="18" charset="0"/>
              </a:rPr>
              <a:t>AİLELER</a:t>
            </a:r>
          </a:p>
        </p:txBody>
      </p:sp>
      <p:pic>
        <p:nvPicPr>
          <p:cNvPr id="3" name="2 Resim" descr="ergenlik.jpg"/>
          <p:cNvPicPr>
            <a:picLocks noChangeAspect="1"/>
          </p:cNvPicPr>
          <p:nvPr/>
        </p:nvPicPr>
        <p:blipFill>
          <a:blip r:embed="rId2"/>
          <a:stretch>
            <a:fillRect/>
          </a:stretch>
        </p:blipFill>
        <p:spPr>
          <a:xfrm>
            <a:off x="1643042" y="2357430"/>
            <a:ext cx="6223000" cy="3175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lstStyle/>
          <a:p>
            <a:r>
              <a:rPr lang="tr-TR" dirty="0"/>
              <a:t>Farklı aile ilişkileri ile farklı ergen gelişimi arasında  ne boyutta bir ilişki vardır?</a:t>
            </a:r>
          </a:p>
        </p:txBody>
      </p:sp>
      <p:pic>
        <p:nvPicPr>
          <p:cNvPr id="6" name="5 Resim" descr="untitled.png"/>
          <p:cNvPicPr>
            <a:picLocks noChangeAspect="1"/>
          </p:cNvPicPr>
          <p:nvPr/>
        </p:nvPicPr>
        <p:blipFill>
          <a:blip r:embed="rId2"/>
          <a:stretch>
            <a:fillRect/>
          </a:stretch>
        </p:blipFill>
        <p:spPr>
          <a:xfrm>
            <a:off x="2071670" y="2071678"/>
            <a:ext cx="4405087" cy="2181235"/>
          </a:xfrm>
          <a:prstGeom prst="rect">
            <a:avLst/>
          </a:prstGeom>
        </p:spPr>
      </p:pic>
      <p:pic>
        <p:nvPicPr>
          <p:cNvPr id="7" name="6 Resim" descr="images52TS2IP0.jpg"/>
          <p:cNvPicPr>
            <a:picLocks noChangeAspect="1"/>
          </p:cNvPicPr>
          <p:nvPr/>
        </p:nvPicPr>
        <p:blipFill>
          <a:blip r:embed="rId3"/>
          <a:stretch>
            <a:fillRect/>
          </a:stretch>
        </p:blipFill>
        <p:spPr>
          <a:xfrm>
            <a:off x="2071670" y="4214818"/>
            <a:ext cx="4500594" cy="200026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4 Düz Bağlayıcı"/>
          <p:cNvCxnSpPr/>
          <p:nvPr/>
        </p:nvCxnSpPr>
        <p:spPr>
          <a:xfrm rot="5400000">
            <a:off x="500034" y="3000372"/>
            <a:ext cx="3143272" cy="1588"/>
          </a:xfrm>
          <a:prstGeom prst="line">
            <a:avLst/>
          </a:prstGeom>
        </p:spPr>
        <p:style>
          <a:lnRef idx="2">
            <a:schemeClr val="dk1"/>
          </a:lnRef>
          <a:fillRef idx="0">
            <a:schemeClr val="dk1"/>
          </a:fillRef>
          <a:effectRef idx="1">
            <a:schemeClr val="dk1"/>
          </a:effectRef>
          <a:fontRef idx="minor">
            <a:schemeClr val="tx1"/>
          </a:fontRef>
        </p:style>
      </p:cxnSp>
      <p:cxnSp>
        <p:nvCxnSpPr>
          <p:cNvPr id="7" name="6 Düz Bağlayıcı"/>
          <p:cNvCxnSpPr/>
          <p:nvPr/>
        </p:nvCxnSpPr>
        <p:spPr>
          <a:xfrm>
            <a:off x="2071670" y="4572008"/>
            <a:ext cx="3214710" cy="1588"/>
          </a:xfrm>
          <a:prstGeom prst="line">
            <a:avLst/>
          </a:prstGeom>
        </p:spPr>
        <p:style>
          <a:lnRef idx="2">
            <a:schemeClr val="dk1"/>
          </a:lnRef>
          <a:fillRef idx="0">
            <a:schemeClr val="dk1"/>
          </a:fillRef>
          <a:effectRef idx="1">
            <a:schemeClr val="dk1"/>
          </a:effectRef>
          <a:fontRef idx="minor">
            <a:schemeClr val="tx1"/>
          </a:fontRef>
        </p:style>
      </p:cxnSp>
      <p:sp>
        <p:nvSpPr>
          <p:cNvPr id="9" name="8 Metin kutusu"/>
          <p:cNvSpPr txBox="1"/>
          <p:nvPr/>
        </p:nvSpPr>
        <p:spPr>
          <a:xfrm>
            <a:off x="1357290" y="2357430"/>
            <a:ext cx="593432" cy="369332"/>
          </a:xfrm>
          <a:prstGeom prst="rect">
            <a:avLst/>
          </a:prstGeom>
          <a:noFill/>
        </p:spPr>
        <p:txBody>
          <a:bodyPr wrap="none" rtlCol="0">
            <a:spAutoFit/>
          </a:bodyPr>
          <a:lstStyle/>
          <a:p>
            <a:r>
              <a:rPr lang="tr-TR" dirty="0"/>
              <a:t>1.44</a:t>
            </a:r>
          </a:p>
        </p:txBody>
      </p:sp>
      <p:sp>
        <p:nvSpPr>
          <p:cNvPr id="10" name="9 Metin kutusu"/>
          <p:cNvSpPr txBox="1"/>
          <p:nvPr/>
        </p:nvSpPr>
        <p:spPr>
          <a:xfrm>
            <a:off x="1357290" y="3071810"/>
            <a:ext cx="593432" cy="369332"/>
          </a:xfrm>
          <a:prstGeom prst="rect">
            <a:avLst/>
          </a:prstGeom>
          <a:noFill/>
        </p:spPr>
        <p:txBody>
          <a:bodyPr wrap="none" rtlCol="0">
            <a:spAutoFit/>
          </a:bodyPr>
          <a:lstStyle/>
          <a:p>
            <a:r>
              <a:rPr lang="tr-TR" dirty="0"/>
              <a:t>1.32</a:t>
            </a:r>
          </a:p>
        </p:txBody>
      </p:sp>
      <p:sp>
        <p:nvSpPr>
          <p:cNvPr id="11" name="10 Metin kutusu"/>
          <p:cNvSpPr txBox="1"/>
          <p:nvPr/>
        </p:nvSpPr>
        <p:spPr>
          <a:xfrm>
            <a:off x="1357290" y="3857628"/>
            <a:ext cx="593432" cy="369332"/>
          </a:xfrm>
          <a:prstGeom prst="rect">
            <a:avLst/>
          </a:prstGeom>
          <a:noFill/>
        </p:spPr>
        <p:txBody>
          <a:bodyPr wrap="none" rtlCol="0">
            <a:spAutoFit/>
          </a:bodyPr>
          <a:lstStyle/>
          <a:p>
            <a:r>
              <a:rPr lang="tr-TR" dirty="0"/>
              <a:t>1.21</a:t>
            </a:r>
          </a:p>
        </p:txBody>
      </p:sp>
      <p:sp>
        <p:nvSpPr>
          <p:cNvPr id="12" name="11 Metin kutusu"/>
          <p:cNvSpPr txBox="1"/>
          <p:nvPr/>
        </p:nvSpPr>
        <p:spPr>
          <a:xfrm>
            <a:off x="2428860" y="4786322"/>
            <a:ext cx="476412" cy="369332"/>
          </a:xfrm>
          <a:prstGeom prst="rect">
            <a:avLst/>
          </a:prstGeom>
          <a:noFill/>
        </p:spPr>
        <p:txBody>
          <a:bodyPr wrap="none" rtlCol="0">
            <a:spAutoFit/>
          </a:bodyPr>
          <a:lstStyle/>
          <a:p>
            <a:r>
              <a:rPr lang="tr-TR" dirty="0"/>
              <a:t>2.8</a:t>
            </a:r>
          </a:p>
        </p:txBody>
      </p:sp>
      <p:sp>
        <p:nvSpPr>
          <p:cNvPr id="14" name="13 Metin kutusu"/>
          <p:cNvSpPr txBox="1"/>
          <p:nvPr/>
        </p:nvSpPr>
        <p:spPr>
          <a:xfrm>
            <a:off x="3286116" y="4786322"/>
            <a:ext cx="476412" cy="369332"/>
          </a:xfrm>
          <a:prstGeom prst="rect">
            <a:avLst/>
          </a:prstGeom>
          <a:noFill/>
        </p:spPr>
        <p:txBody>
          <a:bodyPr wrap="square" rtlCol="0">
            <a:spAutoFit/>
          </a:bodyPr>
          <a:lstStyle/>
          <a:p>
            <a:r>
              <a:rPr lang="tr-TR" dirty="0"/>
              <a:t>3.6</a:t>
            </a:r>
          </a:p>
        </p:txBody>
      </p:sp>
      <p:sp>
        <p:nvSpPr>
          <p:cNvPr id="15" name="14 Metin kutusu"/>
          <p:cNvSpPr txBox="1"/>
          <p:nvPr/>
        </p:nvSpPr>
        <p:spPr>
          <a:xfrm>
            <a:off x="4143372" y="4786322"/>
            <a:ext cx="476412" cy="369332"/>
          </a:xfrm>
          <a:prstGeom prst="rect">
            <a:avLst/>
          </a:prstGeom>
          <a:noFill/>
        </p:spPr>
        <p:txBody>
          <a:bodyPr wrap="none" rtlCol="0">
            <a:spAutoFit/>
          </a:bodyPr>
          <a:lstStyle/>
          <a:p>
            <a:r>
              <a:rPr lang="tr-TR" dirty="0"/>
              <a:t>4.4</a:t>
            </a:r>
          </a:p>
        </p:txBody>
      </p:sp>
      <p:cxnSp>
        <p:nvCxnSpPr>
          <p:cNvPr id="17" name="16 Düz Bağlayıcı"/>
          <p:cNvCxnSpPr/>
          <p:nvPr/>
        </p:nvCxnSpPr>
        <p:spPr>
          <a:xfrm>
            <a:off x="2571736" y="4071942"/>
            <a:ext cx="1857388" cy="288000"/>
          </a:xfrm>
          <a:prstGeom prst="line">
            <a:avLst/>
          </a:prstGeom>
          <a:ln>
            <a:solidFill>
              <a:schemeClr val="accent6">
                <a:lumMod val="75000"/>
              </a:schemeClr>
            </a:solidFill>
          </a:ln>
        </p:spPr>
        <p:style>
          <a:lnRef idx="3">
            <a:schemeClr val="accent6"/>
          </a:lnRef>
          <a:fillRef idx="0">
            <a:schemeClr val="accent6"/>
          </a:fillRef>
          <a:effectRef idx="2">
            <a:schemeClr val="accent6"/>
          </a:effectRef>
          <a:fontRef idx="minor">
            <a:schemeClr val="tx1"/>
          </a:fontRef>
        </p:style>
      </p:cxnSp>
      <p:cxnSp>
        <p:nvCxnSpPr>
          <p:cNvPr id="23" name="22 Düz Bağlayıcı"/>
          <p:cNvCxnSpPr/>
          <p:nvPr/>
        </p:nvCxnSpPr>
        <p:spPr>
          <a:xfrm>
            <a:off x="2571736" y="1785926"/>
            <a:ext cx="1785950" cy="1500198"/>
          </a:xfrm>
          <a:prstGeom prst="line">
            <a:avLst/>
          </a:prstGeom>
          <a:ln>
            <a:solidFill>
              <a:schemeClr val="accent6">
                <a:lumMod val="75000"/>
              </a:schemeClr>
            </a:solidFill>
          </a:ln>
        </p:spPr>
        <p:style>
          <a:lnRef idx="3">
            <a:schemeClr val="accent6"/>
          </a:lnRef>
          <a:fillRef idx="0">
            <a:schemeClr val="accent6"/>
          </a:fillRef>
          <a:effectRef idx="2">
            <a:schemeClr val="accent6"/>
          </a:effectRef>
          <a:fontRef idx="minor">
            <a:schemeClr val="tx1"/>
          </a:fontRef>
        </p:style>
      </p:cxnSp>
      <p:sp>
        <p:nvSpPr>
          <p:cNvPr id="26" name="25 Metin kutusu"/>
          <p:cNvSpPr txBox="1"/>
          <p:nvPr/>
        </p:nvSpPr>
        <p:spPr>
          <a:xfrm>
            <a:off x="3286116" y="1643051"/>
            <a:ext cx="1357322" cy="923330"/>
          </a:xfrm>
          <a:prstGeom prst="rect">
            <a:avLst/>
          </a:prstGeom>
          <a:noFill/>
        </p:spPr>
        <p:txBody>
          <a:bodyPr wrap="square" rtlCol="0">
            <a:spAutoFit/>
          </a:bodyPr>
          <a:lstStyle/>
          <a:p>
            <a:r>
              <a:rPr lang="tr-TR" dirty="0"/>
              <a:t>İçtepiselliği yüksek ergenler</a:t>
            </a:r>
          </a:p>
        </p:txBody>
      </p:sp>
      <p:sp>
        <p:nvSpPr>
          <p:cNvPr id="27" name="26 Metin kutusu"/>
          <p:cNvSpPr txBox="1"/>
          <p:nvPr/>
        </p:nvSpPr>
        <p:spPr>
          <a:xfrm>
            <a:off x="3214678" y="3571876"/>
            <a:ext cx="1714512" cy="646331"/>
          </a:xfrm>
          <a:prstGeom prst="rect">
            <a:avLst/>
          </a:prstGeom>
          <a:noFill/>
        </p:spPr>
        <p:txBody>
          <a:bodyPr wrap="square" rtlCol="0">
            <a:spAutoFit/>
          </a:bodyPr>
          <a:lstStyle/>
          <a:p>
            <a:r>
              <a:rPr lang="tr-TR" dirty="0"/>
              <a:t>İçtepiselliği düşük ergenler</a:t>
            </a:r>
          </a:p>
        </p:txBody>
      </p:sp>
      <p:cxnSp>
        <p:nvCxnSpPr>
          <p:cNvPr id="35" name="34 Düz Bağlayıcı"/>
          <p:cNvCxnSpPr/>
          <p:nvPr/>
        </p:nvCxnSpPr>
        <p:spPr>
          <a:xfrm rot="10800000">
            <a:off x="1928794" y="3286124"/>
            <a:ext cx="284164" cy="1588"/>
          </a:xfrm>
          <a:prstGeom prst="line">
            <a:avLst/>
          </a:prstGeom>
        </p:spPr>
        <p:style>
          <a:lnRef idx="2">
            <a:schemeClr val="dk1"/>
          </a:lnRef>
          <a:fillRef idx="0">
            <a:schemeClr val="dk1"/>
          </a:fillRef>
          <a:effectRef idx="1">
            <a:schemeClr val="dk1"/>
          </a:effectRef>
          <a:fontRef idx="minor">
            <a:schemeClr val="tx1"/>
          </a:fontRef>
        </p:style>
      </p:cxnSp>
      <p:cxnSp>
        <p:nvCxnSpPr>
          <p:cNvPr id="49" name="48 Düz Bağlayıcı"/>
          <p:cNvCxnSpPr/>
          <p:nvPr/>
        </p:nvCxnSpPr>
        <p:spPr>
          <a:xfrm rot="10800000">
            <a:off x="1928794" y="2571744"/>
            <a:ext cx="284164" cy="1588"/>
          </a:xfrm>
          <a:prstGeom prst="line">
            <a:avLst/>
          </a:prstGeom>
        </p:spPr>
        <p:style>
          <a:lnRef idx="2">
            <a:schemeClr val="dk1"/>
          </a:lnRef>
          <a:fillRef idx="0">
            <a:schemeClr val="dk1"/>
          </a:fillRef>
          <a:effectRef idx="1">
            <a:schemeClr val="dk1"/>
          </a:effectRef>
          <a:fontRef idx="minor">
            <a:schemeClr val="tx1"/>
          </a:fontRef>
        </p:style>
      </p:cxnSp>
      <p:cxnSp>
        <p:nvCxnSpPr>
          <p:cNvPr id="50" name="49 Düz Bağlayıcı"/>
          <p:cNvCxnSpPr/>
          <p:nvPr/>
        </p:nvCxnSpPr>
        <p:spPr>
          <a:xfrm rot="10800000">
            <a:off x="1928794" y="4071942"/>
            <a:ext cx="284164" cy="1588"/>
          </a:xfrm>
          <a:prstGeom prst="line">
            <a:avLst/>
          </a:prstGeom>
        </p:spPr>
        <p:style>
          <a:lnRef idx="2">
            <a:schemeClr val="dk1"/>
          </a:lnRef>
          <a:fillRef idx="0">
            <a:schemeClr val="dk1"/>
          </a:fillRef>
          <a:effectRef idx="1">
            <a:schemeClr val="dk1"/>
          </a:effectRef>
          <a:fontRef idx="minor">
            <a:schemeClr val="tx1"/>
          </a:fontRef>
        </p:style>
      </p:cxnSp>
      <p:cxnSp>
        <p:nvCxnSpPr>
          <p:cNvPr id="52" name="51 Düz Bağlayıcı"/>
          <p:cNvCxnSpPr/>
          <p:nvPr/>
        </p:nvCxnSpPr>
        <p:spPr>
          <a:xfrm rot="5400000">
            <a:off x="2501092" y="4571214"/>
            <a:ext cx="285752" cy="1588"/>
          </a:xfrm>
          <a:prstGeom prst="line">
            <a:avLst/>
          </a:prstGeom>
        </p:spPr>
        <p:style>
          <a:lnRef idx="2">
            <a:schemeClr val="dk1"/>
          </a:lnRef>
          <a:fillRef idx="0">
            <a:schemeClr val="dk1"/>
          </a:fillRef>
          <a:effectRef idx="1">
            <a:schemeClr val="dk1"/>
          </a:effectRef>
          <a:fontRef idx="minor">
            <a:schemeClr val="tx1"/>
          </a:fontRef>
        </p:style>
      </p:cxnSp>
      <p:cxnSp>
        <p:nvCxnSpPr>
          <p:cNvPr id="55" name="54 Düz Bağlayıcı"/>
          <p:cNvCxnSpPr/>
          <p:nvPr/>
        </p:nvCxnSpPr>
        <p:spPr>
          <a:xfrm rot="5400000">
            <a:off x="3358348" y="4571214"/>
            <a:ext cx="285752" cy="1588"/>
          </a:xfrm>
          <a:prstGeom prst="line">
            <a:avLst/>
          </a:prstGeom>
        </p:spPr>
        <p:style>
          <a:lnRef idx="2">
            <a:schemeClr val="dk1"/>
          </a:lnRef>
          <a:fillRef idx="0">
            <a:schemeClr val="dk1"/>
          </a:fillRef>
          <a:effectRef idx="1">
            <a:schemeClr val="dk1"/>
          </a:effectRef>
          <a:fontRef idx="minor">
            <a:schemeClr val="tx1"/>
          </a:fontRef>
        </p:style>
      </p:cxnSp>
      <p:cxnSp>
        <p:nvCxnSpPr>
          <p:cNvPr id="56" name="55 Düz Bağlayıcı"/>
          <p:cNvCxnSpPr/>
          <p:nvPr/>
        </p:nvCxnSpPr>
        <p:spPr>
          <a:xfrm rot="5400000">
            <a:off x="4215604" y="4571214"/>
            <a:ext cx="285752" cy="1588"/>
          </a:xfrm>
          <a:prstGeom prst="line">
            <a:avLst/>
          </a:prstGeom>
        </p:spPr>
        <p:style>
          <a:lnRef idx="2">
            <a:schemeClr val="dk1"/>
          </a:lnRef>
          <a:fillRef idx="0">
            <a:schemeClr val="dk1"/>
          </a:fillRef>
          <a:effectRef idx="1">
            <a:schemeClr val="dk1"/>
          </a:effectRef>
          <a:fontRef idx="minor">
            <a:schemeClr val="tx1"/>
          </a:fontRef>
        </p:style>
      </p:cxnSp>
      <p:sp>
        <p:nvSpPr>
          <p:cNvPr id="57" name="56 Metin kutusu"/>
          <p:cNvSpPr txBox="1"/>
          <p:nvPr/>
        </p:nvSpPr>
        <p:spPr>
          <a:xfrm>
            <a:off x="214282" y="6000768"/>
            <a:ext cx="8358246" cy="707886"/>
          </a:xfrm>
          <a:prstGeom prst="rect">
            <a:avLst/>
          </a:prstGeom>
          <a:noFill/>
        </p:spPr>
        <p:txBody>
          <a:bodyPr wrap="square" rtlCol="0">
            <a:spAutoFit/>
          </a:bodyPr>
          <a:lstStyle/>
          <a:p>
            <a:r>
              <a:rPr lang="tr-TR" sz="2000" b="1" dirty="0"/>
              <a:t>Ruh durumları farklı olan ergenler aynı anababalıktan farklı biçimlerde etkilenebilirler.</a:t>
            </a:r>
          </a:p>
        </p:txBody>
      </p:sp>
      <p:sp>
        <p:nvSpPr>
          <p:cNvPr id="58" name="57 Metin kutusu"/>
          <p:cNvSpPr txBox="1"/>
          <p:nvPr/>
        </p:nvSpPr>
        <p:spPr>
          <a:xfrm>
            <a:off x="2786050" y="5286388"/>
            <a:ext cx="1550168" cy="369332"/>
          </a:xfrm>
          <a:prstGeom prst="rect">
            <a:avLst/>
          </a:prstGeom>
          <a:noFill/>
        </p:spPr>
        <p:txBody>
          <a:bodyPr wrap="none" rtlCol="0">
            <a:spAutoFit/>
          </a:bodyPr>
          <a:lstStyle/>
          <a:p>
            <a:r>
              <a:rPr lang="tr-TR" b="1" dirty="0"/>
              <a:t>Anne kontrolü</a:t>
            </a:r>
          </a:p>
        </p:txBody>
      </p:sp>
      <p:sp>
        <p:nvSpPr>
          <p:cNvPr id="59" name="58 Metin kutusu"/>
          <p:cNvSpPr txBox="1"/>
          <p:nvPr/>
        </p:nvSpPr>
        <p:spPr>
          <a:xfrm>
            <a:off x="785786" y="2643182"/>
            <a:ext cx="461665" cy="1069676"/>
          </a:xfrm>
          <a:prstGeom prst="rect">
            <a:avLst/>
          </a:prstGeom>
          <a:noFill/>
        </p:spPr>
        <p:txBody>
          <a:bodyPr vert="vert270" wrap="square" rtlCol="0">
            <a:spAutoFit/>
          </a:bodyPr>
          <a:lstStyle/>
          <a:p>
            <a:r>
              <a:rPr lang="tr-TR" b="1" dirty="0"/>
              <a:t>Suçluluk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Anababalık Üslupları (Tarzları) ve Etkileri</a:t>
            </a:r>
          </a:p>
        </p:txBody>
      </p:sp>
      <p:sp>
        <p:nvSpPr>
          <p:cNvPr id="3" name="2 İçerik Yer Tutucusu"/>
          <p:cNvSpPr>
            <a:spLocks noGrp="1"/>
          </p:cNvSpPr>
          <p:nvPr>
            <p:ph idx="1"/>
          </p:nvPr>
        </p:nvSpPr>
        <p:spPr>
          <a:xfrm>
            <a:off x="457200" y="1600200"/>
            <a:ext cx="8229600" cy="4757758"/>
          </a:xfrm>
        </p:spPr>
        <p:txBody>
          <a:bodyPr/>
          <a:lstStyle/>
          <a:p>
            <a:r>
              <a:rPr lang="tr-TR" dirty="0"/>
              <a:t>Psikolog Diana BAUMRİND’in  çalışmalarına göre,anababaların ergene yönelik tutumlarının iki öğesi kritiktir: anababa duyarlılığı ve anababa talepkarlığı.</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6000792"/>
          </a:xfrm>
        </p:spPr>
        <p:txBody>
          <a:bodyPr>
            <a:normAutofit/>
          </a:bodyPr>
          <a:lstStyle/>
          <a:p>
            <a:r>
              <a:rPr lang="tr-TR" i="1" dirty="0" err="1"/>
              <a:t>Anababa</a:t>
            </a:r>
            <a:r>
              <a:rPr lang="tr-TR" i="1" dirty="0"/>
              <a:t> Duyarlılığı</a:t>
            </a:r>
          </a:p>
          <a:p>
            <a:pPr marL="0" indent="0">
              <a:buNone/>
            </a:pPr>
            <a:endParaRPr lang="tr-TR" i="1" dirty="0"/>
          </a:p>
          <a:p>
            <a:r>
              <a:rPr lang="tr-TR" i="1" dirty="0" err="1"/>
              <a:t>Anababa</a:t>
            </a:r>
            <a:r>
              <a:rPr lang="tr-TR" i="1" dirty="0"/>
              <a:t> </a:t>
            </a:r>
            <a:r>
              <a:rPr lang="tr-TR" i="1" dirty="0" err="1"/>
              <a:t>Talepkarlığı</a:t>
            </a:r>
            <a:endParaRPr lang="tr-TR"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nvPr>
        </p:nvGraphicFramePr>
        <p:xfrm>
          <a:off x="-1285916" y="1285860"/>
          <a:ext cx="8229600" cy="2000264"/>
        </p:xfrm>
        <a:graphic>
          <a:graphicData uri="http://schemas.openxmlformats.org/drawingml/2006/table">
            <a:tbl>
              <a:tblPr>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428628">
                <a:tc gridSpan="4">
                  <a:txBody>
                    <a:bodyPr/>
                    <a:lstStyle/>
                    <a:p>
                      <a:r>
                        <a:rPr lang="tr-TR" dirty="0"/>
                        <a:t>                                                                                                   TALEPKARLIK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rowSpan="3">
                  <a:txBody>
                    <a:bodyPr/>
                    <a:lstStyle/>
                    <a:p>
                      <a:r>
                        <a:rPr lang="tr-TR" dirty="0"/>
                        <a:t>DUYARLILIK</a:t>
                      </a:r>
                    </a:p>
                  </a:txBody>
                  <a:tcPr vert="vert27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YÜKSEK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DÜŞÜK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29292">
                <a:tc vMerge="1">
                  <a:txBody>
                    <a:bodyPr/>
                    <a:lstStyle/>
                    <a:p>
                      <a:endParaRPr lang="tr-TR" dirty="0"/>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YÜKSEK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YETKİLİ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İZİN VERİCİ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71504">
                <a:tc vMerge="1">
                  <a:txBody>
                    <a:bodyPr/>
                    <a:lstStyle/>
                    <a:p>
                      <a:endParaRPr lang="tr-TR" dirty="0"/>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tr-TR" dirty="0"/>
                        <a:t>DÜŞÜK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YETKECİ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a:t>İLGİSİZ-KAYGISIZ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8" name="7 Metin kutusu"/>
          <p:cNvSpPr txBox="1"/>
          <p:nvPr/>
        </p:nvSpPr>
        <p:spPr>
          <a:xfrm>
            <a:off x="571472" y="214290"/>
            <a:ext cx="7429552" cy="461665"/>
          </a:xfrm>
          <a:prstGeom prst="rect">
            <a:avLst/>
          </a:prstGeom>
          <a:noFill/>
        </p:spPr>
        <p:txBody>
          <a:bodyPr wrap="square" rtlCol="0">
            <a:spAutoFit/>
          </a:bodyPr>
          <a:lstStyle/>
          <a:p>
            <a:r>
              <a:rPr lang="tr-TR" sz="2400" dirty="0"/>
              <a:t>Anababalık üsluplarını sınıflayan şema:</a:t>
            </a:r>
          </a:p>
        </p:txBody>
      </p:sp>
      <p:sp>
        <p:nvSpPr>
          <p:cNvPr id="9" name="8 Metin kutusu"/>
          <p:cNvSpPr txBox="1"/>
          <p:nvPr/>
        </p:nvSpPr>
        <p:spPr>
          <a:xfrm>
            <a:off x="571472" y="3786190"/>
            <a:ext cx="7572429" cy="2246769"/>
          </a:xfrm>
          <a:prstGeom prst="rect">
            <a:avLst/>
          </a:prstGeom>
          <a:noFill/>
        </p:spPr>
        <p:txBody>
          <a:bodyPr wrap="square" rtlCol="0">
            <a:spAutoFit/>
          </a:bodyPr>
          <a:lstStyle/>
          <a:p>
            <a:r>
              <a:rPr lang="tr-TR" sz="2800" dirty="0"/>
              <a:t>Duyarlı ve  talepkar anababa </a:t>
            </a:r>
            <a:r>
              <a:rPr lang="tr-TR" sz="2800" i="1" dirty="0"/>
              <a:t>yetkili,</a:t>
            </a:r>
            <a:r>
              <a:rPr lang="tr-TR" sz="2800" dirty="0"/>
              <a:t> duyarlı ancak hiç talepkar olmayan anababa </a:t>
            </a:r>
            <a:r>
              <a:rPr lang="tr-TR" sz="2800" i="1" dirty="0"/>
              <a:t>izin verici , </a:t>
            </a:r>
            <a:r>
              <a:rPr lang="tr-TR" sz="2800" dirty="0"/>
              <a:t>talepkar ancak duyarsız anababalar </a:t>
            </a:r>
            <a:r>
              <a:rPr lang="tr-TR" sz="2800" i="1" dirty="0"/>
              <a:t>yetkeci </a:t>
            </a:r>
            <a:r>
              <a:rPr lang="tr-TR" sz="2800" dirty="0"/>
              <a:t>ve ne talepkar ne de duyarlı olan anababalar ise </a:t>
            </a:r>
            <a:r>
              <a:rPr lang="tr-TR" sz="2800" i="1" dirty="0"/>
              <a:t>ilgisiz-kayıtsız </a:t>
            </a:r>
            <a:r>
              <a:rPr lang="tr-TR" sz="2800" dirty="0"/>
              <a:t>olarak adlandırılır.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Ergenin Kardeşiyle İlişkileri</a:t>
            </a:r>
          </a:p>
        </p:txBody>
      </p:sp>
      <p:sp>
        <p:nvSpPr>
          <p:cNvPr id="3" name="2 İçerik Yer Tutucusu"/>
          <p:cNvSpPr>
            <a:spLocks noGrp="1"/>
          </p:cNvSpPr>
          <p:nvPr>
            <p:ph idx="1"/>
          </p:nvPr>
        </p:nvSpPr>
        <p:spPr/>
        <p:txBody>
          <a:bodyPr>
            <a:normAutofit/>
          </a:bodyPr>
          <a:lstStyle/>
          <a:p>
            <a:r>
              <a:rPr lang="tr-TR" dirty="0"/>
              <a:t>Kardeş ilişkileri genellikle aile ve akran ilişkilerinden farklı niteliktedir.</a:t>
            </a:r>
          </a:p>
          <a:p>
            <a:r>
              <a:rPr lang="tr-TR" dirty="0"/>
              <a:t>Küçük ergenlerden birkaç ilişki tipinin (anababalar, arkadaşlar, büyükanne veya büyükbaba vb.) benzer açılardan değerlendirilmesinin istendiği bir çalışmada kardeş ilişkileri dostluk ve önem bakımından anababalığa; güç, doyum ve yardım açısından arkadaşlığa daha benzer olarak değerlendirilmiştir.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Davranışsal Genetik Ve Ergen Gelişimi</a:t>
            </a:r>
          </a:p>
        </p:txBody>
      </p:sp>
      <p:sp>
        <p:nvSpPr>
          <p:cNvPr id="3" name="2 İçerik Yer Tutucusu"/>
          <p:cNvSpPr>
            <a:spLocks noGrp="1"/>
          </p:cNvSpPr>
          <p:nvPr>
            <p:ph idx="1"/>
          </p:nvPr>
        </p:nvSpPr>
        <p:spPr>
          <a:xfrm>
            <a:off x="457200" y="1600200"/>
            <a:ext cx="8229600" cy="5043510"/>
          </a:xfrm>
        </p:spPr>
        <p:txBody>
          <a:bodyPr>
            <a:normAutofit/>
          </a:bodyPr>
          <a:lstStyle/>
          <a:p>
            <a:r>
              <a:rPr lang="tr-TR" dirty="0"/>
              <a:t>Araştırmacıların üzerinde durduğu bir konuda ergenlerin ve kardeşlerinin ne derece zeka, ilgi ve kişilik konusunda benzerlik gösterdiğidir.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Ergenler Ve Koruyucu Anababalık (Evlat Edinme)</a:t>
            </a:r>
          </a:p>
        </p:txBody>
      </p:sp>
      <p:sp>
        <p:nvSpPr>
          <p:cNvPr id="3" name="2 İçerik Yer Tutucusu"/>
          <p:cNvSpPr>
            <a:spLocks noGrp="1"/>
          </p:cNvSpPr>
          <p:nvPr>
            <p:ph idx="1"/>
          </p:nvPr>
        </p:nvSpPr>
        <p:spPr>
          <a:xfrm>
            <a:off x="457200" y="1600200"/>
            <a:ext cx="8229600" cy="5043510"/>
          </a:xfrm>
        </p:spPr>
        <p:txBody>
          <a:bodyPr>
            <a:normAutofit/>
          </a:bodyPr>
          <a:lstStyle/>
          <a:p>
            <a:r>
              <a:rPr lang="tr-TR" dirty="0"/>
              <a:t>Koruyucu ailedeki çocuklar ortalama olarak daha yüksek madde kullanımı, yüksek suç oranları, psikolojik bozukluklar  ve yetersiz okul performansı sergilerler.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DEĞİŞEN TOPLUMDA ERGEN AİLESİ</a:t>
            </a:r>
          </a:p>
        </p:txBody>
      </p:sp>
      <p:sp>
        <p:nvSpPr>
          <p:cNvPr id="3" name="2 İçerik Yer Tutucusu"/>
          <p:cNvSpPr>
            <a:spLocks noGrp="1"/>
          </p:cNvSpPr>
          <p:nvPr>
            <p:ph idx="1"/>
          </p:nvPr>
        </p:nvSpPr>
        <p:spPr>
          <a:xfrm>
            <a:off x="457200" y="1600200"/>
            <a:ext cx="8229600" cy="4972072"/>
          </a:xfrm>
        </p:spPr>
        <p:txBody>
          <a:bodyPr>
            <a:normAutofit/>
          </a:bodyPr>
          <a:lstStyle/>
          <a:p>
            <a:r>
              <a:rPr lang="tr-TR" dirty="0"/>
              <a:t>Günümüz ergenleri, 1950’li yıllara egemen olan ve annenin evde olduğu iki anababalı geleneksel aile yapısından, 1990’ların ortasında yaygınlaşan ve çift kariyerli üvey anababanın var olduğu geniş bir yelpazeye yayılmış çok farklı aile düzenlerinde yaşamaktadırlar.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071546"/>
            <a:ext cx="3829048" cy="939784"/>
          </a:xfrm>
        </p:spPr>
        <p:txBody>
          <a:bodyPr>
            <a:normAutofit fontScale="90000"/>
          </a:bodyPr>
          <a:lstStyle/>
          <a:p>
            <a:pPr algn="l"/>
            <a:r>
              <a:rPr lang="tr-TR" sz="3200" dirty="0"/>
              <a:t>Ergenler ve Boşanma</a:t>
            </a:r>
          </a:p>
        </p:txBody>
      </p:sp>
      <p:sp>
        <p:nvSpPr>
          <p:cNvPr id="3" name="2 İçerik Yer Tutucusu"/>
          <p:cNvSpPr>
            <a:spLocks noGrp="1"/>
          </p:cNvSpPr>
          <p:nvPr>
            <p:ph idx="1"/>
          </p:nvPr>
        </p:nvSpPr>
        <p:spPr>
          <a:xfrm>
            <a:off x="214282" y="2000240"/>
            <a:ext cx="8443914" cy="4857760"/>
          </a:xfrm>
        </p:spPr>
        <p:txBody>
          <a:bodyPr>
            <a:normAutofit/>
          </a:bodyPr>
          <a:lstStyle/>
          <a:p>
            <a:endParaRPr lang="tr-TR" dirty="0"/>
          </a:p>
          <a:p>
            <a:r>
              <a:rPr lang="tr-TR" dirty="0"/>
              <a:t>Otuz yıl öncesinde tek anababayla yaşayan çocukların ikisiyle birlikte yaşayan çocuklara göre daha dezavantajlı olduğu görüşü daha hakimdi</a:t>
            </a:r>
          </a:p>
          <a:p>
            <a:endParaRPr lang="tr-TR" dirty="0"/>
          </a:p>
        </p:txBody>
      </p:sp>
      <p:pic>
        <p:nvPicPr>
          <p:cNvPr id="4" name="3 Resim" descr="images08FR6MC1.jpg"/>
          <p:cNvPicPr>
            <a:picLocks noChangeAspect="1"/>
          </p:cNvPicPr>
          <p:nvPr/>
        </p:nvPicPr>
        <p:blipFill>
          <a:blip r:embed="rId2"/>
          <a:stretch>
            <a:fillRect/>
          </a:stretch>
        </p:blipFill>
        <p:spPr>
          <a:xfrm>
            <a:off x="4929158" y="0"/>
            <a:ext cx="4214842" cy="236133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a:t>Ergenlik ve aile</a:t>
            </a:r>
          </a:p>
        </p:txBody>
      </p:sp>
      <p:sp>
        <p:nvSpPr>
          <p:cNvPr id="3" name="2 İçerik Yer Tutucusu"/>
          <p:cNvSpPr>
            <a:spLocks noGrp="1"/>
          </p:cNvSpPr>
          <p:nvPr>
            <p:ph idx="1"/>
          </p:nvPr>
        </p:nvSpPr>
        <p:spPr>
          <a:xfrm>
            <a:off x="428596" y="1571612"/>
            <a:ext cx="8258204" cy="5000660"/>
          </a:xfrm>
        </p:spPr>
        <p:txBody>
          <a:bodyPr>
            <a:normAutofit/>
          </a:bodyPr>
          <a:lstStyle/>
          <a:p>
            <a:r>
              <a:rPr lang="tr-TR" dirty="0"/>
              <a:t>Ergenlik dönemindeki bireylerin aileleri ile olan ilişkilerinin incelenmesi giderek önem kazanmakta ve disiplinlerarası bir çalışma alanı haline gelmektedir.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215106"/>
          </a:xfrm>
        </p:spPr>
        <p:txBody>
          <a:bodyPr>
            <a:normAutofit/>
          </a:bodyPr>
          <a:lstStyle/>
          <a:p>
            <a:r>
              <a:rPr lang="tr-TR" dirty="0"/>
              <a:t>Boşanmanın kısa dönemli etkileri çocuklarda farklı biçimlerde ortaya çıkmaktadır.</a:t>
            </a:r>
          </a:p>
          <a:p>
            <a:r>
              <a:rPr lang="tr-TR" dirty="0"/>
              <a:t>Kısa dönemli etkiler bazı çocuklarda daha çok kendini göstermektedir. </a:t>
            </a:r>
          </a:p>
          <a:p>
            <a:r>
              <a:rPr lang="tr-TR" dirty="0"/>
              <a:t>Bunlar erkek çocuklar, zor mizaçlı çocuklar, aile dışındaki yetişkinlerden destek bulamayan çocuklar, çocukluk ya da erinlik döneminde anababası boşanmış çocuklardır.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Evlilik Çatışmasının Belirgin Etkisi</a:t>
            </a:r>
          </a:p>
        </p:txBody>
      </p:sp>
      <p:sp>
        <p:nvSpPr>
          <p:cNvPr id="3" name="2 İçerik Yer Tutucusu"/>
          <p:cNvSpPr>
            <a:spLocks noGrp="1"/>
          </p:cNvSpPr>
          <p:nvPr>
            <p:ph idx="1"/>
          </p:nvPr>
        </p:nvSpPr>
        <p:spPr>
          <a:xfrm>
            <a:off x="457200" y="1600200"/>
            <a:ext cx="8229600" cy="4829196"/>
          </a:xfrm>
        </p:spPr>
        <p:txBody>
          <a:bodyPr>
            <a:normAutofit/>
          </a:bodyPr>
          <a:lstStyle/>
          <a:p>
            <a:r>
              <a:rPr lang="tr-TR" dirty="0"/>
              <a:t>Boşanmış veya boşanmamış ailelerden gelen ergenler arasındaki farklılıkların bir kısmının aslında boşanmadan önce var olduğunu bilmek gerekir.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Boşanmanın Uzun Dönemli Etkileri</a:t>
            </a:r>
          </a:p>
        </p:txBody>
      </p:sp>
      <p:sp>
        <p:nvSpPr>
          <p:cNvPr id="3" name="2 İçerik Yer Tutucusu"/>
          <p:cNvSpPr>
            <a:spLocks noGrp="1"/>
          </p:cNvSpPr>
          <p:nvPr>
            <p:ph idx="1"/>
          </p:nvPr>
        </p:nvSpPr>
        <p:spPr>
          <a:xfrm>
            <a:off x="323528" y="1417638"/>
            <a:ext cx="8229600" cy="4525963"/>
          </a:xfrm>
        </p:spPr>
        <p:txBody>
          <a:bodyPr>
            <a:normAutofit/>
          </a:bodyPr>
          <a:lstStyle/>
          <a:p>
            <a:r>
              <a:rPr lang="tr-TR" dirty="0"/>
              <a:t>Anababanın boşanmasının uzun vadeli sonuçlarını hakkında araştırmalar yapılmıştır.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Boşanmanın Ardından Velayet, İletişim Ve Çatışma</a:t>
            </a:r>
          </a:p>
        </p:txBody>
      </p:sp>
      <p:sp>
        <p:nvSpPr>
          <p:cNvPr id="3" name="2 İçerik Yer Tutucusu"/>
          <p:cNvSpPr>
            <a:spLocks noGrp="1"/>
          </p:cNvSpPr>
          <p:nvPr>
            <p:ph idx="1"/>
          </p:nvPr>
        </p:nvSpPr>
        <p:spPr/>
        <p:txBody>
          <a:bodyPr/>
          <a:lstStyle/>
          <a:p>
            <a:r>
              <a:rPr lang="tr-TR" dirty="0"/>
              <a:t>Ergenin aynı evde yaşamayan anne ve babasıyla temasta bulunması mutluluğuna katkı sağlar mı?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dirty="0"/>
              <a:t>Yeniden evlenme</a:t>
            </a:r>
          </a:p>
        </p:txBody>
      </p:sp>
      <p:sp>
        <p:nvSpPr>
          <p:cNvPr id="3" name="2 İçerik Yer Tutucusu"/>
          <p:cNvSpPr>
            <a:spLocks noGrp="1"/>
          </p:cNvSpPr>
          <p:nvPr>
            <p:ph idx="1"/>
          </p:nvPr>
        </p:nvSpPr>
        <p:spPr>
          <a:xfrm>
            <a:off x="457200" y="1600200"/>
            <a:ext cx="8229600" cy="5043510"/>
          </a:xfrm>
        </p:spPr>
        <p:txBody>
          <a:bodyPr/>
          <a:lstStyle/>
          <a:p>
            <a:r>
              <a:rPr lang="tr-TR" dirty="0"/>
              <a:t>Boşanmanın kısa dönemli etkileri gibi yeniden evlenmenin kısa vadeli etkileri de, tamamen aynı biçimde olmasa dahi çocuktan çocuğa farklılık göstermektedir.</a:t>
            </a:r>
          </a:p>
          <a:p>
            <a:endParaRPr lang="tr-TR" dirty="0"/>
          </a:p>
          <a:p>
            <a:r>
              <a:rPr lang="tr-TR" dirty="0"/>
              <a:t>Genellikle yeniden evliliğe uyum sağlamada kızlar erkeklerden, büyük çocuklar küçük çocuklardan daha çok zorluk çekerler.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Akış Çizelgesi: Bağlayıcı"/>
          <p:cNvSpPr/>
          <p:nvPr/>
        </p:nvSpPr>
        <p:spPr>
          <a:xfrm>
            <a:off x="285720" y="500042"/>
            <a:ext cx="1428760" cy="10001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Aile geliri</a:t>
            </a:r>
          </a:p>
        </p:txBody>
      </p:sp>
      <p:sp>
        <p:nvSpPr>
          <p:cNvPr id="9" name="8 Akış Çizelgesi: Bağlayıcı"/>
          <p:cNvSpPr/>
          <p:nvPr/>
        </p:nvSpPr>
        <p:spPr>
          <a:xfrm>
            <a:off x="357158" y="2143116"/>
            <a:ext cx="1500198" cy="92869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Sabit olmayan iş</a:t>
            </a:r>
          </a:p>
        </p:txBody>
      </p:sp>
      <p:sp>
        <p:nvSpPr>
          <p:cNvPr id="10" name="9 Akış Çizelgesi: Bağlayıcı"/>
          <p:cNvSpPr/>
          <p:nvPr/>
        </p:nvSpPr>
        <p:spPr>
          <a:xfrm>
            <a:off x="357158" y="5143512"/>
            <a:ext cx="1428760" cy="92869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Gelir kaybı</a:t>
            </a:r>
          </a:p>
        </p:txBody>
      </p:sp>
      <p:sp>
        <p:nvSpPr>
          <p:cNvPr id="11" name="10 Akış Çizelgesi: Bağlayıcı"/>
          <p:cNvSpPr/>
          <p:nvPr/>
        </p:nvSpPr>
        <p:spPr>
          <a:xfrm>
            <a:off x="357158" y="3643314"/>
            <a:ext cx="1500198" cy="10001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borçlar</a:t>
            </a:r>
          </a:p>
        </p:txBody>
      </p:sp>
      <p:sp>
        <p:nvSpPr>
          <p:cNvPr id="12" name="11 Akış Çizelgesi: Bağlayıcı"/>
          <p:cNvSpPr/>
          <p:nvPr/>
        </p:nvSpPr>
        <p:spPr>
          <a:xfrm>
            <a:off x="2285984" y="2571744"/>
            <a:ext cx="1643074" cy="12858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Ailede ekonomik baskı</a:t>
            </a:r>
          </a:p>
        </p:txBody>
      </p:sp>
      <p:sp>
        <p:nvSpPr>
          <p:cNvPr id="13" name="12 Dikdörtgen"/>
          <p:cNvSpPr/>
          <p:nvPr/>
        </p:nvSpPr>
        <p:spPr>
          <a:xfrm>
            <a:off x="3929058" y="1000108"/>
            <a:ext cx="114300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Babanın depresif ruh hali</a:t>
            </a:r>
          </a:p>
        </p:txBody>
      </p:sp>
      <p:sp>
        <p:nvSpPr>
          <p:cNvPr id="14" name="13 Dikdörtgen"/>
          <p:cNvSpPr/>
          <p:nvPr/>
        </p:nvSpPr>
        <p:spPr>
          <a:xfrm>
            <a:off x="3929058" y="4286256"/>
            <a:ext cx="1214446"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Annenin depresif ruh hali</a:t>
            </a:r>
          </a:p>
        </p:txBody>
      </p:sp>
      <p:cxnSp>
        <p:nvCxnSpPr>
          <p:cNvPr id="16" name="15 Düz Ok Bağlayıcısı"/>
          <p:cNvCxnSpPr/>
          <p:nvPr/>
        </p:nvCxnSpPr>
        <p:spPr>
          <a:xfrm rot="16200000" flipH="1">
            <a:off x="1535885" y="1464455"/>
            <a:ext cx="135732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Düz Ok Bağlayıcısı"/>
          <p:cNvCxnSpPr/>
          <p:nvPr/>
        </p:nvCxnSpPr>
        <p:spPr>
          <a:xfrm rot="16200000" flipH="1">
            <a:off x="1964513" y="2821777"/>
            <a:ext cx="214314"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Düz Ok Bağlayıcısı"/>
          <p:cNvCxnSpPr/>
          <p:nvPr/>
        </p:nvCxnSpPr>
        <p:spPr>
          <a:xfrm flipV="1">
            <a:off x="1928794" y="3571876"/>
            <a:ext cx="35719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Düz Ok Bağlayıcısı"/>
          <p:cNvCxnSpPr/>
          <p:nvPr/>
        </p:nvCxnSpPr>
        <p:spPr>
          <a:xfrm rot="5400000" flipH="1" flipV="1">
            <a:off x="1464447" y="4179099"/>
            <a:ext cx="1357322"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Düz Ok Bağlayıcısı"/>
          <p:cNvCxnSpPr/>
          <p:nvPr/>
        </p:nvCxnSpPr>
        <p:spPr>
          <a:xfrm flipV="1">
            <a:off x="3643306" y="2143116"/>
            <a:ext cx="50006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Düz Ok Bağlayıcısı"/>
          <p:cNvCxnSpPr/>
          <p:nvPr/>
        </p:nvCxnSpPr>
        <p:spPr>
          <a:xfrm rot="16200000" flipH="1">
            <a:off x="3393273" y="3893347"/>
            <a:ext cx="50006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Düz Ok Bağlayıcısı"/>
          <p:cNvCxnSpPr/>
          <p:nvPr/>
        </p:nvCxnSpPr>
        <p:spPr>
          <a:xfrm rot="16200000" flipH="1">
            <a:off x="5036347" y="2035959"/>
            <a:ext cx="1000132"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29 Düz Ok Bağlayıcısı"/>
          <p:cNvCxnSpPr/>
          <p:nvPr/>
        </p:nvCxnSpPr>
        <p:spPr>
          <a:xfrm rot="5400000" flipH="1" flipV="1">
            <a:off x="5214942" y="3714752"/>
            <a:ext cx="92869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30 Metin kutusu"/>
          <p:cNvSpPr txBox="1"/>
          <p:nvPr/>
        </p:nvSpPr>
        <p:spPr>
          <a:xfrm>
            <a:off x="5214942" y="3143248"/>
            <a:ext cx="1625958" cy="369332"/>
          </a:xfrm>
          <a:prstGeom prst="rect">
            <a:avLst/>
          </a:prstGeom>
          <a:noFill/>
        </p:spPr>
        <p:txBody>
          <a:bodyPr wrap="none" rtlCol="0">
            <a:spAutoFit/>
          </a:bodyPr>
          <a:lstStyle/>
          <a:p>
            <a:r>
              <a:rPr lang="tr-TR" dirty="0"/>
              <a:t>Evlilik çatışması</a:t>
            </a:r>
          </a:p>
        </p:txBody>
      </p:sp>
      <p:cxnSp>
        <p:nvCxnSpPr>
          <p:cNvPr id="33" name="32 Düz Ok Bağlayıcısı"/>
          <p:cNvCxnSpPr/>
          <p:nvPr/>
        </p:nvCxnSpPr>
        <p:spPr>
          <a:xfrm>
            <a:off x="5143504" y="1714488"/>
            <a:ext cx="2071702" cy="1500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Düz Ok Bağlayıcısı"/>
          <p:cNvCxnSpPr/>
          <p:nvPr/>
        </p:nvCxnSpPr>
        <p:spPr>
          <a:xfrm flipV="1">
            <a:off x="5429256" y="3571876"/>
            <a:ext cx="1785950"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36 Düz Ok Bağlayıcısı"/>
          <p:cNvCxnSpPr/>
          <p:nvPr/>
        </p:nvCxnSpPr>
        <p:spPr>
          <a:xfrm>
            <a:off x="6929454" y="335756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39 Metin kutusu"/>
          <p:cNvSpPr txBox="1"/>
          <p:nvPr/>
        </p:nvSpPr>
        <p:spPr>
          <a:xfrm>
            <a:off x="7215206" y="2928934"/>
            <a:ext cx="785818" cy="923330"/>
          </a:xfrm>
          <a:prstGeom prst="rect">
            <a:avLst/>
          </a:prstGeom>
          <a:noFill/>
        </p:spPr>
        <p:txBody>
          <a:bodyPr wrap="square" rtlCol="0">
            <a:spAutoFit/>
          </a:bodyPr>
          <a:lstStyle/>
          <a:p>
            <a:r>
              <a:rPr lang="tr-TR" dirty="0"/>
              <a:t>Zayıf anababalık</a:t>
            </a:r>
          </a:p>
        </p:txBody>
      </p:sp>
      <p:cxnSp>
        <p:nvCxnSpPr>
          <p:cNvPr id="42" name="41 Düz Ok Bağlayıcısı"/>
          <p:cNvCxnSpPr/>
          <p:nvPr/>
        </p:nvCxnSpPr>
        <p:spPr>
          <a:xfrm>
            <a:off x="5143504" y="1285860"/>
            <a:ext cx="2857520" cy="1785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43 Düz Ok Bağlayıcısı"/>
          <p:cNvCxnSpPr/>
          <p:nvPr/>
        </p:nvCxnSpPr>
        <p:spPr>
          <a:xfrm flipV="1">
            <a:off x="5286380" y="3714752"/>
            <a:ext cx="2857520" cy="1571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46 Metin kutusu"/>
          <p:cNvSpPr txBox="1"/>
          <p:nvPr/>
        </p:nvSpPr>
        <p:spPr>
          <a:xfrm rot="10800000" flipV="1">
            <a:off x="8143900" y="3071810"/>
            <a:ext cx="1142976" cy="646331"/>
          </a:xfrm>
          <a:prstGeom prst="rect">
            <a:avLst/>
          </a:prstGeom>
          <a:noFill/>
        </p:spPr>
        <p:txBody>
          <a:bodyPr wrap="square" rtlCol="0">
            <a:spAutoFit/>
          </a:bodyPr>
          <a:lstStyle/>
          <a:p>
            <a:r>
              <a:rPr lang="tr-TR" dirty="0"/>
              <a:t>Ergenin zorlukları</a:t>
            </a:r>
          </a:p>
        </p:txBody>
      </p:sp>
      <p:cxnSp>
        <p:nvCxnSpPr>
          <p:cNvPr id="52" name="51 Düz Ok Bağlayıcısı"/>
          <p:cNvCxnSpPr/>
          <p:nvPr/>
        </p:nvCxnSpPr>
        <p:spPr>
          <a:xfrm>
            <a:off x="7858148" y="3357562"/>
            <a:ext cx="285752"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5840435"/>
          </a:xfrm>
        </p:spPr>
        <p:txBody>
          <a:bodyPr>
            <a:normAutofit/>
          </a:bodyPr>
          <a:lstStyle/>
          <a:p>
            <a:r>
              <a:rPr lang="tr-TR" dirty="0"/>
              <a:t>Anababaların ergenlerle görüş ayrılığı yaşadığı konular genellikle günlük sıradan konulardır, temel değerler ve öncelikler değildir.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a:t>ERGENLİKTE AİLE İLİŞKİLERİ</a:t>
            </a:r>
          </a:p>
        </p:txBody>
      </p:sp>
      <p:sp>
        <p:nvSpPr>
          <p:cNvPr id="3" name="2 İçerik Yer Tutucusu"/>
          <p:cNvSpPr>
            <a:spLocks noGrp="1"/>
          </p:cNvSpPr>
          <p:nvPr>
            <p:ph idx="1"/>
          </p:nvPr>
        </p:nvSpPr>
        <p:spPr/>
        <p:txBody>
          <a:bodyPr>
            <a:normAutofit/>
          </a:bodyPr>
          <a:lstStyle/>
          <a:p>
            <a:r>
              <a:rPr lang="tr-TR" dirty="0"/>
              <a:t>Ergenlik dönemi aynı zamanda aile ilişkilerinde de değişimin yaşandığı bir dönemdir.Ergenler bu süreçte genellikle aile ile olan etkinliklere daha az katılma eğilimi gösterirler.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285728"/>
            <a:ext cx="8229600" cy="6143668"/>
          </a:xfrm>
        </p:spPr>
        <p:txBody>
          <a:bodyPr>
            <a:normAutofit/>
          </a:bodyPr>
          <a:lstStyle/>
          <a:p>
            <a:r>
              <a:rPr lang="tr-TR" dirty="0"/>
              <a:t>“</a:t>
            </a:r>
            <a:r>
              <a:rPr lang="tr-TR" dirty="0">
                <a:solidFill>
                  <a:srgbClr val="FF0000"/>
                </a:solidFill>
              </a:rPr>
              <a:t>Sandviç kuşağı</a:t>
            </a:r>
            <a:r>
              <a:rPr lang="tr-TR" dirty="0"/>
              <a:t>” nda kalan yani hem kendi anababasıyla hem de ergen çocukları arasında sandviç olan anababaların üzerindeki mali talepler ciddi uyum gerektirir.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Aile İlişkilerinde Değişimler</a:t>
            </a:r>
          </a:p>
        </p:txBody>
      </p:sp>
      <p:sp>
        <p:nvSpPr>
          <p:cNvPr id="3" name="2 İçerik Yer Tutucusu"/>
          <p:cNvSpPr>
            <a:spLocks noGrp="1"/>
          </p:cNvSpPr>
          <p:nvPr>
            <p:ph idx="1"/>
          </p:nvPr>
        </p:nvSpPr>
        <p:spPr/>
        <p:txBody>
          <a:bodyPr>
            <a:normAutofit/>
          </a:bodyPr>
          <a:lstStyle/>
          <a:p>
            <a:r>
              <a:rPr lang="tr-TR" dirty="0"/>
              <a:t>Anababanın orta yaşlarda yaşadığı değişimler bunun yanı sıra ergenin yaşadığı fiziksel,biyolojik ve sosyal alanda geçirdiği değişimler bir bütün olarak aile ilişkilerinde gerçekleşen değişimleri de beraberinde getirir.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Aile İlişkilerinde Cinsiyet Farklılıkları</a:t>
            </a:r>
          </a:p>
        </p:txBody>
      </p:sp>
      <p:sp>
        <p:nvSpPr>
          <p:cNvPr id="3" name="2 İçerik Yer Tutucusu"/>
          <p:cNvSpPr>
            <a:spLocks noGrp="1"/>
          </p:cNvSpPr>
          <p:nvPr>
            <p:ph idx="1"/>
          </p:nvPr>
        </p:nvSpPr>
        <p:spPr>
          <a:xfrm>
            <a:off x="357158" y="1285860"/>
            <a:ext cx="8229600" cy="5572140"/>
          </a:xfrm>
        </p:spPr>
        <p:txBody>
          <a:bodyPr>
            <a:normAutofit/>
          </a:bodyPr>
          <a:lstStyle/>
          <a:p>
            <a:r>
              <a:rPr lang="tr-TR" dirty="0"/>
              <a:t>Aile ilişkilerinde genellikle erkek ve kız çocuk arasına fark çok azdır. Erkek ve kız çocukları bazı ayrıcalıklı zamanlar olsa bile aile ile yakınlık ,çatışma örüntüleri,etkinlik örüntüleri açısından büyük oranda benzerlik gösterir.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786314" y="214290"/>
            <a:ext cx="4186238" cy="6357982"/>
          </a:xfrm>
        </p:spPr>
        <p:txBody>
          <a:bodyPr/>
          <a:lstStyle/>
          <a:p>
            <a:r>
              <a:rPr lang="tr-TR" dirty="0"/>
              <a:t>Aile ilişkilerinde pek çok araştırma ilk doğan çocuğa odaklanmıştır. Sizce bunun sebebi nedir ve sonraki çocuklarla yapılan çalışmaların sonuçlarında farklılık olur mu?</a:t>
            </a:r>
          </a:p>
        </p:txBody>
      </p:sp>
      <p:pic>
        <p:nvPicPr>
          <p:cNvPr id="4" name="3 Resim" descr="imagesA934T8FA.jpg"/>
          <p:cNvPicPr>
            <a:picLocks noChangeAspect="1"/>
          </p:cNvPicPr>
          <p:nvPr/>
        </p:nvPicPr>
        <p:blipFill>
          <a:blip r:embed="rId2"/>
          <a:stretch>
            <a:fillRect/>
          </a:stretch>
        </p:blipFill>
        <p:spPr>
          <a:xfrm>
            <a:off x="214282" y="285728"/>
            <a:ext cx="4424388" cy="542928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dirty="0"/>
              <a:t>AİLE İLİŞKİLERİ VE ERGEN GELİŞİMİ</a:t>
            </a:r>
          </a:p>
        </p:txBody>
      </p:sp>
      <p:sp>
        <p:nvSpPr>
          <p:cNvPr id="3" name="2 İçerik Yer Tutucusu"/>
          <p:cNvSpPr>
            <a:spLocks noGrp="1"/>
          </p:cNvSpPr>
          <p:nvPr>
            <p:ph idx="1"/>
          </p:nvPr>
        </p:nvSpPr>
        <p:spPr/>
        <p:txBody>
          <a:bodyPr>
            <a:normAutofit/>
          </a:bodyPr>
          <a:lstStyle/>
          <a:p>
            <a:r>
              <a:rPr lang="tr-TR" dirty="0"/>
              <a:t>Aileden aileye ilişkilerde çıkan farklılıkları ve bunların niçin gerçekleştiğine de göz atmak gerekir.</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1615</TotalTime>
  <Words>666</Words>
  <Application>Microsoft Office PowerPoint</Application>
  <PresentationFormat>Ekran Gösterisi (4:3)</PresentationFormat>
  <Paragraphs>78</Paragraphs>
  <Slides>25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Calibri</vt:lpstr>
      <vt:lpstr>Century Gothic</vt:lpstr>
      <vt:lpstr>Times New Roman</vt:lpstr>
      <vt:lpstr>Wingdings 3</vt:lpstr>
      <vt:lpstr>Dilim</vt:lpstr>
      <vt:lpstr>AİLELER</vt:lpstr>
      <vt:lpstr>Ergenlik ve aile</vt:lpstr>
      <vt:lpstr>PowerPoint Sunusu</vt:lpstr>
      <vt:lpstr>ERGENLİKTE AİLE İLİŞKİLERİ</vt:lpstr>
      <vt:lpstr>PowerPoint Sunusu</vt:lpstr>
      <vt:lpstr>Aile İlişkilerinde Değişimler</vt:lpstr>
      <vt:lpstr>Aile İlişkilerinde Cinsiyet Farklılıkları</vt:lpstr>
      <vt:lpstr>PowerPoint Sunusu</vt:lpstr>
      <vt:lpstr>AİLE İLİŞKİLERİ VE ERGEN GELİŞİMİ</vt:lpstr>
      <vt:lpstr>PowerPoint Sunusu</vt:lpstr>
      <vt:lpstr>PowerPoint Sunusu</vt:lpstr>
      <vt:lpstr>Anababalık Üslupları (Tarzları) ve Etkileri</vt:lpstr>
      <vt:lpstr>PowerPoint Sunusu</vt:lpstr>
      <vt:lpstr>PowerPoint Sunusu</vt:lpstr>
      <vt:lpstr>Ergenin Kardeşiyle İlişkileri</vt:lpstr>
      <vt:lpstr>Davranışsal Genetik Ve Ergen Gelişimi</vt:lpstr>
      <vt:lpstr>Ergenler Ve Koruyucu Anababalık (Evlat Edinme)</vt:lpstr>
      <vt:lpstr>DEĞİŞEN TOPLUMDA ERGEN AİLESİ</vt:lpstr>
      <vt:lpstr>Ergenler ve Boşanma</vt:lpstr>
      <vt:lpstr>PowerPoint Sunusu</vt:lpstr>
      <vt:lpstr>Evlilik Çatışmasının Belirgin Etkisi</vt:lpstr>
      <vt:lpstr>Boşanmanın Uzun Dönemli Etkileri</vt:lpstr>
      <vt:lpstr>Boşanmanın Ardından Velayet, İletişim Ve Çatışma</vt:lpstr>
      <vt:lpstr>Yeniden evlenme</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ELİF KARAKAŞ</dc:creator>
  <cp:lastModifiedBy>vahdetayşe nur</cp:lastModifiedBy>
  <cp:revision>152</cp:revision>
  <dcterms:created xsi:type="dcterms:W3CDTF">2017-10-22T11:05:42Z</dcterms:created>
  <dcterms:modified xsi:type="dcterms:W3CDTF">2018-10-14T16:48:18Z</dcterms:modified>
</cp:coreProperties>
</file>