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256" r:id="rId2"/>
    <p:sldId id="263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70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4" r:id="rId21"/>
    <p:sldId id="291" r:id="rId22"/>
    <p:sldId id="286" r:id="rId23"/>
    <p:sldId id="287" r:id="rId24"/>
    <p:sldId id="288" r:id="rId25"/>
    <p:sldId id="289" r:id="rId26"/>
    <p:sldId id="292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49ED2-6C74-400A-89C7-65C6B989C9C9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71BD5-0CBD-4470-B17E-CD6DE211AC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7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1BD5-0CBD-4470-B17E-CD6DE211AC0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2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1"/>
          <p:cNvSpPr txBox="1">
            <a:spLocks/>
          </p:cNvSpPr>
          <p:nvPr/>
        </p:nvSpPr>
        <p:spPr>
          <a:xfrm>
            <a:off x="280393" y="764704"/>
            <a:ext cx="8686800" cy="17019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 smtClean="0"/>
              <a:t>   </a:t>
            </a:r>
            <a:br>
              <a:rPr lang="tr-TR" sz="4000" dirty="0" smtClean="0"/>
            </a:b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IN VITRO EMBRİYO ÜRETİMİ</a:t>
            </a:r>
          </a:p>
          <a:p>
            <a:r>
              <a:rPr lang="tr-TR" dirty="0"/>
              <a:t>İn </a:t>
            </a:r>
            <a:r>
              <a:rPr lang="tr-TR" dirty="0" err="1"/>
              <a:t>vitro</a:t>
            </a:r>
            <a:r>
              <a:rPr lang="tr-TR" dirty="0"/>
              <a:t> embriyo üretimi,</a:t>
            </a:r>
          </a:p>
          <a:p>
            <a:r>
              <a:rPr lang="tr-TR" dirty="0" err="1"/>
              <a:t>ovaryumlardan</a:t>
            </a:r>
            <a:r>
              <a:rPr lang="tr-TR" dirty="0"/>
              <a:t> toplanan oositlerin, in </a:t>
            </a:r>
            <a:r>
              <a:rPr lang="tr-TR" dirty="0" err="1"/>
              <a:t>vitro</a:t>
            </a:r>
            <a:r>
              <a:rPr lang="tr-TR" dirty="0"/>
              <a:t> </a:t>
            </a:r>
            <a:r>
              <a:rPr lang="tr-TR" dirty="0" err="1"/>
              <a:t>maturasyon</a:t>
            </a:r>
            <a:r>
              <a:rPr lang="tr-TR" dirty="0"/>
              <a:t> (IVM), </a:t>
            </a:r>
          </a:p>
          <a:p>
            <a:r>
              <a:rPr lang="tr-TR" dirty="0"/>
              <a:t>in </a:t>
            </a:r>
            <a:r>
              <a:rPr lang="tr-TR" dirty="0" err="1"/>
              <a:t>vitro</a:t>
            </a:r>
            <a:r>
              <a:rPr lang="tr-TR" dirty="0"/>
              <a:t> </a:t>
            </a:r>
            <a:r>
              <a:rPr lang="tr-TR" dirty="0" err="1"/>
              <a:t>fertilizasyon</a:t>
            </a:r>
            <a:r>
              <a:rPr lang="tr-TR" dirty="0"/>
              <a:t> (IVF) ve in </a:t>
            </a:r>
            <a:r>
              <a:rPr lang="tr-TR" dirty="0" err="1"/>
              <a:t>vitro</a:t>
            </a:r>
            <a:r>
              <a:rPr lang="tr-TR" dirty="0"/>
              <a:t> kültür (IVC) aşamalarından geçirilerek, in </a:t>
            </a:r>
            <a:r>
              <a:rPr lang="tr-TR" dirty="0" err="1"/>
              <a:t>vitro</a:t>
            </a:r>
            <a:r>
              <a:rPr lang="tr-TR" dirty="0"/>
              <a:t> embriyoların elde edilmesi demektir.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9300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IO\AppData\Local\Microsoft\Windows\Temporary Internet Files\Content.IE5\VTUOO2PG\Cartoon-Cow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356148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Embriyoların in </a:t>
            </a:r>
            <a:r>
              <a:rPr lang="tr-TR" dirty="0" err="1"/>
              <a:t>vitro</a:t>
            </a:r>
            <a:r>
              <a:rPr lang="tr-TR" dirty="0"/>
              <a:t> kültürü için </a:t>
            </a:r>
            <a:r>
              <a:rPr lang="tr-TR" dirty="0" err="1"/>
              <a:t>modifiye</a:t>
            </a:r>
            <a:r>
              <a:rPr lang="tr-TR" dirty="0"/>
              <a:t> </a:t>
            </a:r>
            <a:r>
              <a:rPr lang="tr-TR" dirty="0" err="1"/>
              <a:t>Krebs</a:t>
            </a:r>
            <a:r>
              <a:rPr lang="tr-TR" dirty="0"/>
              <a:t> </a:t>
            </a:r>
            <a:r>
              <a:rPr lang="tr-TR" dirty="0" err="1"/>
              <a:t>Ringer</a:t>
            </a:r>
            <a:r>
              <a:rPr lang="tr-TR" dirty="0"/>
              <a:t> bikarbonat, </a:t>
            </a:r>
            <a:r>
              <a:rPr lang="tr-TR" dirty="0" err="1"/>
              <a:t>Ham’s</a:t>
            </a:r>
            <a:r>
              <a:rPr lang="tr-TR" dirty="0"/>
              <a:t> F10, </a:t>
            </a:r>
          </a:p>
          <a:p>
            <a:r>
              <a:rPr lang="tr-TR" dirty="0" err="1"/>
              <a:t>Whitten</a:t>
            </a:r>
            <a:r>
              <a:rPr lang="tr-TR" dirty="0"/>
              <a:t> </a:t>
            </a:r>
            <a:r>
              <a:rPr lang="tr-TR" dirty="0" err="1"/>
              <a:t>medium</a:t>
            </a:r>
            <a:r>
              <a:rPr lang="tr-TR" dirty="0"/>
              <a:t>, MEM, sentetik </a:t>
            </a:r>
            <a:r>
              <a:rPr lang="tr-TR" dirty="0" err="1"/>
              <a:t>oviduct</a:t>
            </a:r>
            <a:r>
              <a:rPr lang="tr-TR" dirty="0"/>
              <a:t> </a:t>
            </a:r>
            <a:r>
              <a:rPr lang="tr-TR" dirty="0" err="1"/>
              <a:t>fluid</a:t>
            </a:r>
            <a:r>
              <a:rPr lang="tr-TR" dirty="0"/>
              <a:t> (SOF), CR1 gibi </a:t>
            </a:r>
            <a:r>
              <a:rPr lang="tr-TR" dirty="0" err="1"/>
              <a:t>mediumlar</a:t>
            </a:r>
            <a:r>
              <a:rPr lang="tr-TR" dirty="0"/>
              <a:t> kullanılmaktadır. İn </a:t>
            </a:r>
            <a:r>
              <a:rPr lang="tr-TR" dirty="0" err="1"/>
              <a:t>vitro</a:t>
            </a:r>
            <a:r>
              <a:rPr lang="tr-TR" dirty="0"/>
              <a:t> kültür ortamına % 10 FCS veya </a:t>
            </a:r>
            <a:r>
              <a:rPr lang="tr-TR" dirty="0" err="1"/>
              <a:t>östrus</a:t>
            </a:r>
            <a:r>
              <a:rPr lang="tr-TR" dirty="0"/>
              <a:t> </a:t>
            </a:r>
            <a:r>
              <a:rPr lang="tr-TR" dirty="0" err="1"/>
              <a:t>cow</a:t>
            </a:r>
            <a:r>
              <a:rPr lang="tr-TR" dirty="0"/>
              <a:t> serum (ÖCS) katılmaktadır.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0322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3314" name="Picture 2" descr="C:\Users\VAIO\AppData\Local\Microsoft\Windows\Temporary Internet Files\Content.IE5\VTUOO2PG\425px-Cow_cartoon_04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44" y="0"/>
            <a:ext cx="159338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Ayrıca kültür </a:t>
            </a:r>
            <a:r>
              <a:rPr lang="tr-TR" dirty="0" err="1"/>
              <a:t>mediumlarında</a:t>
            </a:r>
            <a:r>
              <a:rPr lang="tr-TR" dirty="0"/>
              <a:t> embriyo gelişiminin desteklenmesi amacıyla </a:t>
            </a:r>
            <a:r>
              <a:rPr lang="tr-TR" dirty="0" err="1"/>
              <a:t>ko</a:t>
            </a:r>
            <a:r>
              <a:rPr lang="tr-TR" dirty="0"/>
              <a:t>-kültür sistemleri kullanılmaktadır. Bu amaçla </a:t>
            </a:r>
            <a:r>
              <a:rPr lang="tr-TR" dirty="0" err="1"/>
              <a:t>bovine</a:t>
            </a:r>
            <a:r>
              <a:rPr lang="tr-TR" dirty="0"/>
              <a:t> </a:t>
            </a:r>
            <a:r>
              <a:rPr lang="tr-TR" dirty="0" err="1"/>
              <a:t>oviduct</a:t>
            </a:r>
            <a:r>
              <a:rPr lang="tr-TR" dirty="0"/>
              <a:t> </a:t>
            </a:r>
            <a:r>
              <a:rPr lang="tr-TR" dirty="0" err="1"/>
              <a:t>epitel</a:t>
            </a:r>
            <a:r>
              <a:rPr lang="tr-TR" dirty="0"/>
              <a:t> hücreleri (BOEC) sıklıkla tercih edilmektedir. </a:t>
            </a:r>
            <a:r>
              <a:rPr lang="tr-TR" dirty="0" err="1"/>
              <a:t>Ovaryumlardan</a:t>
            </a:r>
            <a:r>
              <a:rPr lang="tr-TR" dirty="0"/>
              <a:t> oosit toplandığı gün </a:t>
            </a:r>
            <a:r>
              <a:rPr lang="tr-TR" dirty="0" err="1"/>
              <a:t>oviductların</a:t>
            </a:r>
            <a:r>
              <a:rPr lang="tr-TR" dirty="0"/>
              <a:t> içi % 1 FCS içeren </a:t>
            </a:r>
            <a:r>
              <a:rPr lang="tr-TR" dirty="0" err="1"/>
              <a:t>PBS’le</a:t>
            </a:r>
            <a:r>
              <a:rPr lang="tr-TR" dirty="0"/>
              <a:t> basınçlı bir şekilde yıkanır, elde edilen </a:t>
            </a:r>
            <a:r>
              <a:rPr lang="tr-TR" dirty="0" err="1"/>
              <a:t>yıkantıdan</a:t>
            </a:r>
            <a:r>
              <a:rPr lang="tr-TR" dirty="0"/>
              <a:t> alınan </a:t>
            </a:r>
            <a:r>
              <a:rPr lang="tr-TR" dirty="0" err="1"/>
              <a:t>epitel</a:t>
            </a:r>
            <a:r>
              <a:rPr lang="tr-TR" dirty="0"/>
              <a:t> hücreleri % 10 FCS bulunduran TCM 199 </a:t>
            </a:r>
            <a:r>
              <a:rPr lang="tr-TR" dirty="0" err="1"/>
              <a:t>mediumuna</a:t>
            </a:r>
            <a:r>
              <a:rPr lang="tr-TR" dirty="0"/>
              <a:t> aktarılarak </a:t>
            </a:r>
            <a:r>
              <a:rPr lang="tr-TR" dirty="0" err="1"/>
              <a:t>inkubatöre</a:t>
            </a:r>
            <a:r>
              <a:rPr lang="tr-TR" dirty="0"/>
              <a:t> kaldırılır,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4385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/>
          </a:p>
        </p:txBody>
      </p:sp>
      <p:pic>
        <p:nvPicPr>
          <p:cNvPr id="3074" name="Picture 2" descr="C:\Users\VAIO\AppData\Local\Microsoft\Windows\Temporary Internet Files\Content.IE5\HUYLUB2P\Holstein-Cow-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66" y="116423"/>
            <a:ext cx="2342153" cy="155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63" y="685562"/>
            <a:ext cx="7773074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00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310" y="1554163"/>
            <a:ext cx="6411779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94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43664" cy="838200"/>
          </a:xfrm>
        </p:spPr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6"/>
          </a:xfrm>
        </p:spPr>
        <p:txBody>
          <a:bodyPr>
            <a:normAutofit/>
          </a:bodyPr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VAIO\AppData\Local\Microsoft\Windows\Temporary Internet Files\Content.IE5\VTUOO2PG\animated_cows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28" y="7633"/>
            <a:ext cx="1803771" cy="104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651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221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440160"/>
          </a:xfrm>
        </p:spPr>
        <p:txBody>
          <a:bodyPr>
            <a:normAutofit/>
          </a:bodyPr>
          <a:lstStyle/>
          <a:p>
            <a:pPr algn="ctr"/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5112568"/>
          </a:xfrm>
        </p:spPr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8445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251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VAIO\AppData\Local\Microsoft\Windows\Temporary Internet Files\Content.IE5\II85169W\cow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37" y="0"/>
            <a:ext cx="1117763" cy="104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40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VAIO\AppData\Local\Microsoft\Windows\Temporary Internet Files\Content.IE5\VTUOO2PG\425px-Cow_cartoon_04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89" y="0"/>
            <a:ext cx="1484511" cy="10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69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1. 1. SIĞIR OOSİTLERİNİN İN VİTRO MATURASYONU</a:t>
            </a:r>
          </a:p>
          <a:p>
            <a:r>
              <a:rPr lang="tr-TR" dirty="0"/>
              <a:t>İn </a:t>
            </a:r>
            <a:r>
              <a:rPr lang="tr-TR" dirty="0" err="1"/>
              <a:t>vitro</a:t>
            </a:r>
            <a:r>
              <a:rPr lang="tr-TR" dirty="0"/>
              <a:t> </a:t>
            </a:r>
            <a:r>
              <a:rPr lang="tr-TR" dirty="0" err="1"/>
              <a:t>maturasyon</a:t>
            </a:r>
            <a:r>
              <a:rPr lang="tr-TR" dirty="0"/>
              <a:t> amacıyla oositler, mezbaha </a:t>
            </a:r>
            <a:r>
              <a:rPr lang="tr-TR" dirty="0" err="1"/>
              <a:t>ovaryumlarından</a:t>
            </a:r>
            <a:r>
              <a:rPr lang="tr-TR" dirty="0"/>
              <a:t> </a:t>
            </a:r>
            <a:r>
              <a:rPr lang="tr-TR" dirty="0" err="1"/>
              <a:t>folliküllerin</a:t>
            </a:r>
            <a:r>
              <a:rPr lang="tr-TR" dirty="0"/>
              <a:t> </a:t>
            </a:r>
            <a:r>
              <a:rPr lang="tr-TR" dirty="0" err="1"/>
              <a:t>aspirasyonu</a:t>
            </a:r>
            <a:r>
              <a:rPr lang="tr-TR" dirty="0"/>
              <a:t> (60 </a:t>
            </a:r>
            <a:r>
              <a:rPr lang="tr-TR" dirty="0" err="1"/>
              <a:t>mmHg</a:t>
            </a:r>
            <a:r>
              <a:rPr lang="tr-TR" dirty="0"/>
              <a:t> basınçla çalışan cihaz yardımıyla 18-20 </a:t>
            </a:r>
            <a:r>
              <a:rPr lang="tr-TR" dirty="0" err="1"/>
              <a:t>gouge’lık</a:t>
            </a:r>
            <a:r>
              <a:rPr lang="tr-TR" dirty="0"/>
              <a:t> iğnelerle </a:t>
            </a:r>
            <a:r>
              <a:rPr lang="tr-TR" dirty="0" err="1"/>
              <a:t>folliküldenoosit</a:t>
            </a:r>
            <a:r>
              <a:rPr lang="tr-TR" dirty="0"/>
              <a:t> toplanması), </a:t>
            </a:r>
            <a:r>
              <a:rPr lang="tr-TR" dirty="0" err="1"/>
              <a:t>diseksiyonu</a:t>
            </a:r>
            <a:r>
              <a:rPr lang="tr-TR" dirty="0"/>
              <a:t> (</a:t>
            </a:r>
            <a:r>
              <a:rPr lang="tr-TR" dirty="0" err="1"/>
              <a:t>folliküllere</a:t>
            </a:r>
            <a:r>
              <a:rPr lang="tr-TR" dirty="0"/>
              <a:t> kesitler uygulayarak) veya </a:t>
            </a:r>
            <a:r>
              <a:rPr lang="tr-TR" dirty="0" err="1"/>
              <a:t>slicing</a:t>
            </a:r>
            <a:r>
              <a:rPr lang="tr-TR" dirty="0"/>
              <a:t> yöntemiyle (</a:t>
            </a:r>
            <a:r>
              <a:rPr lang="tr-TR" dirty="0" err="1"/>
              <a:t>ovaryum</a:t>
            </a:r>
            <a:r>
              <a:rPr lang="tr-TR" dirty="0"/>
              <a:t> dokusundan kesitler alınarak) toplanmaktadır.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1198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2997" y="502568"/>
            <a:ext cx="8686800" cy="838200"/>
          </a:xfrm>
        </p:spPr>
        <p:txBody>
          <a:bodyPr>
            <a:normAutofit/>
          </a:bodyPr>
          <a:lstStyle/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51723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49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9246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79512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Kısa Program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44008" y="141277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Uzun Program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1522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/>
          </a:bodyPr>
          <a:lstStyle/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3048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68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476466"/>
            <a:ext cx="8686800" cy="838200"/>
          </a:xfrm>
        </p:spPr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7"/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VAIO\AppData\Local\Microsoft\Windows\Temporary Internet Files\Content.IE5\HUYLUB2P\animal-129911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15278" cy="10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10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..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796136" y="5229845"/>
            <a:ext cx="287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963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88640"/>
            <a:ext cx="86868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5362" name="Picture 2" descr="Gonadolibéri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30" y="22029"/>
            <a:ext cx="2861670" cy="169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Diseksiyon yöntemi </a:t>
            </a:r>
            <a:r>
              <a:rPr lang="tr-TR" dirty="0" err="1"/>
              <a:t>folliküllerin</a:t>
            </a:r>
            <a:r>
              <a:rPr lang="tr-TR" dirty="0"/>
              <a:t> bireysel olarak izolasyonunu mümkün kılar. </a:t>
            </a:r>
            <a:r>
              <a:rPr lang="tr-TR" dirty="0" err="1"/>
              <a:t>Ovaryum</a:t>
            </a:r>
            <a:r>
              <a:rPr lang="tr-TR" dirty="0"/>
              <a:t> dokusuna kesitler uygulamak çok sayıda oosit elde edilmesini sağlar. Ancak </a:t>
            </a:r>
            <a:r>
              <a:rPr lang="tr-TR" dirty="0" err="1"/>
              <a:t>folliküllerin</a:t>
            </a:r>
            <a:r>
              <a:rPr lang="tr-TR" dirty="0"/>
              <a:t> </a:t>
            </a:r>
            <a:r>
              <a:rPr lang="tr-TR" dirty="0" err="1"/>
              <a:t>aspirasyonu</a:t>
            </a:r>
            <a:r>
              <a:rPr lang="tr-TR" dirty="0"/>
              <a:t> istenen zaman dilimindeki oositlerin toplanmasında en etkili tekniktir</a:t>
            </a:r>
          </a:p>
        </p:txBody>
      </p:sp>
    </p:spTree>
    <p:extLst>
      <p:ext uri="{BB962C8B-B14F-4D97-AF65-F5344CB8AC3E}">
        <p14:creationId xmlns:p14="http://schemas.microsoft.com/office/powerpoint/2010/main" val="1126087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Bir başka yöntem olan OPU (</a:t>
            </a:r>
            <a:r>
              <a:rPr lang="tr-TR" dirty="0" err="1"/>
              <a:t>ovum</a:t>
            </a:r>
            <a:r>
              <a:rPr lang="tr-TR" dirty="0"/>
              <a:t> </a:t>
            </a:r>
            <a:r>
              <a:rPr lang="tr-TR" dirty="0" err="1"/>
              <a:t>pick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) ise </a:t>
            </a:r>
            <a:r>
              <a:rPr lang="tr-TR" dirty="0" err="1"/>
              <a:t>laparoskopi</a:t>
            </a:r>
            <a:r>
              <a:rPr lang="tr-TR" dirty="0"/>
              <a:t> veya ultrasonografi yardımıyla </a:t>
            </a:r>
            <a:r>
              <a:rPr lang="tr-TR" dirty="0" err="1"/>
              <a:t>ovaryum</a:t>
            </a:r>
            <a:r>
              <a:rPr lang="tr-TR" dirty="0"/>
              <a:t> </a:t>
            </a:r>
            <a:r>
              <a:rPr lang="tr-TR" dirty="0" err="1"/>
              <a:t>folliküllerinin</a:t>
            </a:r>
            <a:r>
              <a:rPr lang="tr-TR" dirty="0"/>
              <a:t> </a:t>
            </a:r>
            <a:r>
              <a:rPr lang="tr-TR" dirty="0" err="1"/>
              <a:t>punksiyonu</a:t>
            </a:r>
            <a:r>
              <a:rPr lang="tr-TR" dirty="0"/>
              <a:t> ile canlı </a:t>
            </a:r>
            <a:r>
              <a:rPr lang="tr-TR" dirty="0" err="1"/>
              <a:t>donörden</a:t>
            </a:r>
            <a:r>
              <a:rPr lang="tr-TR" dirty="0"/>
              <a:t> (in </a:t>
            </a:r>
            <a:r>
              <a:rPr lang="tr-TR" dirty="0" err="1"/>
              <a:t>vivo</a:t>
            </a:r>
            <a:r>
              <a:rPr lang="tr-TR" dirty="0"/>
              <a:t>) oositlerin toplanmasıdır. Toplama işleminde % 10 FCS ve 2.5 mg </a:t>
            </a:r>
            <a:r>
              <a:rPr lang="tr-TR" dirty="0" err="1"/>
              <a:t>heparin</a:t>
            </a:r>
            <a:r>
              <a:rPr lang="tr-TR" dirty="0"/>
              <a:t> bulunduran </a:t>
            </a:r>
            <a:r>
              <a:rPr lang="tr-TR" dirty="0" err="1"/>
              <a:t>Hepes</a:t>
            </a:r>
            <a:r>
              <a:rPr lang="tr-TR" dirty="0"/>
              <a:t>-TALP (</a:t>
            </a:r>
            <a:r>
              <a:rPr lang="tr-TR" dirty="0" err="1"/>
              <a:t>Tyrode</a:t>
            </a:r>
            <a:r>
              <a:rPr lang="tr-TR" dirty="0"/>
              <a:t> </a:t>
            </a:r>
            <a:r>
              <a:rPr lang="tr-TR" dirty="0" err="1"/>
              <a:t>Lactat</a:t>
            </a:r>
            <a:r>
              <a:rPr lang="tr-TR" dirty="0"/>
              <a:t>) </a:t>
            </a:r>
            <a:r>
              <a:rPr lang="tr-TR" dirty="0" err="1"/>
              <a:t>mediumu</a:t>
            </a:r>
            <a:r>
              <a:rPr lang="tr-TR" dirty="0"/>
              <a:t> kullanılabilir. </a:t>
            </a:r>
          </a:p>
        </p:txBody>
      </p:sp>
    </p:spTree>
    <p:extLst>
      <p:ext uri="{BB962C8B-B14F-4D97-AF65-F5344CB8AC3E}">
        <p14:creationId xmlns:p14="http://schemas.microsoft.com/office/powerpoint/2010/main" val="413035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Kompakt, </a:t>
            </a:r>
            <a:r>
              <a:rPr lang="tr-TR" dirty="0" err="1"/>
              <a:t>multitabakalı</a:t>
            </a:r>
            <a:r>
              <a:rPr lang="tr-TR" dirty="0"/>
              <a:t> </a:t>
            </a:r>
            <a:r>
              <a:rPr lang="tr-TR" dirty="0" err="1"/>
              <a:t>kumulus</a:t>
            </a:r>
            <a:r>
              <a:rPr lang="tr-TR" dirty="0"/>
              <a:t> hücrelerine sahip ve homojen </a:t>
            </a:r>
            <a:r>
              <a:rPr lang="tr-TR" dirty="0" err="1"/>
              <a:t>ooplazması</a:t>
            </a:r>
            <a:r>
              <a:rPr lang="tr-TR" dirty="0"/>
              <a:t> olan oositler in </a:t>
            </a:r>
            <a:r>
              <a:rPr lang="tr-TR" dirty="0" err="1"/>
              <a:t>vitro</a:t>
            </a:r>
            <a:r>
              <a:rPr lang="tr-TR" dirty="0"/>
              <a:t> </a:t>
            </a:r>
            <a:r>
              <a:rPr lang="tr-TR" dirty="0" err="1"/>
              <a:t>maturasyon</a:t>
            </a:r>
            <a:r>
              <a:rPr lang="tr-TR" dirty="0"/>
              <a:t> için tercih edilmelidir. Homojen olmayan </a:t>
            </a:r>
            <a:r>
              <a:rPr lang="tr-TR" dirty="0" err="1"/>
              <a:t>ooplazma</a:t>
            </a:r>
            <a:r>
              <a:rPr lang="tr-TR" dirty="0"/>
              <a:t>, az tabakalı ve yapı bütünlüğü bozulmuş </a:t>
            </a:r>
            <a:r>
              <a:rPr lang="tr-TR" dirty="0" err="1"/>
              <a:t>kumulus</a:t>
            </a:r>
            <a:r>
              <a:rPr lang="tr-TR" dirty="0"/>
              <a:t> hücrelerine sahip düşük kaliteli oositler </a:t>
            </a:r>
            <a:r>
              <a:rPr lang="tr-TR" dirty="0" err="1"/>
              <a:t>maturasyon</a:t>
            </a:r>
            <a:r>
              <a:rPr lang="tr-TR" dirty="0"/>
              <a:t> ve </a:t>
            </a:r>
            <a:r>
              <a:rPr lang="tr-TR" dirty="0" err="1"/>
              <a:t>fertilizasyondan</a:t>
            </a:r>
            <a:r>
              <a:rPr lang="tr-TR" dirty="0"/>
              <a:t> sonra, bölünme ve </a:t>
            </a:r>
            <a:r>
              <a:rPr lang="tr-TR" dirty="0" err="1"/>
              <a:t>balastosiste</a:t>
            </a:r>
            <a:r>
              <a:rPr lang="tr-TR" dirty="0"/>
              <a:t> ulaşma yeteneği bakımından düşük performans gösterirler.</a:t>
            </a:r>
          </a:p>
        </p:txBody>
      </p:sp>
    </p:spTree>
    <p:extLst>
      <p:ext uri="{BB962C8B-B14F-4D97-AF65-F5344CB8AC3E}">
        <p14:creationId xmlns:p14="http://schemas.microsoft.com/office/powerpoint/2010/main" val="122351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İn </a:t>
            </a:r>
            <a:r>
              <a:rPr lang="tr-TR" dirty="0" err="1"/>
              <a:t>vitro</a:t>
            </a:r>
            <a:r>
              <a:rPr lang="tr-TR" dirty="0"/>
              <a:t> embriyo üretimi için birçok farklı protokolle çalışılmaktadır ve buna bağlı olarak kullanılan </a:t>
            </a:r>
            <a:r>
              <a:rPr lang="tr-TR" dirty="0" err="1"/>
              <a:t>komponentler</a:t>
            </a:r>
            <a:r>
              <a:rPr lang="tr-TR" dirty="0"/>
              <a:t> ve yöntemler de değişmektedir. Oositlerin in </a:t>
            </a:r>
            <a:r>
              <a:rPr lang="tr-TR" dirty="0" err="1"/>
              <a:t>vitro</a:t>
            </a:r>
            <a:r>
              <a:rPr lang="tr-TR" dirty="0"/>
              <a:t> </a:t>
            </a:r>
            <a:r>
              <a:rPr lang="tr-TR" dirty="0" err="1"/>
              <a:t>maturasyonu</a:t>
            </a:r>
            <a:r>
              <a:rPr lang="tr-TR" dirty="0"/>
              <a:t> için değişik </a:t>
            </a:r>
            <a:r>
              <a:rPr lang="tr-TR" dirty="0" err="1"/>
              <a:t>mediumlar</a:t>
            </a:r>
            <a:r>
              <a:rPr lang="tr-TR" dirty="0"/>
              <a:t> kullanılmaktadır. Bunlardan doku kültür </a:t>
            </a:r>
            <a:r>
              <a:rPr lang="tr-TR" dirty="0" err="1"/>
              <a:t>mediumu</a:t>
            </a:r>
            <a:r>
              <a:rPr lang="tr-TR" dirty="0"/>
              <a:t> (TCM 199), </a:t>
            </a:r>
            <a:r>
              <a:rPr lang="tr-TR" dirty="0" err="1"/>
              <a:t>modifiye</a:t>
            </a:r>
            <a:r>
              <a:rPr lang="tr-TR" dirty="0"/>
              <a:t> </a:t>
            </a:r>
            <a:r>
              <a:rPr lang="tr-TR" dirty="0" err="1"/>
              <a:t>Parker</a:t>
            </a:r>
            <a:r>
              <a:rPr lang="tr-TR" dirty="0"/>
              <a:t> </a:t>
            </a:r>
            <a:r>
              <a:rPr lang="tr-TR" dirty="0" err="1"/>
              <a:t>medium</a:t>
            </a:r>
            <a:r>
              <a:rPr lang="tr-TR" dirty="0"/>
              <a:t> (</a:t>
            </a:r>
            <a:r>
              <a:rPr lang="tr-TR" dirty="0" err="1"/>
              <a:t>mPM</a:t>
            </a:r>
            <a:r>
              <a:rPr lang="tr-TR" dirty="0"/>
              <a:t>), minimum </a:t>
            </a:r>
            <a:r>
              <a:rPr lang="tr-TR" dirty="0" err="1"/>
              <a:t>essential</a:t>
            </a:r>
            <a:r>
              <a:rPr lang="tr-TR" dirty="0"/>
              <a:t> </a:t>
            </a:r>
            <a:r>
              <a:rPr lang="tr-TR" dirty="0" err="1"/>
              <a:t>medium</a:t>
            </a:r>
            <a:r>
              <a:rPr lang="tr-TR" dirty="0"/>
              <a:t> (MEM), </a:t>
            </a:r>
            <a:r>
              <a:rPr lang="tr-TR" dirty="0" err="1"/>
              <a:t>nutrient</a:t>
            </a:r>
            <a:r>
              <a:rPr lang="tr-TR" dirty="0"/>
              <a:t> </a:t>
            </a:r>
            <a:r>
              <a:rPr lang="tr-TR" dirty="0" err="1"/>
              <a:t>mixture</a:t>
            </a:r>
            <a:r>
              <a:rPr lang="tr-TR" dirty="0"/>
              <a:t>  F10 Ham (</a:t>
            </a:r>
            <a:r>
              <a:rPr lang="tr-TR" dirty="0" err="1"/>
              <a:t>Ham’s</a:t>
            </a:r>
            <a:r>
              <a:rPr lang="tr-TR" dirty="0"/>
              <a:t> F10), </a:t>
            </a:r>
            <a:r>
              <a:rPr lang="tr-TR" dirty="0" err="1"/>
              <a:t>Brinster's</a:t>
            </a:r>
            <a:r>
              <a:rPr lang="tr-TR" dirty="0"/>
              <a:t> Mouse Ova </a:t>
            </a:r>
            <a:r>
              <a:rPr lang="tr-TR" dirty="0" err="1"/>
              <a:t>Culture</a:t>
            </a:r>
            <a:r>
              <a:rPr lang="tr-TR" dirty="0"/>
              <a:t> Medium-3  (BMOC-3) en çok tercih edilenler arasındadır.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998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4766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tr-TR" sz="3200" dirty="0">
                <a:effectLst/>
                <a:latin typeface="Calibri"/>
                <a:ea typeface="Calibri"/>
                <a:cs typeface="Times New Roman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	2. SIĞIR OOSİTLERİNİN İN VİTRO FERTİLİZASYONU</a:t>
            </a:r>
          </a:p>
          <a:p>
            <a:endParaRPr lang="tr-TR" dirty="0"/>
          </a:p>
          <a:p>
            <a:r>
              <a:rPr lang="tr-TR" dirty="0"/>
              <a:t>İn </a:t>
            </a:r>
            <a:r>
              <a:rPr lang="tr-TR" dirty="0" err="1"/>
              <a:t>vitro</a:t>
            </a:r>
            <a:r>
              <a:rPr lang="tr-TR" dirty="0"/>
              <a:t> </a:t>
            </a:r>
            <a:r>
              <a:rPr lang="tr-TR" dirty="0" err="1"/>
              <a:t>fertilizasyon</a:t>
            </a:r>
            <a:r>
              <a:rPr lang="tr-TR" dirty="0"/>
              <a:t> prosedürü, in </a:t>
            </a:r>
            <a:r>
              <a:rPr lang="tr-TR" dirty="0" err="1"/>
              <a:t>vivo</a:t>
            </a:r>
            <a:r>
              <a:rPr lang="tr-TR" dirty="0"/>
              <a:t> </a:t>
            </a:r>
            <a:r>
              <a:rPr lang="tr-TR" dirty="0" err="1"/>
              <a:t>serviks</a:t>
            </a:r>
            <a:r>
              <a:rPr lang="tr-TR" dirty="0"/>
              <a:t> </a:t>
            </a:r>
            <a:r>
              <a:rPr lang="tr-TR" dirty="0" err="1"/>
              <a:t>uteride</a:t>
            </a:r>
            <a:r>
              <a:rPr lang="tr-TR" dirty="0"/>
              <a:t> başlayan </a:t>
            </a:r>
            <a:r>
              <a:rPr lang="tr-TR" dirty="0" err="1"/>
              <a:t>spermatozoa</a:t>
            </a:r>
            <a:r>
              <a:rPr lang="tr-TR" dirty="0"/>
              <a:t> </a:t>
            </a:r>
            <a:r>
              <a:rPr lang="tr-TR" dirty="0" err="1"/>
              <a:t>separasyonu</a:t>
            </a:r>
            <a:r>
              <a:rPr lang="tr-TR" dirty="0"/>
              <a:t> ve bunu izleyerek </a:t>
            </a:r>
            <a:r>
              <a:rPr lang="tr-TR" dirty="0" err="1"/>
              <a:t>oviductta</a:t>
            </a:r>
            <a:r>
              <a:rPr lang="tr-TR" dirty="0"/>
              <a:t> gerçekleşen </a:t>
            </a:r>
            <a:r>
              <a:rPr lang="tr-TR" dirty="0" err="1"/>
              <a:t>kapasitasyon</a:t>
            </a:r>
            <a:r>
              <a:rPr lang="tr-TR" dirty="0"/>
              <a:t>, </a:t>
            </a:r>
            <a:r>
              <a:rPr lang="tr-TR" dirty="0" err="1"/>
              <a:t>akrozom</a:t>
            </a:r>
            <a:r>
              <a:rPr lang="tr-TR" dirty="0"/>
              <a:t> reaksiyonu ve </a:t>
            </a:r>
            <a:r>
              <a:rPr lang="tr-TR" dirty="0" err="1"/>
              <a:t>fertilizasyonun</a:t>
            </a:r>
            <a:r>
              <a:rPr lang="tr-TR" dirty="0"/>
              <a:t> in </a:t>
            </a:r>
            <a:r>
              <a:rPr lang="tr-TR" dirty="0" err="1"/>
              <a:t>vitro</a:t>
            </a:r>
            <a:r>
              <a:rPr lang="tr-TR" dirty="0"/>
              <a:t> olarak gerçekleştirilmesidir.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4656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Doğal olarak dişi </a:t>
            </a:r>
            <a:r>
              <a:rPr lang="tr-TR" dirty="0" err="1"/>
              <a:t>dölerme</a:t>
            </a:r>
            <a:r>
              <a:rPr lang="tr-TR" dirty="0"/>
              <a:t> sisteminde selekte edilen </a:t>
            </a:r>
            <a:r>
              <a:rPr lang="tr-TR" dirty="0" err="1"/>
              <a:t>spermatozoa</a:t>
            </a:r>
            <a:r>
              <a:rPr lang="tr-TR" dirty="0"/>
              <a:t> </a:t>
            </a:r>
            <a:r>
              <a:rPr lang="tr-TR" dirty="0" err="1"/>
              <a:t>fertilizasyon</a:t>
            </a:r>
            <a:r>
              <a:rPr lang="tr-TR" dirty="0"/>
              <a:t> için optimal şartları taşıyan </a:t>
            </a:r>
            <a:r>
              <a:rPr lang="tr-TR" dirty="0" err="1"/>
              <a:t>spermatozoadır</a:t>
            </a:r>
            <a:r>
              <a:rPr lang="tr-TR" dirty="0"/>
              <a:t>. Dişi </a:t>
            </a:r>
            <a:r>
              <a:rPr lang="tr-TR" dirty="0" err="1"/>
              <a:t>genital</a:t>
            </a:r>
            <a:r>
              <a:rPr lang="tr-TR" dirty="0"/>
              <a:t> kanalında in </a:t>
            </a:r>
            <a:r>
              <a:rPr lang="tr-TR" dirty="0" err="1"/>
              <a:t>vivo</a:t>
            </a:r>
            <a:r>
              <a:rPr lang="tr-TR" dirty="0"/>
              <a:t> olarak gerçekleştirilen </a:t>
            </a:r>
            <a:r>
              <a:rPr lang="tr-TR" dirty="0" err="1"/>
              <a:t>spermatozoa</a:t>
            </a:r>
            <a:r>
              <a:rPr lang="tr-TR" dirty="0"/>
              <a:t> seleksiyonunun in </a:t>
            </a:r>
            <a:r>
              <a:rPr lang="tr-TR" dirty="0" err="1"/>
              <a:t>vitro</a:t>
            </a:r>
            <a:r>
              <a:rPr lang="tr-TR" dirty="0"/>
              <a:t> ortamlarda gerçekleştirilmesi amacıyla değişik sperma </a:t>
            </a:r>
            <a:r>
              <a:rPr lang="tr-TR" dirty="0" err="1"/>
              <a:t>separasyon</a:t>
            </a:r>
            <a:r>
              <a:rPr lang="tr-TR" dirty="0"/>
              <a:t> yöntemlerinden yararlanılır.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9263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*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İn </a:t>
            </a:r>
            <a:r>
              <a:rPr lang="tr-TR" dirty="0" err="1"/>
              <a:t>vitro</a:t>
            </a:r>
            <a:r>
              <a:rPr lang="tr-TR" dirty="0"/>
              <a:t> </a:t>
            </a:r>
            <a:r>
              <a:rPr lang="tr-TR" dirty="0" err="1"/>
              <a:t>fertilizasyonu</a:t>
            </a:r>
            <a:r>
              <a:rPr lang="tr-TR" dirty="0"/>
              <a:t> izleyerek, </a:t>
            </a:r>
            <a:r>
              <a:rPr lang="tr-TR" dirty="0" err="1"/>
              <a:t>zygotlar</a:t>
            </a:r>
            <a:r>
              <a:rPr lang="tr-TR" dirty="0"/>
              <a:t> </a:t>
            </a:r>
            <a:r>
              <a:rPr lang="tr-TR" dirty="0" err="1"/>
              <a:t>uterusa</a:t>
            </a:r>
            <a:r>
              <a:rPr lang="tr-TR" dirty="0"/>
              <a:t> transferlerinden ya da </a:t>
            </a:r>
            <a:r>
              <a:rPr lang="tr-TR" dirty="0" err="1"/>
              <a:t>kryoprezervasyonlarından</a:t>
            </a:r>
            <a:r>
              <a:rPr lang="tr-TR" dirty="0"/>
              <a:t> önce, </a:t>
            </a:r>
            <a:r>
              <a:rPr lang="tr-TR" dirty="0" err="1"/>
              <a:t>blastosiste</a:t>
            </a:r>
            <a:r>
              <a:rPr lang="tr-TR" dirty="0"/>
              <a:t> gelişmeleri için kültüre alınırlar. </a:t>
            </a:r>
            <a:r>
              <a:rPr lang="tr-TR" dirty="0" err="1"/>
              <a:t>Zygotların</a:t>
            </a:r>
            <a:r>
              <a:rPr lang="tr-TR" dirty="0"/>
              <a:t> in </a:t>
            </a:r>
            <a:r>
              <a:rPr lang="tr-TR" dirty="0" err="1"/>
              <a:t>vitro</a:t>
            </a:r>
            <a:r>
              <a:rPr lang="tr-TR" dirty="0"/>
              <a:t> kültürü için üç sistem vardır. </a:t>
            </a:r>
          </a:p>
        </p:txBody>
      </p:sp>
    </p:spTree>
    <p:extLst>
      <p:ext uri="{BB962C8B-B14F-4D97-AF65-F5344CB8AC3E}">
        <p14:creationId xmlns:p14="http://schemas.microsoft.com/office/powerpoint/2010/main" val="1686572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594</TotalTime>
  <Words>466</Words>
  <Application>Microsoft Office PowerPoint</Application>
  <PresentationFormat>Ekran Gösterisi (4:3)</PresentationFormat>
  <Paragraphs>31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Calibri</vt:lpstr>
      <vt:lpstr>Franklin Gothic Book</vt:lpstr>
      <vt:lpstr>Franklin Gothic Medium</vt:lpstr>
      <vt:lpstr>Times New Roman</vt:lpstr>
      <vt:lpstr>Wingdings 2</vt:lpstr>
      <vt:lpstr>Gezinti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BÜYÜK RUMİNANTlarda GnRH İLE SEKSÜEL SİNKRONİZASYON</dc:title>
  <dc:creator>VAIO</dc:creator>
  <cp:lastModifiedBy>DELL</cp:lastModifiedBy>
  <cp:revision>59</cp:revision>
  <dcterms:created xsi:type="dcterms:W3CDTF">2016-12-23T16:42:25Z</dcterms:created>
  <dcterms:modified xsi:type="dcterms:W3CDTF">2018-02-07T08:27:35Z</dcterms:modified>
</cp:coreProperties>
</file>