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9B9A62-23D2-49E1-B1EE-3F115A7C6976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17984A-D8B4-4B8B-8BEE-D9759E51C9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1237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7984A-D8B4-4B8B-8BEE-D9759E51C910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013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2430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105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4980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6461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9881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1637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3159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8412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4818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9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8713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279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05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647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7513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318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21137-E64B-4CF6-9265-802084F78C9F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91E034F-B4C2-4FD4-BFB6-0A14E8CB5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17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Öğretimin Uyarlanması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789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Öğrenmeyi Etkileyen Diğer Değişkenler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Öğrencilerin </a:t>
            </a:r>
            <a:r>
              <a:rPr lang="tr-TR" dirty="0"/>
              <a:t>Ö</a:t>
            </a:r>
            <a:r>
              <a:rPr lang="tr-TR" dirty="0" smtClean="0"/>
              <a:t>ğrenme Biçimleri:</a:t>
            </a:r>
          </a:p>
          <a:p>
            <a:pPr lvl="1"/>
            <a:r>
              <a:rPr lang="tr-TR" dirty="0" smtClean="0"/>
              <a:t>Bireyden bireye farklılık gösterir</a:t>
            </a:r>
          </a:p>
          <a:p>
            <a:pPr lvl="1"/>
            <a:r>
              <a:rPr lang="tr-TR" dirty="0" smtClean="0"/>
              <a:t>Farklı duyusal alanlardaki sınırlılık öğrenmeyi güçleştirebilir.</a:t>
            </a:r>
          </a:p>
          <a:p>
            <a:pPr lvl="1"/>
            <a:r>
              <a:rPr lang="tr-TR" dirty="0" smtClean="0"/>
              <a:t>Her ne kadar özel </a:t>
            </a:r>
            <a:r>
              <a:rPr lang="tr-TR" dirty="0" err="1" smtClean="0"/>
              <a:t>gereksinimli</a:t>
            </a:r>
            <a:r>
              <a:rPr lang="tr-TR" dirty="0" smtClean="0"/>
              <a:t> bireylerin öğrenmeleri duyulardan etkilense de normal gelişim gösteren öğrenciler  de etkilenebilir.</a:t>
            </a:r>
          </a:p>
          <a:p>
            <a:pPr lvl="1"/>
            <a:r>
              <a:rPr lang="tr-TR" dirty="0" smtClean="0"/>
              <a:t>Belirlenmesi ve önlem alınması önemli</a:t>
            </a:r>
          </a:p>
          <a:p>
            <a:pPr marL="457200" lvl="1" indent="0">
              <a:buNone/>
            </a:pPr>
            <a:endParaRPr lang="tr-TR" dirty="0" smtClean="0"/>
          </a:p>
          <a:p>
            <a:pPr lvl="1"/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676" y="4669011"/>
            <a:ext cx="4585854" cy="2188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0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Görsel Algılama Problemleri</a:t>
            </a:r>
          </a:p>
          <a:p>
            <a:pPr lvl="1"/>
            <a:r>
              <a:rPr lang="tr-TR" dirty="0" smtClean="0"/>
              <a:t>Okurken ya da bakarak yazarken sıklıkla yerini kaybeder</a:t>
            </a:r>
          </a:p>
          <a:p>
            <a:pPr lvl="1"/>
            <a:r>
              <a:rPr lang="tr-TR" dirty="0" smtClean="0"/>
              <a:t>Resim, kitap ya da asetatla anlatılan görsel malzemeden hoşlanmaz</a:t>
            </a:r>
          </a:p>
          <a:p>
            <a:pPr lvl="1"/>
            <a:r>
              <a:rPr lang="tr-TR" dirty="0" smtClean="0"/>
              <a:t>Yazılı ödevlerde ya da testlerde çok yavaştır</a:t>
            </a:r>
          </a:p>
          <a:p>
            <a:pPr lvl="1"/>
            <a:r>
              <a:rPr lang="tr-TR" dirty="0" smtClean="0"/>
              <a:t>Gördüklerini hatırlamada güçlükleri vardır.</a:t>
            </a:r>
          </a:p>
          <a:p>
            <a:pPr lvl="1"/>
            <a:r>
              <a:rPr lang="tr-TR" dirty="0" smtClean="0"/>
              <a:t>Görmeye dayalı sözcük dağarcığı zayıftı.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856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İşitsel Algılama Problemleri</a:t>
            </a:r>
          </a:p>
          <a:p>
            <a:pPr lvl="1"/>
            <a:r>
              <a:rPr lang="tr-TR" dirty="0" smtClean="0"/>
              <a:t>Sesleri ve sözcükleri ayırt etmede güçlük</a:t>
            </a:r>
          </a:p>
          <a:p>
            <a:pPr lvl="1"/>
            <a:r>
              <a:rPr lang="tr-TR" dirty="0" smtClean="0"/>
              <a:t>Dersler sırasında dikkatini ve ilgisini kaybeder</a:t>
            </a:r>
          </a:p>
          <a:p>
            <a:pPr lvl="1"/>
            <a:r>
              <a:rPr lang="tr-TR" dirty="0" smtClean="0"/>
              <a:t>Sözel sunumlardan doğru notlar alamaz</a:t>
            </a:r>
          </a:p>
          <a:p>
            <a:pPr lvl="1"/>
            <a:r>
              <a:rPr lang="tr-TR" dirty="0" smtClean="0"/>
              <a:t>Duyduklarını hatırlamakta güçlük çeker</a:t>
            </a:r>
          </a:p>
          <a:p>
            <a:pPr lvl="1"/>
            <a:r>
              <a:rPr lang="tr-TR" dirty="0" smtClean="0"/>
              <a:t>Konuşanın yüzüne sürekli bakar ya da konuşmacıya doğru eğilir</a:t>
            </a:r>
          </a:p>
          <a:p>
            <a:pPr lvl="1"/>
            <a:r>
              <a:rPr lang="tr-TR" dirty="0" smtClean="0"/>
              <a:t>Yabancı seslerden rahatsız olur</a:t>
            </a:r>
          </a:p>
          <a:p>
            <a:pPr lvl="1"/>
            <a:r>
              <a:rPr lang="tr-TR" dirty="0" smtClean="0"/>
              <a:t>Söylenenleri yapmadan önce tekrar eder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942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Öğrencilerin Dikkat Süreleri</a:t>
            </a:r>
          </a:p>
          <a:p>
            <a:pPr lvl="1"/>
            <a:r>
              <a:rPr lang="tr-TR" dirty="0" smtClean="0"/>
              <a:t>Her öğrencinin dikkat süresi birbirinden farklıdır. Öğrencilerin gelişim düzeyleri göz önüne alındığında dikkat süreleri kısadır.</a:t>
            </a:r>
          </a:p>
          <a:p>
            <a:pPr lvl="1"/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öğrencilerin süreleri akranlarından genelde daha sınırlıdır.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928" y="4128426"/>
            <a:ext cx="2637126" cy="2369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63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 Ödevlerinin Uyarlanması</a:t>
            </a:r>
          </a:p>
          <a:p>
            <a:pPr lvl="1"/>
            <a:r>
              <a:rPr lang="tr-TR" dirty="0" smtClean="0"/>
              <a:t>Okulda kazanılan bilginin evde uygulanmasına olanak verir.</a:t>
            </a:r>
          </a:p>
          <a:p>
            <a:pPr lvl="1"/>
            <a:r>
              <a:rPr lang="tr-TR" dirty="0" smtClean="0"/>
              <a:t>Ödevleri kendi hızlarına ve gereksinimlerine göre ayarlayabilir.</a:t>
            </a:r>
          </a:p>
          <a:p>
            <a:pPr lvl="1"/>
            <a:r>
              <a:rPr lang="tr-TR" dirty="0" smtClean="0"/>
              <a:t>Okulda tamamlanamayan ödevlerin evde tamamlanmasına olanak verir</a:t>
            </a:r>
          </a:p>
          <a:p>
            <a:pPr lvl="1"/>
            <a:r>
              <a:rPr lang="tr-TR" dirty="0" smtClean="0"/>
              <a:t>Bağımsız çalışma becerilerinin geliştirilmesine yardım eder.</a:t>
            </a:r>
          </a:p>
          <a:p>
            <a:pPr lvl="1"/>
            <a:r>
              <a:rPr lang="tr-TR" dirty="0" smtClean="0"/>
              <a:t>Okul ile aile arasında iletişim kurulmasına yardım eder.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159" y="4456400"/>
            <a:ext cx="3735532" cy="206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74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Uyarlamalar</a:t>
            </a:r>
          </a:p>
          <a:p>
            <a:pPr lvl="1"/>
            <a:r>
              <a:rPr lang="tr-TR" dirty="0" smtClean="0"/>
              <a:t>Öğrencinin düzeyine uygun olmalıdır.</a:t>
            </a:r>
          </a:p>
          <a:p>
            <a:pPr lvl="1"/>
            <a:r>
              <a:rPr lang="tr-TR" dirty="0" smtClean="0"/>
              <a:t>Öğrenci özellikleri temel alınmalıdır.</a:t>
            </a:r>
          </a:p>
          <a:p>
            <a:pPr lvl="1"/>
            <a:r>
              <a:rPr lang="tr-TR" dirty="0" smtClean="0"/>
              <a:t>Ödev yazılı olarak verilmeli, basit ve anlaşılır bir dil kullanılmalı. Gerekirse ödevi deftere geçirme sürecinde ek süre tanınmalı ve kontrol edilmeli.</a:t>
            </a:r>
          </a:p>
          <a:p>
            <a:pPr lvl="1"/>
            <a:r>
              <a:rPr lang="tr-TR" dirty="0" smtClean="0"/>
              <a:t>Verilen ödevin anlaşıldığından emin olunmalı.</a:t>
            </a:r>
          </a:p>
          <a:p>
            <a:pPr lvl="1"/>
            <a:r>
              <a:rPr lang="tr-TR" dirty="0" smtClean="0"/>
              <a:t>Ödev için gerekli materyaller açıklanmalı gerekirse sağlanmalı.</a:t>
            </a:r>
          </a:p>
          <a:p>
            <a:pPr lvl="1"/>
            <a:r>
              <a:rPr lang="tr-TR" dirty="0" smtClean="0"/>
              <a:t>Ödevler mutlaka kontrol edilmeli gerekli düzeltmeler yapılmalı ve pekiştirilmelidir.</a:t>
            </a:r>
          </a:p>
          <a:p>
            <a:pPr lvl="1"/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6618" y="290945"/>
            <a:ext cx="3616035" cy="229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94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SINIFIN DÜZENLENMESİ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Sınıfın Fiziksel Çevresinde Yapılan Düzenlemeler</a:t>
            </a:r>
          </a:p>
          <a:p>
            <a:pPr lvl="1"/>
            <a:r>
              <a:rPr lang="tr-TR" dirty="0" smtClean="0"/>
              <a:t>Sınıfın ısı</a:t>
            </a:r>
          </a:p>
          <a:p>
            <a:pPr lvl="1"/>
            <a:r>
              <a:rPr lang="tr-TR" dirty="0" smtClean="0"/>
              <a:t>Sınıftaki ışık miktarı</a:t>
            </a:r>
          </a:p>
          <a:p>
            <a:pPr lvl="1"/>
            <a:r>
              <a:rPr lang="tr-TR" dirty="0" smtClean="0"/>
              <a:t>Gürültü düzeyi</a:t>
            </a:r>
          </a:p>
          <a:p>
            <a:pPr lvl="1"/>
            <a:r>
              <a:rPr lang="tr-TR" dirty="0" smtClean="0"/>
              <a:t>Sınıfın büyüklüğü</a:t>
            </a:r>
          </a:p>
          <a:p>
            <a:pPr lvl="1"/>
            <a:r>
              <a:rPr lang="tr-TR" dirty="0" smtClean="0"/>
              <a:t>Ulaşılabilirlik</a:t>
            </a:r>
          </a:p>
          <a:p>
            <a:pPr lvl="1"/>
            <a:r>
              <a:rPr lang="tr-TR" dirty="0" smtClean="0"/>
              <a:t>Oturma yerleri</a:t>
            </a:r>
          </a:p>
          <a:p>
            <a:pPr lvl="1"/>
            <a:r>
              <a:rPr lang="tr-TR" dirty="0" smtClean="0"/>
              <a:t>Öğretim ortamının dikkat dağıtıcılıktan arındırılması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4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Sınıf Kurallarının Oluşturulması</a:t>
            </a:r>
          </a:p>
          <a:p>
            <a:r>
              <a:rPr lang="tr-TR" dirty="0" smtClean="0"/>
              <a:t>Sınıf İkliminin Düzenlenmesi</a:t>
            </a:r>
          </a:p>
          <a:p>
            <a:r>
              <a:rPr lang="tr-TR" dirty="0" smtClean="0"/>
              <a:t>Sınıfın Genel İşleyişinin </a:t>
            </a:r>
            <a:r>
              <a:rPr lang="tr-TR" dirty="0"/>
              <a:t>Düzenlenmesi https://www.youtube.com/watch?v=qh1meBo_m1w</a:t>
            </a:r>
            <a:endParaRPr lang="tr-TR" dirty="0" smtClean="0"/>
          </a:p>
          <a:p>
            <a:r>
              <a:rPr lang="tr-TR" dirty="0" smtClean="0"/>
              <a:t>Zamanı Etkili Kullanma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147" y="4671550"/>
            <a:ext cx="4142509" cy="218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43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Ö</a:t>
            </a:r>
            <a:r>
              <a:rPr lang="tr-TR" dirty="0" smtClean="0"/>
              <a:t>ğrenci Gruplarının Oluşturulması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Büyük grup Öğretimi:</a:t>
            </a:r>
          </a:p>
          <a:p>
            <a:r>
              <a:rPr lang="tr-TR" dirty="0" smtClean="0"/>
              <a:t>Küçük grup Öğretimi</a:t>
            </a:r>
          </a:p>
          <a:p>
            <a:pPr lvl="1"/>
            <a:r>
              <a:rPr lang="tr-TR" dirty="0" smtClean="0"/>
              <a:t>Aynı beceri düzeyinde</a:t>
            </a:r>
          </a:p>
          <a:p>
            <a:pPr lvl="1"/>
            <a:r>
              <a:rPr lang="tr-TR" dirty="0" smtClean="0"/>
              <a:t>Farklı beceri düzeyleri</a:t>
            </a:r>
          </a:p>
          <a:p>
            <a:r>
              <a:rPr lang="tr-TR" dirty="0" smtClean="0"/>
              <a:t>Bireysel Öğretim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352" y="4100975"/>
            <a:ext cx="4877666" cy="242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70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Öğretim </a:t>
            </a:r>
            <a:r>
              <a:rPr lang="tr-TR" dirty="0"/>
              <a:t>M</a:t>
            </a:r>
            <a:r>
              <a:rPr lang="tr-TR" dirty="0" smtClean="0"/>
              <a:t>ateryalinin </a:t>
            </a:r>
            <a:r>
              <a:rPr lang="tr-TR" dirty="0"/>
              <a:t>S</a:t>
            </a:r>
            <a:r>
              <a:rPr lang="tr-TR" dirty="0" smtClean="0"/>
              <a:t>eçimi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Ders kitapları</a:t>
            </a:r>
          </a:p>
          <a:p>
            <a:pPr lvl="1"/>
            <a:r>
              <a:rPr lang="tr-TR" dirty="0" smtClean="0"/>
              <a:t>Daha detaylı başlıklandırma</a:t>
            </a:r>
          </a:p>
          <a:p>
            <a:pPr lvl="1"/>
            <a:r>
              <a:rPr lang="tr-TR" dirty="0" smtClean="0"/>
              <a:t>Öğrenci ihtiyacına göre belirleme (büyük punto, kalın yaprak vb.)</a:t>
            </a:r>
          </a:p>
          <a:p>
            <a:pPr lvl="1"/>
            <a:r>
              <a:rPr lang="tr-TR" dirty="0" smtClean="0"/>
              <a:t>İlişkili başlıklandırma</a:t>
            </a:r>
          </a:p>
          <a:p>
            <a:pPr lvl="1"/>
            <a:r>
              <a:rPr lang="tr-TR" dirty="0" smtClean="0"/>
              <a:t>Destekleyici materyallerin kullanımının önünü açar nitelikte olma</a:t>
            </a:r>
            <a:endParaRPr lang="tr-TR" dirty="0"/>
          </a:p>
          <a:p>
            <a:r>
              <a:rPr lang="tr-TR" dirty="0" smtClean="0"/>
              <a:t>Öğretmen yapımı araçlar ve modeller</a:t>
            </a:r>
          </a:p>
          <a:p>
            <a:pPr lvl="1"/>
            <a:r>
              <a:rPr lang="tr-TR" dirty="0" smtClean="0"/>
              <a:t>Konu ve gelişimle örtüşmesi</a:t>
            </a:r>
          </a:p>
          <a:p>
            <a:pPr lvl="1"/>
            <a:r>
              <a:rPr lang="tr-TR" dirty="0" smtClean="0"/>
              <a:t>Başka bir konuyu öğrenirken de kullanmaya izin vermeli</a:t>
            </a:r>
          </a:p>
          <a:p>
            <a:pPr lvl="1"/>
            <a:r>
              <a:rPr lang="tr-TR" dirty="0" smtClean="0"/>
              <a:t>Tüm duyuları desteklemesi</a:t>
            </a:r>
          </a:p>
          <a:p>
            <a:pPr lvl="1"/>
            <a:r>
              <a:rPr lang="tr-TR" dirty="0" smtClean="0"/>
              <a:t>Öğrencilerin kullanımına da uygun olması</a:t>
            </a:r>
          </a:p>
        </p:txBody>
      </p:sp>
    </p:spTree>
    <p:extLst>
      <p:ext uri="{BB962C8B-B14F-4D97-AF65-F5344CB8AC3E}">
        <p14:creationId xmlns:p14="http://schemas.microsoft.com/office/powerpoint/2010/main" val="267701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Öğretim Yöntemlerinin Uyarlanması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Doğrudan Öğretim</a:t>
            </a:r>
          </a:p>
          <a:p>
            <a:pPr lvl="1"/>
            <a:r>
              <a:rPr lang="tr-TR" dirty="0" smtClean="0"/>
              <a:t>Önceki derste yapılan çalışmaların özetlenmesi ve kontrol edilmesi</a:t>
            </a:r>
          </a:p>
          <a:p>
            <a:pPr lvl="1"/>
            <a:r>
              <a:rPr lang="tr-TR" dirty="0" smtClean="0"/>
              <a:t>Yeni içeriğin ya da becerinin sunumu</a:t>
            </a:r>
          </a:p>
          <a:p>
            <a:pPr lvl="1"/>
            <a:r>
              <a:rPr lang="tr-TR" dirty="0" smtClean="0"/>
              <a:t>Rehberlik ve değerlendirme</a:t>
            </a:r>
          </a:p>
          <a:p>
            <a:pPr lvl="1"/>
            <a:r>
              <a:rPr lang="tr-TR" dirty="0" smtClean="0"/>
              <a:t>Geri bildirim vermek, düzeltmek ve gerektiğinde yeniden öğretmek</a:t>
            </a:r>
          </a:p>
          <a:p>
            <a:pPr lvl="1"/>
            <a:r>
              <a:rPr lang="tr-TR" dirty="0" smtClean="0"/>
              <a:t>Bağımsız alıştırmalar yapma fırsatı vermek</a:t>
            </a:r>
          </a:p>
          <a:p>
            <a:pPr lvl="1"/>
            <a:r>
              <a:rPr lang="tr-TR" dirty="0" smtClean="0"/>
              <a:t>Sürekli değerlendirme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013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58866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Doğrudan Öğretimin Yönteminin Uygulanması</a:t>
            </a:r>
          </a:p>
          <a:p>
            <a:pPr lvl="1"/>
            <a:r>
              <a:rPr lang="tr-TR" dirty="0" smtClean="0"/>
              <a:t>Genel Bilgi</a:t>
            </a:r>
          </a:p>
          <a:p>
            <a:pPr lvl="2"/>
            <a:r>
              <a:rPr lang="tr-TR" dirty="0" smtClean="0"/>
              <a:t>Önceki ders özeti, yeni içeriğin sunumu, rehberlik ve kontrol, geri bildirim, bağımsız alıştırmalar, sürekli </a:t>
            </a:r>
            <a:r>
              <a:rPr lang="tr-TR" dirty="0" err="1" smtClean="0"/>
              <a:t>değerlenirme</a:t>
            </a:r>
            <a:endParaRPr lang="tr-TR" dirty="0" smtClean="0"/>
          </a:p>
          <a:p>
            <a:pPr lvl="1"/>
            <a:r>
              <a:rPr lang="tr-TR" dirty="0" smtClean="0"/>
              <a:t>Uygulama öncesi yapılacaklar</a:t>
            </a:r>
          </a:p>
          <a:p>
            <a:pPr lvl="2"/>
            <a:r>
              <a:rPr lang="tr-TR" dirty="0" smtClean="0"/>
              <a:t>Analiz</a:t>
            </a:r>
          </a:p>
          <a:p>
            <a:pPr lvl="2"/>
            <a:r>
              <a:rPr lang="tr-TR" dirty="0" smtClean="0"/>
              <a:t>Performans belirleme, amaç yazma, ders planı hazırlama</a:t>
            </a:r>
          </a:p>
          <a:p>
            <a:pPr lvl="1"/>
            <a:r>
              <a:rPr lang="tr-TR" dirty="0" smtClean="0"/>
              <a:t>Uygulama</a:t>
            </a:r>
          </a:p>
          <a:p>
            <a:pPr lvl="2"/>
            <a:r>
              <a:rPr lang="tr-TR" dirty="0" smtClean="0"/>
              <a:t>Günlük gözden geçirme</a:t>
            </a:r>
          </a:p>
          <a:p>
            <a:pPr lvl="2"/>
            <a:r>
              <a:rPr lang="tr-TR" dirty="0" smtClean="0"/>
              <a:t>Konuların Sunumu</a:t>
            </a:r>
          </a:p>
          <a:p>
            <a:pPr lvl="2"/>
            <a:r>
              <a:rPr lang="tr-TR" dirty="0" smtClean="0"/>
              <a:t>Güdülenme ve dikkat</a:t>
            </a:r>
          </a:p>
          <a:p>
            <a:pPr lvl="2"/>
            <a:r>
              <a:rPr lang="tr-TR" dirty="0" smtClean="0"/>
              <a:t>Yönlendirilmiş</a:t>
            </a:r>
          </a:p>
          <a:p>
            <a:pPr lvl="2"/>
            <a:r>
              <a:rPr lang="tr-TR" dirty="0" smtClean="0"/>
              <a:t>Pekiştirme ve düzeltme</a:t>
            </a:r>
          </a:p>
          <a:p>
            <a:pPr lvl="2"/>
            <a:r>
              <a:rPr lang="tr-TR" dirty="0" smtClean="0"/>
              <a:t>Bağımsız alıştırmalar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662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smtClean="0"/>
              <a:t>Uygulama sonrası</a:t>
            </a:r>
          </a:p>
          <a:p>
            <a:pPr lvl="2"/>
            <a:r>
              <a:rPr lang="tr-TR" dirty="0" smtClean="0"/>
              <a:t>Öğretim Sonu Değerlendirme</a:t>
            </a:r>
          </a:p>
          <a:p>
            <a:pPr lvl="2"/>
            <a:r>
              <a:rPr lang="tr-TR" dirty="0" smtClean="0"/>
              <a:t>Haftalık ve Aylık Gözden Geçirme</a:t>
            </a:r>
          </a:p>
          <a:p>
            <a:r>
              <a:rPr lang="tr-TR" dirty="0" smtClean="0"/>
              <a:t>İşbirliğine Dayalı Öğrenme</a:t>
            </a:r>
          </a:p>
          <a:p>
            <a:pPr lvl="1"/>
            <a:r>
              <a:rPr lang="tr-TR" dirty="0" smtClean="0"/>
              <a:t>Akran Öğretimi</a:t>
            </a:r>
          </a:p>
          <a:p>
            <a:pPr lvl="1"/>
            <a:r>
              <a:rPr lang="tr-TR" dirty="0" smtClean="0"/>
              <a:t>İşbirliğine dayalı ev ödevi ekibi</a:t>
            </a:r>
          </a:p>
          <a:p>
            <a:pPr lvl="1"/>
            <a:r>
              <a:rPr lang="tr-TR" dirty="0" smtClean="0"/>
              <a:t>Parçadan bütüne öğretim tekniği</a:t>
            </a:r>
          </a:p>
          <a:p>
            <a:pPr lvl="1"/>
            <a:r>
              <a:rPr lang="tr-TR" dirty="0" smtClean="0"/>
              <a:t>Birlikte öğrenme tekniği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189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İşbirliğine dayalı öğrenmenin uygulanması</a:t>
            </a:r>
          </a:p>
          <a:p>
            <a:pPr lvl="1"/>
            <a:r>
              <a:rPr lang="tr-TR" dirty="0" smtClean="0"/>
              <a:t>Amaçların belirlenmesi</a:t>
            </a:r>
          </a:p>
          <a:p>
            <a:pPr lvl="1"/>
            <a:r>
              <a:rPr lang="tr-TR" dirty="0" smtClean="0"/>
              <a:t>Öğrencilerin gruplara ayrılması</a:t>
            </a:r>
          </a:p>
          <a:p>
            <a:pPr lvl="1"/>
            <a:r>
              <a:rPr lang="tr-TR" dirty="0" smtClean="0"/>
              <a:t>Ekip programına karar verme</a:t>
            </a:r>
          </a:p>
          <a:p>
            <a:pPr lvl="1"/>
            <a:r>
              <a:rPr lang="tr-TR" dirty="0" smtClean="0"/>
              <a:t>Sınıfın ve materyallerin düzenlenmesi</a:t>
            </a:r>
          </a:p>
          <a:p>
            <a:pPr lvl="1"/>
            <a:r>
              <a:rPr lang="tr-TR" dirty="0" smtClean="0"/>
              <a:t>Bireysel sorumluluk ve katılım sağlamak</a:t>
            </a:r>
          </a:p>
          <a:p>
            <a:pPr lvl="1"/>
            <a:r>
              <a:rPr lang="tr-TR" dirty="0" smtClean="0"/>
              <a:t>İşbirliği yapma becerisinin öğretilmesi</a:t>
            </a:r>
          </a:p>
          <a:p>
            <a:pPr lvl="1"/>
            <a:r>
              <a:rPr lang="tr-TR" dirty="0" smtClean="0"/>
              <a:t>İzleme ve değerlendirme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127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1849</TotalTime>
  <Words>500</Words>
  <Application>Microsoft Office PowerPoint</Application>
  <PresentationFormat>Geniş ekran</PresentationFormat>
  <Paragraphs>106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Yüzeyler</vt:lpstr>
      <vt:lpstr>Öğretimin Uyarlanması</vt:lpstr>
      <vt:lpstr> SINIFIN DÜZENLENMESİ </vt:lpstr>
      <vt:lpstr>PowerPoint Sunusu</vt:lpstr>
      <vt:lpstr> Öğrenci Gruplarının Oluşturulması</vt:lpstr>
      <vt:lpstr> Öğretim Materyalinin Seçimi</vt:lpstr>
      <vt:lpstr> Öğretim Yöntemlerinin Uyarlanması</vt:lpstr>
      <vt:lpstr>PowerPoint Sunusu</vt:lpstr>
      <vt:lpstr>PowerPoint Sunusu</vt:lpstr>
      <vt:lpstr>PowerPoint Sunusu</vt:lpstr>
      <vt:lpstr> Öğrenmeyi Etkileyen Diğer Değişkenler</vt:lpstr>
      <vt:lpstr>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Öğretimin Uyarlanması</dc:title>
  <dc:creator>resat alatli</dc:creator>
  <cp:lastModifiedBy>resat alatli</cp:lastModifiedBy>
  <cp:revision>23</cp:revision>
  <dcterms:created xsi:type="dcterms:W3CDTF">2017-03-20T08:04:25Z</dcterms:created>
  <dcterms:modified xsi:type="dcterms:W3CDTF">2018-04-19T06:04:49Z</dcterms:modified>
</cp:coreProperties>
</file>