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sldIdLst>
    <p:sldId id="256" r:id="rId2"/>
    <p:sldId id="257" r:id="rId3"/>
    <p:sldId id="258" r:id="rId4"/>
    <p:sldId id="259" r:id="rId5"/>
    <p:sldId id="260" r:id="rId6"/>
    <p:sldId id="261" r:id="rId7"/>
    <p:sldId id="262" r:id="rId8"/>
    <p:sldId id="263" r:id="rId9"/>
    <p:sldId id="264" r:id="rId10"/>
    <p:sldId id="265" r:id="rId11"/>
    <p:sldId id="283" r:id="rId12"/>
    <p:sldId id="284" r:id="rId13"/>
    <p:sldId id="285" r:id="rId14"/>
    <p:sldId id="286" r:id="rId15"/>
    <p:sldId id="295" r:id="rId16"/>
    <p:sldId id="296" r:id="rId17"/>
    <p:sldId id="297" r:id="rId18"/>
    <p:sldId id="298" r:id="rId19"/>
    <p:sldId id="302" r:id="rId20"/>
    <p:sldId id="299" r:id="rId21"/>
    <p:sldId id="300" r:id="rId22"/>
    <p:sldId id="301" r:id="rId23"/>
    <p:sldId id="287" r:id="rId24"/>
    <p:sldId id="289" r:id="rId25"/>
    <p:sldId id="290" r:id="rId26"/>
    <p:sldId id="282" r:id="rId27"/>
    <p:sldId id="288" r:id="rId28"/>
    <p:sldId id="277" r:id="rId29"/>
    <p:sldId id="278" r:id="rId30"/>
    <p:sldId id="291" r:id="rId31"/>
    <p:sldId id="279" r:id="rId32"/>
    <p:sldId id="292" r:id="rId33"/>
    <p:sldId id="280" r:id="rId34"/>
    <p:sldId id="293" r:id="rId35"/>
    <p:sldId id="281" r:id="rId36"/>
    <p:sldId id="294" r:id="rId37"/>
    <p:sldId id="267" r:id="rId38"/>
    <p:sldId id="268" r:id="rId39"/>
    <p:sldId id="269" r:id="rId40"/>
    <p:sldId id="270" r:id="rId41"/>
    <p:sldId id="271" r:id="rId42"/>
    <p:sldId id="272" r:id="rId43"/>
    <p:sldId id="275"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01A01536-99B0-42F1-B482-998CD2F8E4E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85800" y="1981200"/>
            <a:ext cx="7772400" cy="4114800"/>
          </a:xfrm>
        </p:spPr>
        <p:txBody>
          <a:bodyPr>
            <a:normAutofit/>
          </a:bodyPr>
          <a:lstStyle/>
          <a:p>
            <a:pPr lvl="0"/>
            <a:endParaRPr lang="tr-TR" noProof="0"/>
          </a:p>
        </p:txBody>
      </p:sp>
      <p:sp>
        <p:nvSpPr>
          <p:cNvPr id="4" name="3 Veri Yer Tutucusu"/>
          <p:cNvSpPr>
            <a:spLocks noGrp="1"/>
          </p:cNvSpPr>
          <p:nvPr>
            <p:ph type="dt" sz="half" idx="10"/>
          </p:nvPr>
        </p:nvSpPr>
        <p:spPr>
          <a:xfrm>
            <a:off x="685800" y="6248400"/>
            <a:ext cx="1905000" cy="457200"/>
          </a:xfrm>
        </p:spPr>
        <p:txBody>
          <a:bodyPr/>
          <a:lstStyle>
            <a:lvl1pPr>
              <a:defRPr/>
            </a:lvl1pPr>
          </a:lstStyle>
          <a:p>
            <a:pPr>
              <a:defRPr/>
            </a:pPr>
            <a:endParaRPr lang="en-US"/>
          </a:p>
        </p:txBody>
      </p:sp>
      <p:sp>
        <p:nvSpPr>
          <p:cNvPr id="5" name="4 Altbilgi Yer Tutucusu"/>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5 Slayt Numarası Yer Tutucusu"/>
          <p:cNvSpPr>
            <a:spLocks noGrp="1"/>
          </p:cNvSpPr>
          <p:nvPr>
            <p:ph type="sldNum" sz="quarter" idx="12"/>
          </p:nvPr>
        </p:nvSpPr>
        <p:spPr>
          <a:xfrm>
            <a:off x="6553200" y="6248400"/>
            <a:ext cx="1905000" cy="457200"/>
          </a:xfrm>
        </p:spPr>
        <p:txBody>
          <a:bodyPr/>
          <a:lstStyle>
            <a:lvl1pPr>
              <a:defRPr/>
            </a:lvl1pPr>
          </a:lstStyle>
          <a:p>
            <a:pPr>
              <a:defRPr/>
            </a:pPr>
            <a:fld id="{E13F1A72-5DC1-44A0-B4CA-90D3116B1D7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01A01536-99B0-42F1-B482-998CD2F8E4E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01A01536-99B0-42F1-B482-998CD2F8E4E9}"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8B78C5DB-0FDB-400E-B24E-F0C7D8C3A398}"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01A01536-99B0-42F1-B482-998CD2F8E4E9}"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B78C5DB-0FDB-400E-B24E-F0C7D8C3A398}" type="datetimeFigureOut">
              <a:rPr lang="tr-TR" smtClean="0"/>
              <a:pPr/>
              <a:t>25.2.2018</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1A01536-99B0-42F1-B482-998CD2F8E4E9}"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857488" y="2143116"/>
            <a:ext cx="8458200" cy="1222375"/>
          </a:xfrm>
        </p:spPr>
        <p:txBody>
          <a:bodyPr/>
          <a:lstStyle/>
          <a:p>
            <a:r>
              <a:rPr lang="tr-TR" dirty="0" smtClean="0"/>
              <a:t>İŞLETME TÜRLERİ</a:t>
            </a:r>
            <a:endParaRPr lang="tr-TR" dirty="0"/>
          </a:p>
        </p:txBody>
      </p:sp>
      <p:sp>
        <p:nvSpPr>
          <p:cNvPr id="3" name="2 Alt Başlık"/>
          <p:cNvSpPr>
            <a:spLocks noGrp="1"/>
          </p:cNvSpPr>
          <p:nvPr>
            <p:ph type="subTitle" idx="1"/>
          </p:nvPr>
        </p:nvSpPr>
        <p:spPr>
          <a:xfrm>
            <a:off x="685800" y="4214818"/>
            <a:ext cx="8458200" cy="914400"/>
          </a:xfrm>
        </p:spPr>
        <p:txBody>
          <a:bodyPr>
            <a:noAutofit/>
          </a:bodyPr>
          <a:lstStyle/>
          <a:p>
            <a:pPr algn="ctr"/>
            <a:r>
              <a:rPr lang="tr-TR" sz="3200" dirty="0" smtClean="0"/>
              <a:t>    </a:t>
            </a:r>
            <a:r>
              <a:rPr lang="tr-TR" sz="3200" dirty="0" smtClean="0"/>
              <a:t>FMH Yönetimi ve Pazar Yaratma</a:t>
            </a:r>
          </a:p>
          <a:p>
            <a:pPr algn="ctr"/>
            <a:r>
              <a:rPr lang="tr-TR" sz="3200" dirty="0" smtClean="0"/>
              <a:t>2018</a:t>
            </a:r>
            <a:endParaRPr lang="tr-TR" sz="3200" dirty="0" smtClean="0"/>
          </a:p>
          <a:p>
            <a:endParaRPr lang="tr-TR" sz="32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r>
              <a:rPr lang="tr-TR" sz="3200" b="1" i="1" smtClean="0">
                <a:solidFill>
                  <a:schemeClr val="tx1"/>
                </a:solidFill>
              </a:rPr>
              <a:t>İşletmeler uluslar arası pazarlama faaliyetlerine dört boyutta dahil olabilir:</a:t>
            </a:r>
          </a:p>
        </p:txBody>
      </p:sp>
      <p:sp>
        <p:nvSpPr>
          <p:cNvPr id="53251" name="Rectangle 3"/>
          <p:cNvSpPr>
            <a:spLocks noGrp="1" noChangeArrowheads="1"/>
          </p:cNvSpPr>
          <p:nvPr>
            <p:ph idx="1"/>
          </p:nvPr>
        </p:nvSpPr>
        <p:spPr/>
        <p:txBody>
          <a:bodyPr/>
          <a:lstStyle/>
          <a:p>
            <a:pPr>
              <a:buClr>
                <a:schemeClr val="tx1"/>
              </a:buClr>
              <a:buFont typeface="Wingdings" pitchFamily="2" charset="2"/>
              <a:buChar char="v"/>
            </a:pPr>
            <a:r>
              <a:rPr lang="tr-TR" b="1" smtClean="0"/>
              <a:t>İç pazara dönük işletmeler</a:t>
            </a:r>
          </a:p>
          <a:p>
            <a:pPr>
              <a:buClr>
                <a:schemeClr val="tx1"/>
              </a:buClr>
              <a:buFont typeface="Wingdings" pitchFamily="2" charset="2"/>
              <a:buChar char="v"/>
            </a:pPr>
            <a:r>
              <a:rPr lang="tr-TR" b="1" smtClean="0"/>
              <a:t>Yurtdışı pazarlama faaliyetlerini sürekli olmayan biçimde sürdüren işletmeler</a:t>
            </a:r>
          </a:p>
          <a:p>
            <a:pPr>
              <a:buClr>
                <a:schemeClr val="tx1"/>
              </a:buClr>
              <a:buFont typeface="Wingdings" pitchFamily="2" charset="2"/>
              <a:buChar char="v"/>
            </a:pPr>
            <a:r>
              <a:rPr lang="tr-TR" b="1" smtClean="0"/>
              <a:t>Uluslararası pazarlama faaliyetlerini sürekli ve düzenli biçimde sürdüren işletmeler</a:t>
            </a:r>
          </a:p>
          <a:p>
            <a:pPr>
              <a:buClr>
                <a:schemeClr val="tx1"/>
              </a:buClr>
              <a:buFont typeface="Wingdings" pitchFamily="2" charset="2"/>
              <a:buChar char="v"/>
            </a:pPr>
            <a:r>
              <a:rPr lang="tr-TR" b="1" smtClean="0"/>
              <a:t>Pazarlama faaliyetlerini evrensel biçimde sürdüren işletmeler</a:t>
            </a:r>
          </a:p>
          <a:p>
            <a:endParaRPr lang="tr-TR"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normAutofit fontScale="90000"/>
          </a:bodyPr>
          <a:lstStyle/>
          <a:p>
            <a:pPr eaLnBrk="1" hangingPunct="1">
              <a:defRPr/>
            </a:pPr>
            <a:r>
              <a:rPr lang="tr-TR" sz="4000" smtClean="0"/>
              <a:t>Faaliyet Alanlarına (işlevlerine) göre</a:t>
            </a:r>
          </a:p>
        </p:txBody>
      </p:sp>
      <p:sp>
        <p:nvSpPr>
          <p:cNvPr id="65539" name="Rectangle 3"/>
          <p:cNvSpPr>
            <a:spLocks noGrp="1" noChangeArrowheads="1"/>
          </p:cNvSpPr>
          <p:nvPr>
            <p:ph idx="1"/>
          </p:nvPr>
        </p:nvSpPr>
        <p:spPr>
          <a:xfrm>
            <a:off x="-357222" y="1981200"/>
            <a:ext cx="9715567" cy="5591204"/>
          </a:xfrm>
        </p:spPr>
        <p:txBody>
          <a:bodyPr/>
          <a:lstStyle/>
          <a:p>
            <a:pPr eaLnBrk="1" hangingPunct="1">
              <a:lnSpc>
                <a:spcPct val="70000"/>
              </a:lnSpc>
              <a:buFont typeface="Wingdings" pitchFamily="2" charset="2"/>
              <a:buNone/>
            </a:pPr>
            <a:r>
              <a:rPr lang="tr-TR" sz="1800" b="1" dirty="0" smtClean="0"/>
              <a:t>	1-       Üretici    İşletmeler</a:t>
            </a:r>
            <a:endParaRPr lang="tr-TR" sz="1800" dirty="0" smtClean="0"/>
          </a:p>
          <a:p>
            <a:pPr eaLnBrk="1" hangingPunct="1">
              <a:lnSpc>
                <a:spcPct val="70000"/>
              </a:lnSpc>
              <a:buFont typeface="Wingdings" pitchFamily="2" charset="2"/>
              <a:buNone/>
            </a:pPr>
            <a:r>
              <a:rPr lang="tr-TR" sz="1800" dirty="0" smtClean="0"/>
              <a:t>	Genellikle mal veya fiziksel ürün üreten tarım, inşaat ve sanayi sektörlerinde faaliyetlerini sürdüren işletmelerdir. Örneğin, domates, patates, buğday, pamuk gibi tarımsal ürünleri üreten işletmeler; yol, köprü, baraj, konut yapımı işleriyle uğraşan inşaat işletmeleri; her türlü tekstil ürünleri, demir-çelik, çimento, gübre, </a:t>
            </a:r>
            <a:r>
              <a:rPr lang="tr-TR" sz="1800" dirty="0" err="1" smtClean="0"/>
              <a:t>makina</a:t>
            </a:r>
            <a:r>
              <a:rPr lang="tr-TR" sz="1800" dirty="0" smtClean="0"/>
              <a:t>, buzdolabı radyo, televizyon, sabun, deterjan, kâğıt, kalem gibi dayanıklı ve dayanıksız malları üreten işletmeler bu gruba girer.</a:t>
            </a:r>
            <a:endParaRPr lang="tr-TR" sz="1800" b="1" dirty="0" smtClean="0"/>
          </a:p>
          <a:p>
            <a:pPr eaLnBrk="1" hangingPunct="1">
              <a:lnSpc>
                <a:spcPct val="70000"/>
              </a:lnSpc>
              <a:buFont typeface="Wingdings" pitchFamily="2" charset="2"/>
              <a:buNone/>
            </a:pPr>
            <a:r>
              <a:rPr lang="tr-TR" sz="1800" b="1" dirty="0" smtClean="0"/>
              <a:t>	2-       Hizmet    İşletmeleri</a:t>
            </a:r>
            <a:endParaRPr lang="tr-TR" sz="1800" dirty="0" smtClean="0"/>
          </a:p>
          <a:p>
            <a:pPr eaLnBrk="1" hangingPunct="1">
              <a:lnSpc>
                <a:spcPct val="70000"/>
              </a:lnSpc>
              <a:buFont typeface="Wingdings" pitchFamily="2" charset="2"/>
              <a:buNone/>
            </a:pPr>
            <a:r>
              <a:rPr lang="tr-TR" sz="1800" dirty="0" smtClean="0"/>
              <a:t>	Bunlar bir hizmetin yerine getirilmesi veya hizmet üretimi ile uğraşan işletmelerdir. Örneğin, beraber dükkânları, lokantalar, oteller; doktor, avukat, mali müşavir büroları; banka, sigorta şirketleri; taşıma ve depolama şirketleri; elektrik, havagazı, su ve sağlık hizmetlerini yürüten işletmeler gibi.</a:t>
            </a:r>
            <a:endParaRPr lang="tr-TR" sz="1800" b="1" dirty="0" smtClean="0"/>
          </a:p>
          <a:p>
            <a:pPr eaLnBrk="1" hangingPunct="1">
              <a:lnSpc>
                <a:spcPct val="70000"/>
              </a:lnSpc>
              <a:buFont typeface="Wingdings" pitchFamily="2" charset="2"/>
              <a:buNone/>
            </a:pPr>
            <a:r>
              <a:rPr lang="tr-TR" sz="1800" b="1" dirty="0" smtClean="0"/>
              <a:t>	3-       Satıcı    İşletmeler   (Pazarlama    Kurumları)</a:t>
            </a:r>
            <a:endParaRPr lang="tr-TR" sz="1800" dirty="0" smtClean="0"/>
          </a:p>
          <a:p>
            <a:pPr eaLnBrk="1" hangingPunct="1">
              <a:lnSpc>
                <a:spcPct val="70000"/>
              </a:lnSpc>
              <a:buFont typeface="Wingdings" pitchFamily="2" charset="2"/>
              <a:buNone/>
            </a:pPr>
            <a:r>
              <a:rPr lang="tr-TR" sz="1800" dirty="0" smtClean="0"/>
              <a:t>	Genellikle ticaret sektöründe çalışan toptancılık, yarı toptancılık ve perakendecilik yapan işletmelerdir. Bunlar çoğu kez üretici işletmelerin ve bazen de hizmet işletmelerinin mal ve hizmetlerini tüketicilere aktaran toptancı, yarı  toptancı, perakendeci komisyoncu gibi pazarlama kurumlarından oluşurlar.</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normAutofit fontScale="90000"/>
          </a:bodyPr>
          <a:lstStyle/>
          <a:p>
            <a:pPr eaLnBrk="1" hangingPunct="1">
              <a:defRPr/>
            </a:pPr>
            <a:r>
              <a:rPr lang="tr-TR" sz="4000" smtClean="0"/>
              <a:t>Tüketicilerin (alıcıların) türüne göre</a:t>
            </a:r>
          </a:p>
        </p:txBody>
      </p:sp>
      <p:sp>
        <p:nvSpPr>
          <p:cNvPr id="66563" name="Rectangle 3"/>
          <p:cNvSpPr>
            <a:spLocks noGrp="1" noChangeArrowheads="1"/>
          </p:cNvSpPr>
          <p:nvPr>
            <p:ph idx="1"/>
          </p:nvPr>
        </p:nvSpPr>
        <p:spPr/>
        <p:txBody>
          <a:bodyPr/>
          <a:lstStyle/>
          <a:p>
            <a:pPr marL="609600" indent="-609600" eaLnBrk="1" hangingPunct="1">
              <a:buFont typeface="Wingdings" pitchFamily="2" charset="2"/>
              <a:buAutoNum type="arabicPeriod"/>
            </a:pPr>
            <a:r>
              <a:rPr lang="tr-TR" smtClean="0"/>
              <a:t>En son (nihai) tüketiciler için mal ve hizmet üreten işletmeler,</a:t>
            </a:r>
          </a:p>
          <a:p>
            <a:pPr marL="609600" indent="-609600" eaLnBrk="1" hangingPunct="1">
              <a:buFont typeface="Wingdings" pitchFamily="2" charset="2"/>
              <a:buNone/>
            </a:pPr>
            <a:endParaRPr lang="tr-TR" smtClean="0"/>
          </a:p>
          <a:p>
            <a:pPr marL="609600" indent="-609600" eaLnBrk="1" hangingPunct="1">
              <a:buFont typeface="Wingdings" pitchFamily="2" charset="2"/>
              <a:buAutoNum type="arabicPeriod"/>
            </a:pPr>
            <a:r>
              <a:rPr lang="tr-TR" smtClean="0"/>
              <a:t>Diğer işletmeler için mal ve hizmet üreten işletmeler.</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normAutofit fontScale="90000"/>
          </a:bodyPr>
          <a:lstStyle/>
          <a:p>
            <a:pPr eaLnBrk="1" hangingPunct="1">
              <a:defRPr/>
            </a:pPr>
            <a:r>
              <a:rPr lang="tr-TR" sz="4000" smtClean="0"/>
              <a:t>Üretilen mal ve hizmet türüne göre</a:t>
            </a:r>
          </a:p>
        </p:txBody>
      </p:sp>
      <p:sp>
        <p:nvSpPr>
          <p:cNvPr id="67587" name="Rectangle 3"/>
          <p:cNvSpPr>
            <a:spLocks noGrp="1" noChangeArrowheads="1"/>
          </p:cNvSpPr>
          <p:nvPr>
            <p:ph idx="1"/>
          </p:nvPr>
        </p:nvSpPr>
        <p:spPr/>
        <p:txBody>
          <a:bodyPr/>
          <a:lstStyle/>
          <a:p>
            <a:pPr eaLnBrk="1" hangingPunct="1">
              <a:buFont typeface="Wingdings" pitchFamily="2" charset="2"/>
              <a:buNone/>
            </a:pPr>
            <a:r>
              <a:rPr lang="tr-TR" smtClean="0"/>
              <a:t>   1. Tarım, ormancılık, avcılık ve balıkçılık işletmeleri,</a:t>
            </a:r>
            <a:br>
              <a:rPr lang="tr-TR" smtClean="0"/>
            </a:br>
            <a:r>
              <a:rPr lang="tr-TR" smtClean="0"/>
              <a:t>2.  Madencilik ve taş ocakları işletmeleri,</a:t>
            </a:r>
            <a:br>
              <a:rPr lang="tr-TR" smtClean="0"/>
            </a:br>
            <a:r>
              <a:rPr lang="tr-TR" smtClean="0"/>
              <a:t>3. Sanayi ve endüstriyel işletmeler,</a:t>
            </a:r>
            <a:br>
              <a:rPr lang="tr-TR" smtClean="0"/>
            </a:br>
            <a:r>
              <a:rPr lang="tr-TR" smtClean="0"/>
              <a:t>4.  Ticaret işletmeleri, banka işletmeleri,</a:t>
            </a:r>
            <a:br>
              <a:rPr lang="tr-TR" smtClean="0"/>
            </a:br>
            <a:r>
              <a:rPr lang="tr-TR" smtClean="0"/>
              <a:t>5.  Taşıma ve depolama işletmeleri,</a:t>
            </a:r>
            <a:br>
              <a:rPr lang="tr-TR" smtClean="0"/>
            </a:br>
            <a:r>
              <a:rPr lang="tr-TR" smtClean="0"/>
              <a:t>6.  Hizmet işletmeleri gibi.</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p:txBody>
          <a:bodyPr>
            <a:normAutofit fontScale="90000"/>
          </a:bodyPr>
          <a:lstStyle/>
          <a:p>
            <a:pPr eaLnBrk="1" hangingPunct="1">
              <a:defRPr/>
            </a:pPr>
            <a:r>
              <a:rPr lang="tr-TR" sz="4000" b="1" smtClean="0"/>
              <a:t>Üretim      Faktörlerinin Mülkiyetine     Göre işletmeler</a:t>
            </a:r>
            <a:r>
              <a:rPr lang="tr-TR" sz="4000" smtClean="0"/>
              <a:t> </a:t>
            </a:r>
            <a:br>
              <a:rPr lang="tr-TR" sz="4000" smtClean="0"/>
            </a:br>
            <a:endParaRPr lang="tr-TR" sz="4000" smtClean="0"/>
          </a:p>
        </p:txBody>
      </p:sp>
      <p:sp>
        <p:nvSpPr>
          <p:cNvPr id="68611" name="Rectangle 3"/>
          <p:cNvSpPr>
            <a:spLocks noGrp="1" noChangeArrowheads="1"/>
          </p:cNvSpPr>
          <p:nvPr>
            <p:ph idx="1"/>
          </p:nvPr>
        </p:nvSpPr>
        <p:spPr/>
        <p:txBody>
          <a:bodyPr/>
          <a:lstStyle/>
          <a:p>
            <a:pPr eaLnBrk="1" hangingPunct="1">
              <a:buFont typeface="Wingdings" pitchFamily="2" charset="2"/>
              <a:buNone/>
            </a:pPr>
            <a:r>
              <a:rPr lang="tr-TR" b="1" smtClean="0"/>
              <a:t>	1. Özel işletmeler,</a:t>
            </a:r>
            <a:br>
              <a:rPr lang="tr-TR" b="1" smtClean="0"/>
            </a:br>
            <a:r>
              <a:rPr lang="tr-TR" b="1" smtClean="0"/>
              <a:t>2.  Kamu İşletmeleri,</a:t>
            </a:r>
            <a:br>
              <a:rPr lang="tr-TR" b="1" smtClean="0"/>
            </a:br>
            <a:r>
              <a:rPr lang="tr-TR" b="1" smtClean="0"/>
              <a:t>3. Karma İşletmeler,</a:t>
            </a:r>
            <a:br>
              <a:rPr lang="tr-TR" b="1" smtClean="0"/>
            </a:br>
            <a:r>
              <a:rPr lang="tr-TR" b="1" smtClean="0"/>
              <a:t>4.  Yabancı Sermayeli İşletmeler</a:t>
            </a:r>
            <a:r>
              <a:rPr lang="tr-TR" smtClean="0"/>
              <a:t>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228600"/>
            <a:ext cx="7772400" cy="1143000"/>
          </a:xfrm>
        </p:spPr>
        <p:txBody>
          <a:bodyPr>
            <a:normAutofit/>
          </a:bodyPr>
          <a:lstStyle/>
          <a:p>
            <a:r>
              <a:rPr lang="tr-TR" smtClean="0">
                <a:solidFill>
                  <a:srgbClr val="FF0000"/>
                </a:solidFill>
              </a:rPr>
              <a:t>Ekonomik Yapı Sınıflandırmaları</a:t>
            </a:r>
          </a:p>
        </p:txBody>
      </p:sp>
      <p:sp>
        <p:nvSpPr>
          <p:cNvPr id="149507" name="Rectangle 3"/>
          <p:cNvSpPr>
            <a:spLocks noGrp="1" noChangeArrowheads="1"/>
          </p:cNvSpPr>
          <p:nvPr>
            <p:ph idx="1"/>
          </p:nvPr>
        </p:nvSpPr>
        <p:spPr>
          <a:xfrm>
            <a:off x="609600" y="1295400"/>
            <a:ext cx="7772400" cy="5105400"/>
          </a:xfrm>
        </p:spPr>
        <p:txBody>
          <a:bodyPr>
            <a:normAutofit fontScale="92500" lnSpcReduction="10000"/>
          </a:bodyPr>
          <a:lstStyle/>
          <a:p>
            <a:pPr marL="609600" indent="-609600" fontAlgn="auto">
              <a:spcBef>
                <a:spcPts val="580"/>
              </a:spcBef>
              <a:spcAft>
                <a:spcPts val="0"/>
              </a:spcAft>
              <a:buFontTx/>
              <a:buAutoNum type="arabicParenR" startAt="3"/>
              <a:defRPr/>
            </a:pPr>
            <a:r>
              <a:rPr lang="tr-TR" sz="2800" dirty="0"/>
              <a:t>Hizmet İşletmeleri</a:t>
            </a:r>
          </a:p>
          <a:p>
            <a:pPr marL="609600" indent="-609600" fontAlgn="auto">
              <a:spcBef>
                <a:spcPts val="580"/>
              </a:spcBef>
              <a:spcAft>
                <a:spcPts val="0"/>
              </a:spcAft>
              <a:buFont typeface="Wingdings 2"/>
              <a:buChar char=""/>
              <a:defRPr/>
            </a:pPr>
            <a:r>
              <a:rPr lang="tr-TR" sz="2800" dirty="0"/>
              <a:t>Günümüzde özellikle  gelişmiş ekonomilerde  geleneksel olarak fiziksel mal esasına  dayanılarak geliştirilmiş olan pazarlamanın yetersiz kalması,</a:t>
            </a:r>
          </a:p>
          <a:p>
            <a:pPr marL="609600" indent="-609600" fontAlgn="auto">
              <a:spcBef>
                <a:spcPts val="580"/>
              </a:spcBef>
              <a:spcAft>
                <a:spcPts val="0"/>
              </a:spcAft>
              <a:buFontTx/>
              <a:buNone/>
              <a:defRPr/>
            </a:pPr>
            <a:r>
              <a:rPr lang="tr-TR" sz="2800" dirty="0"/>
              <a:t>					ve</a:t>
            </a:r>
          </a:p>
          <a:p>
            <a:pPr marL="609600" indent="-609600" fontAlgn="auto">
              <a:spcBef>
                <a:spcPts val="580"/>
              </a:spcBef>
              <a:spcAft>
                <a:spcPts val="0"/>
              </a:spcAft>
              <a:buFont typeface="Wingdings 2"/>
              <a:buChar char=""/>
              <a:defRPr/>
            </a:pPr>
            <a:r>
              <a:rPr lang="tr-TR" sz="2800" dirty="0"/>
              <a:t>Hizmetlerin pazarlanmasında  ortaya çıkan  bazı problemler  </a:t>
            </a:r>
            <a:r>
              <a:rPr lang="tr-TR" sz="2800" b="1" dirty="0"/>
              <a:t>“ hizmet pazarlaması”</a:t>
            </a:r>
            <a:r>
              <a:rPr lang="tr-TR" sz="2800" dirty="0"/>
              <a:t> olarak adlandırılan  pazarlamanın  özel  şeklinin gelişmesine yol açmıştır. </a:t>
            </a:r>
            <a:r>
              <a:rPr lang="tr-TR" sz="2800" dirty="0" smtClean="0"/>
              <a:t>Hizmet, e</a:t>
            </a:r>
            <a:r>
              <a:rPr lang="tr-TR" sz="2800" dirty="0" smtClean="0">
                <a:latin typeface="Times New Roman" pitchFamily="18" charset="0"/>
                <a:cs typeface="Times New Roman" pitchFamily="18" charset="0"/>
              </a:rPr>
              <a:t>lle tutulmayan ve kullanıldığında sahiplik ile sonuçlanmayan bir aktivite veya faydadır. Hizmet üretimi fiziksel bir ürüne bağımlı olabilir veya olmayabilir.</a:t>
            </a:r>
          </a:p>
          <a:p>
            <a:pPr marL="609600" indent="-609600" fontAlgn="auto">
              <a:spcBef>
                <a:spcPts val="580"/>
              </a:spcBef>
              <a:spcAft>
                <a:spcPts val="0"/>
              </a:spcAft>
              <a:buFont typeface="Wingdings 2"/>
              <a:buChar char=""/>
              <a:defRPr/>
            </a:pPr>
            <a:endParaRPr lang="tr-TR" sz="2800" dirty="0"/>
          </a:p>
          <a:p>
            <a:pPr marL="609600" indent="-609600" fontAlgn="auto">
              <a:spcBef>
                <a:spcPts val="580"/>
              </a:spcBef>
              <a:spcAft>
                <a:spcPts val="0"/>
              </a:spcAft>
              <a:buFontTx/>
              <a:buNone/>
              <a:defRPr/>
            </a:pPr>
            <a:endParaRPr lang="tr-TR" sz="2800" dirty="0"/>
          </a:p>
          <a:p>
            <a:pPr marL="609600" indent="-609600" fontAlgn="auto">
              <a:spcBef>
                <a:spcPts val="580"/>
              </a:spcBef>
              <a:spcAft>
                <a:spcPts val="0"/>
              </a:spcAft>
              <a:buFontTx/>
              <a:buNone/>
              <a:defRPr/>
            </a:pPr>
            <a:endParaRPr lang="tr-T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914400" y="192088"/>
            <a:ext cx="8229600" cy="1252537"/>
          </a:xfrm>
        </p:spPr>
        <p:txBody>
          <a:bodyPr rIns="45720" rtlCol="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tr-TR" sz="3200" b="1" dirty="0">
                <a:solidFill>
                  <a:schemeClr val="accent1">
                    <a:satMod val="150000"/>
                  </a:schemeClr>
                </a:solidFill>
                <a:latin typeface="Times New Roman" pitchFamily="18" charset="0"/>
                <a:cs typeface="Times New Roman" pitchFamily="18" charset="0"/>
              </a:rPr>
              <a:t>Hizmetin </a:t>
            </a:r>
            <a:r>
              <a:rPr lang="tr-TR" sz="3200" b="1" dirty="0" smtClean="0">
                <a:solidFill>
                  <a:schemeClr val="accent1">
                    <a:satMod val="150000"/>
                  </a:schemeClr>
                </a:solidFill>
                <a:latin typeface="Times New Roman" pitchFamily="18" charset="0"/>
                <a:cs typeface="Times New Roman" pitchFamily="18" charset="0"/>
              </a:rPr>
              <a:t>Özellikleri</a:t>
            </a:r>
            <a:endParaRPr lang="tr-TR" sz="3200" b="1" dirty="0">
              <a:solidFill>
                <a:schemeClr val="accent1">
                  <a:satMod val="150000"/>
                </a:schemeClr>
              </a:solidFill>
              <a:latin typeface="Times New Roman" pitchFamily="18" charset="0"/>
              <a:cs typeface="Times New Roman" pitchFamily="18" charset="0"/>
            </a:endParaRPr>
          </a:p>
        </p:txBody>
      </p:sp>
      <p:sp>
        <p:nvSpPr>
          <p:cNvPr id="21507" name="2 İçerik Yer Tutucusu"/>
          <p:cNvSpPr>
            <a:spLocks noGrp="1"/>
          </p:cNvSpPr>
          <p:nvPr>
            <p:ph idx="4294967295"/>
          </p:nvPr>
        </p:nvSpPr>
        <p:spPr>
          <a:xfrm>
            <a:off x="882650" y="1773238"/>
            <a:ext cx="8261350" cy="4900612"/>
          </a:xfrm>
        </p:spPr>
        <p:txBody>
          <a:bodyPr lIns="54864" tIns="91440">
            <a:normAutofit fontScale="92500" lnSpcReduction="20000"/>
          </a:bodyPr>
          <a:lstStyle/>
          <a:p>
            <a:r>
              <a:rPr lang="tr-TR" smtClean="0">
                <a:latin typeface="Times New Roman" pitchFamily="18" charset="0"/>
                <a:cs typeface="Times New Roman" pitchFamily="18" charset="0"/>
              </a:rPr>
              <a:t>Bölünemezler</a:t>
            </a:r>
            <a:r>
              <a:rPr lang="en-US" smtClean="0">
                <a:latin typeface="Times New Roman" pitchFamily="18" charset="0"/>
                <a:cs typeface="Times New Roman" pitchFamily="18" charset="0"/>
              </a:rPr>
              <a:t>:</a:t>
            </a:r>
            <a:r>
              <a:rPr lang="tr-TR" smtClean="0">
                <a:latin typeface="Times New Roman" pitchFamily="18" charset="0"/>
                <a:cs typeface="Times New Roman" pitchFamily="18" charset="0"/>
              </a:rPr>
              <a:t> </a:t>
            </a:r>
            <a:r>
              <a:rPr lang="en-US" smtClean="0">
                <a:latin typeface="Times New Roman" pitchFamily="18" charset="0"/>
                <a:cs typeface="Times New Roman" pitchFamily="18" charset="0"/>
              </a:rPr>
              <a:t>S</a:t>
            </a:r>
            <a:r>
              <a:rPr lang="tr-TR" smtClean="0">
                <a:latin typeface="Times New Roman" pitchFamily="18" charset="0"/>
                <a:cs typeface="Times New Roman" pitchFamily="18" charset="0"/>
              </a:rPr>
              <a:t>unucudan ayrılamaz.</a:t>
            </a:r>
            <a:r>
              <a:rPr lang="en-US" smtClean="0">
                <a:latin typeface="Times New Roman" pitchFamily="18" charset="0"/>
                <a:cs typeface="Times New Roman" pitchFamily="18" charset="0"/>
              </a:rPr>
              <a:t> K</a:t>
            </a:r>
            <a:r>
              <a:rPr lang="tr-TR" smtClean="0">
                <a:latin typeface="Times New Roman" pitchFamily="18" charset="0"/>
                <a:cs typeface="Times New Roman" pitchFamily="18" charset="0"/>
              </a:rPr>
              <a:t>ullanıcıya kadar ortaya çıkmazlar. Üretim ve kullanım aynı anda gerçekleşir.</a:t>
            </a:r>
          </a:p>
          <a:p>
            <a:r>
              <a:rPr lang="tr-TR" smtClean="0">
                <a:latin typeface="Times New Roman" pitchFamily="18" charset="0"/>
                <a:cs typeface="Times New Roman" pitchFamily="18" charset="0"/>
              </a:rPr>
              <a:t>Heterojendir</a:t>
            </a:r>
            <a:r>
              <a:rPr lang="en-US" smtClean="0">
                <a:latin typeface="Times New Roman" pitchFamily="18" charset="0"/>
                <a:cs typeface="Times New Roman" pitchFamily="18" charset="0"/>
              </a:rPr>
              <a:t>:</a:t>
            </a:r>
            <a:r>
              <a:rPr lang="tr-TR" smtClean="0">
                <a:latin typeface="Times New Roman" pitchFamily="18" charset="0"/>
                <a:cs typeface="Times New Roman" pitchFamily="18" charset="0"/>
              </a:rPr>
              <a:t> </a:t>
            </a:r>
            <a:r>
              <a:rPr lang="en-US" smtClean="0">
                <a:latin typeface="Times New Roman" pitchFamily="18" charset="0"/>
                <a:cs typeface="Times New Roman" pitchFamily="18" charset="0"/>
              </a:rPr>
              <a:t>H</a:t>
            </a:r>
            <a:r>
              <a:rPr lang="tr-TR" smtClean="0">
                <a:latin typeface="Times New Roman" pitchFamily="18" charset="0"/>
                <a:cs typeface="Times New Roman" pitchFamily="18" charset="0"/>
              </a:rPr>
              <a:t>er bir hizmet kullanıcıya özel olduğu için farklılık kaçınılmazdır. Bu hizmetlerde kaliteyi devam ettirmenin üretimden daha güç olduğu anlamına gelir.</a:t>
            </a:r>
          </a:p>
          <a:p>
            <a:r>
              <a:rPr lang="tr-TR" smtClean="0">
                <a:latin typeface="Times New Roman" pitchFamily="18" charset="0"/>
                <a:cs typeface="Times New Roman" pitchFamily="18" charset="0"/>
              </a:rPr>
              <a:t>Hemen </a:t>
            </a:r>
            <a:r>
              <a:rPr lang="tr-TR" sz="2800" smtClean="0">
                <a:latin typeface="Times New Roman" pitchFamily="18" charset="0"/>
                <a:cs typeface="Times New Roman" pitchFamily="18" charset="0"/>
              </a:rPr>
              <a:t>tüketilirler</a:t>
            </a:r>
            <a:r>
              <a:rPr lang="en-US" sz="2800" smtClean="0">
                <a:latin typeface="Times New Roman" pitchFamily="18" charset="0"/>
                <a:cs typeface="Times New Roman" pitchFamily="18" charset="0"/>
              </a:rPr>
              <a:t>:</a:t>
            </a:r>
            <a:r>
              <a:rPr lang="tr-TR" smtClean="0">
                <a:latin typeface="Times New Roman" pitchFamily="18" charset="0"/>
                <a:cs typeface="Times New Roman" pitchFamily="18" charset="0"/>
              </a:rPr>
              <a:t> </a:t>
            </a:r>
            <a:r>
              <a:rPr lang="en-US" smtClean="0">
                <a:latin typeface="Times New Roman" pitchFamily="18" charset="0"/>
                <a:cs typeface="Times New Roman" pitchFamily="18" charset="0"/>
              </a:rPr>
              <a:t>D</a:t>
            </a:r>
            <a:r>
              <a:rPr lang="tr-TR" smtClean="0">
                <a:latin typeface="Times New Roman" pitchFamily="18" charset="0"/>
                <a:cs typeface="Times New Roman" pitchFamily="18" charset="0"/>
              </a:rPr>
              <a:t>epolanamazlar.</a:t>
            </a:r>
          </a:p>
          <a:p>
            <a:r>
              <a:rPr lang="tr-TR" smtClean="0">
                <a:latin typeface="Times New Roman" pitchFamily="18" charset="0"/>
                <a:cs typeface="Times New Roman" pitchFamily="18" charset="0"/>
              </a:rPr>
              <a:t>Sahiplik yoktur</a:t>
            </a:r>
            <a:r>
              <a:rPr lang="en-US" smtClean="0">
                <a:latin typeface="Times New Roman" pitchFamily="18" charset="0"/>
                <a:cs typeface="Times New Roman" pitchFamily="18" charset="0"/>
              </a:rPr>
              <a:t>:</a:t>
            </a:r>
            <a:r>
              <a:rPr lang="tr-TR" smtClean="0">
                <a:latin typeface="Times New Roman" pitchFamily="18" charset="0"/>
                <a:cs typeface="Times New Roman" pitchFamily="18" charset="0"/>
              </a:rPr>
              <a:t> </a:t>
            </a:r>
            <a:r>
              <a:rPr lang="en-US" smtClean="0">
                <a:latin typeface="Times New Roman" pitchFamily="18" charset="0"/>
                <a:cs typeface="Times New Roman" pitchFamily="18" charset="0"/>
              </a:rPr>
              <a:t>M</a:t>
            </a:r>
            <a:r>
              <a:rPr lang="tr-TR" smtClean="0">
                <a:latin typeface="Times New Roman" pitchFamily="18" charset="0"/>
                <a:cs typeface="Times New Roman" pitchFamily="18" charset="0"/>
              </a:rPr>
              <a:t>ülkiyet, hizmet sunucudan kullanıcıya devredilemez. </a:t>
            </a:r>
          </a:p>
          <a:p>
            <a:r>
              <a:rPr lang="tr-TR" sz="2800" smtClean="0">
                <a:latin typeface="Times New Roman" pitchFamily="18" charset="0"/>
                <a:cs typeface="Times New Roman" pitchFamily="18" charset="0"/>
              </a:rPr>
              <a:t>Elle tutulamazlar</a:t>
            </a:r>
            <a:r>
              <a:rPr lang="en-US" sz="2800" smtClean="0">
                <a:latin typeface="Times New Roman" pitchFamily="18" charset="0"/>
                <a:cs typeface="Times New Roman" pitchFamily="18" charset="0"/>
              </a:rPr>
              <a:t>:</a:t>
            </a:r>
            <a:r>
              <a:rPr lang="tr-TR" sz="2800" smtClean="0">
                <a:latin typeface="Times New Roman" pitchFamily="18" charset="0"/>
                <a:cs typeface="Times New Roman" pitchFamily="18" charset="0"/>
              </a:rPr>
              <a:t> </a:t>
            </a:r>
            <a:r>
              <a:rPr lang="en-US" sz="2800" smtClean="0">
                <a:latin typeface="Times New Roman" pitchFamily="18" charset="0"/>
                <a:cs typeface="Times New Roman" pitchFamily="18" charset="0"/>
              </a:rPr>
              <a:t>F</a:t>
            </a:r>
            <a:r>
              <a:rPr lang="tr-TR" sz="2800" smtClean="0">
                <a:latin typeface="Times New Roman" pitchFamily="18" charset="0"/>
                <a:cs typeface="Times New Roman" pitchFamily="18" charset="0"/>
              </a:rPr>
              <a:t>iziksel bir varlık değildirler.</a:t>
            </a:r>
            <a:endParaRPr lang="tr-TR" smtClean="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idx="4294967295"/>
          </p:nvPr>
        </p:nvSpPr>
        <p:spPr>
          <a:xfrm>
            <a:off x="0" y="155575"/>
            <a:ext cx="8229600" cy="1252538"/>
          </a:xfrm>
        </p:spPr>
        <p:txBody>
          <a:bodyPr rIns="45720" rtlCol="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tr-TR" sz="3200" b="1" dirty="0">
                <a:solidFill>
                  <a:schemeClr val="accent1">
                    <a:satMod val="150000"/>
                  </a:schemeClr>
                </a:solidFill>
                <a:latin typeface="Times New Roman" pitchFamily="18" charset="0"/>
                <a:cs typeface="Times New Roman" pitchFamily="18" charset="0"/>
              </a:rPr>
              <a:t>Hizmet </a:t>
            </a:r>
            <a:r>
              <a:rPr lang="tr-TR" sz="3200" b="1" dirty="0" smtClean="0">
                <a:solidFill>
                  <a:schemeClr val="accent1">
                    <a:satMod val="150000"/>
                  </a:schemeClr>
                </a:solidFill>
                <a:latin typeface="Times New Roman" pitchFamily="18" charset="0"/>
                <a:cs typeface="Times New Roman" pitchFamily="18" charset="0"/>
              </a:rPr>
              <a:t>Üretiminin </a:t>
            </a:r>
            <a:r>
              <a:rPr lang="tr-TR" sz="3200" b="1" dirty="0">
                <a:solidFill>
                  <a:schemeClr val="accent1">
                    <a:satMod val="150000"/>
                  </a:schemeClr>
                </a:solidFill>
                <a:latin typeface="Times New Roman" pitchFamily="18" charset="0"/>
                <a:cs typeface="Times New Roman" pitchFamily="18" charset="0"/>
              </a:rPr>
              <a:t>Ö</a:t>
            </a:r>
            <a:r>
              <a:rPr lang="tr-TR" sz="3200" b="1" dirty="0" smtClean="0">
                <a:solidFill>
                  <a:schemeClr val="accent1">
                    <a:satMod val="150000"/>
                  </a:schemeClr>
                </a:solidFill>
                <a:latin typeface="Times New Roman" pitchFamily="18" charset="0"/>
                <a:cs typeface="Times New Roman" pitchFamily="18" charset="0"/>
              </a:rPr>
              <a:t>zellikli </a:t>
            </a:r>
            <a:r>
              <a:rPr lang="tr-TR" sz="3200" b="1" dirty="0">
                <a:solidFill>
                  <a:schemeClr val="accent1">
                    <a:satMod val="150000"/>
                  </a:schemeClr>
                </a:solidFill>
                <a:latin typeface="Times New Roman" pitchFamily="18" charset="0"/>
                <a:cs typeface="Times New Roman" pitchFamily="18" charset="0"/>
              </a:rPr>
              <a:t>Y</a:t>
            </a:r>
            <a:r>
              <a:rPr lang="tr-TR" sz="3200" b="1" dirty="0" smtClean="0">
                <a:solidFill>
                  <a:schemeClr val="accent1">
                    <a:satMod val="150000"/>
                  </a:schemeClr>
                </a:solidFill>
                <a:latin typeface="Times New Roman" pitchFamily="18" charset="0"/>
                <a:cs typeface="Times New Roman" pitchFamily="18" charset="0"/>
              </a:rPr>
              <a:t>önleri</a:t>
            </a:r>
            <a:endParaRPr lang="tr-TR" sz="3200" b="1" dirty="0">
              <a:solidFill>
                <a:schemeClr val="accent1">
                  <a:satMod val="150000"/>
                </a:schemeClr>
              </a:solidFill>
              <a:latin typeface="Times New Roman" pitchFamily="18" charset="0"/>
              <a:cs typeface="Times New Roman" pitchFamily="18" charset="0"/>
            </a:endParaRPr>
          </a:p>
        </p:txBody>
      </p:sp>
      <p:sp>
        <p:nvSpPr>
          <p:cNvPr id="22531" name="3 İçerik Yer Tutucusu"/>
          <p:cNvSpPr>
            <a:spLocks noGrp="1"/>
          </p:cNvSpPr>
          <p:nvPr>
            <p:ph idx="4294967295"/>
          </p:nvPr>
        </p:nvSpPr>
        <p:spPr>
          <a:xfrm>
            <a:off x="0" y="1600200"/>
            <a:ext cx="8229600" cy="4525963"/>
          </a:xfrm>
        </p:spPr>
        <p:txBody>
          <a:bodyPr lIns="54864" tIns="91440"/>
          <a:lstStyle/>
          <a:p>
            <a:r>
              <a:rPr lang="tr-TR" smtClean="0">
                <a:latin typeface="Times New Roman" pitchFamily="18" charset="0"/>
                <a:cs typeface="Times New Roman" pitchFamily="18" charset="0"/>
              </a:rPr>
              <a:t>Hizmet etkili bir şekilde sergilenemez(</a:t>
            </a:r>
            <a:r>
              <a:rPr lang="en-US" smtClean="0">
                <a:latin typeface="Times New Roman" pitchFamily="18" charset="0"/>
                <a:cs typeface="Times New Roman" pitchFamily="18" charset="0"/>
              </a:rPr>
              <a:t>K</a:t>
            </a:r>
            <a:r>
              <a:rPr lang="tr-TR" smtClean="0">
                <a:latin typeface="Times New Roman" pitchFamily="18" charset="0"/>
                <a:cs typeface="Times New Roman" pitchFamily="18" charset="0"/>
              </a:rPr>
              <a:t>ullanılmadan önce sunulması olası değildir).</a:t>
            </a:r>
          </a:p>
          <a:p>
            <a:r>
              <a:rPr lang="tr-TR" smtClean="0">
                <a:latin typeface="Times New Roman" pitchFamily="18" charset="0"/>
                <a:cs typeface="Times New Roman" pitchFamily="18" charset="0"/>
              </a:rPr>
              <a:t>Doğrudan temas gereklidir.</a:t>
            </a:r>
          </a:p>
          <a:p>
            <a:r>
              <a:rPr lang="tr-TR" smtClean="0">
                <a:latin typeface="Times New Roman" pitchFamily="18" charset="0"/>
                <a:cs typeface="Times New Roman" pitchFamily="18" charset="0"/>
              </a:rPr>
              <a:t>Satış, hizmetin önemli ve son aşamasıdır.</a:t>
            </a:r>
          </a:p>
          <a:p>
            <a:r>
              <a:rPr lang="tr-TR" smtClean="0">
                <a:latin typeface="Times New Roman" pitchFamily="18" charset="0"/>
                <a:cs typeface="Times New Roman" pitchFamily="18" charset="0"/>
              </a:rPr>
              <a:t>Hizmet kalitesinin çoğu yönünü ölçmek zordur.</a:t>
            </a:r>
          </a:p>
          <a:p>
            <a:r>
              <a:rPr lang="tr-TR" smtClean="0">
                <a:latin typeface="Times New Roman" pitchFamily="18" charset="0"/>
                <a:cs typeface="Times New Roman" pitchFamily="18" charset="0"/>
              </a:rPr>
              <a:t>Hizmetleri otomatikleştirmek zordur.</a:t>
            </a:r>
            <a:endParaRPr lang="tr-T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idx="4294967295"/>
          </p:nvPr>
        </p:nvSpPr>
        <p:spPr>
          <a:xfrm>
            <a:off x="0" y="155575"/>
            <a:ext cx="8229600" cy="1252538"/>
          </a:xfrm>
        </p:spPr>
        <p:txBody>
          <a:bodyPr rIns="45720" rtlCol="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tr-TR" sz="3200" b="1" dirty="0">
                <a:solidFill>
                  <a:schemeClr val="accent1">
                    <a:satMod val="150000"/>
                  </a:schemeClr>
                </a:solidFill>
                <a:latin typeface="Times New Roman" pitchFamily="18" charset="0"/>
                <a:cs typeface="Times New Roman" pitchFamily="18" charset="0"/>
              </a:rPr>
              <a:t>Çekirdek </a:t>
            </a:r>
            <a:r>
              <a:rPr lang="tr-TR" sz="3200" b="1" dirty="0" smtClean="0">
                <a:solidFill>
                  <a:schemeClr val="accent1">
                    <a:satMod val="150000"/>
                  </a:schemeClr>
                </a:solidFill>
                <a:latin typeface="Times New Roman" pitchFamily="18" charset="0"/>
                <a:cs typeface="Times New Roman" pitchFamily="18" charset="0"/>
              </a:rPr>
              <a:t>Ürün (Hizmet</a:t>
            </a:r>
            <a:r>
              <a:rPr lang="tr-TR" sz="3200" b="1" dirty="0">
                <a:solidFill>
                  <a:schemeClr val="accent1">
                    <a:satMod val="150000"/>
                  </a:schemeClr>
                </a:solidFill>
                <a:latin typeface="Times New Roman" pitchFamily="18" charset="0"/>
                <a:cs typeface="Times New Roman" pitchFamily="18" charset="0"/>
              </a:rPr>
              <a:t>)</a:t>
            </a:r>
          </a:p>
        </p:txBody>
      </p:sp>
      <p:sp>
        <p:nvSpPr>
          <p:cNvPr id="23555" name="3 İçerik Yer Tutucusu"/>
          <p:cNvSpPr>
            <a:spLocks noGrp="1"/>
          </p:cNvSpPr>
          <p:nvPr>
            <p:ph idx="4294967295"/>
          </p:nvPr>
        </p:nvSpPr>
        <p:spPr>
          <a:xfrm>
            <a:off x="0" y="1600200"/>
            <a:ext cx="8229600" cy="4525963"/>
          </a:xfrm>
        </p:spPr>
        <p:txBody>
          <a:bodyPr lIns="54864" tIns="91440">
            <a:normAutofit fontScale="92500" lnSpcReduction="10000"/>
          </a:bodyPr>
          <a:lstStyle/>
          <a:p>
            <a:r>
              <a:rPr lang="tr-TR" smtClean="0">
                <a:latin typeface="Times New Roman" pitchFamily="18" charset="0"/>
                <a:cs typeface="Times New Roman" pitchFamily="18" charset="0"/>
              </a:rPr>
              <a:t>Ürünün ortaya çıkardığı temel faydadır.</a:t>
            </a:r>
          </a:p>
          <a:p>
            <a:r>
              <a:rPr lang="tr-TR" smtClean="0">
                <a:latin typeface="Times New Roman" pitchFamily="18" charset="0"/>
                <a:cs typeface="Times New Roman" pitchFamily="18" charset="0"/>
              </a:rPr>
              <a:t>Sigorta/güvenlik huzur sağlar.</a:t>
            </a:r>
          </a:p>
          <a:p>
            <a:r>
              <a:rPr lang="tr-TR" smtClean="0">
                <a:latin typeface="Times New Roman" pitchFamily="18" charset="0"/>
                <a:cs typeface="Times New Roman" pitchFamily="18" charset="0"/>
              </a:rPr>
              <a:t>Hastane bir sağlıklı ve dolayısıyla mutlu bir yaşam vaadeder.</a:t>
            </a:r>
          </a:p>
          <a:p>
            <a:r>
              <a:rPr lang="en-US" smtClean="0">
                <a:latin typeface="Times New Roman" pitchFamily="18" charset="0"/>
                <a:cs typeface="Times New Roman" pitchFamily="18" charset="0"/>
              </a:rPr>
              <a:t>K</a:t>
            </a:r>
            <a:r>
              <a:rPr lang="tr-TR" smtClean="0">
                <a:latin typeface="Times New Roman" pitchFamily="18" charset="0"/>
                <a:cs typeface="Times New Roman" pitchFamily="18" charset="0"/>
              </a:rPr>
              <a:t>uaför, insanların güzel görünme ve iyi hissetmelerine yardımcı olarak temel fayda sağlar.</a:t>
            </a:r>
          </a:p>
          <a:p>
            <a:r>
              <a:rPr lang="tr-TR" smtClean="0">
                <a:latin typeface="Times New Roman" pitchFamily="18" charset="0"/>
                <a:cs typeface="Times New Roman" pitchFamily="18" charset="0"/>
              </a:rPr>
              <a:t>Futbol takımları bize eğlence sunar.</a:t>
            </a:r>
          </a:p>
          <a:p>
            <a:r>
              <a:rPr lang="tr-TR" smtClean="0">
                <a:latin typeface="Times New Roman" pitchFamily="18" charset="0"/>
                <a:cs typeface="Times New Roman" pitchFamily="18" charset="0"/>
              </a:rPr>
              <a:t>Bir araba tamircisi bize güvenli bir yolculuk sağlar.</a:t>
            </a:r>
          </a:p>
          <a:p>
            <a:endParaRPr lang="tr-TR" smtClean="0">
              <a:latin typeface="Times New Roman" pitchFamily="18" charset="0"/>
              <a:cs typeface="Times New Roman" pitchFamily="18" charset="0"/>
            </a:endParaRPr>
          </a:p>
          <a:p>
            <a:endParaRPr lang="tr-TR"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tr-TR" sz="3200" b="1" smtClean="0">
                <a:solidFill>
                  <a:srgbClr val="FF0000"/>
                </a:solidFill>
              </a:rPr>
              <a:t>Hizmetlerin Karekteristik Özellikleri</a:t>
            </a:r>
          </a:p>
        </p:txBody>
      </p:sp>
      <p:graphicFrame>
        <p:nvGraphicFramePr>
          <p:cNvPr id="152579" name="Group 3"/>
          <p:cNvGraphicFramePr>
            <a:graphicFrameLocks noGrp="1"/>
          </p:cNvGraphicFramePr>
          <p:nvPr>
            <p:ph type="tbl" idx="1"/>
          </p:nvPr>
        </p:nvGraphicFramePr>
        <p:xfrm>
          <a:off x="684213" y="1916113"/>
          <a:ext cx="7427912" cy="3673475"/>
        </p:xfrm>
        <a:graphic>
          <a:graphicData uri="http://schemas.openxmlformats.org/drawingml/2006/table">
            <a:tbl>
              <a:tblPr/>
              <a:tblGrid>
                <a:gridCol w="3754437"/>
                <a:gridCol w="3673475"/>
              </a:tblGrid>
              <a:tr h="1762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rPr>
                        <a:t>1.Soyutluluk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Times New Roman" pitchFamily="18" charset="0"/>
                        </a:rPr>
                        <a:t>Hizmetler görülemez</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Times New Roman" pitchFamily="18" charset="0"/>
                        </a:rPr>
                        <a:t>dokunulamaz,tadılamazlar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rPr>
                        <a:t>2.Ayrılmazlık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Times New Roman" pitchFamily="18" charset="0"/>
                        </a:rPr>
                        <a:t>Hizmetler Hizmeti verenden ayrılamaz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1911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rPr>
                        <a:t>3.Değişkenlik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Times New Roman" pitchFamily="18" charset="0"/>
                        </a:rPr>
                        <a:t>Hizmetin Kalitesionu kimin nerede,ne zaman,nasıl verdiğine bağlı olarak değişir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Times New Roman" pitchFamily="18" charset="0"/>
                        </a:rPr>
                        <a:t>4.Dayanıksızlık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Times New Roman" pitchFamily="18" charset="0"/>
                        </a:rPr>
                        <a:t>Hizmetler depo edilemezler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28686" name="Text Box 14"/>
          <p:cNvSpPr txBox="1">
            <a:spLocks noChangeArrowheads="1"/>
          </p:cNvSpPr>
          <p:nvPr/>
        </p:nvSpPr>
        <p:spPr bwMode="auto">
          <a:xfrm>
            <a:off x="611188" y="5661025"/>
            <a:ext cx="7489825" cy="366713"/>
          </a:xfrm>
          <a:prstGeom prst="rect">
            <a:avLst/>
          </a:prstGeom>
          <a:noFill/>
          <a:ln w="9525">
            <a:noFill/>
            <a:miter lim="800000"/>
            <a:headEnd/>
            <a:tailEnd/>
          </a:ln>
        </p:spPr>
        <p:txBody>
          <a:bodyPr>
            <a:spAutoFit/>
          </a:bodyPr>
          <a:lstStyle/>
          <a:p>
            <a:pPr>
              <a:spcBef>
                <a:spcPct val="50000"/>
              </a:spcBef>
            </a:pPr>
            <a:r>
              <a:rPr lang="tr-TR"/>
              <a:t>Kaynak: Armstrong and Kotler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tr-TR" smtClean="0"/>
              <a:t>Ulusal İşletmeler</a:t>
            </a:r>
          </a:p>
        </p:txBody>
      </p:sp>
      <p:sp>
        <p:nvSpPr>
          <p:cNvPr id="45059" name="Rectangle 3"/>
          <p:cNvSpPr>
            <a:spLocks noGrp="1" noChangeArrowheads="1"/>
          </p:cNvSpPr>
          <p:nvPr>
            <p:ph idx="1"/>
          </p:nvPr>
        </p:nvSpPr>
        <p:spPr/>
        <p:txBody>
          <a:bodyPr/>
          <a:lstStyle/>
          <a:p>
            <a:pPr>
              <a:buFont typeface="Wingdings" pitchFamily="2" charset="2"/>
              <a:buNone/>
            </a:pPr>
            <a:r>
              <a:rPr lang="tr-TR" smtClean="0"/>
              <a:t> İnsanların ihtiyaç ve isteklerini karşılayacak olan mal ve hizmetleri iç pazara yönelik olarak üreten ekonomik birimlerdir. </a:t>
            </a:r>
          </a:p>
          <a:p>
            <a:pPr>
              <a:buFont typeface="Wingdings" pitchFamily="2" charset="2"/>
              <a:buNone/>
            </a:pPr>
            <a:endParaRPr lang="tr-TR" smtClean="0"/>
          </a:p>
          <a:p>
            <a:pPr>
              <a:buFont typeface="Wingdings" pitchFamily="2" charset="2"/>
              <a:buNone/>
            </a:pPr>
            <a:r>
              <a:rPr lang="tr-TR" smtClean="0"/>
              <a:t>  Ülke sınırları içinde kurulmuş, sermaye ve yönetim bakımından bağımsız özel veya kamu işletmeleridir. </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idx="4294967295"/>
          </p:nvPr>
        </p:nvSpPr>
        <p:spPr>
          <a:xfrm>
            <a:off x="0" y="155575"/>
            <a:ext cx="8229600" cy="1252538"/>
          </a:xfrm>
        </p:spPr>
        <p:txBody>
          <a:bodyPr rIns="45720" rtlCol="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tr-TR" sz="3200" b="1" dirty="0">
                <a:solidFill>
                  <a:schemeClr val="accent1">
                    <a:satMod val="150000"/>
                  </a:schemeClr>
                </a:solidFill>
                <a:latin typeface="Times New Roman" pitchFamily="18" charset="0"/>
                <a:cs typeface="Times New Roman" pitchFamily="18" charset="0"/>
              </a:rPr>
              <a:t>Hizmet </a:t>
            </a:r>
            <a:r>
              <a:rPr lang="tr-TR" sz="3200" b="1" dirty="0" smtClean="0">
                <a:solidFill>
                  <a:schemeClr val="accent1">
                    <a:satMod val="150000"/>
                  </a:schemeClr>
                </a:solidFill>
                <a:latin typeface="Times New Roman" pitchFamily="18" charset="0"/>
                <a:cs typeface="Times New Roman" pitchFamily="18" charset="0"/>
              </a:rPr>
              <a:t>ve </a:t>
            </a:r>
            <a:r>
              <a:rPr lang="tr-TR" sz="3200" b="1" dirty="0">
                <a:solidFill>
                  <a:schemeClr val="accent1">
                    <a:satMod val="150000"/>
                  </a:schemeClr>
                </a:solidFill>
                <a:latin typeface="Times New Roman" pitchFamily="18" charset="0"/>
                <a:cs typeface="Times New Roman" pitchFamily="18" charset="0"/>
              </a:rPr>
              <a:t>F</a:t>
            </a:r>
            <a:r>
              <a:rPr lang="tr-TR" sz="3200" b="1" dirty="0" smtClean="0">
                <a:solidFill>
                  <a:schemeClr val="accent1">
                    <a:satMod val="150000"/>
                  </a:schemeClr>
                </a:solidFill>
                <a:latin typeface="Times New Roman" pitchFamily="18" charset="0"/>
                <a:cs typeface="Times New Roman" pitchFamily="18" charset="0"/>
              </a:rPr>
              <a:t>iziksel </a:t>
            </a:r>
            <a:r>
              <a:rPr lang="tr-TR" sz="3200" b="1" dirty="0">
                <a:solidFill>
                  <a:schemeClr val="accent1">
                    <a:satMod val="150000"/>
                  </a:schemeClr>
                </a:solidFill>
                <a:latin typeface="Times New Roman" pitchFamily="18" charset="0"/>
                <a:cs typeface="Times New Roman" pitchFamily="18" charset="0"/>
              </a:rPr>
              <a:t>Ü</a:t>
            </a:r>
            <a:r>
              <a:rPr lang="tr-TR" sz="3200" b="1" dirty="0" smtClean="0">
                <a:solidFill>
                  <a:schemeClr val="accent1">
                    <a:satMod val="150000"/>
                  </a:schemeClr>
                </a:solidFill>
                <a:latin typeface="Times New Roman" pitchFamily="18" charset="0"/>
                <a:cs typeface="Times New Roman" pitchFamily="18" charset="0"/>
              </a:rPr>
              <a:t>rün</a:t>
            </a:r>
            <a:endParaRPr lang="tr-TR" sz="3200" b="1" dirty="0">
              <a:solidFill>
                <a:schemeClr val="accent1">
                  <a:satMod val="150000"/>
                </a:schemeClr>
              </a:solidFill>
              <a:latin typeface="Times New Roman" pitchFamily="18" charset="0"/>
              <a:cs typeface="Times New Roman" pitchFamily="18" charset="0"/>
            </a:endParaRPr>
          </a:p>
        </p:txBody>
      </p:sp>
      <p:graphicFrame>
        <p:nvGraphicFramePr>
          <p:cNvPr id="21547" name="Group 43"/>
          <p:cNvGraphicFramePr>
            <a:graphicFrameLocks noGrp="1"/>
          </p:cNvGraphicFramePr>
          <p:nvPr>
            <p:ph idx="4294967295"/>
          </p:nvPr>
        </p:nvGraphicFramePr>
        <p:xfrm>
          <a:off x="914400" y="1196975"/>
          <a:ext cx="8229600" cy="3785616"/>
        </p:xfrm>
        <a:graphic>
          <a:graphicData uri="http://schemas.openxmlformats.org/drawingml/2006/table">
            <a:tbl>
              <a:tblPr/>
              <a:tblGrid>
                <a:gridCol w="2743200"/>
                <a:gridCol w="2743200"/>
                <a:gridCol w="2743200"/>
              </a:tblGrid>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endParaRPr kumimoji="0" lang="en-US" sz="2400" b="1" i="0" u="none" strike="noStrike" cap="none" normalizeH="0" baseline="0" smtClean="0">
                        <a:ln>
                          <a:noFill/>
                        </a:ln>
                        <a:solidFill>
                          <a:srgbClr val="FFFF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1" i="0" u="none" strike="noStrike" cap="none" normalizeH="0" baseline="0" smtClean="0">
                          <a:ln>
                            <a:noFill/>
                          </a:ln>
                          <a:solidFill>
                            <a:srgbClr val="FFFFFF"/>
                          </a:solidFill>
                          <a:effectLst/>
                          <a:latin typeface="Times New Roman" pitchFamily="18" charset="0"/>
                          <a:cs typeface="Times New Roman" pitchFamily="18" charset="0"/>
                        </a:rPr>
                        <a:t>Fiziksel ürün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1" i="0" u="none" strike="noStrike" cap="none" normalizeH="0" baseline="0" smtClean="0">
                          <a:ln>
                            <a:noFill/>
                          </a:ln>
                          <a:solidFill>
                            <a:srgbClr val="FFFFFF"/>
                          </a:solidFill>
                          <a:effectLst/>
                          <a:latin typeface="Times New Roman" pitchFamily="18" charset="0"/>
                          <a:cs typeface="Times New Roman" pitchFamily="18" charset="0"/>
                        </a:rPr>
                        <a:t>Hizmet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Çıktı</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Elle tutulur</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Elle tutulmaz</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r>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Müşteri ile etkileşim</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Düşük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Yüksek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r>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Emek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Düşük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en-US" sz="2400" b="0" i="0" u="none" strike="noStrike" cap="none" normalizeH="0" baseline="0" smtClean="0">
                          <a:ln>
                            <a:noFill/>
                          </a:ln>
                          <a:solidFill>
                            <a:srgbClr val="000000"/>
                          </a:solidFill>
                          <a:effectLst/>
                          <a:latin typeface="Times New Roman" pitchFamily="18" charset="0"/>
                          <a:cs typeface="Times New Roman" pitchFamily="18" charset="0"/>
                        </a:rPr>
                        <a:t>Y</a:t>
                      </a: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üksek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r>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Girdi standardı</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en-US" sz="2400" b="0" i="0" u="none" strike="noStrike" cap="none" normalizeH="0" baseline="0" smtClean="0">
                          <a:ln>
                            <a:noFill/>
                          </a:ln>
                          <a:solidFill>
                            <a:srgbClr val="000000"/>
                          </a:solidFill>
                          <a:effectLst/>
                          <a:latin typeface="Times New Roman" pitchFamily="18" charset="0"/>
                          <a:cs typeface="Times New Roman" pitchFamily="18" charset="0"/>
                        </a:rPr>
                        <a:t>Y</a:t>
                      </a: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üksek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Düşük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r>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Çıktı standardı</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en-US" sz="2400" b="0" i="0" u="none" strike="noStrike" cap="none" normalizeH="0" baseline="0" smtClean="0">
                          <a:ln>
                            <a:noFill/>
                          </a:ln>
                          <a:solidFill>
                            <a:srgbClr val="000000"/>
                          </a:solidFill>
                          <a:effectLst/>
                          <a:latin typeface="Times New Roman" pitchFamily="18" charset="0"/>
                          <a:cs typeface="Times New Roman" pitchFamily="18" charset="0"/>
                        </a:rPr>
                        <a:t>Y</a:t>
                      </a: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üksek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Düşük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r>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Verimlilik ölçümü</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en-US" sz="2400" b="0" i="0" u="none" strike="noStrike" cap="none" normalizeH="0" baseline="0" smtClean="0">
                          <a:ln>
                            <a:noFill/>
                          </a:ln>
                          <a:solidFill>
                            <a:srgbClr val="000000"/>
                          </a:solidFill>
                          <a:effectLst/>
                          <a:latin typeface="Times New Roman" pitchFamily="18" charset="0"/>
                          <a:cs typeface="Times New Roman" pitchFamily="18" charset="0"/>
                        </a:rPr>
                        <a:t>K</a:t>
                      </a: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olay</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Zor</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1E7"/>
                    </a:solidFill>
                  </a:tcPr>
                </a:tc>
              </a:tr>
              <a:tr h="371475">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Kalite problemlerini çözme İmkanı</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en-US" sz="2400" b="0" i="0" u="none" strike="noStrike" cap="none" normalizeH="0" baseline="0" smtClean="0">
                          <a:ln>
                            <a:noFill/>
                          </a:ln>
                          <a:solidFill>
                            <a:srgbClr val="000000"/>
                          </a:solidFill>
                          <a:effectLst/>
                          <a:latin typeface="Times New Roman" pitchFamily="18" charset="0"/>
                          <a:cs typeface="Times New Roman" pitchFamily="18" charset="0"/>
                        </a:rPr>
                        <a:t>Y</a:t>
                      </a: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üksek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c>
                  <a:txBody>
                    <a:bodyPr/>
                    <a:lstStyle/>
                    <a:p>
                      <a:pPr marL="0" marR="0" lvl="0" indent="0" algn="just" defTabSz="914400" rtl="0" eaLnBrk="1" fontAlgn="base" latinLnBrk="0" hangingPunct="1">
                        <a:lnSpc>
                          <a:spcPct val="115000"/>
                        </a:lnSpc>
                        <a:spcBef>
                          <a:spcPct val="20000"/>
                        </a:spcBef>
                        <a:spcAft>
                          <a:spcPct val="0"/>
                        </a:spcAft>
                        <a:buClrTx/>
                        <a:buSzTx/>
                        <a:buFontTx/>
                        <a:buNone/>
                        <a:tabLst/>
                      </a:pPr>
                      <a:r>
                        <a:rPr kumimoji="0" lang="tr-TR" sz="2400" b="0" i="0" u="none" strike="noStrike" cap="none" normalizeH="0" baseline="0" smtClean="0">
                          <a:ln>
                            <a:noFill/>
                          </a:ln>
                          <a:solidFill>
                            <a:srgbClr val="000000"/>
                          </a:solidFill>
                          <a:effectLst/>
                          <a:latin typeface="Times New Roman" pitchFamily="18" charset="0"/>
                          <a:cs typeface="Times New Roman" pitchFamily="18" charset="0"/>
                        </a:rPr>
                        <a:t>Düşük</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3CB"/>
                    </a:solid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idx="4294967295"/>
          </p:nvPr>
        </p:nvSpPr>
        <p:spPr>
          <a:xfrm>
            <a:off x="0" y="268288"/>
            <a:ext cx="8229600" cy="1252537"/>
          </a:xfrm>
        </p:spPr>
        <p:txBody>
          <a:bodyPr rIns="45720" rtlCol="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tr-TR" sz="3200" b="1" dirty="0">
                <a:solidFill>
                  <a:schemeClr val="accent1">
                    <a:satMod val="150000"/>
                  </a:schemeClr>
                </a:solidFill>
                <a:latin typeface="Times New Roman" pitchFamily="18" charset="0"/>
                <a:cs typeface="Times New Roman" pitchFamily="18" charset="0"/>
              </a:rPr>
              <a:t>Hizmet </a:t>
            </a:r>
            <a:r>
              <a:rPr lang="tr-TR" sz="3200" b="1" dirty="0" smtClean="0">
                <a:solidFill>
                  <a:schemeClr val="accent1">
                    <a:satMod val="150000"/>
                  </a:schemeClr>
                </a:solidFill>
                <a:latin typeface="Times New Roman" pitchFamily="18" charset="0"/>
                <a:cs typeface="Times New Roman" pitchFamily="18" charset="0"/>
              </a:rPr>
              <a:t>Pazarlama </a:t>
            </a:r>
            <a:r>
              <a:rPr lang="tr-TR" sz="3200" b="1" dirty="0">
                <a:solidFill>
                  <a:schemeClr val="accent1">
                    <a:satMod val="150000"/>
                  </a:schemeClr>
                </a:solidFill>
                <a:latin typeface="Times New Roman" pitchFamily="18" charset="0"/>
                <a:cs typeface="Times New Roman" pitchFamily="18" charset="0"/>
              </a:rPr>
              <a:t>K</a:t>
            </a:r>
            <a:r>
              <a:rPr lang="tr-TR" sz="3200" b="1" dirty="0" smtClean="0">
                <a:solidFill>
                  <a:schemeClr val="accent1">
                    <a:satMod val="150000"/>
                  </a:schemeClr>
                </a:solidFill>
                <a:latin typeface="Times New Roman" pitchFamily="18" charset="0"/>
                <a:cs typeface="Times New Roman" pitchFamily="18" charset="0"/>
              </a:rPr>
              <a:t>arması</a:t>
            </a:r>
            <a:r>
              <a:rPr lang="tr-TR" sz="3200" b="1" dirty="0">
                <a:solidFill>
                  <a:schemeClr val="accent1">
                    <a:satMod val="150000"/>
                  </a:schemeClr>
                </a:solidFill>
                <a:latin typeface="Times New Roman" pitchFamily="18" charset="0"/>
                <a:cs typeface="Times New Roman" pitchFamily="18" charset="0"/>
              </a:rPr>
              <a:t>: 7p</a:t>
            </a:r>
          </a:p>
        </p:txBody>
      </p:sp>
      <p:sp>
        <p:nvSpPr>
          <p:cNvPr id="25603" name="4 İçerik Yer Tutucusu"/>
          <p:cNvSpPr>
            <a:spLocks noGrp="1"/>
          </p:cNvSpPr>
          <p:nvPr>
            <p:ph idx="4294967295"/>
          </p:nvPr>
        </p:nvSpPr>
        <p:spPr>
          <a:xfrm>
            <a:off x="0" y="1600200"/>
            <a:ext cx="8229600" cy="4525963"/>
          </a:xfrm>
        </p:spPr>
        <p:txBody>
          <a:bodyPr lIns="54864" tIns="91440"/>
          <a:lstStyle/>
          <a:p>
            <a:r>
              <a:rPr lang="tr-TR" smtClean="0">
                <a:latin typeface="Times New Roman" pitchFamily="18" charset="0"/>
                <a:cs typeface="Times New Roman" pitchFamily="18" charset="0"/>
              </a:rPr>
              <a:t>Hizmet- product/service</a:t>
            </a:r>
          </a:p>
          <a:p>
            <a:r>
              <a:rPr lang="tr-TR" smtClean="0">
                <a:latin typeface="Times New Roman" pitchFamily="18" charset="0"/>
                <a:cs typeface="Times New Roman" pitchFamily="18" charset="0"/>
              </a:rPr>
              <a:t>Fiyat- price</a:t>
            </a:r>
          </a:p>
          <a:p>
            <a:r>
              <a:rPr lang="tr-TR" smtClean="0">
                <a:latin typeface="Times New Roman" pitchFamily="18" charset="0"/>
                <a:cs typeface="Times New Roman" pitchFamily="18" charset="0"/>
              </a:rPr>
              <a:t>Promosyon- promotion</a:t>
            </a:r>
          </a:p>
          <a:p>
            <a:r>
              <a:rPr lang="tr-TR" smtClean="0">
                <a:latin typeface="Times New Roman" pitchFamily="18" charset="0"/>
                <a:cs typeface="Times New Roman" pitchFamily="18" charset="0"/>
              </a:rPr>
              <a:t>Yer- place</a:t>
            </a:r>
          </a:p>
          <a:p>
            <a:r>
              <a:rPr lang="tr-TR" smtClean="0">
                <a:latin typeface="Times New Roman" pitchFamily="18" charset="0"/>
                <a:cs typeface="Times New Roman" pitchFamily="18" charset="0"/>
              </a:rPr>
              <a:t>Süreç- process</a:t>
            </a:r>
          </a:p>
          <a:p>
            <a:r>
              <a:rPr lang="tr-TR" smtClean="0">
                <a:latin typeface="Times New Roman" pitchFamily="18" charset="0"/>
                <a:cs typeface="Times New Roman" pitchFamily="18" charset="0"/>
              </a:rPr>
              <a:t>İnsan- people</a:t>
            </a:r>
          </a:p>
          <a:p>
            <a:r>
              <a:rPr lang="tr-TR" smtClean="0">
                <a:latin typeface="Times New Roman" pitchFamily="18" charset="0"/>
                <a:cs typeface="Times New Roman" pitchFamily="18" charset="0"/>
              </a:rPr>
              <a:t>Fiziksel mekan- physical evidence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tr-TR" smtClean="0">
                <a:solidFill>
                  <a:srgbClr val="FF0000"/>
                </a:solidFill>
              </a:rPr>
              <a:t>Ekonomik Yapı Sınıflandırmaları</a:t>
            </a:r>
          </a:p>
        </p:txBody>
      </p:sp>
      <p:sp>
        <p:nvSpPr>
          <p:cNvPr id="147459" name="Rectangle 3"/>
          <p:cNvSpPr>
            <a:spLocks noGrp="1" noChangeArrowheads="1"/>
          </p:cNvSpPr>
          <p:nvPr>
            <p:ph idx="1"/>
          </p:nvPr>
        </p:nvSpPr>
        <p:spPr/>
        <p:txBody>
          <a:bodyPr>
            <a:normAutofit fontScale="92500"/>
          </a:bodyPr>
          <a:lstStyle/>
          <a:p>
            <a:pPr marL="609600" indent="-609600" fontAlgn="auto">
              <a:lnSpc>
                <a:spcPct val="90000"/>
              </a:lnSpc>
              <a:spcBef>
                <a:spcPts val="580"/>
              </a:spcBef>
              <a:spcAft>
                <a:spcPts val="0"/>
              </a:spcAft>
              <a:buFontTx/>
              <a:buAutoNum type="arabicParenR"/>
              <a:defRPr/>
            </a:pPr>
            <a:r>
              <a:rPr lang="tr-TR" sz="3600" dirty="0"/>
              <a:t>Mal üreten işletmeler</a:t>
            </a:r>
          </a:p>
          <a:p>
            <a:pPr marL="990600" lvl="1" indent="-533400" fontAlgn="auto">
              <a:lnSpc>
                <a:spcPct val="90000"/>
              </a:lnSpc>
              <a:spcBef>
                <a:spcPts val="370"/>
              </a:spcBef>
              <a:spcAft>
                <a:spcPts val="0"/>
              </a:spcAft>
              <a:buFontTx/>
              <a:buChar char="•"/>
              <a:defRPr/>
            </a:pPr>
            <a:r>
              <a:rPr lang="tr-TR" sz="3600" dirty="0"/>
              <a:t>Tarım, inşaat, sanayi sektörlerinde faaliyet gösterirler.</a:t>
            </a:r>
          </a:p>
          <a:p>
            <a:pPr marL="990600" lvl="1" indent="-533400" fontAlgn="auto">
              <a:lnSpc>
                <a:spcPct val="90000"/>
              </a:lnSpc>
              <a:spcBef>
                <a:spcPts val="370"/>
              </a:spcBef>
              <a:spcAft>
                <a:spcPts val="0"/>
              </a:spcAft>
              <a:buFontTx/>
              <a:buChar char="•"/>
              <a:defRPr/>
            </a:pPr>
            <a:r>
              <a:rPr lang="tr-TR" sz="3600" dirty="0"/>
              <a:t>Fiziksel mal üretirler.</a:t>
            </a:r>
          </a:p>
          <a:p>
            <a:pPr marL="609600" indent="-609600" fontAlgn="auto">
              <a:lnSpc>
                <a:spcPct val="90000"/>
              </a:lnSpc>
              <a:spcBef>
                <a:spcPts val="580"/>
              </a:spcBef>
              <a:spcAft>
                <a:spcPts val="0"/>
              </a:spcAft>
              <a:buFontTx/>
              <a:buAutoNum type="arabicParenR" startAt="2"/>
              <a:defRPr/>
            </a:pPr>
            <a:r>
              <a:rPr lang="tr-TR" sz="3600" dirty="0"/>
              <a:t>Satıcı İşletmeler</a:t>
            </a:r>
          </a:p>
          <a:p>
            <a:pPr marL="990600" lvl="1" indent="-533400" fontAlgn="auto">
              <a:lnSpc>
                <a:spcPct val="90000"/>
              </a:lnSpc>
              <a:spcBef>
                <a:spcPts val="370"/>
              </a:spcBef>
              <a:spcAft>
                <a:spcPts val="0"/>
              </a:spcAft>
              <a:buFontTx/>
              <a:buChar char="•"/>
              <a:defRPr/>
            </a:pPr>
            <a:r>
              <a:rPr lang="tr-TR" sz="3600" dirty="0"/>
              <a:t>Genellikle ticaret sektöründe faaliyet gösterirler.</a:t>
            </a:r>
          </a:p>
          <a:p>
            <a:pPr marL="990600" lvl="1" indent="-533400" fontAlgn="auto">
              <a:lnSpc>
                <a:spcPct val="90000"/>
              </a:lnSpc>
              <a:spcBef>
                <a:spcPts val="370"/>
              </a:spcBef>
              <a:spcAft>
                <a:spcPts val="0"/>
              </a:spcAft>
              <a:buFontTx/>
              <a:buChar char="•"/>
              <a:defRPr/>
            </a:pPr>
            <a:r>
              <a:rPr lang="tr-TR" sz="3600" dirty="0"/>
              <a:t>Üretici işletmelerin ürettikleri malları fayda yaratmak amacıyla tüketicilere sunarlar</a:t>
            </a:r>
            <a:r>
              <a:rPr lang="tr-TR"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defRPr/>
            </a:pPr>
            <a:r>
              <a:rPr lang="tr-TR" dirty="0" smtClean="0"/>
              <a:t>Yeni KOBİ Tanımı değişti, 4 Kasım 2012 tarihinde yürürlüğe girdi.</a:t>
            </a:r>
            <a:endParaRPr lang="tr-TR" dirty="0"/>
          </a:p>
        </p:txBody>
      </p:sp>
      <p:sp>
        <p:nvSpPr>
          <p:cNvPr id="5123" name="2 İçerik Yer Tutucusu"/>
          <p:cNvSpPr>
            <a:spLocks noGrp="1"/>
          </p:cNvSpPr>
          <p:nvPr>
            <p:ph idx="1"/>
          </p:nvPr>
        </p:nvSpPr>
        <p:spPr>
          <a:xfrm>
            <a:off x="642910" y="2285992"/>
            <a:ext cx="8001056" cy="5072098"/>
          </a:xfrm>
        </p:spPr>
        <p:txBody>
          <a:bodyPr/>
          <a:lstStyle/>
          <a:p>
            <a:r>
              <a:rPr lang="tr-TR" sz="1800" dirty="0" smtClean="0"/>
              <a:t>10 kişiden az yıllık çalışan istihdam eden ve yıllık net satış hasılatı veya mali bilançosundan herhangi biri 1 milyon Türk Lirasını aşmayan işletmeler mikro işletme olarak tanımlanırken; mikro üst sınırı olan 1 milyon TL limiti mikro işletme lehine olması amacıyla değiştirilmemiştir.</a:t>
            </a:r>
          </a:p>
          <a:p>
            <a:r>
              <a:rPr lang="tr-TR" sz="1800" dirty="0" smtClean="0"/>
              <a:t>50 kişiden az yıllık çalışan istihdam eden ve yıllık net satış hasılatı veya mali bilançosundan herhangi biri 8 milyon Türk Lirasını aşmayan işletmeler ise küçük işletme olarak tanımlanmış olup; yıllık net satış hasılatı veya mali bilançosu 5 milyondan TL’den 8 milyon TL’ye çıkarılmıştır.</a:t>
            </a:r>
          </a:p>
          <a:p>
            <a:r>
              <a:rPr lang="tr-TR" sz="1800" dirty="0" smtClean="0"/>
              <a:t>250 kişiden az yıllık çalışan istihdam eden ve yıllık net satış hasılatı veya mali bilançosundan herhangi biri 40 milyon Türk Lirasını aşmayan işletmeler orta büyüklükteki işletmeler olarak tanımlanmış olup; yıllık net satış hasılatı veya mali bilançosu 25 milyon TL’den 40 milyon TL’ye çıkarılmıştır.</a:t>
            </a:r>
          </a:p>
          <a:p>
            <a:endParaRPr lang="tr-TR" sz="1800" dirty="0" smtClean="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smtClean="0">
                <a:solidFill>
                  <a:srgbClr val="FF0000"/>
                </a:solidFill>
              </a:rPr>
              <a:t>Kuruluş Aşamaları</a:t>
            </a:r>
            <a:endParaRPr lang="en-US" smtClean="0">
              <a:solidFill>
                <a:srgbClr val="FF0000"/>
              </a:solidFill>
            </a:endParaRPr>
          </a:p>
        </p:txBody>
      </p:sp>
      <p:sp>
        <p:nvSpPr>
          <p:cNvPr id="12291" name="Rectangle 3"/>
          <p:cNvSpPr>
            <a:spLocks noGrp="1" noChangeArrowheads="1"/>
          </p:cNvSpPr>
          <p:nvPr>
            <p:ph idx="1"/>
          </p:nvPr>
        </p:nvSpPr>
        <p:spPr/>
        <p:txBody>
          <a:bodyPr/>
          <a:lstStyle/>
          <a:p>
            <a:pPr marL="609600" indent="-609600"/>
            <a:r>
              <a:rPr lang="tr-TR" sz="3600" dirty="0" smtClean="0"/>
              <a:t>Proje Fikri</a:t>
            </a:r>
          </a:p>
          <a:p>
            <a:pPr marL="609600" indent="-609600"/>
            <a:r>
              <a:rPr lang="tr-TR" sz="3600" dirty="0" smtClean="0"/>
              <a:t>Fizibilite Çalışmaları</a:t>
            </a:r>
          </a:p>
          <a:p>
            <a:pPr marL="1371600" lvl="2" indent="-457200">
              <a:buFontTx/>
              <a:buAutoNum type="arabicPeriod"/>
            </a:pPr>
            <a:r>
              <a:rPr lang="tr-TR" sz="3600" dirty="0" smtClean="0"/>
              <a:t>Ekonomik </a:t>
            </a:r>
            <a:r>
              <a:rPr lang="tr-TR" sz="3600" dirty="0" err="1" smtClean="0"/>
              <a:t>Etüd</a:t>
            </a:r>
            <a:endParaRPr lang="tr-TR" sz="3600" dirty="0" smtClean="0"/>
          </a:p>
          <a:p>
            <a:pPr marL="1371600" lvl="2" indent="-457200">
              <a:buFontTx/>
              <a:buAutoNum type="arabicPeriod"/>
            </a:pPr>
            <a:r>
              <a:rPr lang="tr-TR" sz="3600" dirty="0" smtClean="0"/>
              <a:t>Teknik </a:t>
            </a:r>
            <a:r>
              <a:rPr lang="tr-TR" sz="3600" dirty="0" err="1" smtClean="0"/>
              <a:t>Etüd</a:t>
            </a:r>
            <a:endParaRPr lang="tr-TR" sz="3600" dirty="0" smtClean="0"/>
          </a:p>
          <a:p>
            <a:pPr marL="1371600" lvl="2" indent="-457200">
              <a:buFontTx/>
              <a:buAutoNum type="arabicPeriod"/>
            </a:pPr>
            <a:r>
              <a:rPr lang="tr-TR" sz="3600" dirty="0" smtClean="0"/>
              <a:t>Finansal </a:t>
            </a:r>
            <a:r>
              <a:rPr lang="tr-TR" sz="3600" dirty="0" err="1" smtClean="0"/>
              <a:t>Etüd</a:t>
            </a:r>
            <a:endParaRPr lang="tr-TR" sz="3600" dirty="0" smtClean="0"/>
          </a:p>
          <a:p>
            <a:pPr marL="1371600" lvl="2" indent="-457200">
              <a:buFontTx/>
              <a:buAutoNum type="arabicPeriod"/>
            </a:pPr>
            <a:r>
              <a:rPr lang="tr-TR" sz="3600" dirty="0" smtClean="0"/>
              <a:t>Hukuki </a:t>
            </a:r>
            <a:r>
              <a:rPr lang="tr-TR" sz="3200" dirty="0" err="1" smtClean="0"/>
              <a:t>Etüd</a:t>
            </a:r>
            <a:endParaRPr lang="en-US" sz="3200" dirty="0" smtClean="0"/>
          </a:p>
        </p:txBody>
      </p:sp>
      <p:pic>
        <p:nvPicPr>
          <p:cNvPr id="12292" name="Picture 4" descr="BD04972_"/>
          <p:cNvPicPr>
            <a:picLocks noChangeAspect="1" noChangeArrowheads="1"/>
          </p:cNvPicPr>
          <p:nvPr/>
        </p:nvPicPr>
        <p:blipFill>
          <a:blip r:embed="rId2"/>
          <a:srcRect/>
          <a:stretch>
            <a:fillRect/>
          </a:stretch>
        </p:blipFill>
        <p:spPr bwMode="auto">
          <a:xfrm>
            <a:off x="5791200" y="2743200"/>
            <a:ext cx="2924175" cy="2192338"/>
          </a:xfrm>
          <a:prstGeom prst="rect">
            <a:avLst/>
          </a:prstGeom>
          <a:noFill/>
          <a:ln w="9525">
            <a:noFill/>
            <a:miter lim="800000"/>
            <a:headEnd/>
            <a:tailEnd/>
          </a:ln>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smtClean="0">
                <a:solidFill>
                  <a:srgbClr val="FF0000"/>
                </a:solidFill>
              </a:rPr>
              <a:t>Fizibilite = Yapılabilirlik</a:t>
            </a:r>
            <a:endParaRPr lang="en-US" smtClean="0">
              <a:solidFill>
                <a:srgbClr val="FF0000"/>
              </a:solidFill>
            </a:endParaRPr>
          </a:p>
        </p:txBody>
      </p:sp>
      <p:sp>
        <p:nvSpPr>
          <p:cNvPr id="13315" name="Rectangle 3"/>
          <p:cNvSpPr>
            <a:spLocks noGrp="1" noChangeArrowheads="1"/>
          </p:cNvSpPr>
          <p:nvPr>
            <p:ph idx="1"/>
          </p:nvPr>
        </p:nvSpPr>
        <p:spPr/>
        <p:txBody>
          <a:bodyPr/>
          <a:lstStyle/>
          <a:p>
            <a:pPr marL="609600" indent="-609600"/>
            <a:r>
              <a:rPr lang="tr-TR" sz="3600" smtClean="0">
                <a:solidFill>
                  <a:srgbClr val="FF0000"/>
                </a:solidFill>
              </a:rPr>
              <a:t>Ekonomik Etüd </a:t>
            </a:r>
          </a:p>
          <a:p>
            <a:pPr marL="990600" lvl="1" indent="-533400">
              <a:buFontTx/>
              <a:buAutoNum type="arabicPeriod"/>
            </a:pPr>
            <a:r>
              <a:rPr lang="tr-TR" sz="3600" smtClean="0"/>
              <a:t>Pazar araştırması ve talep tahmini</a:t>
            </a:r>
          </a:p>
          <a:p>
            <a:pPr marL="990600" lvl="1" indent="-533400">
              <a:buFontTx/>
              <a:buAutoNum type="arabicPeriod"/>
            </a:pPr>
            <a:r>
              <a:rPr lang="tr-TR" sz="3600" smtClean="0"/>
              <a:t>İşletme büyüklüğünün ve kapasitesinin belirlenmesi</a:t>
            </a:r>
          </a:p>
          <a:p>
            <a:pPr marL="990600" lvl="1" indent="-533400">
              <a:buFontTx/>
              <a:buAutoNum type="arabicPeriod"/>
            </a:pPr>
            <a:r>
              <a:rPr lang="tr-TR" sz="3600" smtClean="0"/>
              <a:t>İşletmenin kuruluş yerinin seçimi</a:t>
            </a:r>
            <a:endParaRPr lang="en-US" sz="3600" smtClean="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11188" y="0"/>
            <a:ext cx="8080375" cy="1143000"/>
          </a:xfrm>
        </p:spPr>
        <p:txBody>
          <a:bodyPr/>
          <a:lstStyle/>
          <a:p>
            <a:pPr eaLnBrk="1" hangingPunct="1">
              <a:defRPr/>
            </a:pPr>
            <a:r>
              <a:rPr lang="tr-TR" dirty="0" smtClean="0"/>
              <a:t>Ekonomik analiz</a:t>
            </a:r>
          </a:p>
        </p:txBody>
      </p:sp>
      <p:sp>
        <p:nvSpPr>
          <p:cNvPr id="98307" name="Rectangle 3"/>
          <p:cNvSpPr>
            <a:spLocks noGrp="1" noChangeArrowheads="1"/>
          </p:cNvSpPr>
          <p:nvPr>
            <p:ph idx="1"/>
          </p:nvPr>
        </p:nvSpPr>
        <p:spPr>
          <a:xfrm>
            <a:off x="682625" y="1052513"/>
            <a:ext cx="7772400" cy="5043487"/>
          </a:xfrm>
        </p:spPr>
        <p:txBody>
          <a:bodyPr>
            <a:normAutofit lnSpcReduction="10000"/>
          </a:bodyPr>
          <a:lstStyle/>
          <a:p>
            <a:pPr eaLnBrk="1" hangingPunct="1">
              <a:lnSpc>
                <a:spcPct val="80000"/>
              </a:lnSpc>
            </a:pPr>
            <a:r>
              <a:rPr lang="tr-TR" sz="2400" smtClean="0"/>
              <a:t>a) Yatırım kapasitesinin seçimi: Kuruluş kapasitesinin; üretim teknolojisi, kapasite artırımı ile sağlanacak maliyet düşüklüğü, piyasanın coğrafi dağılımı, personel temini gibi faktörler arasından hangisi yönünden belirleneceğini gösterir. </a:t>
            </a:r>
          </a:p>
          <a:p>
            <a:pPr eaLnBrk="1" hangingPunct="1">
              <a:lnSpc>
                <a:spcPct val="80000"/>
              </a:lnSpc>
            </a:pPr>
            <a:endParaRPr lang="tr-TR" sz="2400" smtClean="0"/>
          </a:p>
          <a:p>
            <a:pPr eaLnBrk="1" hangingPunct="1">
              <a:lnSpc>
                <a:spcPct val="80000"/>
              </a:lnSpc>
            </a:pPr>
            <a:r>
              <a:rPr lang="tr-TR" sz="2400" smtClean="0"/>
              <a:t>b) Kuruluş yeri seçimi:Bu bölüm iki aşamadan oluşmaktadır.</a:t>
            </a:r>
          </a:p>
          <a:p>
            <a:pPr eaLnBrk="1" hangingPunct="1">
              <a:lnSpc>
                <a:spcPct val="80000"/>
              </a:lnSpc>
            </a:pPr>
            <a:r>
              <a:rPr lang="tr-TR" sz="2400" smtClean="0"/>
              <a:t>1. Yatırımın uygulanacağı bölgenin seçimi</a:t>
            </a:r>
          </a:p>
          <a:p>
            <a:pPr eaLnBrk="1" hangingPunct="1">
              <a:lnSpc>
                <a:spcPct val="80000"/>
              </a:lnSpc>
            </a:pPr>
            <a:r>
              <a:rPr lang="tr-TR" sz="2400" smtClean="0"/>
              <a:t>2. Bölge içindeki kuruluş yerinin seçimi </a:t>
            </a:r>
          </a:p>
          <a:p>
            <a:pPr eaLnBrk="1" hangingPunct="1">
              <a:lnSpc>
                <a:spcPct val="80000"/>
              </a:lnSpc>
            </a:pPr>
            <a:r>
              <a:rPr lang="tr-TR" sz="2400" smtClean="0"/>
              <a:t>1. Yatırımın uygulanacağı bölge</a:t>
            </a:r>
          </a:p>
          <a:p>
            <a:pPr eaLnBrk="1" hangingPunct="1">
              <a:lnSpc>
                <a:spcPct val="80000"/>
              </a:lnSpc>
            </a:pPr>
            <a:r>
              <a:rPr lang="tr-TR" sz="2400" smtClean="0"/>
              <a:t>seçimi: </a:t>
            </a:r>
          </a:p>
          <a:p>
            <a:pPr eaLnBrk="1" hangingPunct="1">
              <a:lnSpc>
                <a:spcPct val="80000"/>
              </a:lnSpc>
            </a:pPr>
            <a:r>
              <a:rPr lang="tr-TR" sz="2400" smtClean="0"/>
              <a:t>- Piyasaya yakınlık ve ulaşım olanakları</a:t>
            </a:r>
          </a:p>
          <a:p>
            <a:pPr eaLnBrk="1" hangingPunct="1">
              <a:lnSpc>
                <a:spcPct val="80000"/>
              </a:lnSpc>
            </a:pPr>
            <a:r>
              <a:rPr lang="tr-TR" sz="2400" smtClean="0"/>
              <a:t>- Girdilerin (hammadde,enerji,su,yakıt,işçilik) sağlanabilmesi</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57250" y="1000125"/>
            <a:ext cx="7772400" cy="1143000"/>
          </a:xfrm>
        </p:spPr>
        <p:txBody>
          <a:bodyPr>
            <a:normAutofit fontScale="90000"/>
          </a:bodyPr>
          <a:lstStyle/>
          <a:p>
            <a:pPr fontAlgn="auto">
              <a:spcAft>
                <a:spcPts val="0"/>
              </a:spcAft>
              <a:defRPr/>
            </a:pPr>
            <a:r>
              <a:rPr lang="tr-TR">
                <a:solidFill>
                  <a:srgbClr val="FF0000"/>
                </a:solidFill>
              </a:rPr>
              <a:t>Kesin yatırım kararı </a:t>
            </a:r>
            <a:br>
              <a:rPr lang="tr-TR">
                <a:solidFill>
                  <a:srgbClr val="FF0000"/>
                </a:solidFill>
              </a:rPr>
            </a:br>
            <a:r>
              <a:rPr lang="tr-TR">
                <a:solidFill>
                  <a:srgbClr val="FF0000"/>
                </a:solidFill>
              </a:rPr>
              <a:t>  almadan önce ilk</a:t>
            </a:r>
            <a:br>
              <a:rPr lang="tr-TR">
                <a:solidFill>
                  <a:srgbClr val="FF0000"/>
                </a:solidFill>
              </a:rPr>
            </a:br>
            <a:r>
              <a:rPr lang="tr-TR">
                <a:solidFill>
                  <a:srgbClr val="FF0000"/>
                </a:solidFill>
              </a:rPr>
              <a:t>  ne yapmalıyız ?</a:t>
            </a:r>
            <a:endParaRPr lang="en-US">
              <a:solidFill>
                <a:srgbClr val="FF0000"/>
              </a:solidFill>
            </a:endParaRPr>
          </a:p>
        </p:txBody>
      </p:sp>
      <p:sp>
        <p:nvSpPr>
          <p:cNvPr id="11267" name="Rectangle 3"/>
          <p:cNvSpPr>
            <a:spLocks noGrp="1" noChangeArrowheads="1"/>
          </p:cNvSpPr>
          <p:nvPr>
            <p:ph idx="1"/>
          </p:nvPr>
        </p:nvSpPr>
        <p:spPr>
          <a:xfrm>
            <a:off x="762000" y="1981200"/>
            <a:ext cx="7772400" cy="4114800"/>
          </a:xfrm>
        </p:spPr>
        <p:txBody>
          <a:bodyPr/>
          <a:lstStyle/>
          <a:p>
            <a:pPr>
              <a:buFontTx/>
              <a:buNone/>
            </a:pPr>
            <a:r>
              <a:rPr lang="tr-TR" smtClean="0">
                <a:solidFill>
                  <a:srgbClr val="FF0000"/>
                </a:solidFill>
              </a:rPr>
              <a:t>   </a:t>
            </a:r>
          </a:p>
          <a:p>
            <a:pPr>
              <a:buFontTx/>
              <a:buNone/>
            </a:pPr>
            <a:r>
              <a:rPr lang="tr-TR" smtClean="0">
                <a:solidFill>
                  <a:srgbClr val="FF0000"/>
                </a:solidFill>
              </a:rPr>
              <a:t>   Cevap : </a:t>
            </a:r>
            <a:r>
              <a:rPr lang="tr-TR" smtClean="0"/>
              <a:t>PAZAR ARAŞTIRMASI</a:t>
            </a:r>
          </a:p>
          <a:p>
            <a:pPr>
              <a:buFontTx/>
              <a:buNone/>
            </a:pPr>
            <a:r>
              <a:rPr lang="tr-TR" smtClean="0"/>
              <a:t>   Hedeflenen pazar ile ilgili bilgilerin doğru elde edilmesini, tasnifini, analizini ve yorumunu içeren tarafsız çalışmadır. Bu araştırmanın verileri iki türdür : </a:t>
            </a:r>
            <a:r>
              <a:rPr lang="tr-TR" smtClean="0">
                <a:solidFill>
                  <a:srgbClr val="FF0000"/>
                </a:solidFill>
              </a:rPr>
              <a:t>Birincil ve İkincil</a:t>
            </a:r>
            <a:r>
              <a:rPr lang="tr-TR" smtClean="0"/>
              <a:t> veriler.</a:t>
            </a:r>
            <a:endParaRPr lang="en-US" smtClean="0"/>
          </a:p>
        </p:txBody>
      </p:sp>
      <p:pic>
        <p:nvPicPr>
          <p:cNvPr id="11268" name="Picture 5" descr="PE01460_"/>
          <p:cNvPicPr>
            <a:picLocks noChangeAspect="1" noChangeArrowheads="1"/>
          </p:cNvPicPr>
          <p:nvPr/>
        </p:nvPicPr>
        <p:blipFill>
          <a:blip r:embed="rId2"/>
          <a:srcRect/>
          <a:stretch>
            <a:fillRect/>
          </a:stretch>
        </p:blipFill>
        <p:spPr bwMode="auto">
          <a:xfrm>
            <a:off x="6477000" y="304800"/>
            <a:ext cx="1928813" cy="2190750"/>
          </a:xfrm>
          <a:prstGeom prst="rect">
            <a:avLst/>
          </a:prstGeom>
          <a:noFill/>
          <a:ln w="9525">
            <a:noFill/>
            <a:miter lim="800000"/>
            <a:headEnd/>
            <a:tailEnd/>
          </a:ln>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tr-TR" smtClean="0"/>
              <a:t>Pazar analizi</a:t>
            </a:r>
          </a:p>
        </p:txBody>
      </p:sp>
      <p:sp>
        <p:nvSpPr>
          <p:cNvPr id="93187" name="Rectangle 3"/>
          <p:cNvSpPr>
            <a:spLocks noGrp="1" noChangeArrowheads="1"/>
          </p:cNvSpPr>
          <p:nvPr>
            <p:ph idx="1"/>
          </p:nvPr>
        </p:nvSpPr>
        <p:spPr/>
        <p:txBody>
          <a:bodyPr/>
          <a:lstStyle/>
          <a:p>
            <a:pPr eaLnBrk="1" hangingPunct="1"/>
            <a:r>
              <a:rPr lang="tr-TR" smtClean="0"/>
              <a:t>Tüketici Analizi </a:t>
            </a:r>
          </a:p>
          <a:p>
            <a:pPr eaLnBrk="1" hangingPunct="1"/>
            <a:r>
              <a:rPr lang="tr-TR" smtClean="0"/>
              <a:t>Rekabet Ortamının Analizi </a:t>
            </a:r>
          </a:p>
          <a:p>
            <a:pPr eaLnBrk="1" hangingPunct="1"/>
            <a:r>
              <a:rPr lang="tr-TR" smtClean="0"/>
              <a:t>Talep Tahmini </a:t>
            </a:r>
          </a:p>
          <a:p>
            <a:pPr eaLnBrk="1" hangingPunct="1"/>
            <a:r>
              <a:rPr lang="tr-TR" smtClean="0"/>
              <a:t>Pazarlama Planının Belirlenmesi </a:t>
            </a:r>
          </a:p>
          <a:p>
            <a:pPr eaLnBrk="1" hangingPunct="1"/>
            <a:r>
              <a:rPr lang="tr-TR" smtClean="0"/>
              <a:t>Pazar Payının Tahmini </a:t>
            </a:r>
          </a:p>
          <a:p>
            <a:pPr eaLnBrk="1" hangingPunct="1"/>
            <a:r>
              <a:rPr lang="tr-TR" smtClean="0"/>
              <a:t>Satış Raporunun Hazırlanması </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00034" y="-357214"/>
            <a:ext cx="8229600" cy="1143000"/>
          </a:xfrm>
        </p:spPr>
        <p:txBody>
          <a:bodyPr/>
          <a:lstStyle/>
          <a:p>
            <a:pPr eaLnBrk="1" hangingPunct="1">
              <a:defRPr/>
            </a:pPr>
            <a:r>
              <a:rPr lang="tr-TR" dirty="0" smtClean="0"/>
              <a:t>Pazar analizi</a:t>
            </a:r>
          </a:p>
        </p:txBody>
      </p:sp>
      <p:sp>
        <p:nvSpPr>
          <p:cNvPr id="94211" name="Rectangle 3"/>
          <p:cNvSpPr>
            <a:spLocks noGrp="1" noChangeArrowheads="1"/>
          </p:cNvSpPr>
          <p:nvPr>
            <p:ph idx="1"/>
          </p:nvPr>
        </p:nvSpPr>
        <p:spPr>
          <a:xfrm>
            <a:off x="500034" y="714356"/>
            <a:ext cx="8229600" cy="4525963"/>
          </a:xfrm>
        </p:spPr>
        <p:txBody>
          <a:bodyPr>
            <a:noAutofit/>
          </a:bodyPr>
          <a:lstStyle/>
          <a:p>
            <a:pPr eaLnBrk="1" hangingPunct="1">
              <a:lnSpc>
                <a:spcPct val="80000"/>
              </a:lnSpc>
            </a:pPr>
            <a:r>
              <a:rPr lang="tr-TR" sz="1600" dirty="0" smtClean="0"/>
              <a:t>Yatırım sonucu elde edilecek ürünlerin yönelik olduğu pazar bölümü, hedef kitlesi, müşteri grubu, rekabet durumu ile ürünün pazardaki rakip ve tamamlayıcı mallara ait bilgileri yer alır.</a:t>
            </a:r>
          </a:p>
          <a:p>
            <a:pPr eaLnBrk="1" hangingPunct="1">
              <a:lnSpc>
                <a:spcPct val="80000"/>
              </a:lnSpc>
            </a:pPr>
            <a:endParaRPr lang="tr-TR" sz="1600" dirty="0"/>
          </a:p>
          <a:p>
            <a:pPr eaLnBrk="1" hangingPunct="1">
              <a:lnSpc>
                <a:spcPct val="80000"/>
              </a:lnSpc>
            </a:pPr>
            <a:r>
              <a:rPr lang="tr-TR" sz="1600" dirty="0" smtClean="0"/>
              <a:t> Yatırım konusu belirlendikten ve üretilecek mamullere karar verildikten sonra aşağıdaki konular </a:t>
            </a:r>
            <a:r>
              <a:rPr lang="tr-TR" sz="1600" dirty="0" err="1" smtClean="0"/>
              <a:t>hk</a:t>
            </a:r>
            <a:r>
              <a:rPr lang="tr-TR" sz="1600" dirty="0" smtClean="0"/>
              <a:t>. pazar araştırması yapılmalıdır. </a:t>
            </a:r>
          </a:p>
          <a:p>
            <a:pPr eaLnBrk="1" hangingPunct="1">
              <a:lnSpc>
                <a:spcPct val="80000"/>
              </a:lnSpc>
            </a:pPr>
            <a:endParaRPr lang="tr-TR" sz="1600" dirty="0"/>
          </a:p>
          <a:p>
            <a:pPr eaLnBrk="1" hangingPunct="1">
              <a:lnSpc>
                <a:spcPct val="80000"/>
              </a:lnSpc>
            </a:pPr>
            <a:r>
              <a:rPr lang="tr-TR" sz="1600" dirty="0" smtClean="0"/>
              <a:t> Ürünün nihai mal mi yoksa ara mal mı olduğu. </a:t>
            </a:r>
          </a:p>
          <a:p>
            <a:pPr eaLnBrk="1" hangingPunct="1">
              <a:lnSpc>
                <a:spcPct val="80000"/>
              </a:lnSpc>
            </a:pPr>
            <a:r>
              <a:rPr lang="tr-TR" sz="1600" dirty="0" smtClean="0"/>
              <a:t>· Pazarlama hedefleri ve pazarlama stratejisi. </a:t>
            </a:r>
          </a:p>
          <a:p>
            <a:pPr eaLnBrk="1" hangingPunct="1">
              <a:lnSpc>
                <a:spcPct val="80000"/>
              </a:lnSpc>
            </a:pPr>
            <a:r>
              <a:rPr lang="tr-TR" sz="1600" dirty="0" smtClean="0"/>
              <a:t>· Pazarlama organizasyonunun yapısı. </a:t>
            </a:r>
          </a:p>
          <a:p>
            <a:pPr eaLnBrk="1" hangingPunct="1">
              <a:lnSpc>
                <a:spcPct val="80000"/>
              </a:lnSpc>
            </a:pPr>
            <a:r>
              <a:rPr lang="tr-TR" sz="1600" dirty="0" smtClean="0"/>
              <a:t>· Bölümün personel yapısı. </a:t>
            </a:r>
          </a:p>
          <a:p>
            <a:pPr eaLnBrk="1" hangingPunct="1">
              <a:lnSpc>
                <a:spcPct val="80000"/>
              </a:lnSpc>
            </a:pPr>
            <a:r>
              <a:rPr lang="tr-TR" sz="1600" dirty="0" smtClean="0"/>
              <a:t>· Hedef grupların seçimi ve özellikleri.</a:t>
            </a:r>
          </a:p>
          <a:p>
            <a:pPr eaLnBrk="1" hangingPunct="1">
              <a:lnSpc>
                <a:spcPct val="80000"/>
              </a:lnSpc>
            </a:pPr>
            <a:r>
              <a:rPr lang="tr-TR" sz="1600" dirty="0" smtClean="0"/>
              <a:t> · Ürün türü, hayat seyri..</a:t>
            </a:r>
          </a:p>
          <a:p>
            <a:pPr eaLnBrk="1" hangingPunct="1">
              <a:lnSpc>
                <a:spcPct val="80000"/>
              </a:lnSpc>
            </a:pPr>
            <a:r>
              <a:rPr lang="tr-TR" sz="1600" dirty="0" smtClean="0"/>
              <a:t> · Ürün ve ürün gruplarına göre katkı marjları.</a:t>
            </a:r>
          </a:p>
          <a:p>
            <a:pPr eaLnBrk="1" hangingPunct="1">
              <a:lnSpc>
                <a:spcPct val="80000"/>
              </a:lnSpc>
            </a:pPr>
            <a:r>
              <a:rPr lang="tr-TR" sz="1600" dirty="0" smtClean="0"/>
              <a:t> · Ürünün fiyat yapısı ve bu yapıyı etkileyen faktörler..</a:t>
            </a:r>
          </a:p>
          <a:p>
            <a:pPr eaLnBrk="1" hangingPunct="1">
              <a:lnSpc>
                <a:spcPct val="80000"/>
              </a:lnSpc>
            </a:pPr>
            <a:r>
              <a:rPr lang="tr-TR" sz="1600" dirty="0" smtClean="0"/>
              <a:t> · Maliyetlerdeki artışın satışa yansıtılması.</a:t>
            </a:r>
          </a:p>
          <a:p>
            <a:pPr eaLnBrk="1" hangingPunct="1">
              <a:lnSpc>
                <a:spcPct val="80000"/>
              </a:lnSpc>
            </a:pPr>
            <a:r>
              <a:rPr lang="tr-TR" sz="1600" dirty="0" smtClean="0"/>
              <a:t> · Tüketiciye ulaşma biçimi Reklam araçları ve bütçesi.</a:t>
            </a:r>
          </a:p>
          <a:p>
            <a:pPr eaLnBrk="1" hangingPunct="1">
              <a:lnSpc>
                <a:spcPct val="80000"/>
              </a:lnSpc>
            </a:pPr>
            <a:r>
              <a:rPr lang="tr-TR" sz="1600" dirty="0" smtClean="0"/>
              <a:t> · Yeni ürünlere karşı toplumun tutumu. </a:t>
            </a:r>
          </a:p>
          <a:p>
            <a:pPr eaLnBrk="1" hangingPunct="1">
              <a:lnSpc>
                <a:spcPct val="80000"/>
              </a:lnSpc>
            </a:pPr>
            <a:r>
              <a:rPr lang="tr-TR" sz="1600" dirty="0" smtClean="0"/>
              <a:t>· Dağıtım kanalları ve stratejisi. </a:t>
            </a:r>
          </a:p>
          <a:p>
            <a:pPr eaLnBrk="1" hangingPunct="1">
              <a:lnSpc>
                <a:spcPct val="80000"/>
              </a:lnSpc>
            </a:pPr>
            <a:r>
              <a:rPr lang="tr-TR" sz="1600" dirty="0" smtClean="0"/>
              <a:t>· Ürünlere yönelik servis olanakları. </a:t>
            </a:r>
          </a:p>
          <a:p>
            <a:pPr eaLnBrk="1" hangingPunct="1">
              <a:lnSpc>
                <a:spcPct val="80000"/>
              </a:lnSpc>
            </a:pPr>
            <a:r>
              <a:rPr lang="tr-TR" sz="1600" dirty="0" smtClean="0"/>
              <a:t>· Yeni teknoloji kullanımından yararlanma olanakları. </a:t>
            </a:r>
          </a:p>
          <a:p>
            <a:pPr eaLnBrk="1" hangingPunct="1">
              <a:lnSpc>
                <a:spcPct val="80000"/>
              </a:lnSpc>
            </a:pPr>
            <a:r>
              <a:rPr lang="tr-TR" sz="1600" dirty="0" smtClean="0"/>
              <a:t>· Dış satım olanakları ve olası dış pazarlar ile bu alanlardaki güçlükler.</a:t>
            </a:r>
          </a:p>
          <a:p>
            <a:pPr eaLnBrk="1" hangingPunct="1">
              <a:lnSpc>
                <a:spcPct val="80000"/>
              </a:lnSpc>
            </a:pPr>
            <a:r>
              <a:rPr lang="tr-TR" sz="1600" dirty="0" smtClean="0"/>
              <a:t> · Üretimde kullanılan hammaddenin darboğaz olasılığı. </a:t>
            </a:r>
          </a:p>
          <a:p>
            <a:pPr eaLnBrk="1" hangingPunct="1">
              <a:lnSpc>
                <a:spcPct val="80000"/>
              </a:lnSpc>
            </a:pPr>
            <a:r>
              <a:rPr lang="tr-TR" sz="1600" dirty="0" smtClean="0"/>
              <a:t>Tüm bu noktalar sonucu mamulün piyasa yapısı ortaya çıkmakta ve buna dayanan satış tahminleri yapılmaktadır.</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tr-TR" smtClean="0"/>
              <a:t>Uluslararası İşletme</a:t>
            </a:r>
          </a:p>
        </p:txBody>
      </p:sp>
      <p:sp>
        <p:nvSpPr>
          <p:cNvPr id="46083" name="Rectangle 3"/>
          <p:cNvSpPr>
            <a:spLocks noGrp="1" noChangeArrowheads="1"/>
          </p:cNvSpPr>
          <p:nvPr>
            <p:ph idx="1"/>
          </p:nvPr>
        </p:nvSpPr>
        <p:spPr/>
        <p:txBody>
          <a:bodyPr/>
          <a:lstStyle/>
          <a:p>
            <a:pPr>
              <a:lnSpc>
                <a:spcPct val="80000"/>
              </a:lnSpc>
              <a:buFont typeface="Wingdings" pitchFamily="2" charset="2"/>
              <a:buNone/>
            </a:pPr>
            <a:r>
              <a:rPr lang="tr-TR" sz="2800" smtClean="0"/>
              <a:t>   Yabancı ülkelerde de  faaliyette bulunan, sadece ticaret yapmayıp taşımacılık, haberleşme, finansal faaliyetler, portföy yatırımı, doğrudan yatırım vb. uluslararası her türlü faaliyette bulunan işletmelerdir.</a:t>
            </a:r>
          </a:p>
          <a:p>
            <a:pPr>
              <a:lnSpc>
                <a:spcPct val="80000"/>
              </a:lnSpc>
              <a:buFont typeface="Wingdings" pitchFamily="2" charset="2"/>
              <a:buNone/>
            </a:pPr>
            <a:endParaRPr lang="tr-TR" sz="2800" smtClean="0"/>
          </a:p>
          <a:p>
            <a:pPr>
              <a:lnSpc>
                <a:spcPct val="80000"/>
              </a:lnSpc>
              <a:buFont typeface="Wingdings" pitchFamily="2" charset="2"/>
              <a:buNone/>
            </a:pPr>
            <a:r>
              <a:rPr lang="tr-TR" sz="2800" smtClean="0"/>
              <a:t>    Sadece ülke içinde değil, ülke</a:t>
            </a:r>
            <a:r>
              <a:rPr lang="tr-TR" sz="2800" b="1" smtClean="0"/>
              <a:t> </a:t>
            </a:r>
            <a:r>
              <a:rPr lang="tr-TR" sz="2800" smtClean="0"/>
              <a:t>dışında da üretim, satış yapan özel ya da kamu işletmeleridir. Bununla birlikte dışarıda sınırlı yatırımları vardır. Uluslararası işletme, merkezi bir yönetimden yararlanarak, diğer ülke pazarlarına girmeye çalışmaktadır. </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r-TR" smtClean="0">
                <a:solidFill>
                  <a:srgbClr val="FF0000"/>
                </a:solidFill>
              </a:rPr>
              <a:t>Fizibilite = Yapılabilirlik</a:t>
            </a:r>
            <a:endParaRPr lang="en-US" smtClean="0">
              <a:solidFill>
                <a:srgbClr val="FF0000"/>
              </a:solidFill>
            </a:endParaRPr>
          </a:p>
        </p:txBody>
      </p:sp>
      <p:sp>
        <p:nvSpPr>
          <p:cNvPr id="14339" name="Rectangle 3"/>
          <p:cNvSpPr>
            <a:spLocks noGrp="1" noChangeArrowheads="1"/>
          </p:cNvSpPr>
          <p:nvPr>
            <p:ph idx="1"/>
          </p:nvPr>
        </p:nvSpPr>
        <p:spPr/>
        <p:txBody>
          <a:bodyPr>
            <a:normAutofit fontScale="92500"/>
          </a:bodyPr>
          <a:lstStyle/>
          <a:p>
            <a:pPr marL="609600" indent="-609600"/>
            <a:r>
              <a:rPr lang="tr-TR" sz="3600" smtClean="0">
                <a:solidFill>
                  <a:srgbClr val="FF0000"/>
                </a:solidFill>
              </a:rPr>
              <a:t>Teknik Etüd </a:t>
            </a:r>
          </a:p>
          <a:p>
            <a:pPr marL="990600" lvl="1" indent="-533400">
              <a:buFontTx/>
              <a:buAutoNum type="arabicPeriod"/>
            </a:pPr>
            <a:r>
              <a:rPr lang="tr-TR" sz="3600" smtClean="0"/>
              <a:t>İşletmenin kurulacağı arazinin seçimi</a:t>
            </a:r>
          </a:p>
          <a:p>
            <a:pPr marL="990600" lvl="1" indent="-533400">
              <a:buFontTx/>
              <a:buAutoNum type="arabicPeriod"/>
            </a:pPr>
            <a:r>
              <a:rPr lang="tr-TR" sz="3600" smtClean="0"/>
              <a:t>Üretimde kullanılacak teknolojinin seçimi</a:t>
            </a:r>
          </a:p>
          <a:p>
            <a:pPr marL="990600" lvl="1" indent="-533400">
              <a:buFontTx/>
              <a:buAutoNum type="arabicPeriod"/>
            </a:pPr>
            <a:r>
              <a:rPr lang="tr-TR" sz="3600" smtClean="0"/>
              <a:t>Kullanılacak makinelerin etüdü ve seçimi</a:t>
            </a:r>
          </a:p>
          <a:p>
            <a:pPr marL="990600" lvl="1" indent="-533400">
              <a:buFontTx/>
              <a:buAutoNum type="arabicPeriod"/>
            </a:pPr>
            <a:r>
              <a:rPr lang="tr-TR" sz="3600" smtClean="0"/>
              <a:t>Hammadde ve yardımcı malzemelerin etüd ve seçimi</a:t>
            </a:r>
          </a:p>
          <a:p>
            <a:pPr marL="990600" lvl="1" indent="-533400">
              <a:buFontTx/>
              <a:buAutoNum type="arabicPeriod"/>
            </a:pPr>
            <a:r>
              <a:rPr lang="tr-TR" sz="3600" smtClean="0"/>
              <a:t>Kullanılacak enerji türünün seçimi</a:t>
            </a:r>
            <a:endParaRPr lang="en-US" sz="3600" smtClean="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defRPr/>
            </a:pPr>
            <a:r>
              <a:rPr lang="tr-TR" sz="4000" smtClean="0"/>
              <a:t>Teknik analiz, </a:t>
            </a:r>
            <a:br>
              <a:rPr lang="tr-TR" sz="4000" smtClean="0"/>
            </a:br>
            <a:endParaRPr lang="tr-TR" sz="4000" smtClean="0"/>
          </a:p>
        </p:txBody>
      </p:sp>
      <p:sp>
        <p:nvSpPr>
          <p:cNvPr id="95235" name="Rectangle 3"/>
          <p:cNvSpPr>
            <a:spLocks noGrp="1" noChangeArrowheads="1"/>
          </p:cNvSpPr>
          <p:nvPr>
            <p:ph idx="1"/>
          </p:nvPr>
        </p:nvSpPr>
        <p:spPr/>
        <p:txBody>
          <a:bodyPr/>
          <a:lstStyle/>
          <a:p>
            <a:pPr eaLnBrk="1" hangingPunct="1"/>
            <a:r>
              <a:rPr lang="tr-TR" smtClean="0"/>
              <a:t>Ürünün Teknik Tasarımının Belirlenmesi </a:t>
            </a:r>
          </a:p>
          <a:p>
            <a:pPr eaLnBrk="1" hangingPunct="1"/>
            <a:r>
              <a:rPr lang="tr-TR" smtClean="0"/>
              <a:t>Ürün Teknolojisinin Belirlenmesi </a:t>
            </a:r>
          </a:p>
          <a:p>
            <a:pPr eaLnBrk="1" hangingPunct="1"/>
            <a:r>
              <a:rPr lang="tr-TR" smtClean="0"/>
              <a:t>Optimal Teknoloji Seçimi ve Transferi </a:t>
            </a:r>
          </a:p>
          <a:p>
            <a:pPr eaLnBrk="1" hangingPunct="1"/>
            <a:r>
              <a:rPr lang="tr-TR" smtClean="0"/>
              <a:t>Üretim Sürecinin Belirlenmesi </a:t>
            </a:r>
          </a:p>
          <a:p>
            <a:pPr eaLnBrk="1" hangingPunct="1"/>
            <a:r>
              <a:rPr lang="tr-TR" smtClean="0"/>
              <a:t>Kuruluş Yeri Seçimi </a:t>
            </a:r>
          </a:p>
          <a:p>
            <a:pPr eaLnBrk="1" hangingPunct="1"/>
            <a:r>
              <a:rPr lang="tr-TR" smtClean="0"/>
              <a:t>Yatırım Termin (Uygulama) Planının Hazırlanması </a:t>
            </a:r>
          </a:p>
          <a:p>
            <a:pPr eaLnBrk="1" hangingPunct="1"/>
            <a:endParaRPr lang="tr-TR" smtClean="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r-TR" smtClean="0">
                <a:solidFill>
                  <a:srgbClr val="FF0000"/>
                </a:solidFill>
              </a:rPr>
              <a:t>Fizibilite = Yapılabilirlik</a:t>
            </a:r>
            <a:endParaRPr lang="en-US" smtClean="0">
              <a:solidFill>
                <a:srgbClr val="FF0000"/>
              </a:solidFill>
            </a:endParaRPr>
          </a:p>
        </p:txBody>
      </p:sp>
      <p:sp>
        <p:nvSpPr>
          <p:cNvPr id="15363" name="Rectangle 3"/>
          <p:cNvSpPr>
            <a:spLocks noGrp="1" noChangeArrowheads="1"/>
          </p:cNvSpPr>
          <p:nvPr>
            <p:ph idx="1"/>
          </p:nvPr>
        </p:nvSpPr>
        <p:spPr/>
        <p:txBody>
          <a:bodyPr>
            <a:normAutofit/>
          </a:bodyPr>
          <a:lstStyle/>
          <a:p>
            <a:pPr marL="609600" indent="-609600"/>
            <a:r>
              <a:rPr lang="tr-TR" sz="3600" smtClean="0">
                <a:solidFill>
                  <a:srgbClr val="FF0000"/>
                </a:solidFill>
              </a:rPr>
              <a:t>Finansal Etüd</a:t>
            </a:r>
          </a:p>
          <a:p>
            <a:pPr marL="990600" lvl="1" indent="-533400">
              <a:buFontTx/>
              <a:buAutoNum type="arabicPeriod"/>
            </a:pPr>
            <a:r>
              <a:rPr lang="tr-TR" sz="3600" smtClean="0"/>
              <a:t>Yatırım tutarının hesaplanması</a:t>
            </a:r>
          </a:p>
          <a:p>
            <a:pPr marL="990600" lvl="1" indent="-533400">
              <a:buFontTx/>
              <a:buAutoNum type="arabicPeriod"/>
            </a:pPr>
            <a:r>
              <a:rPr lang="tr-TR" sz="3600" smtClean="0"/>
              <a:t>İşletmenin gelir ve gider tahminlerinin yapılması</a:t>
            </a:r>
          </a:p>
          <a:p>
            <a:pPr marL="990600" lvl="1" indent="-533400">
              <a:buFontTx/>
              <a:buAutoNum type="arabicPeriod"/>
            </a:pPr>
            <a:r>
              <a:rPr lang="tr-TR" sz="3600" smtClean="0"/>
              <a:t>Finansal kaynakların hesaplanması</a:t>
            </a:r>
          </a:p>
          <a:p>
            <a:pPr marL="990600" lvl="1" indent="-533400">
              <a:buFontTx/>
              <a:buAutoNum type="arabicPeriod"/>
            </a:pPr>
            <a:r>
              <a:rPr lang="tr-TR" sz="3600" smtClean="0"/>
              <a:t>İşletmenin karlılık durumuyla ilgili analizler</a:t>
            </a:r>
          </a:p>
          <a:p>
            <a:pPr marL="990600" lvl="1" indent="-533400">
              <a:buFontTx/>
              <a:buNone/>
            </a:pPr>
            <a:endParaRPr lang="en-US" sz="3600" smtClean="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tr-TR" smtClean="0"/>
              <a:t>Finansal analiz</a:t>
            </a:r>
          </a:p>
        </p:txBody>
      </p:sp>
      <p:sp>
        <p:nvSpPr>
          <p:cNvPr id="96259" name="Rectangle 3"/>
          <p:cNvSpPr>
            <a:spLocks noGrp="1" noChangeArrowheads="1"/>
          </p:cNvSpPr>
          <p:nvPr>
            <p:ph idx="1"/>
          </p:nvPr>
        </p:nvSpPr>
        <p:spPr/>
        <p:txBody>
          <a:bodyPr/>
          <a:lstStyle/>
          <a:p>
            <a:pPr eaLnBrk="1" hangingPunct="1"/>
            <a:r>
              <a:rPr lang="tr-TR" smtClean="0"/>
              <a:t>Projenin Toplam Maliyetinin Hesaplanması </a:t>
            </a:r>
          </a:p>
          <a:p>
            <a:pPr eaLnBrk="1" hangingPunct="1"/>
            <a:r>
              <a:rPr lang="tr-TR" smtClean="0"/>
              <a:t>Projenin Toplam Gelirlerinin Hesaplanması </a:t>
            </a:r>
          </a:p>
          <a:p>
            <a:pPr eaLnBrk="1" hangingPunct="1"/>
            <a:r>
              <a:rPr lang="tr-TR" smtClean="0"/>
              <a:t>Projenin Proforma Gelir ve Nakit Akımlarının Belirlenmesi </a:t>
            </a:r>
          </a:p>
          <a:p>
            <a:pPr eaLnBrk="1" hangingPunct="1"/>
            <a:r>
              <a:rPr lang="tr-TR" smtClean="0"/>
              <a:t>Projelerin </a:t>
            </a:r>
            <a:r>
              <a:rPr lang="tr-TR" b="1" smtClean="0"/>
              <a:t>Ekonomik</a:t>
            </a:r>
            <a:r>
              <a:rPr lang="tr-TR" smtClean="0"/>
              <a:t> Açıdan Değerlendirilmesi </a:t>
            </a:r>
          </a:p>
          <a:p>
            <a:pPr eaLnBrk="1" hangingPunct="1"/>
            <a:endParaRPr lang="tr-TR" smtClean="0"/>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tr-TR" smtClean="0">
                <a:solidFill>
                  <a:srgbClr val="FF0000"/>
                </a:solidFill>
              </a:rPr>
              <a:t>Fizibilite = Yapılabilirlik</a:t>
            </a:r>
            <a:endParaRPr lang="en-US" smtClean="0">
              <a:solidFill>
                <a:srgbClr val="FF0000"/>
              </a:solidFill>
            </a:endParaRPr>
          </a:p>
        </p:txBody>
      </p:sp>
      <p:sp>
        <p:nvSpPr>
          <p:cNvPr id="16387" name="Rectangle 3"/>
          <p:cNvSpPr>
            <a:spLocks noGrp="1" noChangeArrowheads="1"/>
          </p:cNvSpPr>
          <p:nvPr>
            <p:ph idx="1"/>
          </p:nvPr>
        </p:nvSpPr>
        <p:spPr/>
        <p:txBody>
          <a:bodyPr/>
          <a:lstStyle/>
          <a:p>
            <a:pPr marL="609600" indent="-609600"/>
            <a:r>
              <a:rPr lang="tr-TR" sz="3600" smtClean="0">
                <a:solidFill>
                  <a:srgbClr val="FF0000"/>
                </a:solidFill>
              </a:rPr>
              <a:t>Hukuki Etüd</a:t>
            </a:r>
          </a:p>
          <a:p>
            <a:pPr marL="990600" lvl="1" indent="-533400">
              <a:buFontTx/>
              <a:buAutoNum type="arabicPeriod"/>
            </a:pPr>
            <a:r>
              <a:rPr lang="tr-TR" sz="3600" smtClean="0"/>
              <a:t>İşletmenin hukuki yapısının seçimi</a:t>
            </a:r>
          </a:p>
          <a:p>
            <a:pPr marL="990600" lvl="1" indent="-533400">
              <a:buFontTx/>
              <a:buAutoNum type="arabicPeriod"/>
            </a:pPr>
            <a:r>
              <a:rPr lang="tr-TR" sz="3600" smtClean="0"/>
              <a:t>Kuruluş ve üretim için gerekli izinlerin alınması için gereken yasal koşulların belirlenmesi</a:t>
            </a:r>
            <a:endParaRPr lang="en-US" sz="3600" smtClean="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tr-TR" smtClean="0"/>
              <a:t>Hukuksal analiz</a:t>
            </a:r>
          </a:p>
        </p:txBody>
      </p:sp>
      <p:sp>
        <p:nvSpPr>
          <p:cNvPr id="97283" name="Rectangle 3"/>
          <p:cNvSpPr>
            <a:spLocks noGrp="1" noChangeArrowheads="1"/>
          </p:cNvSpPr>
          <p:nvPr>
            <p:ph idx="1"/>
          </p:nvPr>
        </p:nvSpPr>
        <p:spPr/>
        <p:txBody>
          <a:bodyPr/>
          <a:lstStyle/>
          <a:p>
            <a:pPr eaLnBrk="1" hangingPunct="1"/>
            <a:r>
              <a:rPr lang="tr-TR" smtClean="0"/>
              <a:t>Yasal koşullar, düzenlemeler neler?</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r-TR" smtClean="0">
                <a:solidFill>
                  <a:srgbClr val="FF0000"/>
                </a:solidFill>
              </a:rPr>
              <a:t>Kuruluş Aşamaları</a:t>
            </a:r>
            <a:endParaRPr lang="en-US" smtClean="0">
              <a:solidFill>
                <a:srgbClr val="FF0000"/>
              </a:solidFill>
            </a:endParaRPr>
          </a:p>
        </p:txBody>
      </p:sp>
      <p:sp>
        <p:nvSpPr>
          <p:cNvPr id="17411" name="Rectangle 3"/>
          <p:cNvSpPr>
            <a:spLocks noGrp="1" noChangeArrowheads="1"/>
          </p:cNvSpPr>
          <p:nvPr>
            <p:ph idx="1"/>
          </p:nvPr>
        </p:nvSpPr>
        <p:spPr/>
        <p:txBody>
          <a:bodyPr/>
          <a:lstStyle/>
          <a:p>
            <a:r>
              <a:rPr lang="tr-TR" sz="3600" smtClean="0"/>
              <a:t>Fizibilite Raporu</a:t>
            </a:r>
          </a:p>
          <a:p>
            <a:r>
              <a:rPr lang="tr-TR" sz="3600" smtClean="0"/>
              <a:t>Yatırım Kararı</a:t>
            </a:r>
          </a:p>
          <a:p>
            <a:r>
              <a:rPr lang="tr-TR" sz="3600" smtClean="0"/>
              <a:t>Kesin Proje</a:t>
            </a:r>
          </a:p>
          <a:p>
            <a:r>
              <a:rPr lang="tr-TR" sz="3600" smtClean="0"/>
              <a:t>Yatırım</a:t>
            </a:r>
          </a:p>
          <a:p>
            <a:r>
              <a:rPr lang="tr-TR" sz="3600" smtClean="0"/>
              <a:t>Üretime Geçiş</a:t>
            </a:r>
            <a:endParaRPr lang="en-US" sz="3600" smtClean="0"/>
          </a:p>
        </p:txBody>
      </p:sp>
      <p:pic>
        <p:nvPicPr>
          <p:cNvPr id="17412" name="Picture 4" descr="BD05297_"/>
          <p:cNvPicPr>
            <a:picLocks noChangeAspect="1" noChangeArrowheads="1"/>
          </p:cNvPicPr>
          <p:nvPr/>
        </p:nvPicPr>
        <p:blipFill>
          <a:blip r:embed="rId2"/>
          <a:srcRect/>
          <a:stretch>
            <a:fillRect/>
          </a:stretch>
        </p:blipFill>
        <p:spPr bwMode="auto">
          <a:xfrm>
            <a:off x="4800600" y="1905000"/>
            <a:ext cx="3660775" cy="3424238"/>
          </a:xfrm>
          <a:prstGeom prst="rect">
            <a:avLst/>
          </a:prstGeom>
          <a:noFill/>
          <a:ln w="9525">
            <a:noFill/>
            <a:miter lim="800000"/>
            <a:headEnd/>
            <a:tailEnd/>
          </a:ln>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tr-TR" smtClean="0"/>
              <a:t>Yatırım;</a:t>
            </a:r>
          </a:p>
        </p:txBody>
      </p:sp>
      <p:sp>
        <p:nvSpPr>
          <p:cNvPr id="82947" name="Rectangle 3"/>
          <p:cNvSpPr>
            <a:spLocks noGrp="1" noChangeArrowheads="1"/>
          </p:cNvSpPr>
          <p:nvPr>
            <p:ph idx="1"/>
          </p:nvPr>
        </p:nvSpPr>
        <p:spPr/>
        <p:txBody>
          <a:bodyPr/>
          <a:lstStyle/>
          <a:p>
            <a:pPr eaLnBrk="1" hangingPunct="1"/>
            <a:r>
              <a:rPr lang="tr-TR" smtClean="0"/>
              <a:t>Bir işletme kurmak amacıyla eldeki parasal değerlerin fiziksel değerlere dönüşümünü ifade eder. Yani her yatırım, daha sonra tekrar para getiren bir </a:t>
            </a:r>
            <a:r>
              <a:rPr lang="tr-TR" b="1" smtClean="0"/>
              <a:t>ekonomik </a:t>
            </a:r>
            <a:r>
              <a:rPr lang="tr-TR" smtClean="0"/>
              <a:t>değerdir.</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tr-TR" smtClean="0"/>
              <a:t>Fizibilite Raporu</a:t>
            </a:r>
          </a:p>
        </p:txBody>
      </p:sp>
      <p:sp>
        <p:nvSpPr>
          <p:cNvPr id="83971" name="Rectangle 3"/>
          <p:cNvSpPr>
            <a:spLocks noGrp="1" noChangeArrowheads="1"/>
          </p:cNvSpPr>
          <p:nvPr>
            <p:ph idx="1"/>
          </p:nvPr>
        </p:nvSpPr>
        <p:spPr/>
        <p:txBody>
          <a:bodyPr/>
          <a:lstStyle/>
          <a:p>
            <a:pPr eaLnBrk="1" hangingPunct="1"/>
            <a:r>
              <a:rPr lang="tr-TR" smtClean="0"/>
              <a:t>Kesin bir yatırım kararı almadan önce </a:t>
            </a:r>
            <a:r>
              <a:rPr lang="tr-TR" b="1" smtClean="0"/>
              <a:t>ekonomik</a:t>
            </a:r>
            <a:r>
              <a:rPr lang="tr-TR" smtClean="0"/>
              <a:t>, </a:t>
            </a:r>
            <a:r>
              <a:rPr lang="tr-TR" b="1" smtClean="0"/>
              <a:t>teknik, finansal</a:t>
            </a:r>
            <a:r>
              <a:rPr lang="tr-TR" smtClean="0"/>
              <a:t>, </a:t>
            </a:r>
            <a:r>
              <a:rPr lang="tr-TR" b="1" smtClean="0"/>
              <a:t>yasal</a:t>
            </a:r>
            <a:r>
              <a:rPr lang="tr-TR" smtClean="0"/>
              <a:t> ve </a:t>
            </a:r>
            <a:r>
              <a:rPr lang="tr-TR" b="1" smtClean="0"/>
              <a:t>mali</a:t>
            </a:r>
            <a:r>
              <a:rPr lang="tr-TR" smtClean="0"/>
              <a:t> araştırmalar yapılarak işletmenin kurulmasının karlı ve yararlı olup olmayacağını ortaya koyan sistemli ve bilimsel çalışmalara ise </a:t>
            </a:r>
            <a:r>
              <a:rPr lang="tr-TR" b="1" smtClean="0"/>
              <a:t>fizibilite</a:t>
            </a:r>
            <a:r>
              <a:rPr lang="tr-TR" smtClean="0"/>
              <a:t> raporu denir.</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tr-TR" smtClean="0"/>
              <a:t>Bu araştırmaların amaçları </a:t>
            </a:r>
          </a:p>
        </p:txBody>
      </p:sp>
      <p:sp>
        <p:nvSpPr>
          <p:cNvPr id="84995" name="Rectangle 3"/>
          <p:cNvSpPr>
            <a:spLocks noGrp="1" noChangeArrowheads="1"/>
          </p:cNvSpPr>
          <p:nvPr>
            <p:ph idx="1"/>
          </p:nvPr>
        </p:nvSpPr>
        <p:spPr/>
        <p:txBody>
          <a:bodyPr/>
          <a:lstStyle/>
          <a:p>
            <a:pPr eaLnBrk="1" hangingPunct="1"/>
            <a:r>
              <a:rPr lang="tr-TR" smtClean="0"/>
              <a:t>Nedir?</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tr-TR" smtClean="0"/>
              <a:t>ÇUİ Nedir?</a:t>
            </a:r>
          </a:p>
        </p:txBody>
      </p:sp>
      <p:sp>
        <p:nvSpPr>
          <p:cNvPr id="47107" name="Rectangle 3"/>
          <p:cNvSpPr>
            <a:spLocks noGrp="1" noChangeArrowheads="1"/>
          </p:cNvSpPr>
          <p:nvPr>
            <p:ph idx="1"/>
          </p:nvPr>
        </p:nvSpPr>
        <p:spPr/>
        <p:txBody>
          <a:bodyPr/>
          <a:lstStyle/>
          <a:p>
            <a:pPr>
              <a:lnSpc>
                <a:spcPct val="90000"/>
              </a:lnSpc>
              <a:buFont typeface="Wingdings" pitchFamily="2" charset="2"/>
              <a:buNone/>
            </a:pPr>
            <a:r>
              <a:rPr lang="tr-TR" smtClean="0"/>
              <a:t>   Coca Cola (Amerika), Unilever (Britanya/Hollanda), IBM (Amerika), Nokia (Amerika), Microsoft (Amerika), Ericsson (İsveç), Michelin (Fransa), Seagram (Kanada), Sony (Japonya), Motorola (Amerika), Procter Gamble (Amerika), Johnson&amp;Johnson (Amerika), Fiat (İtalya), Nestle (İsvçre), Volkswagen (Almanya), Peugeot (Fransa), Philips (Hollanda) örnek olarak verilebilir. </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defRPr/>
            </a:pPr>
            <a:r>
              <a:rPr lang="tr-TR" sz="4000" smtClean="0"/>
              <a:t>Fzibilite etütleri yapılmalı, çünkü;</a:t>
            </a:r>
            <a:br>
              <a:rPr lang="tr-TR" sz="4000" smtClean="0"/>
            </a:br>
            <a:endParaRPr lang="tr-TR" sz="4000" smtClean="0"/>
          </a:p>
        </p:txBody>
      </p:sp>
      <p:sp>
        <p:nvSpPr>
          <p:cNvPr id="86019" name="Rectangle 3"/>
          <p:cNvSpPr>
            <a:spLocks noGrp="1" noChangeArrowheads="1"/>
          </p:cNvSpPr>
          <p:nvPr>
            <p:ph idx="1"/>
          </p:nvPr>
        </p:nvSpPr>
        <p:spPr/>
        <p:txBody>
          <a:bodyPr>
            <a:normAutofit/>
          </a:bodyPr>
          <a:lstStyle/>
          <a:p>
            <a:pPr eaLnBrk="1" hangingPunct="1"/>
            <a:r>
              <a:rPr lang="tr-TR" sz="2800" smtClean="0"/>
              <a:t>ürün/hizmet olarak ne üreteceğini </a:t>
            </a:r>
          </a:p>
          <a:p>
            <a:pPr eaLnBrk="1" hangingPunct="1"/>
            <a:r>
              <a:rPr lang="tr-TR" sz="2800" smtClean="0"/>
              <a:t>nerede üretmesinin karlı olacağını </a:t>
            </a:r>
          </a:p>
          <a:p>
            <a:pPr eaLnBrk="1" hangingPunct="1"/>
            <a:r>
              <a:rPr lang="tr-TR" sz="2800" smtClean="0"/>
              <a:t>nereye satacağını </a:t>
            </a:r>
          </a:p>
          <a:p>
            <a:pPr eaLnBrk="1" hangingPunct="1"/>
            <a:r>
              <a:rPr lang="tr-TR" sz="2800" smtClean="0"/>
              <a:t>nasıl üreteceğini </a:t>
            </a:r>
          </a:p>
          <a:p>
            <a:pPr eaLnBrk="1" hangingPunct="1"/>
            <a:r>
              <a:rPr lang="tr-TR" sz="2800" smtClean="0"/>
              <a:t>ne kadarlık bir yatırım yapması gerektiğini </a:t>
            </a:r>
          </a:p>
          <a:p>
            <a:pPr eaLnBrk="1" hangingPunct="1"/>
            <a:r>
              <a:rPr lang="tr-TR" sz="2800" smtClean="0"/>
              <a:t>bu yatırımın kendini ne kadar sürede geri ödeyebileceğini </a:t>
            </a:r>
          </a:p>
          <a:p>
            <a:pPr eaLnBrk="1" hangingPunct="1"/>
            <a:r>
              <a:rPr lang="tr-TR" sz="2800" smtClean="0"/>
              <a:t>Yatırımda, hangi fiili kapasite oranında kar’a geçeceğini bilmek gerekir.</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tr-TR" smtClean="0"/>
              <a:t>Bu araştırmaların amaçları </a:t>
            </a:r>
          </a:p>
        </p:txBody>
      </p:sp>
      <p:sp>
        <p:nvSpPr>
          <p:cNvPr id="87043" name="Rectangle 3"/>
          <p:cNvSpPr>
            <a:spLocks noGrp="1" noChangeArrowheads="1"/>
          </p:cNvSpPr>
          <p:nvPr>
            <p:ph idx="1"/>
          </p:nvPr>
        </p:nvSpPr>
        <p:spPr/>
        <p:txBody>
          <a:bodyPr>
            <a:normAutofit lnSpcReduction="10000"/>
          </a:bodyPr>
          <a:lstStyle/>
          <a:p>
            <a:pPr eaLnBrk="1" hangingPunct="1">
              <a:lnSpc>
                <a:spcPct val="80000"/>
              </a:lnSpc>
            </a:pPr>
            <a:r>
              <a:rPr lang="tr-TR" sz="2000" smtClean="0"/>
              <a:t>Kesin proje çalışmalarına geçmeden önce yapılan ön-proje çalışmaları ile araştırma giderlerini azaltmak. Çünkü ön proje kesin projeye göre daha ucuzdur. · </a:t>
            </a:r>
          </a:p>
          <a:p>
            <a:pPr eaLnBrk="1" hangingPunct="1">
              <a:lnSpc>
                <a:spcPct val="80000"/>
              </a:lnSpc>
            </a:pPr>
            <a:endParaRPr lang="tr-TR" sz="2000" smtClean="0"/>
          </a:p>
          <a:p>
            <a:pPr eaLnBrk="1" hangingPunct="1">
              <a:lnSpc>
                <a:spcPct val="80000"/>
              </a:lnSpc>
            </a:pPr>
            <a:r>
              <a:rPr lang="tr-TR" sz="2000" smtClean="0"/>
              <a:t>Seçenekler arasından işletmenin nerede ve hangi büyüklükte kurulacağını tercih etmek. İşletmenin en verimli ve karlı olacağı bölgeye (kuruluş yeri) ve en etkin alana (konumluk yeri) kurulmasını sağlamak. </a:t>
            </a:r>
          </a:p>
          <a:p>
            <a:pPr eaLnBrk="1" hangingPunct="1">
              <a:lnSpc>
                <a:spcPct val="80000"/>
              </a:lnSpc>
            </a:pPr>
            <a:endParaRPr lang="tr-TR" sz="2000" smtClean="0"/>
          </a:p>
          <a:p>
            <a:pPr eaLnBrk="1" hangingPunct="1">
              <a:lnSpc>
                <a:spcPct val="80000"/>
              </a:lnSpc>
            </a:pPr>
            <a:r>
              <a:rPr lang="tr-TR" sz="2000" smtClean="0"/>
              <a:t>İşletme sahiplerine yatırımın finansal boyutu ve dış kaynak ihtiyacı hk. bilgi vermek. </a:t>
            </a:r>
          </a:p>
          <a:p>
            <a:pPr eaLnBrk="1" hangingPunct="1">
              <a:lnSpc>
                <a:spcPct val="80000"/>
              </a:lnSpc>
            </a:pPr>
            <a:endParaRPr lang="tr-TR" sz="2000" smtClean="0"/>
          </a:p>
          <a:p>
            <a:pPr eaLnBrk="1" hangingPunct="1">
              <a:lnSpc>
                <a:spcPct val="80000"/>
              </a:lnSpc>
            </a:pPr>
            <a:r>
              <a:rPr lang="tr-TR" sz="2000" smtClean="0"/>
              <a:t>Sermaye tedarik seçenekleri hk. bilgi sağlamak. · </a:t>
            </a:r>
          </a:p>
          <a:p>
            <a:pPr eaLnBrk="1" hangingPunct="1">
              <a:lnSpc>
                <a:spcPct val="80000"/>
              </a:lnSpc>
            </a:pPr>
            <a:endParaRPr lang="tr-TR" sz="2000" smtClean="0"/>
          </a:p>
          <a:p>
            <a:pPr eaLnBrk="1" hangingPunct="1">
              <a:lnSpc>
                <a:spcPct val="80000"/>
              </a:lnSpc>
            </a:pPr>
            <a:r>
              <a:rPr lang="tr-TR" sz="2000" smtClean="0"/>
              <a:t>Gümrük muafiyeti ve ya yatırım indirimlerinden yararlanmak. </a:t>
            </a:r>
          </a:p>
          <a:p>
            <a:pPr eaLnBrk="1" hangingPunct="1">
              <a:lnSpc>
                <a:spcPct val="80000"/>
              </a:lnSpc>
            </a:pPr>
            <a:endParaRPr lang="tr-TR" sz="2000" smtClean="0"/>
          </a:p>
          <a:p>
            <a:pPr eaLnBrk="1" hangingPunct="1">
              <a:lnSpc>
                <a:spcPct val="80000"/>
              </a:lnSpc>
            </a:pPr>
            <a:r>
              <a:rPr lang="tr-TR" sz="2000" smtClean="0"/>
              <a:t>Kredi olanaklarından yararlanmak.</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tr-TR" sz="4000" smtClean="0"/>
              <a:t>Fizibilite etüdünde ne yer almalı?</a:t>
            </a:r>
          </a:p>
        </p:txBody>
      </p:sp>
      <p:sp>
        <p:nvSpPr>
          <p:cNvPr id="88067" name="Rectangle 3"/>
          <p:cNvSpPr>
            <a:spLocks noGrp="1" noChangeArrowheads="1"/>
          </p:cNvSpPr>
          <p:nvPr>
            <p:ph idx="1"/>
          </p:nvPr>
        </p:nvSpPr>
        <p:spPr/>
        <p:txBody>
          <a:bodyPr>
            <a:normAutofit/>
          </a:bodyPr>
          <a:lstStyle/>
          <a:p>
            <a:pPr eaLnBrk="1" hangingPunct="1">
              <a:lnSpc>
                <a:spcPct val="80000"/>
              </a:lnSpc>
            </a:pPr>
            <a:r>
              <a:rPr lang="tr-TR" sz="1800" smtClean="0"/>
              <a:t>- Projenin özeti ve varılan sonuçlar.</a:t>
            </a:r>
          </a:p>
          <a:p>
            <a:pPr eaLnBrk="1" hangingPunct="1">
              <a:lnSpc>
                <a:spcPct val="80000"/>
              </a:lnSpc>
            </a:pPr>
            <a:r>
              <a:rPr lang="tr-TR" sz="1800" smtClean="0"/>
              <a:t>- Yatırımcı hk. genel bilgiler.</a:t>
            </a:r>
          </a:p>
          <a:p>
            <a:pPr eaLnBrk="1" hangingPunct="1">
              <a:lnSpc>
                <a:spcPct val="80000"/>
              </a:lnSpc>
            </a:pPr>
            <a:r>
              <a:rPr lang="tr-TR" sz="1800" smtClean="0"/>
              <a:t>- Üretilmesi düşünülen mal ve hizmetlerin tanıtımı</a:t>
            </a:r>
          </a:p>
          <a:p>
            <a:pPr eaLnBrk="1" hangingPunct="1">
              <a:lnSpc>
                <a:spcPct val="80000"/>
              </a:lnSpc>
            </a:pPr>
            <a:r>
              <a:rPr lang="tr-TR" sz="1800" smtClean="0"/>
              <a:t>- Pazar araştırması.</a:t>
            </a:r>
          </a:p>
          <a:p>
            <a:pPr eaLnBrk="1" hangingPunct="1">
              <a:lnSpc>
                <a:spcPct val="80000"/>
              </a:lnSpc>
            </a:pPr>
            <a:r>
              <a:rPr lang="tr-TR" sz="1800" smtClean="0"/>
              <a:t>- Kuruluş yeri seçimi.</a:t>
            </a:r>
          </a:p>
          <a:p>
            <a:pPr eaLnBrk="1" hangingPunct="1">
              <a:lnSpc>
                <a:spcPct val="80000"/>
              </a:lnSpc>
            </a:pPr>
            <a:r>
              <a:rPr lang="tr-TR" sz="1800" smtClean="0"/>
              <a:t>- Kapasite seçimi.</a:t>
            </a:r>
          </a:p>
          <a:p>
            <a:pPr eaLnBrk="1" hangingPunct="1">
              <a:lnSpc>
                <a:spcPct val="80000"/>
              </a:lnSpc>
            </a:pPr>
            <a:r>
              <a:rPr lang="tr-TR" sz="1800" smtClean="0"/>
              <a:t>- Üretim teknolojisi seçimi.</a:t>
            </a:r>
          </a:p>
          <a:p>
            <a:pPr eaLnBrk="1" hangingPunct="1">
              <a:lnSpc>
                <a:spcPct val="80000"/>
              </a:lnSpc>
            </a:pPr>
            <a:r>
              <a:rPr lang="tr-TR" sz="1800" smtClean="0"/>
              <a:t>- Makine ve teçhizat seçimi.</a:t>
            </a:r>
          </a:p>
          <a:p>
            <a:pPr eaLnBrk="1" hangingPunct="1">
              <a:lnSpc>
                <a:spcPct val="80000"/>
              </a:lnSpc>
            </a:pPr>
            <a:r>
              <a:rPr lang="tr-TR" sz="1800" smtClean="0"/>
              <a:t>- Üretim için gerekli hammadde, malzeme temin olanakları ve olası fiyatlar.</a:t>
            </a:r>
          </a:p>
          <a:p>
            <a:pPr eaLnBrk="1" hangingPunct="1">
              <a:lnSpc>
                <a:spcPct val="80000"/>
              </a:lnSpc>
            </a:pPr>
            <a:r>
              <a:rPr lang="tr-TR" sz="1800" smtClean="0"/>
              <a:t>- Yakıt ve enerji ihtiyacı, temin olanakları ve alış fiyatları.</a:t>
            </a:r>
          </a:p>
          <a:p>
            <a:pPr eaLnBrk="1" hangingPunct="1">
              <a:lnSpc>
                <a:spcPct val="80000"/>
              </a:lnSpc>
            </a:pPr>
            <a:r>
              <a:rPr lang="tr-TR" sz="1800" smtClean="0"/>
              <a:t>- İşgücü ihtiyacı, nitelikleri, temin imkanı ve ücretleri</a:t>
            </a:r>
          </a:p>
          <a:p>
            <a:pPr eaLnBrk="1" hangingPunct="1">
              <a:lnSpc>
                <a:spcPct val="80000"/>
              </a:lnSpc>
            </a:pPr>
            <a:r>
              <a:rPr lang="tr-TR" sz="1800" smtClean="0"/>
              <a:t>- Finansman planı ve yatırım harcamalarının yıllara dağılımı.</a:t>
            </a:r>
          </a:p>
          <a:p>
            <a:pPr eaLnBrk="1" hangingPunct="1">
              <a:lnSpc>
                <a:spcPct val="80000"/>
              </a:lnSpc>
            </a:pPr>
            <a:r>
              <a:rPr lang="tr-TR" sz="1800" smtClean="0"/>
              <a:t>- Projenin yatırım uygulama planı.</a:t>
            </a:r>
          </a:p>
          <a:p>
            <a:pPr eaLnBrk="1" hangingPunct="1">
              <a:lnSpc>
                <a:spcPct val="80000"/>
              </a:lnSpc>
            </a:pPr>
            <a:r>
              <a:rPr lang="tr-TR" sz="1800" smtClean="0"/>
              <a:t>- Üretim maliyet tahminleri.</a:t>
            </a:r>
          </a:p>
          <a:p>
            <a:pPr eaLnBrk="1" hangingPunct="1">
              <a:lnSpc>
                <a:spcPct val="80000"/>
              </a:lnSpc>
            </a:pPr>
            <a:r>
              <a:rPr lang="tr-TR" sz="1800" smtClean="0"/>
              <a:t>- Mali projeksiyonlar.(proforma gelir tablosu-proforma bilanço…)</a:t>
            </a:r>
          </a:p>
          <a:p>
            <a:pPr eaLnBrk="1" hangingPunct="1">
              <a:lnSpc>
                <a:spcPct val="80000"/>
              </a:lnSpc>
            </a:pPr>
            <a:r>
              <a:rPr lang="tr-TR" sz="1800" smtClean="0"/>
              <a:t>- Projenin gerçekleşmesi ile milli ekonomiye sağlanacak faydalar</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tr-TR" smtClean="0"/>
              <a:t>Yatırım Projesi Gelişim Süreci  </a:t>
            </a:r>
          </a:p>
        </p:txBody>
      </p:sp>
      <p:sp>
        <p:nvSpPr>
          <p:cNvPr id="91139" name="Rectangle 3"/>
          <p:cNvSpPr>
            <a:spLocks noGrp="1" noChangeArrowheads="1"/>
          </p:cNvSpPr>
          <p:nvPr>
            <p:ph idx="1"/>
          </p:nvPr>
        </p:nvSpPr>
        <p:spPr/>
        <p:txBody>
          <a:bodyPr/>
          <a:lstStyle/>
          <a:p>
            <a:pPr eaLnBrk="1" hangingPunct="1"/>
            <a:r>
              <a:rPr lang="tr-TR" smtClean="0"/>
              <a:t>Proje Fikrinin Doğuşu </a:t>
            </a:r>
          </a:p>
          <a:p>
            <a:pPr eaLnBrk="1" hangingPunct="1"/>
            <a:r>
              <a:rPr lang="tr-TR" smtClean="0"/>
              <a:t>Ön Yapılabilirlik (</a:t>
            </a:r>
            <a:r>
              <a:rPr lang="tr-TR" b="1" smtClean="0"/>
              <a:t>Fizibilite</a:t>
            </a:r>
            <a:r>
              <a:rPr lang="tr-TR" smtClean="0"/>
              <a:t>) </a:t>
            </a:r>
            <a:r>
              <a:rPr lang="tr-TR" b="1" smtClean="0"/>
              <a:t>Çalışması</a:t>
            </a:r>
            <a:r>
              <a:rPr lang="tr-TR" smtClean="0"/>
              <a:t> </a:t>
            </a:r>
          </a:p>
          <a:p>
            <a:pPr eaLnBrk="1" hangingPunct="1"/>
            <a:r>
              <a:rPr lang="tr-TR" smtClean="0"/>
              <a:t>Yapılabilirlik </a:t>
            </a:r>
            <a:r>
              <a:rPr lang="tr-TR" b="1" smtClean="0"/>
              <a:t>Çalışması</a:t>
            </a:r>
            <a:r>
              <a:rPr lang="tr-TR" smtClean="0"/>
              <a:t> </a:t>
            </a:r>
          </a:p>
          <a:p>
            <a:pPr eaLnBrk="1" hangingPunct="1"/>
            <a:r>
              <a:rPr lang="tr-TR" smtClean="0"/>
              <a:t>Projenin Değerlendirilmesi </a:t>
            </a:r>
          </a:p>
          <a:p>
            <a:pPr eaLnBrk="1" hangingPunct="1"/>
            <a:r>
              <a:rPr lang="tr-TR" smtClean="0"/>
              <a:t>Projenin Uygulamaya Konulması-Proje Planlaması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fontScale="90000"/>
          </a:bodyPr>
          <a:lstStyle/>
          <a:p>
            <a:pPr fontAlgn="auto">
              <a:spcAft>
                <a:spcPts val="0"/>
              </a:spcAft>
              <a:defRPr/>
            </a:pPr>
            <a:r>
              <a:rPr lang="tr-TR" sz="3200" b="1"/>
              <a:t>Çok Uluslu İşletme (Multinational Companies</a:t>
            </a:r>
            <a:r>
              <a:rPr lang="tr-TR" b="1"/>
              <a:t>)</a:t>
            </a:r>
          </a:p>
        </p:txBody>
      </p:sp>
      <p:sp>
        <p:nvSpPr>
          <p:cNvPr id="48131" name="Rectangle 3"/>
          <p:cNvSpPr>
            <a:spLocks noGrp="1" noChangeArrowheads="1"/>
          </p:cNvSpPr>
          <p:nvPr>
            <p:ph idx="1"/>
          </p:nvPr>
        </p:nvSpPr>
        <p:spPr/>
        <p:txBody>
          <a:bodyPr/>
          <a:lstStyle/>
          <a:p>
            <a:pPr>
              <a:lnSpc>
                <a:spcPct val="90000"/>
              </a:lnSpc>
            </a:pPr>
            <a:r>
              <a:rPr lang="tr-TR" sz="2400" smtClean="0"/>
              <a:t>Merkezi genellikle gelişmiş bir ülkede bulunan bir ana işletme ile, kontrolü altındaki diğer ülkelerdeki bağlı işletmelere sahip olan; doğrudan yabancı yatırım, stratejik işbirliği, uluslararası üretim, dağıtım, pazarlama konularında faaliyet gösteren, güçlü sermaye, teknoloji, yönetim, ulaşım, haberleşme ağına sahip olan, temelde özel sermayeye, nadiren kamu sermayesine dayanan, karını maksimize etmeye çalışan işletmelerdir. </a:t>
            </a:r>
          </a:p>
          <a:p>
            <a:pPr>
              <a:lnSpc>
                <a:spcPct val="90000"/>
              </a:lnSpc>
            </a:pPr>
            <a:endParaRPr lang="tr-TR" sz="2400" smtClean="0"/>
          </a:p>
          <a:p>
            <a:pPr>
              <a:lnSpc>
                <a:spcPct val="90000"/>
              </a:lnSpc>
            </a:pPr>
            <a:r>
              <a:rPr lang="tr-TR" sz="2400" smtClean="0"/>
              <a:t>Yabancı ülkelerde yatırım yapan asıl  işletmeye "ana işletme", yabancı ülkede edinilen işletmeye ise, "yavru işletme" ya da "şube" adı verilmektedir.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68313" y="-171450"/>
            <a:ext cx="8229600" cy="1143000"/>
          </a:xfrm>
        </p:spPr>
        <p:txBody>
          <a:bodyPr/>
          <a:lstStyle/>
          <a:p>
            <a:r>
              <a:rPr lang="tr-TR" smtClean="0"/>
              <a:t>ÇUİ özellikleri</a:t>
            </a:r>
          </a:p>
        </p:txBody>
      </p:sp>
      <p:sp>
        <p:nvSpPr>
          <p:cNvPr id="49155" name="Rectangle 3"/>
          <p:cNvSpPr>
            <a:spLocks noGrp="1" noChangeArrowheads="1"/>
          </p:cNvSpPr>
          <p:nvPr>
            <p:ph idx="1"/>
          </p:nvPr>
        </p:nvSpPr>
        <p:spPr>
          <a:xfrm>
            <a:off x="457200" y="1268413"/>
            <a:ext cx="8435975" cy="5589587"/>
          </a:xfrm>
        </p:spPr>
        <p:txBody>
          <a:bodyPr/>
          <a:lstStyle/>
          <a:p>
            <a:pPr marL="609600" indent="-609600">
              <a:lnSpc>
                <a:spcPct val="80000"/>
              </a:lnSpc>
            </a:pPr>
            <a:r>
              <a:rPr lang="tr-TR" sz="1800" smtClean="0"/>
              <a:t>Sermaye payları iki veya daha fazla ülkeye dağılmıştır.</a:t>
            </a:r>
          </a:p>
          <a:p>
            <a:pPr marL="609600" indent="-609600">
              <a:lnSpc>
                <a:spcPct val="80000"/>
              </a:lnSpc>
            </a:pPr>
            <a:r>
              <a:rPr lang="tr-TR" sz="1800" smtClean="0"/>
              <a:t>Üst kademe yöneticileri  merkezden sağlanmaktadır. Bununla birlikte üst yönetimin milliyetsizliği, dünya vatandaşlığı esas alınmaktadır.</a:t>
            </a:r>
          </a:p>
          <a:p>
            <a:pPr marL="609600" indent="-609600">
              <a:lnSpc>
                <a:spcPct val="80000"/>
              </a:lnSpc>
            </a:pPr>
            <a:r>
              <a:rPr lang="tr-TR" sz="1800" smtClean="0"/>
              <a:t>Her ülkedeki birim belli bir bağımsızlık içinde çalışmaktadır. Ancak uzun vadeli amaç ve politikalar genel merkezde oluşturulmaktadır.</a:t>
            </a:r>
          </a:p>
          <a:p>
            <a:pPr marL="609600" indent="-609600">
              <a:lnSpc>
                <a:spcPct val="80000"/>
              </a:lnSpc>
            </a:pPr>
            <a:r>
              <a:rPr lang="tr-TR" sz="1800" smtClean="0"/>
              <a:t>Üretim birden fazla ülkede gerçekleştirilmektedir. Yabancı ülkelerdeki üretim toplam üretimin %25-30’unu geçmektedir.</a:t>
            </a:r>
          </a:p>
          <a:p>
            <a:pPr marL="609600" indent="-609600">
              <a:lnSpc>
                <a:spcPct val="80000"/>
              </a:lnSpc>
            </a:pPr>
            <a:r>
              <a:rPr lang="tr-TR" sz="1800" smtClean="0"/>
              <a:t>Girdikleri ülkenin kalkınma ve ekonomik sorunlarını göz önünde bulundurmadan kendi kâr ve çıkarlarını düşünmektedirler. Yıllık gelirleri bir çok geri kalmış ülkenin geliri ve  GSMH’ından daha fazladır.</a:t>
            </a:r>
          </a:p>
          <a:p>
            <a:pPr marL="609600" indent="-609600">
              <a:lnSpc>
                <a:spcPct val="80000"/>
              </a:lnSpc>
            </a:pPr>
            <a:r>
              <a:rPr lang="tr-TR" sz="1800" smtClean="0"/>
              <a:t>İkiden fazla ülkede satış hasılatı 100 milyon$’ın üzerindedir.</a:t>
            </a:r>
          </a:p>
          <a:p>
            <a:pPr marL="609600" indent="-609600">
              <a:lnSpc>
                <a:spcPct val="80000"/>
              </a:lnSpc>
            </a:pPr>
            <a:r>
              <a:rPr lang="tr-TR" sz="1800" smtClean="0"/>
              <a:t>Faaliyetleri en az altı ülkeye yayılmıştır.</a:t>
            </a:r>
          </a:p>
          <a:p>
            <a:pPr marL="609600" indent="-609600">
              <a:lnSpc>
                <a:spcPct val="80000"/>
              </a:lnSpc>
            </a:pPr>
            <a:r>
              <a:rPr lang="tr-TR" sz="1800" smtClean="0"/>
              <a:t>Satışlarının en az %20’si yabancı ülkelerdeki satışlardan gelmektedir[1].</a:t>
            </a:r>
          </a:p>
          <a:p>
            <a:pPr marL="609600" indent="-609600">
              <a:lnSpc>
                <a:spcPct val="80000"/>
              </a:lnSpc>
            </a:pPr>
            <a:r>
              <a:rPr lang="tr-TR" sz="1800" smtClean="0"/>
              <a:t>Farklı ülkelerde mamul ve tutundurmada uyarlama yaparak pazarlama ve ürünü yerelleştirme politikaları takip edilir.</a:t>
            </a:r>
          </a:p>
          <a:p>
            <a:pPr marL="609600" indent="-609600">
              <a:lnSpc>
                <a:spcPct val="80000"/>
              </a:lnSpc>
            </a:pPr>
            <a:r>
              <a:rPr lang="tr-TR" sz="1800" smtClean="0"/>
              <a:t>İleri teknolojiye, araştırma ve geliştirme faaliyetlerine sahiptirler.</a:t>
            </a:r>
          </a:p>
          <a:p>
            <a:pPr marL="609600" indent="-609600">
              <a:lnSpc>
                <a:spcPct val="80000"/>
              </a:lnSpc>
            </a:pPr>
            <a:r>
              <a:rPr lang="tr-TR" sz="1800" smtClean="0"/>
              <a:t>Örgüt yapıları karmaşıktır </a:t>
            </a:r>
            <a:br>
              <a:rPr lang="tr-TR" sz="1800" smtClean="0"/>
            </a:br>
            <a:endParaRPr lang="tr-TR" sz="1800" smtClean="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normAutofit/>
          </a:bodyPr>
          <a:lstStyle/>
          <a:p>
            <a:pPr fontAlgn="auto">
              <a:spcAft>
                <a:spcPts val="0"/>
              </a:spcAft>
              <a:defRPr/>
            </a:pPr>
            <a:r>
              <a:rPr lang="tr-TR" b="1"/>
              <a:t>Küresel İşletme (Global Companies)</a:t>
            </a:r>
          </a:p>
        </p:txBody>
      </p:sp>
      <p:sp>
        <p:nvSpPr>
          <p:cNvPr id="50179" name="Rectangle 3"/>
          <p:cNvSpPr>
            <a:spLocks noGrp="1" noChangeArrowheads="1"/>
          </p:cNvSpPr>
          <p:nvPr>
            <p:ph idx="1"/>
          </p:nvPr>
        </p:nvSpPr>
        <p:spPr/>
        <p:txBody>
          <a:bodyPr/>
          <a:lstStyle/>
          <a:p>
            <a:pPr>
              <a:lnSpc>
                <a:spcPct val="80000"/>
              </a:lnSpc>
              <a:buFont typeface="Wingdings" pitchFamily="2" charset="2"/>
              <a:buNone/>
            </a:pPr>
            <a:endParaRPr lang="tr-TR" sz="2400" smtClean="0"/>
          </a:p>
          <a:p>
            <a:pPr>
              <a:lnSpc>
                <a:spcPct val="80000"/>
              </a:lnSpc>
              <a:buFont typeface="Wingdings" pitchFamily="2" charset="2"/>
              <a:buNone/>
            </a:pPr>
            <a:r>
              <a:rPr lang="tr-TR" sz="2400" smtClean="0"/>
              <a:t>    Ulusal kimliğin ve geleneksel ulusal sınırların ortadan kalktığı, ana ülke gözetmeksizin faaliyet gösteren, kararların küresel bir bakış açısıyla verildiği, ileri teknolojinin kullanıldığı, bir çok farklı ülkeden dünya vatandaşı yöneticiyi istihdam eden, işgörenleri çoğunlukla farklı etnik, dinsel, ulusal temellerden gelen işletmelerdir. Tasarım bir ülkede, üretim, montaj başka bir ülkede yapılıp,  farklı ülkelerde satış gerçekleştirilmektedir. </a:t>
            </a:r>
          </a:p>
          <a:p>
            <a:pPr>
              <a:lnSpc>
                <a:spcPct val="80000"/>
              </a:lnSpc>
              <a:buFont typeface="Wingdings" pitchFamily="2" charset="2"/>
              <a:buNone/>
            </a:pPr>
            <a:endParaRPr lang="tr-TR" sz="2400" smtClean="0"/>
          </a:p>
          <a:p>
            <a:pPr>
              <a:lnSpc>
                <a:spcPct val="80000"/>
              </a:lnSpc>
              <a:buFont typeface="Wingdings" pitchFamily="2" charset="2"/>
              <a:buNone/>
            </a:pPr>
            <a:r>
              <a:rPr lang="tr-TR" sz="2400" smtClean="0"/>
              <a:t>   Toyota, Nissan, Mercedes, Coca Cola, Microsoft, IBM,  GE, Nokia, Mc Donalds, Nestle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fontScale="90000"/>
          </a:bodyPr>
          <a:lstStyle/>
          <a:p>
            <a:r>
              <a:rPr lang="tr-TR" sz="3200" b="1" smtClean="0"/>
              <a:t>Doğuştan Küresel İşletmeler (Born Global Companies)</a:t>
            </a:r>
          </a:p>
        </p:txBody>
      </p:sp>
      <p:sp>
        <p:nvSpPr>
          <p:cNvPr id="51203" name="Rectangle 3"/>
          <p:cNvSpPr>
            <a:spLocks noGrp="1" noChangeArrowheads="1"/>
          </p:cNvSpPr>
          <p:nvPr>
            <p:ph idx="1"/>
          </p:nvPr>
        </p:nvSpPr>
        <p:spPr/>
        <p:txBody>
          <a:bodyPr>
            <a:normAutofit/>
          </a:bodyPr>
          <a:lstStyle/>
          <a:p>
            <a:pPr>
              <a:lnSpc>
                <a:spcPct val="80000"/>
              </a:lnSpc>
              <a:buFont typeface="Wingdings" pitchFamily="2" charset="2"/>
              <a:buNone/>
            </a:pPr>
            <a:r>
              <a:rPr lang="tr-TR" sz="2400" smtClean="0"/>
              <a:t>   “Kuruldukları ilk andan itibaren uluslararası pazarlarda faaliyet gösteren küçük, teknoloji odaklı işletmelerdir.</a:t>
            </a:r>
          </a:p>
          <a:p>
            <a:pPr>
              <a:lnSpc>
                <a:spcPct val="80000"/>
              </a:lnSpc>
              <a:buFont typeface="Wingdings" pitchFamily="2" charset="2"/>
              <a:buNone/>
            </a:pPr>
            <a:endParaRPr lang="tr-TR" sz="2400" smtClean="0"/>
          </a:p>
          <a:p>
            <a:pPr>
              <a:lnSpc>
                <a:spcPct val="80000"/>
              </a:lnSpc>
              <a:buFont typeface="Wingdings" pitchFamily="2" charset="2"/>
              <a:buNone/>
            </a:pPr>
            <a:r>
              <a:rPr lang="tr-TR" sz="2400" smtClean="0"/>
              <a:t>    Doğuştan küreseller, küçük, ileri ve hızlı bilgi teknolojileri odaklı, vizyonu olan girişimciler tarafından yönetilen, sınırlı kaynaklarıyla yeteneklerini tamamlayacak ortaklar arayan, minimum pazarlama karması uyarlama gerektiren iş alanlarını seçen işletmelerdir. Tedariki çok farklı ülkelerden sağlayan, ürettikleri ürünleri yine çok farklı ülkelere satan, uluslararasılaşma sürecinde belli bir aşama takip etmeden, ileri teknolojiye sahip olan, kurulduktan iki veya üç yıl gibi kısa bir süre içinde farklı ülkelerde ürünlerini satarak kâr elde edebilen işletmelerdir.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r>
              <a:rPr lang="tr-TR" sz="3200" b="1" smtClean="0"/>
              <a:t>Doğuştan Küresel İşletmeler (Born Global Companies)</a:t>
            </a:r>
          </a:p>
        </p:txBody>
      </p:sp>
      <p:sp>
        <p:nvSpPr>
          <p:cNvPr id="52227" name="Rectangle 3"/>
          <p:cNvSpPr>
            <a:spLocks noGrp="1" noChangeArrowheads="1"/>
          </p:cNvSpPr>
          <p:nvPr>
            <p:ph idx="1"/>
          </p:nvPr>
        </p:nvSpPr>
        <p:spPr>
          <a:xfrm>
            <a:off x="457200" y="1600200"/>
            <a:ext cx="8362950" cy="4997450"/>
          </a:xfrm>
        </p:spPr>
        <p:txBody>
          <a:bodyPr/>
          <a:lstStyle/>
          <a:p>
            <a:pPr>
              <a:lnSpc>
                <a:spcPct val="80000"/>
              </a:lnSpc>
              <a:buFontTx/>
              <a:buChar char="-"/>
            </a:pPr>
            <a:r>
              <a:rPr lang="tr-TR" sz="2000" smtClean="0"/>
              <a:t>Tüm dünyayı pazar olarak görmektedirler.</a:t>
            </a:r>
          </a:p>
          <a:p>
            <a:pPr>
              <a:lnSpc>
                <a:spcPct val="80000"/>
              </a:lnSpc>
              <a:buFontTx/>
              <a:buNone/>
            </a:pPr>
            <a:endParaRPr lang="tr-TR" sz="2000" smtClean="0"/>
          </a:p>
          <a:p>
            <a:pPr>
              <a:lnSpc>
                <a:spcPct val="80000"/>
              </a:lnSpc>
              <a:buFontTx/>
              <a:buChar char="-"/>
            </a:pPr>
            <a:r>
              <a:rPr lang="tr-TR" sz="2000" smtClean="0"/>
              <a:t>Çok kısa sürede ihracata başlamakta ve ihracatları, toplam üretimin %25 ini bulmaktadır.</a:t>
            </a:r>
          </a:p>
          <a:p>
            <a:pPr>
              <a:lnSpc>
                <a:spcPct val="80000"/>
              </a:lnSpc>
              <a:buFontTx/>
              <a:buNone/>
            </a:pPr>
            <a:endParaRPr lang="tr-TR" sz="2000" smtClean="0"/>
          </a:p>
          <a:p>
            <a:pPr>
              <a:lnSpc>
                <a:spcPct val="80000"/>
              </a:lnSpc>
              <a:buFontTx/>
              <a:buChar char="-"/>
            </a:pPr>
            <a:r>
              <a:rPr lang="tr-TR" sz="2000" smtClean="0"/>
              <a:t>Küçük ölçekli işletmelerdir.</a:t>
            </a:r>
          </a:p>
          <a:p>
            <a:pPr>
              <a:lnSpc>
                <a:spcPct val="80000"/>
              </a:lnSpc>
              <a:buFontTx/>
              <a:buNone/>
            </a:pPr>
            <a:endParaRPr lang="tr-TR" sz="2000" smtClean="0"/>
          </a:p>
          <a:p>
            <a:pPr>
              <a:lnSpc>
                <a:spcPct val="80000"/>
              </a:lnSpc>
              <a:buFontTx/>
              <a:buChar char="-"/>
            </a:pPr>
            <a:r>
              <a:rPr lang="tr-TR" sz="2000" smtClean="0"/>
              <a:t>Genellikle ileri teknoloji ağırlıklı, benzersiz bir ürünü üretmek, geliştirmek ve yeni bir işletmecilik yöntemi uygulayarak faaliyetlerini yönlendirmektedirler.</a:t>
            </a:r>
          </a:p>
          <a:p>
            <a:pPr>
              <a:lnSpc>
                <a:spcPct val="80000"/>
              </a:lnSpc>
              <a:buFontTx/>
              <a:buNone/>
            </a:pPr>
            <a:endParaRPr lang="tr-TR" sz="2000" smtClean="0"/>
          </a:p>
          <a:p>
            <a:pPr>
              <a:lnSpc>
                <a:spcPct val="80000"/>
              </a:lnSpc>
              <a:buFontTx/>
              <a:buChar char="-"/>
            </a:pPr>
            <a:r>
              <a:rPr lang="tr-TR" sz="2000" smtClean="0"/>
              <a:t>Girişimci bir özelliğe sahip olmaktadır.</a:t>
            </a:r>
          </a:p>
          <a:p>
            <a:pPr>
              <a:lnSpc>
                <a:spcPct val="80000"/>
              </a:lnSpc>
              <a:buFontTx/>
              <a:buNone/>
            </a:pPr>
            <a:endParaRPr lang="tr-TR" sz="2000" smtClean="0"/>
          </a:p>
          <a:p>
            <a:pPr>
              <a:lnSpc>
                <a:spcPct val="80000"/>
              </a:lnSpc>
              <a:buFont typeface="Wingdings" pitchFamily="2" charset="2"/>
              <a:buNone/>
            </a:pPr>
            <a:r>
              <a:rPr lang="tr-TR" sz="2000" smtClean="0"/>
              <a:t>- Ürettikleri ürünler önemli bir finansal değere sahip, endüstriyel kullanımı olan ürünlerdir.</a:t>
            </a:r>
          </a:p>
        </p:txBody>
      </p:sp>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TotalTime>
  <Words>1993</Words>
  <Application>Microsoft Office PowerPoint</Application>
  <PresentationFormat>Ekran Gösterisi (4:3)</PresentationFormat>
  <Paragraphs>290</Paragraphs>
  <Slides>43</Slides>
  <Notes>0</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Gezinti</vt:lpstr>
      <vt:lpstr>İŞLETME TÜRLERİ</vt:lpstr>
      <vt:lpstr>Ulusal İşletmeler</vt:lpstr>
      <vt:lpstr>Uluslararası İşletme</vt:lpstr>
      <vt:lpstr>ÇUİ Nedir?</vt:lpstr>
      <vt:lpstr>Çok Uluslu İşletme (Multinational Companies)</vt:lpstr>
      <vt:lpstr>ÇUİ özellikleri</vt:lpstr>
      <vt:lpstr>Küresel İşletme (Global Companies)</vt:lpstr>
      <vt:lpstr>Doğuştan Küresel İşletmeler (Born Global Companies)</vt:lpstr>
      <vt:lpstr>Doğuştan Küresel İşletmeler (Born Global Companies)</vt:lpstr>
      <vt:lpstr>İşletmeler uluslar arası pazarlama faaliyetlerine dört boyutta dahil olabilir:</vt:lpstr>
      <vt:lpstr>Faaliyet Alanlarına (işlevlerine) göre</vt:lpstr>
      <vt:lpstr>Tüketicilerin (alıcıların) türüne göre</vt:lpstr>
      <vt:lpstr>Üretilen mal ve hizmet türüne göre</vt:lpstr>
      <vt:lpstr>Üretim      Faktörlerinin Mülkiyetine     Göre işletmeler  </vt:lpstr>
      <vt:lpstr>Ekonomik Yapı Sınıflandırmaları</vt:lpstr>
      <vt:lpstr>Hizmetin Özellikleri</vt:lpstr>
      <vt:lpstr>Hizmet Üretiminin Özellikli Yönleri</vt:lpstr>
      <vt:lpstr>Çekirdek Ürün (Hizmet)</vt:lpstr>
      <vt:lpstr>Hizmetlerin Karekteristik Özellikleri</vt:lpstr>
      <vt:lpstr>Hizmet ve Fiziksel Ürün</vt:lpstr>
      <vt:lpstr>Hizmet Pazarlama Karması: 7p</vt:lpstr>
      <vt:lpstr>Ekonomik Yapı Sınıflandırmaları</vt:lpstr>
      <vt:lpstr>Yeni KOBİ Tanımı değişti, 4 Kasım 2012 tarihinde yürürlüğe girdi.</vt:lpstr>
      <vt:lpstr>Kuruluş Aşamaları</vt:lpstr>
      <vt:lpstr>Fizibilite = Yapılabilirlik</vt:lpstr>
      <vt:lpstr>Ekonomik analiz</vt:lpstr>
      <vt:lpstr>Kesin yatırım kararı    almadan önce ilk   ne yapmalıyız ?</vt:lpstr>
      <vt:lpstr>Pazar analizi</vt:lpstr>
      <vt:lpstr>Pazar analizi</vt:lpstr>
      <vt:lpstr>Fizibilite = Yapılabilirlik</vt:lpstr>
      <vt:lpstr>Teknik analiz,  </vt:lpstr>
      <vt:lpstr>Fizibilite = Yapılabilirlik</vt:lpstr>
      <vt:lpstr>Finansal analiz</vt:lpstr>
      <vt:lpstr>Fizibilite = Yapılabilirlik</vt:lpstr>
      <vt:lpstr>Hukuksal analiz</vt:lpstr>
      <vt:lpstr>Kuruluş Aşamaları</vt:lpstr>
      <vt:lpstr>Yatırım;</vt:lpstr>
      <vt:lpstr>Fizibilite Raporu</vt:lpstr>
      <vt:lpstr>Bu araştırmaların amaçları </vt:lpstr>
      <vt:lpstr>Fzibilite etütleri yapılmalı, çünkü; </vt:lpstr>
      <vt:lpstr>Bu araştırmaların amaçları </vt:lpstr>
      <vt:lpstr>Fizibilite etüdünde ne yer almalı?</vt:lpstr>
      <vt:lpstr>Yatırım Projesi Gelişim Süreci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TÜRLERİ</dc:title>
  <dc:creator>ulas</dc:creator>
  <cp:lastModifiedBy>ulas</cp:lastModifiedBy>
  <cp:revision>7</cp:revision>
  <dcterms:created xsi:type="dcterms:W3CDTF">2016-11-03T13:38:21Z</dcterms:created>
  <dcterms:modified xsi:type="dcterms:W3CDTF">2018-02-25T12:30:51Z</dcterms:modified>
</cp:coreProperties>
</file>