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11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8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86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45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0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18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52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51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86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6C9E01D-3ED1-44FF-B1A9-FEEAC60929A4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2E156C2-DA4E-4689-8721-49EA5BB833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5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A0DBB4-5D59-4474-A477-ED74ACC1C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/>
              <a:t>Firma İçin Açılış Fişinin Düzenlenmesi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D260819-D492-4F89-BC2A-34C5AD92D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24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80CFAA9-490E-4709-BB97-A7A266F1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7C36F9E-A608-4A16-BDC2-A239FCAD0B5F}"/>
              </a:ext>
            </a:extLst>
          </p:cNvPr>
          <p:cNvPicPr>
            <a:picLocks/>
          </p:cNvPicPr>
          <p:nvPr/>
        </p:nvPicPr>
        <p:blipFill>
          <a:blip r:embed="rId4"/>
          <a:srcRect l="10294" t="2365" r="9857" b="4730"/>
          <a:stretch>
            <a:fillRect/>
          </a:stretch>
        </p:blipFill>
        <p:spPr bwMode="auto">
          <a:xfrm>
            <a:off x="633999" y="1181998"/>
            <a:ext cx="6882269" cy="4504265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4EF51E-FCBB-42EC-99CF-9FD50CA6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tr-TR" sz="2400" dirty="0"/>
              <a:t>Şeklinde gözükür.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75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F9C361-944A-4A09-AC91-3ED51E13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34905"/>
            <a:ext cx="10058400" cy="4737295"/>
          </a:xfrm>
        </p:spPr>
        <p:txBody>
          <a:bodyPr/>
          <a:lstStyle/>
          <a:p>
            <a:pPr algn="just"/>
            <a:r>
              <a:rPr lang="tr-TR" sz="2800" b="1" u="sng" dirty="0"/>
              <a:t>Henüz hiç kayıt yapmamış, işe yeni başlayan bir firma için Örnek Uygulama </a:t>
            </a:r>
          </a:p>
          <a:p>
            <a:pPr algn="just"/>
            <a:endParaRPr lang="tr-TR" sz="2800" b="1" u="sng" dirty="0"/>
          </a:p>
          <a:p>
            <a:pPr algn="just"/>
            <a:r>
              <a:rPr lang="tr-TR" sz="2400" dirty="0"/>
              <a:t>… firması … / …. / 20.. tarihinde iki ortak tarafından kurulmuştur. Ortak A ve Ortak B. Her iki ortağın sermaye payları 50.000 ₺, toplam sermaye payı ise 100.000 ₺’</a:t>
            </a:r>
            <a:r>
              <a:rPr lang="tr-TR" sz="2400" dirty="0" err="1"/>
              <a:t>dir</a:t>
            </a:r>
            <a:r>
              <a:rPr lang="tr-TR" sz="2400" dirty="0"/>
              <a:t>. Her iki ortak sermaye taahhüdünü yerine getirmiş, 10.000₺’lik kısım işletme kasasına konulmuş, 90.000 ₺ işletmenin Z Bankası 0001 </a:t>
            </a:r>
            <a:r>
              <a:rPr lang="tr-TR" sz="2400" dirty="0" err="1"/>
              <a:t>No’lu</a:t>
            </a:r>
            <a:r>
              <a:rPr lang="tr-TR" sz="2400" dirty="0"/>
              <a:t> hesabına yatırılmıştır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289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5C97B51-6882-41E8-9471-567B610A8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2017193"/>
            <a:ext cx="6882269" cy="28338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1711C8-1424-4ED5-AF9E-DDFFA1043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tr-TR" sz="2800" dirty="0"/>
              <a:t>Açılış Bilançosu</a:t>
            </a: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09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6ED14A-2509-4AC6-A396-199D8296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4FF95F-5240-41A9-959C-495F3FCC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/>
              <a:t>Sırasıyla; </a:t>
            </a:r>
          </a:p>
          <a:p>
            <a:endParaRPr lang="tr-TR" sz="2800" dirty="0"/>
          </a:p>
          <a:p>
            <a:pPr lvl="1"/>
            <a:r>
              <a:rPr lang="tr-TR" sz="2400" dirty="0"/>
              <a:t>Fiş ekle tıklanır.</a:t>
            </a:r>
          </a:p>
          <a:p>
            <a:pPr lvl="1"/>
            <a:r>
              <a:rPr lang="tr-TR" sz="2400" dirty="0"/>
              <a:t>Fiş Tipi seçilir.</a:t>
            </a:r>
          </a:p>
          <a:p>
            <a:pPr lvl="1"/>
            <a:r>
              <a:rPr lang="tr-TR" sz="2400" dirty="0"/>
              <a:t>Yeni butonuna tıklanır.</a:t>
            </a:r>
          </a:p>
          <a:p>
            <a:pPr lvl="1"/>
            <a:r>
              <a:rPr lang="tr-TR" sz="2400" dirty="0"/>
              <a:t>Hesap Kodu ve Hesap Adı yazılır, Kaydet tıklanır.</a:t>
            </a:r>
          </a:p>
          <a:p>
            <a:pPr lvl="1"/>
            <a:r>
              <a:rPr lang="tr-TR" sz="2400" dirty="0"/>
              <a:t>Eklenen hesabı görmek için Liste butonu tıklanır.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99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C399B00-A8B3-41BE-AF2C-5C59F595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44392A8-761D-496D-8D1C-FF4508E7C901}"/>
              </a:ext>
            </a:extLst>
          </p:cNvPr>
          <p:cNvPicPr>
            <a:picLocks/>
          </p:cNvPicPr>
          <p:nvPr/>
        </p:nvPicPr>
        <p:blipFill>
          <a:blip r:embed="rId4"/>
          <a:srcRect l="10489" t="2366" r="10460" b="2649"/>
          <a:stretch>
            <a:fillRect/>
          </a:stretch>
        </p:blipFill>
        <p:spPr bwMode="auto">
          <a:xfrm>
            <a:off x="633999" y="1108334"/>
            <a:ext cx="6882269" cy="4651592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92465A-8DEA-41B3-8379-F7BD7F23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en-US" dirty="0"/>
              <a:t>FİŞ EKLE </a:t>
            </a:r>
            <a:r>
              <a:rPr lang="en-US" dirty="0" err="1"/>
              <a:t>ekranında</a:t>
            </a:r>
            <a:endParaRPr lang="tr-TR" dirty="0"/>
          </a:p>
          <a:p>
            <a:r>
              <a:rPr lang="en-US" dirty="0"/>
              <a:t> </a:t>
            </a:r>
            <a:r>
              <a:rPr lang="en-US" dirty="0" err="1"/>
              <a:t>Fiş</a:t>
            </a:r>
            <a:r>
              <a:rPr lang="en-US" dirty="0"/>
              <a:t> Tipi: </a:t>
            </a:r>
            <a:r>
              <a:rPr lang="en-US" dirty="0" err="1"/>
              <a:t>Açılış</a:t>
            </a:r>
            <a:r>
              <a:rPr lang="en-US" dirty="0"/>
              <a:t> </a:t>
            </a:r>
            <a:r>
              <a:rPr lang="en-US" dirty="0" err="1"/>
              <a:t>seçilir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Kaydet</a:t>
            </a:r>
            <a:r>
              <a:rPr lang="en-US" dirty="0"/>
              <a:t> </a:t>
            </a:r>
            <a:r>
              <a:rPr lang="en-US" dirty="0" err="1"/>
              <a:t>sekmesine</a:t>
            </a:r>
            <a:r>
              <a:rPr lang="en-US" dirty="0"/>
              <a:t> </a:t>
            </a:r>
            <a:r>
              <a:rPr lang="en-US" dirty="0" err="1"/>
              <a:t>tıklanır</a:t>
            </a:r>
            <a:r>
              <a:rPr lang="en-US" dirty="0"/>
              <a:t>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30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58DE6F2-DB3E-4A89-A555-539FB07C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2B14083-4742-4FE1-8FE4-1B3ED1A7502F}"/>
              </a:ext>
            </a:extLst>
          </p:cNvPr>
          <p:cNvPicPr>
            <a:picLocks/>
          </p:cNvPicPr>
          <p:nvPr/>
        </p:nvPicPr>
        <p:blipFill>
          <a:blip r:embed="rId4"/>
          <a:srcRect l="9915" t="2365" r="10577" b="4730"/>
          <a:stretch>
            <a:fillRect/>
          </a:stretch>
        </p:blipFill>
        <p:spPr bwMode="auto">
          <a:xfrm>
            <a:off x="633999" y="1172339"/>
            <a:ext cx="6882269" cy="4523582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3ED6C5-FBE5-4681-9A22-CA7539261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tr-TR" sz="2800" dirty="0"/>
              <a:t>FİŞ DETAYI ekranı karşımıza gelir. </a:t>
            </a:r>
          </a:p>
          <a:p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51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7E60993-CAB0-49D5-8B97-7A84DD823C5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6421" t="23957" r="27121" b="18284"/>
          <a:stretch/>
        </p:blipFill>
        <p:spPr bwMode="auto">
          <a:xfrm>
            <a:off x="633999" y="1453889"/>
            <a:ext cx="6882269" cy="396048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457C1B-173D-47E2-8417-E7CC9EFC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tr-TR" sz="1600" dirty="0"/>
              <a:t>Hesap Kodu ve Adı yazılarak kaydet butonuna tıklanır.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9C6DF57-EC97-4EB5-959F-C792F9346A92}"/>
              </a:ext>
            </a:extLst>
          </p:cNvPr>
          <p:cNvSpPr txBox="1"/>
          <p:nvPr/>
        </p:nvSpPr>
        <p:spPr>
          <a:xfrm>
            <a:off x="4355691" y="5164120"/>
            <a:ext cx="1740309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663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529494-2ECF-4517-B380-3D4DE3FC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33378"/>
            <a:ext cx="10058400" cy="463882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tr-TR" sz="2800" dirty="0"/>
              <a:t>Bu ekranda, Açılış fişi girişi yevmiye maddesine göre satır </a:t>
            </a:r>
            <a:r>
              <a:rPr lang="tr-TR" sz="2800" dirty="0" err="1"/>
              <a:t>satır</a:t>
            </a:r>
            <a:r>
              <a:rPr lang="tr-TR" sz="2800" dirty="0"/>
              <a:t> yazılır. (Eğer ekranda satır gözükmüyor ise ALT + E tuşlarına basılarak satır açılır) .</a:t>
            </a:r>
          </a:p>
          <a:p>
            <a:pPr lvl="0" algn="just"/>
            <a:r>
              <a:rPr lang="tr-TR" sz="2800" b="1" u="sng" dirty="0"/>
              <a:t>İlk satırda </a:t>
            </a:r>
            <a:r>
              <a:rPr lang="tr-TR" sz="2800" dirty="0"/>
              <a:t>Hesap Kodu 102.01 alanına yazılıp </a:t>
            </a:r>
            <a:r>
              <a:rPr lang="tr-TR" sz="2800" b="1" dirty="0" err="1"/>
              <a:t>Enter</a:t>
            </a:r>
            <a:r>
              <a:rPr lang="tr-TR" sz="2800" dirty="0"/>
              <a:t> tuşuna tıklanır. Ya da </a:t>
            </a:r>
            <a:r>
              <a:rPr lang="tr-TR" sz="2800" b="1" dirty="0" err="1"/>
              <a:t>mouse</a:t>
            </a:r>
            <a:r>
              <a:rPr lang="tr-TR" sz="2800" dirty="0"/>
              <a:t> ile Evrak No alanına gidilir. </a:t>
            </a:r>
          </a:p>
          <a:p>
            <a:pPr lvl="0" algn="just"/>
            <a:r>
              <a:rPr lang="tr-TR" sz="2800" dirty="0"/>
              <a:t>(Hesap Adı alanı otomatik olarak program tarafından eklenir). </a:t>
            </a:r>
          </a:p>
          <a:p>
            <a:pPr lvl="0" algn="just"/>
            <a:r>
              <a:rPr lang="tr-TR" sz="2800" dirty="0"/>
              <a:t>Evrak No: 01, Evrak Tarihi: / /2020, BT:AF, Açıklama: … firmasının açılış kaydı yazılır. </a:t>
            </a:r>
          </a:p>
          <a:p>
            <a:pPr lvl="0" algn="just"/>
            <a:r>
              <a:rPr lang="tr-TR" sz="2800" dirty="0"/>
              <a:t>Borç (TL) alanına yazılır. </a:t>
            </a:r>
          </a:p>
          <a:p>
            <a:pPr lvl="0" algn="just"/>
            <a:r>
              <a:rPr lang="tr-TR" sz="2800" dirty="0" err="1"/>
              <a:t>Enter</a:t>
            </a:r>
            <a:r>
              <a:rPr lang="tr-TR" sz="2800" dirty="0"/>
              <a:t> tuşlarıyla hareket edilerek ikinci satır otomatik olarak açılır.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56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529494-2ECF-4517-B380-3D4DE3FC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44062"/>
            <a:ext cx="10058400" cy="532813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tr-TR" sz="2800" b="1" u="sng" dirty="0"/>
              <a:t>İkinci satırda</a:t>
            </a:r>
            <a:r>
              <a:rPr lang="tr-TR" sz="2800" dirty="0"/>
              <a:t>; Hesap Kodu alanına 100.01.01 yazılır. </a:t>
            </a:r>
          </a:p>
          <a:p>
            <a:pPr lvl="0" algn="just"/>
            <a:r>
              <a:rPr lang="tr-TR" sz="2800" dirty="0" err="1"/>
              <a:t>Enter’e</a:t>
            </a:r>
            <a:r>
              <a:rPr lang="tr-TR" sz="2800" dirty="0"/>
              <a:t> tıklayınca ya da </a:t>
            </a:r>
            <a:r>
              <a:rPr lang="tr-TR" sz="2800" dirty="0" err="1"/>
              <a:t>mouse</a:t>
            </a:r>
            <a:r>
              <a:rPr lang="tr-TR" sz="2800" dirty="0"/>
              <a:t> ile hareket edince Hesap Adı alanı otomatik olarak eklenir. </a:t>
            </a:r>
          </a:p>
          <a:p>
            <a:pPr lvl="0" algn="just"/>
            <a:r>
              <a:rPr lang="tr-TR" sz="2800" dirty="0"/>
              <a:t>Evrak No, Evrak Tarihi, BT ve Açıklama alanlarının otomatik olarak eklenmesi için </a:t>
            </a:r>
            <a:r>
              <a:rPr lang="tr-TR" sz="2800" b="1" dirty="0"/>
              <a:t>ALT + 4 </a:t>
            </a:r>
            <a:r>
              <a:rPr lang="tr-TR" sz="2800" dirty="0"/>
              <a:t>tuşlarına basılır. Borç (TL) alanına 10000 yazılır. </a:t>
            </a:r>
            <a:r>
              <a:rPr lang="tr-TR" sz="2800" dirty="0" err="1"/>
              <a:t>Enter</a:t>
            </a:r>
            <a:r>
              <a:rPr lang="tr-TR" sz="2800" dirty="0"/>
              <a:t> tuşlarıyla hareket edilerek üçüncü satır açılır.</a:t>
            </a:r>
          </a:p>
          <a:p>
            <a:pPr lvl="0" algn="just"/>
            <a:r>
              <a:rPr lang="tr-TR" sz="2800" b="1" u="sng" dirty="0"/>
              <a:t>Üçüncü satırda; </a:t>
            </a:r>
            <a:r>
              <a:rPr lang="tr-TR" sz="2800" dirty="0"/>
              <a:t>Hesap Kodu alanına 500.01 yazılır. </a:t>
            </a:r>
            <a:r>
              <a:rPr lang="tr-TR" sz="2800" b="1" dirty="0"/>
              <a:t>ALT + 4</a:t>
            </a:r>
            <a:r>
              <a:rPr lang="tr-TR" sz="2800" dirty="0"/>
              <a:t> tıklanır. Alacak (TL) alanına 5000 yazılır. </a:t>
            </a:r>
            <a:r>
              <a:rPr lang="tr-TR" sz="2800" dirty="0" err="1"/>
              <a:t>Enter</a:t>
            </a:r>
            <a:r>
              <a:rPr lang="tr-TR" sz="2800" dirty="0"/>
              <a:t> tuşlarıyla hareket edilerek dördüncü satır açılır. </a:t>
            </a:r>
          </a:p>
          <a:p>
            <a:pPr lvl="0" algn="just"/>
            <a:r>
              <a:rPr lang="tr-TR" sz="2800" b="1" u="sng" dirty="0"/>
              <a:t>Dördüncü satırda; </a:t>
            </a:r>
            <a:r>
              <a:rPr lang="tr-TR" sz="2800" dirty="0"/>
              <a:t>Hesap Kodu alanına 500.02 yazılır. ALT + 4 tıklanır. Alacak (TL) alanına 50000 yazılır. Kaydet tuşuna tıklanır. Açılış fişi oluşturulur.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9911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Geniş ekran</PresentationFormat>
  <Paragraphs>29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Calibri</vt:lpstr>
      <vt:lpstr>Rockwell</vt:lpstr>
      <vt:lpstr>Rockwell Condensed</vt:lpstr>
      <vt:lpstr>Rockwell Extra Bold</vt:lpstr>
      <vt:lpstr>Wingdings</vt:lpstr>
      <vt:lpstr>Tahta Yazı</vt:lpstr>
      <vt:lpstr>Firma İçin Açılış Fişinin Düzenlenmesi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Firma İçin Açılış Fişinin Düzenlenmesi </dc:title>
  <dc:creator>User</dc:creator>
  <cp:lastModifiedBy>User</cp:lastModifiedBy>
  <cp:revision>1</cp:revision>
  <dcterms:created xsi:type="dcterms:W3CDTF">2020-05-09T15:07:51Z</dcterms:created>
  <dcterms:modified xsi:type="dcterms:W3CDTF">2020-05-09T15:08:07Z</dcterms:modified>
</cp:coreProperties>
</file>