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56" r:id="rId3"/>
    <p:sldId id="257" r:id="rId4"/>
    <p:sldId id="258" r:id="rId5"/>
    <p:sldId id="259"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7"/>
            <p14:sldId id="258"/>
            <p14:sldId id="25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B200E2-4FD2-431D-BD0E-AD7BB8A4CB6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DDF1CD6-57D5-42D1-BC0F-0F5E7F6900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2CE00FD-F8B8-40EC-A7CA-1CB2739C5889}"/>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5" name="Alt Bilgi Yer Tutucusu 4">
            <a:extLst>
              <a:ext uri="{FF2B5EF4-FFF2-40B4-BE49-F238E27FC236}">
                <a16:creationId xmlns:a16="http://schemas.microsoft.com/office/drawing/2014/main" id="{56821F2F-9912-403A-9B2B-13E918CD20B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ECC60C8-E89C-4AB8-9C54-A0D16B91F949}"/>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3016107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A5FF2C-E3D1-45FD-B263-94355B590BF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F8912D8-0F16-4086-B88A-4D858DA0089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FB6088-FA78-4066-ACD6-C947848EE31A}"/>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5" name="Alt Bilgi Yer Tutucusu 4">
            <a:extLst>
              <a:ext uri="{FF2B5EF4-FFF2-40B4-BE49-F238E27FC236}">
                <a16:creationId xmlns:a16="http://schemas.microsoft.com/office/drawing/2014/main" id="{EEEE547F-6D1B-4ACC-BCAC-40D05B10458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DE04BAD-FC4B-4255-8D0F-23318368E9CF}"/>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3563025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EA73A47-C99C-41B3-9113-4E4DCD09F06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9A8A1CA-082B-48AC-BEA9-7D223B50F19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39EEAE8-E790-4E30-B2C8-4D86D388F451}"/>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5" name="Alt Bilgi Yer Tutucusu 4">
            <a:extLst>
              <a:ext uri="{FF2B5EF4-FFF2-40B4-BE49-F238E27FC236}">
                <a16:creationId xmlns:a16="http://schemas.microsoft.com/office/drawing/2014/main" id="{C922800D-A029-45F4-BDC9-D72BD195D38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810DAE1-892A-4CA4-986B-98BCF112D832}"/>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2832236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65889E-F668-41A4-B83F-8B71F7DB101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B759A03-92CC-4E78-B416-0FC307B9F8A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EE5B3C1-B8D6-4D2F-8CB8-7C2F7643D1D1}"/>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5" name="Alt Bilgi Yer Tutucusu 4">
            <a:extLst>
              <a:ext uri="{FF2B5EF4-FFF2-40B4-BE49-F238E27FC236}">
                <a16:creationId xmlns:a16="http://schemas.microsoft.com/office/drawing/2014/main" id="{347F4E46-6D11-4B92-A493-33D1BDEA392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CF229FB-AFA2-4F86-9905-7273BD7320AE}"/>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3220612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7105EC-7282-41FE-91B6-BA202873E02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98A9F68-13B8-44F7-90BC-1ED0BB09EC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674177D-5B4D-4EDF-A35F-DB44EE1B6609}"/>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5" name="Alt Bilgi Yer Tutucusu 4">
            <a:extLst>
              <a:ext uri="{FF2B5EF4-FFF2-40B4-BE49-F238E27FC236}">
                <a16:creationId xmlns:a16="http://schemas.microsoft.com/office/drawing/2014/main" id="{1269C4C3-2232-4983-BC89-32C2265B1D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16DFAEA-F59D-4DA7-8573-E380B94B6F59}"/>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222119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C31B71-D29E-4395-9F18-62D9C03EC5E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098CBAF-591F-4E5B-B15D-1504B1BB2D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F5427A9-CEC4-4456-9F71-B770AB8DB52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A94CA5B-DED0-4C6D-B98A-BF71AB006401}"/>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6" name="Alt Bilgi Yer Tutucusu 5">
            <a:extLst>
              <a:ext uri="{FF2B5EF4-FFF2-40B4-BE49-F238E27FC236}">
                <a16:creationId xmlns:a16="http://schemas.microsoft.com/office/drawing/2014/main" id="{75C17ABA-CB59-4CA0-8FA6-9D7F29E2A05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12B3F6E-FEA0-4AF0-B04B-CEF8357B34A1}"/>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116862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C1D755-7818-4CDD-B9AF-C2F4CA27514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314E5BF-BF1C-447D-B021-E24F2D555B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2A4055C-31C4-4FEC-B989-5DDBD3FFB80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EE90D53-CB57-49B0-B7F0-86149B8AFC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A8B8C14-4461-49D6-913E-FA057EE665D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D2E795C-139B-4630-ABE7-62654CA0AA3D}"/>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8" name="Alt Bilgi Yer Tutucusu 7">
            <a:extLst>
              <a:ext uri="{FF2B5EF4-FFF2-40B4-BE49-F238E27FC236}">
                <a16:creationId xmlns:a16="http://schemas.microsoft.com/office/drawing/2014/main" id="{E0A1BCE9-CB10-499C-A4A6-67A7A619B5A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B41E209-2D57-4C5C-A740-7953493D80EA}"/>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741819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8486FB-088E-4ECB-8549-03F78BE618E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5DC98B0-5041-41D8-AAAD-46053E56B770}"/>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4" name="Alt Bilgi Yer Tutucusu 3">
            <a:extLst>
              <a:ext uri="{FF2B5EF4-FFF2-40B4-BE49-F238E27FC236}">
                <a16:creationId xmlns:a16="http://schemas.microsoft.com/office/drawing/2014/main" id="{44E67395-5E0B-489C-A722-07ACDB8C534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7BB6D8B-D85B-454F-AD09-63677055FF68}"/>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2858087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2D22EB1-A065-4F70-8D2A-BDF38C0417CB}"/>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3" name="Alt Bilgi Yer Tutucusu 2">
            <a:extLst>
              <a:ext uri="{FF2B5EF4-FFF2-40B4-BE49-F238E27FC236}">
                <a16:creationId xmlns:a16="http://schemas.microsoft.com/office/drawing/2014/main" id="{CC30CB77-479F-4876-88E8-60947A1448B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CFE63CE-0112-4304-8CA1-03CA7FB6B6EF}"/>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1207267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0C73A7-980A-4801-B94A-4BEEE35708D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07A8A69-ED30-4F2F-B9A3-22ACB75AF8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A7B444F-AAC7-43ED-B9D6-B92C215906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DACDF3A-2876-4E49-B704-67972668AF3D}"/>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6" name="Alt Bilgi Yer Tutucusu 5">
            <a:extLst>
              <a:ext uri="{FF2B5EF4-FFF2-40B4-BE49-F238E27FC236}">
                <a16:creationId xmlns:a16="http://schemas.microsoft.com/office/drawing/2014/main" id="{160915CC-9FD7-4237-98C1-CF733390BE1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CBB1DBA-F8D4-4DE4-A624-D9BC39A09AAC}"/>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4183971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EE36AB-DAE9-4210-8A66-A2AEAA7F424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7BE4162-F572-4186-B0A7-5AD188361A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F784DEE-4D4B-4E23-9605-EA61307350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18661AF-8195-415D-B7F5-DE3D8139552A}"/>
              </a:ext>
            </a:extLst>
          </p:cNvPr>
          <p:cNvSpPr>
            <a:spLocks noGrp="1"/>
          </p:cNvSpPr>
          <p:nvPr>
            <p:ph type="dt" sz="half" idx="10"/>
          </p:nvPr>
        </p:nvSpPr>
        <p:spPr/>
        <p:txBody>
          <a:bodyPr/>
          <a:lstStyle/>
          <a:p>
            <a:fld id="{FE9D791E-1DE4-40AD-9F1D-17633D08D84D}" type="datetimeFigureOut">
              <a:rPr lang="tr-TR" smtClean="0"/>
              <a:t>7.08.2020</a:t>
            </a:fld>
            <a:endParaRPr lang="tr-TR"/>
          </a:p>
        </p:txBody>
      </p:sp>
      <p:sp>
        <p:nvSpPr>
          <p:cNvPr id="6" name="Alt Bilgi Yer Tutucusu 5">
            <a:extLst>
              <a:ext uri="{FF2B5EF4-FFF2-40B4-BE49-F238E27FC236}">
                <a16:creationId xmlns:a16="http://schemas.microsoft.com/office/drawing/2014/main" id="{C96B9DDA-5A02-437A-AFEA-E68A869268E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8CEF772-64B8-4C8E-BEA8-31F13ED23534}"/>
              </a:ext>
            </a:extLst>
          </p:cNvPr>
          <p:cNvSpPr>
            <a:spLocks noGrp="1"/>
          </p:cNvSpPr>
          <p:nvPr>
            <p:ph type="sldNum" sz="quarter" idx="12"/>
          </p:nvPr>
        </p:nvSpPr>
        <p:spPr/>
        <p:txBody>
          <a:bodyPr/>
          <a:lstStyle/>
          <a:p>
            <a:fld id="{C3D7814C-9749-49DA-A1AA-EA08455C8D05}" type="slidenum">
              <a:rPr lang="tr-TR" smtClean="0"/>
              <a:t>‹#›</a:t>
            </a:fld>
            <a:endParaRPr lang="tr-TR"/>
          </a:p>
        </p:txBody>
      </p:sp>
    </p:spTree>
    <p:extLst>
      <p:ext uri="{BB962C8B-B14F-4D97-AF65-F5344CB8AC3E}">
        <p14:creationId xmlns:p14="http://schemas.microsoft.com/office/powerpoint/2010/main" val="1445457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3828A98-F817-4F85-AC89-A10CCB1708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354B294-5B93-45C2-AE36-FF574CE18A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CACE217-EFC9-4238-9563-2FDFEF4BC8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9D791E-1DE4-40AD-9F1D-17633D08D84D}" type="datetimeFigureOut">
              <a:rPr lang="tr-TR" smtClean="0"/>
              <a:t>7.08.2020</a:t>
            </a:fld>
            <a:endParaRPr lang="tr-TR"/>
          </a:p>
        </p:txBody>
      </p:sp>
      <p:sp>
        <p:nvSpPr>
          <p:cNvPr id="5" name="Alt Bilgi Yer Tutucusu 4">
            <a:extLst>
              <a:ext uri="{FF2B5EF4-FFF2-40B4-BE49-F238E27FC236}">
                <a16:creationId xmlns:a16="http://schemas.microsoft.com/office/drawing/2014/main" id="{7435B597-CF37-4C93-81D0-9A9D08F984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DD79278-5F25-4594-B338-BCF4B09789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D7814C-9749-49DA-A1AA-EA08455C8D05}" type="slidenum">
              <a:rPr lang="tr-TR" smtClean="0"/>
              <a:t>‹#›</a:t>
            </a:fld>
            <a:endParaRPr lang="tr-TR"/>
          </a:p>
        </p:txBody>
      </p:sp>
    </p:spTree>
    <p:extLst>
      <p:ext uri="{BB962C8B-B14F-4D97-AF65-F5344CB8AC3E}">
        <p14:creationId xmlns:p14="http://schemas.microsoft.com/office/powerpoint/2010/main" val="1114080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dirty="0"/>
              <a:t>Roma Hukuku (1.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Başlık 1">
            <a:extLst>
              <a:ext uri="{FF2B5EF4-FFF2-40B4-BE49-F238E27FC236}">
                <a16:creationId xmlns:a16="http://schemas.microsoft.com/office/drawing/2014/main" id="{A763343E-0E12-4A93-B73B-6C75F91B0ED0}"/>
              </a:ext>
            </a:extLst>
          </p:cNvPr>
          <p:cNvSpPr>
            <a:spLocks noGrp="1"/>
          </p:cNvSpPr>
          <p:nvPr>
            <p:ph type="title"/>
          </p:nvPr>
        </p:nvSpPr>
        <p:spPr>
          <a:xfrm>
            <a:off x="492370" y="605896"/>
            <a:ext cx="3084844" cy="5646208"/>
          </a:xfrm>
        </p:spPr>
        <p:txBody>
          <a:bodyPr anchor="ctr">
            <a:normAutofit/>
          </a:bodyPr>
          <a:lstStyle/>
          <a:p>
            <a:r>
              <a:rPr lang="tr-TR" sz="3600" dirty="0">
                <a:solidFill>
                  <a:srgbClr val="FFFFFF"/>
                </a:solidFill>
              </a:rPr>
              <a:t>Tavsiye</a:t>
            </a:r>
            <a:br>
              <a:rPr lang="tr-TR" sz="3600" dirty="0">
                <a:solidFill>
                  <a:srgbClr val="FFFFFF"/>
                </a:solidFill>
              </a:rPr>
            </a:br>
            <a:r>
              <a:rPr lang="tr-TR" sz="3600" dirty="0">
                <a:solidFill>
                  <a:srgbClr val="FFFFFF"/>
                </a:solidFill>
              </a:rPr>
              <a:t>Edilen</a:t>
            </a:r>
            <a:br>
              <a:rPr lang="tr-TR" sz="3600" dirty="0">
                <a:solidFill>
                  <a:srgbClr val="FFFFFF"/>
                </a:solidFill>
              </a:rPr>
            </a:br>
            <a:r>
              <a:rPr lang="tr-TR" sz="3600" dirty="0">
                <a:solidFill>
                  <a:srgbClr val="FFFFFF"/>
                </a:solidFill>
              </a:rPr>
              <a:t>Kaynaklar</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F1CE6485-E502-4700-9DAB-3B1C0B6951C0}"/>
              </a:ext>
            </a:extLst>
          </p:cNvPr>
          <p:cNvSpPr>
            <a:spLocks noGrp="1"/>
          </p:cNvSpPr>
          <p:nvPr>
            <p:ph idx="1"/>
          </p:nvPr>
        </p:nvSpPr>
        <p:spPr>
          <a:xfrm>
            <a:off x="4742016" y="605896"/>
            <a:ext cx="6413663" cy="5646208"/>
          </a:xfrm>
        </p:spPr>
        <p:txBody>
          <a:bodyPr anchor="ctr">
            <a:normAutofit/>
          </a:bodyPr>
          <a:lstStyle/>
          <a:p>
            <a:r>
              <a:rPr lang="tr-TR" b="1" u="sng" dirty="0"/>
              <a:t>Güz Dönemi için:</a:t>
            </a:r>
          </a:p>
          <a:p>
            <a:r>
              <a:rPr lang="tr-TR" b="1" dirty="0"/>
              <a:t>Karadeniz</a:t>
            </a:r>
            <a:r>
              <a:rPr lang="tr-TR" dirty="0"/>
              <a:t> </a:t>
            </a:r>
            <a:r>
              <a:rPr lang="tr-TR" b="1" dirty="0"/>
              <a:t>Çelebican</a:t>
            </a:r>
            <a:r>
              <a:rPr lang="tr-TR" dirty="0"/>
              <a:t>, Özcan, Roma Hukuku (Tarihî Giriş – Kaynaklar – Genel Kavramlar – Kişiler Hukuku – Hakların Korunması), Turhan Kitabevi.</a:t>
            </a:r>
          </a:p>
          <a:p>
            <a:r>
              <a:rPr lang="tr-TR" b="1" u="sng" dirty="0"/>
              <a:t>Bahar Dönemi için:</a:t>
            </a:r>
          </a:p>
          <a:p>
            <a:r>
              <a:rPr lang="tr-TR" b="1" dirty="0" err="1"/>
              <a:t>Rado</a:t>
            </a:r>
            <a:r>
              <a:rPr lang="tr-TR" dirty="0"/>
              <a:t>, Türkan, Roma Hukuku Dersleri – Borçlar Hukuku, Filiz Kitabevi Basım.</a:t>
            </a:r>
          </a:p>
          <a:p>
            <a:r>
              <a:rPr lang="tr-TR" b="1" dirty="0"/>
              <a:t>Karadeniz Çelebican</a:t>
            </a:r>
            <a:r>
              <a:rPr lang="tr-TR" dirty="0"/>
              <a:t>, Özcan, Roma Eşya Hukuku, Turhan Kitabevi.</a:t>
            </a:r>
            <a:endParaRPr lang="tr-TR" b="1" dirty="0"/>
          </a:p>
        </p:txBody>
      </p:sp>
    </p:spTree>
    <p:extLst>
      <p:ext uri="{BB962C8B-B14F-4D97-AF65-F5344CB8AC3E}">
        <p14:creationId xmlns:p14="http://schemas.microsoft.com/office/powerpoint/2010/main" val="3693941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376759-6910-4DEC-91EF-227241E81EB1}"/>
              </a:ext>
            </a:extLst>
          </p:cNvPr>
          <p:cNvSpPr>
            <a:spLocks noGrp="1"/>
          </p:cNvSpPr>
          <p:nvPr>
            <p:ph type="title"/>
          </p:nvPr>
        </p:nvSpPr>
        <p:spPr/>
        <p:txBody>
          <a:bodyPr/>
          <a:lstStyle/>
          <a:p>
            <a:r>
              <a:rPr lang="tr-TR" dirty="0"/>
              <a:t>Roma Hukuku’nun Konusu ve Önemi</a:t>
            </a:r>
          </a:p>
        </p:txBody>
      </p:sp>
      <p:sp>
        <p:nvSpPr>
          <p:cNvPr id="3" name="İçerik Yer Tutucusu 2">
            <a:extLst>
              <a:ext uri="{FF2B5EF4-FFF2-40B4-BE49-F238E27FC236}">
                <a16:creationId xmlns:a16="http://schemas.microsoft.com/office/drawing/2014/main" id="{49680A94-901E-4692-99F4-2A8F2C3A1308}"/>
              </a:ext>
            </a:extLst>
          </p:cNvPr>
          <p:cNvSpPr>
            <a:spLocks noGrp="1"/>
          </p:cNvSpPr>
          <p:nvPr>
            <p:ph idx="1"/>
          </p:nvPr>
        </p:nvSpPr>
        <p:spPr/>
        <p:txBody>
          <a:bodyPr>
            <a:normAutofit/>
          </a:bodyPr>
          <a:lstStyle/>
          <a:p>
            <a:pPr algn="just"/>
            <a:r>
              <a:rPr lang="tr-TR" sz="2500" dirty="0"/>
              <a:t>Roma Hukuku, Roma devletinin (tartışmalı olmakla birlikte) kuruluş tarihi olarak ifade edilen M.Ö. 753 yılından Bizans (Doğu Roma) İmparatoru </a:t>
            </a:r>
            <a:r>
              <a:rPr lang="tr-TR" sz="2500" i="1" dirty="0"/>
              <a:t>Iustinianus</a:t>
            </a:r>
            <a:r>
              <a:rPr lang="tr-TR" sz="2500" dirty="0"/>
              <a:t>’un ölüm yılı olan M.S. 565 yılına kadar Roma ve onun egemenliği altında yer alan ülkelerde uygulanmış hukuktur.</a:t>
            </a:r>
          </a:p>
          <a:p>
            <a:pPr algn="just"/>
            <a:r>
              <a:rPr lang="tr-TR" sz="2500" dirty="0"/>
              <a:t>Yüzyıllar boyunca Kıta Avrupası’nın bütününe egemen olmuş Roma İmparatorluğu’nun hukuku, İmparatorluk’un yıkılışından sonra dahi uygulanma alanı bulduğu yerlerden silinmemiş, öyle ki Avrupa’da ulusal kanunlaştırma hareketlerinin ortaya çıktığı 19. yüzyıla kadar ülkelerin birincil ve ikincil hukuk kaynağını teşkil etmiştir.</a:t>
            </a:r>
          </a:p>
          <a:p>
            <a:pPr algn="just"/>
            <a:endParaRPr lang="tr-TR" sz="2500" dirty="0"/>
          </a:p>
        </p:txBody>
      </p:sp>
    </p:spTree>
    <p:extLst>
      <p:ext uri="{BB962C8B-B14F-4D97-AF65-F5344CB8AC3E}">
        <p14:creationId xmlns:p14="http://schemas.microsoft.com/office/powerpoint/2010/main" val="358115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F2AFAB-B4B1-474B-A208-92C05A11BA0A}"/>
              </a:ext>
            </a:extLst>
          </p:cNvPr>
          <p:cNvSpPr>
            <a:spLocks noGrp="1"/>
          </p:cNvSpPr>
          <p:nvPr>
            <p:ph type="title"/>
          </p:nvPr>
        </p:nvSpPr>
        <p:spPr/>
        <p:txBody>
          <a:bodyPr/>
          <a:lstStyle/>
          <a:p>
            <a:r>
              <a:rPr lang="tr-TR" dirty="0"/>
              <a:t>Roma Hukuku’nun Konusu ve Önemi</a:t>
            </a:r>
          </a:p>
        </p:txBody>
      </p:sp>
      <p:sp>
        <p:nvSpPr>
          <p:cNvPr id="3" name="İçerik Yer Tutucusu 2">
            <a:extLst>
              <a:ext uri="{FF2B5EF4-FFF2-40B4-BE49-F238E27FC236}">
                <a16:creationId xmlns:a16="http://schemas.microsoft.com/office/drawing/2014/main" id="{CF00E74A-9877-43E9-925A-4E6D6F7DBB37}"/>
              </a:ext>
            </a:extLst>
          </p:cNvPr>
          <p:cNvSpPr>
            <a:spLocks noGrp="1"/>
          </p:cNvSpPr>
          <p:nvPr>
            <p:ph idx="1"/>
          </p:nvPr>
        </p:nvSpPr>
        <p:spPr/>
        <p:txBody>
          <a:bodyPr>
            <a:normAutofit lnSpcReduction="10000"/>
          </a:bodyPr>
          <a:lstStyle/>
          <a:p>
            <a:pPr algn="just"/>
            <a:r>
              <a:rPr lang="tr-TR" sz="2500" dirty="0"/>
              <a:t>Roma Hukuku, birkaç istisna haricinde, çağdaş dünyada hiçbir ülkede doğrudan doğruya yürürlükte değildir; ancak kurumları ve kavramlarıyla, felsefesi ve kültürüyle, Avrupa’yı da aşar vaziyette, hukuk sistemlerinin içinde yaşamaya devam etmektedir.</a:t>
            </a:r>
          </a:p>
          <a:p>
            <a:pPr algn="just"/>
            <a:r>
              <a:rPr lang="tr-TR" sz="2500" dirty="0"/>
              <a:t>Cumhuriyet’in ilanı ile kendisini Batı’ya ve Batı medeniyetine yakın olarak konumlandıran ve 1926 yılında (Roma Hukuku’ndan esintiler taşıyan) İsviçre Medeni Kanunu ile (tamamıyla Romanist olan) İsviçre Borçlar Kanunu’nun iktibası sonucunda da Batı hukukunu özümseyen ülkemizde, hukukun tam anlamıyla öğrenilebilmesi ve </a:t>
            </a:r>
            <a:r>
              <a:rPr lang="tr-TR" sz="2500"/>
              <a:t>özümsenebilmesi için Kıta </a:t>
            </a:r>
            <a:r>
              <a:rPr lang="tr-TR" sz="2500" dirty="0"/>
              <a:t>Avrupası hukuk sistemlerinin temelini teşkil eden Roma Hukuku’nun bilinmesi bir zorunluluk arz etmektedir.</a:t>
            </a:r>
          </a:p>
        </p:txBody>
      </p:sp>
    </p:spTree>
    <p:extLst>
      <p:ext uri="{BB962C8B-B14F-4D97-AF65-F5344CB8AC3E}">
        <p14:creationId xmlns:p14="http://schemas.microsoft.com/office/powerpoint/2010/main" val="28134078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3</TotalTime>
  <Words>285</Words>
  <Application>Microsoft Office PowerPoint</Application>
  <PresentationFormat>Geniş ekran</PresentationFormat>
  <Paragraphs>15</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4</vt:i4>
      </vt:variant>
    </vt:vector>
  </HeadingPairs>
  <TitlesOfParts>
    <vt:vector size="9" baseType="lpstr">
      <vt:lpstr>Arial</vt:lpstr>
      <vt:lpstr>Calibri</vt:lpstr>
      <vt:lpstr>Calibri Light</vt:lpstr>
      <vt:lpstr>Office Teması</vt:lpstr>
      <vt:lpstr>Geçmişe bakış</vt:lpstr>
      <vt:lpstr>Roma Hukuku (1. hafta)</vt:lpstr>
      <vt:lpstr>Tavsiye Edilen Kaynaklar</vt:lpstr>
      <vt:lpstr>Roma Hukuku’nun Konusu ve Önemi</vt:lpstr>
      <vt:lpstr>Roma Hukuku’nun Konusu ve Önemi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3</cp:revision>
  <dcterms:created xsi:type="dcterms:W3CDTF">2020-07-31T15:00:01Z</dcterms:created>
  <dcterms:modified xsi:type="dcterms:W3CDTF">2020-08-07T16:18:13Z</dcterms:modified>
</cp:coreProperties>
</file>